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9f934e5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79f934e5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9f934e53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9f934e53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79f934e53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79f934e53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9f934e53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79f934e53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9f934e53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79f934e53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9f934e53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9f934e53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1"/>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6" name="Google Shape;10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2"/>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2"/>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2"/>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2"/>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8" name="Google Shape;128;p12"/>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grpSp>
        <p:nvGrpSpPr>
          <p:cNvPr id="51" name="Google Shape;51;p6"/>
          <p:cNvGrpSpPr/>
          <p:nvPr/>
        </p:nvGrpSpPr>
        <p:grpSpPr>
          <a:xfrm>
            <a:off x="0" y="381001"/>
            <a:ext cx="1037850" cy="1016287"/>
            <a:chOff x="0" y="381001"/>
            <a:chExt cx="1037850" cy="1016287"/>
          </a:xfrm>
        </p:grpSpPr>
        <p:sp>
          <p:nvSpPr>
            <p:cNvPr id="52" name="Google Shape;5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5" name="Google Shape;55;p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6" name="Google Shape;56;p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 name="Google Shape;5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grpSp>
        <p:nvGrpSpPr>
          <p:cNvPr id="59" name="Google Shape;59;p7"/>
          <p:cNvGrpSpPr/>
          <p:nvPr/>
        </p:nvGrpSpPr>
        <p:grpSpPr>
          <a:xfrm>
            <a:off x="0" y="381001"/>
            <a:ext cx="1037850" cy="1016287"/>
            <a:chOff x="0" y="381001"/>
            <a:chExt cx="1037850" cy="1016287"/>
          </a:xfrm>
        </p:grpSpPr>
        <p:sp>
          <p:nvSpPr>
            <p:cNvPr id="60" name="Google Shape;60;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grpSp>
        <p:nvGrpSpPr>
          <p:cNvPr id="65" name="Google Shape;65;p8"/>
          <p:cNvGrpSpPr/>
          <p:nvPr/>
        </p:nvGrpSpPr>
        <p:grpSpPr>
          <a:xfrm>
            <a:off x="0" y="381001"/>
            <a:ext cx="1037850" cy="1016287"/>
            <a:chOff x="0" y="381001"/>
            <a:chExt cx="1037850" cy="1016287"/>
          </a:xfrm>
        </p:grpSpPr>
        <p:sp>
          <p:nvSpPr>
            <p:cNvPr id="66" name="Google Shape;66;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8"/>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9" name="Google Shape;69;p8"/>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0" name="Google Shape;7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grpSp>
        <p:nvGrpSpPr>
          <p:cNvPr id="72" name="Google Shape;72;p9"/>
          <p:cNvGrpSpPr/>
          <p:nvPr/>
        </p:nvGrpSpPr>
        <p:grpSpPr>
          <a:xfrm>
            <a:off x="4406400" y="0"/>
            <a:ext cx="4737600" cy="5143500"/>
            <a:chOff x="4406400" y="0"/>
            <a:chExt cx="4737600" cy="5143500"/>
          </a:xfrm>
        </p:grpSpPr>
        <p:sp>
          <p:nvSpPr>
            <p:cNvPr id="73" name="Google Shape;73;p9"/>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2" name="Google Shape;9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grpSp>
        <p:nvGrpSpPr>
          <p:cNvPr id="94" name="Google Shape;94;p10"/>
          <p:cNvGrpSpPr/>
          <p:nvPr/>
        </p:nvGrpSpPr>
        <p:grpSpPr>
          <a:xfrm>
            <a:off x="0" y="381001"/>
            <a:ext cx="1037850" cy="1016287"/>
            <a:chOff x="0" y="381001"/>
            <a:chExt cx="1037850" cy="1016287"/>
          </a:xfrm>
        </p:grpSpPr>
        <p:sp>
          <p:nvSpPr>
            <p:cNvPr id="95" name="Google Shape;95;p1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0"/>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8" name="Google Shape;98;p10"/>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9" name="Google Shape;99;p10"/>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0" name="Google Shape;10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kazanova/sentiment140?resource=download&amp;select=training.1600000.processed.noemoticon.csv"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6500" dirty="0">
                <a:latin typeface="Times New Roman"/>
                <a:ea typeface="Times New Roman"/>
                <a:cs typeface="Times New Roman"/>
                <a:sym typeface="Times New Roman"/>
              </a:rPr>
              <a:t>DEPBOTS</a:t>
            </a:r>
            <a:endParaRPr sz="6500" dirty="0">
              <a:latin typeface="Times New Roman"/>
              <a:ea typeface="Times New Roman"/>
              <a:cs typeface="Times New Roman"/>
              <a:sym typeface="Times New Roman"/>
            </a:endParaRPr>
          </a:p>
        </p:txBody>
      </p:sp>
      <p:sp>
        <p:nvSpPr>
          <p:cNvPr id="137" name="Google Shape;137;p14"/>
          <p:cNvSpPr txBox="1">
            <a:spLocks noGrp="1"/>
          </p:cNvSpPr>
          <p:nvPr>
            <p:ph type="subTitle" idx="1"/>
          </p:nvPr>
        </p:nvSpPr>
        <p:spPr>
          <a:xfrm>
            <a:off x="311700" y="3528175"/>
            <a:ext cx="8520600" cy="792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dirty="0">
                <a:latin typeface="Times New Roman"/>
                <a:ea typeface="Times New Roman"/>
                <a:cs typeface="Times New Roman"/>
                <a:sym typeface="Times New Roman"/>
              </a:rPr>
              <a:t>Presented by : 		                		 Vipul Gupta                                                              Paridhi </a:t>
            </a:r>
            <a:r>
              <a:rPr lang="en-GB" dirty="0" err="1">
                <a:latin typeface="Times New Roman"/>
                <a:ea typeface="Times New Roman"/>
                <a:cs typeface="Times New Roman"/>
                <a:sym typeface="Times New Roman"/>
              </a:rPr>
              <a:t>Gusain</a:t>
            </a:r>
            <a:r>
              <a:rPr lang="en-GB"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spcBef>
                <a:spcPts val="0"/>
              </a:spcBef>
              <a:spcAft>
                <a:spcPts val="0"/>
              </a:spcAft>
              <a:buNone/>
            </a:pPr>
            <a:r>
              <a:rPr lang="en-GB" dirty="0">
                <a:latin typeface="Times New Roman"/>
                <a:ea typeface="Times New Roman"/>
                <a:cs typeface="Times New Roman"/>
                <a:sym typeface="Times New Roman"/>
              </a:rPr>
              <a:t>                       				 IT- EVENING                                                          ECE-1 Morning</a:t>
            </a:r>
            <a:endParaRPr dirty="0">
              <a:latin typeface="Times New Roman"/>
              <a:ea typeface="Times New Roman"/>
              <a:cs typeface="Times New Roman"/>
              <a:sym typeface="Times New Roman"/>
            </a:endParaRPr>
          </a:p>
          <a:p>
            <a:pPr marL="0" lvl="0" indent="0" algn="l" rtl="0">
              <a:spcBef>
                <a:spcPts val="0"/>
              </a:spcBef>
              <a:spcAft>
                <a:spcPts val="0"/>
              </a:spcAft>
              <a:buNone/>
            </a:pPr>
            <a:r>
              <a:rPr lang="en-GB" dirty="0">
                <a:latin typeface="Times New Roman"/>
                <a:ea typeface="Times New Roman"/>
                <a:cs typeface="Times New Roman"/>
                <a:sym typeface="Times New Roman"/>
              </a:rPr>
              <a:t>                       				 (20296303122)                                                         (36015002822)</a:t>
            </a:r>
            <a:endParaRPr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u="sng">
                <a:latin typeface="Times New Roman"/>
                <a:ea typeface="Times New Roman"/>
                <a:cs typeface="Times New Roman"/>
                <a:sym typeface="Times New Roman"/>
              </a:rPr>
              <a:t>INTRODUCTION</a:t>
            </a:r>
            <a:endParaRPr sz="2600" u="sng">
              <a:latin typeface="Times New Roman"/>
              <a:ea typeface="Times New Roman"/>
              <a:cs typeface="Times New Roman"/>
              <a:sym typeface="Times New Roman"/>
            </a:endParaRPr>
          </a:p>
        </p:txBody>
      </p:sp>
      <p:sp>
        <p:nvSpPr>
          <p:cNvPr id="143" name="Google Shape;143;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00000"/>
              </a:lnSpc>
              <a:spcBef>
                <a:spcPts val="800"/>
              </a:spcBef>
              <a:spcAft>
                <a:spcPts val="0"/>
              </a:spcAft>
              <a:buNone/>
            </a:pPr>
            <a:r>
              <a:rPr lang="en-GB" sz="1500">
                <a:latin typeface="Times New Roman"/>
                <a:ea typeface="Times New Roman"/>
                <a:cs typeface="Times New Roman"/>
                <a:sym typeface="Times New Roman"/>
              </a:rPr>
              <a:t>In the 21st century, mental illness has surged, leading to the development of various methods for treatment.</a:t>
            </a:r>
            <a:endParaRPr>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GB" sz="1500">
                <a:latin typeface="Times New Roman"/>
                <a:ea typeface="Times New Roman"/>
                <a:cs typeface="Times New Roman"/>
                <a:sym typeface="Times New Roman"/>
              </a:rPr>
              <a:t>The primary challenge remains accurately detecting whether an individual is truly suffering from a mental health condition. </a:t>
            </a:r>
            <a:endParaRPr sz="1500">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GB" sz="1500">
                <a:latin typeface="Times New Roman"/>
                <a:ea typeface="Times New Roman"/>
                <a:cs typeface="Times New Roman"/>
                <a:sym typeface="Times New Roman"/>
              </a:rPr>
              <a:t>Leveraging technology to address this issue can significantly enhance the diagnosis and management of mental illnesses like depression.</a:t>
            </a:r>
            <a:endParaRPr sz="1500">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GB" sz="1500">
                <a:latin typeface="Times New Roman"/>
                <a:ea typeface="Times New Roman"/>
                <a:cs typeface="Times New Roman"/>
                <a:sym typeface="Times New Roman"/>
              </a:rPr>
              <a:t>AI and machine learning algorithms can analyse patterns in speech, text, and behaviour to identify signs of depression and other mental health issues. These technologies can process large datasets, identifying subtle indicators that </a:t>
            </a:r>
            <a:r>
              <a:rPr lang="en-GB" sz="1516">
                <a:latin typeface="Times New Roman"/>
                <a:ea typeface="Times New Roman"/>
                <a:cs typeface="Times New Roman"/>
                <a:sym typeface="Times New Roman"/>
              </a:rPr>
              <a:t>might be missed by human observation.</a:t>
            </a:r>
            <a:endParaRPr sz="1516">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1200">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1153700" y="393750"/>
            <a:ext cx="7038900" cy="914100"/>
          </a:xfrm>
          <a:prstGeom prst="rect">
            <a:avLst/>
          </a:prstGeom>
        </p:spPr>
        <p:txBody>
          <a:bodyPr spcFirstLastPara="1" wrap="square" lIns="91425" tIns="91425" rIns="91425" bIns="91425" anchor="t" anchorCtr="0">
            <a:normAutofit/>
          </a:bodyPr>
          <a:lstStyle/>
          <a:p>
            <a:pPr marL="0" lvl="0" indent="0" algn="ctr" rtl="0">
              <a:spcBef>
                <a:spcPts val="800"/>
              </a:spcBef>
              <a:spcAft>
                <a:spcPts val="0"/>
              </a:spcAft>
              <a:buNone/>
            </a:pPr>
            <a:r>
              <a:rPr lang="en-GB" sz="3200" u="sng" dirty="0">
                <a:latin typeface="Times New Roman"/>
                <a:ea typeface="Times New Roman"/>
                <a:cs typeface="Times New Roman"/>
                <a:sym typeface="Times New Roman"/>
              </a:rPr>
              <a:t>PROBLEM STATEMENT </a:t>
            </a:r>
            <a:endParaRPr sz="3200" u="sng" dirty="0">
              <a:latin typeface="Times New Roman"/>
              <a:ea typeface="Times New Roman"/>
              <a:cs typeface="Times New Roman"/>
              <a:sym typeface="Times New Roman"/>
            </a:endParaRPr>
          </a:p>
          <a:p>
            <a:pPr marL="0" lvl="0" indent="0" algn="l" rtl="0">
              <a:spcBef>
                <a:spcPts val="800"/>
              </a:spcBef>
              <a:spcAft>
                <a:spcPts val="0"/>
              </a:spcAft>
              <a:buNone/>
            </a:pPr>
            <a:endParaRPr dirty="0"/>
          </a:p>
        </p:txBody>
      </p:sp>
      <p:sp>
        <p:nvSpPr>
          <p:cNvPr id="149" name="Google Shape;149;p16"/>
          <p:cNvSpPr txBox="1">
            <a:spLocks noGrp="1"/>
          </p:cNvSpPr>
          <p:nvPr>
            <p:ph type="body" idx="1"/>
          </p:nvPr>
        </p:nvSpPr>
        <p:spPr>
          <a:xfrm>
            <a:off x="1255375" y="1920075"/>
            <a:ext cx="7038900" cy="2911200"/>
          </a:xfrm>
          <a:prstGeom prst="rect">
            <a:avLst/>
          </a:prstGeom>
        </p:spPr>
        <p:txBody>
          <a:bodyPr spcFirstLastPara="1" wrap="square" lIns="91425" tIns="91425" rIns="91425" bIns="91425" anchor="t" anchorCtr="0">
            <a:normAutofit/>
          </a:bodyPr>
          <a:lstStyle/>
          <a:p>
            <a:pPr marL="0" lvl="0" indent="0" algn="ctr" rtl="0">
              <a:lnSpc>
                <a:spcPct val="100000"/>
              </a:lnSpc>
              <a:spcBef>
                <a:spcPts val="800"/>
              </a:spcBef>
              <a:spcAft>
                <a:spcPts val="800"/>
              </a:spcAft>
              <a:buNone/>
            </a:pPr>
            <a:r>
              <a:rPr lang="en-GB" sz="2777" u="sng" dirty="0">
                <a:latin typeface="Times New Roman"/>
                <a:ea typeface="Times New Roman"/>
                <a:cs typeface="Times New Roman"/>
                <a:sym typeface="Times New Roman"/>
              </a:rPr>
              <a:t>DETECT DEPRESSION FROM A PERSON'S TWEETS</a:t>
            </a:r>
            <a:endParaRPr sz="1100" u="sng"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latin typeface="Times New Roman"/>
                <a:ea typeface="Times New Roman"/>
                <a:cs typeface="Times New Roman"/>
                <a:sym typeface="Times New Roman"/>
              </a:rPr>
              <a:t>APPROACH AND METHODOLOGY</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55" name="Google Shape;155;p17"/>
          <p:cNvSpPr txBox="1">
            <a:spLocks noGrp="1"/>
          </p:cNvSpPr>
          <p:nvPr>
            <p:ph type="body" idx="1"/>
          </p:nvPr>
        </p:nvSpPr>
        <p:spPr>
          <a:xfrm>
            <a:off x="1297500" y="1247175"/>
            <a:ext cx="7038900" cy="2911200"/>
          </a:xfrm>
          <a:prstGeom prst="rect">
            <a:avLst/>
          </a:prstGeom>
        </p:spPr>
        <p:txBody>
          <a:bodyPr spcFirstLastPara="1" wrap="square" lIns="91425" tIns="91425" rIns="91425" bIns="91425" anchor="t" anchorCtr="0">
            <a:normAutofit lnSpcReduction="10000"/>
          </a:bodyPr>
          <a:lstStyle/>
          <a:p>
            <a:pPr marL="457200" lvl="0" indent="0" algn="l" rtl="0">
              <a:lnSpc>
                <a:spcPct val="100000"/>
              </a:lnSpc>
              <a:spcBef>
                <a:spcPts val="800"/>
              </a:spcBef>
              <a:spcAft>
                <a:spcPts val="0"/>
              </a:spcAft>
              <a:buNone/>
            </a:pPr>
            <a:r>
              <a:rPr lang="en-GB" sz="1800" u="sng">
                <a:latin typeface="Times New Roman"/>
                <a:ea typeface="Times New Roman"/>
                <a:cs typeface="Times New Roman"/>
                <a:sym typeface="Times New Roman"/>
              </a:rPr>
              <a:t>APPROACH</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457200" lvl="0" indent="-323850" algn="l" rtl="0">
              <a:lnSpc>
                <a:spcPct val="100000"/>
              </a:lnSpc>
              <a:spcBef>
                <a:spcPts val="800"/>
              </a:spcBef>
              <a:spcAft>
                <a:spcPts val="0"/>
              </a:spcAft>
              <a:buSzPts val="1500"/>
              <a:buFont typeface="Times New Roman"/>
              <a:buChar char="●"/>
            </a:pPr>
            <a:r>
              <a:rPr lang="en-GB" sz="1500">
                <a:latin typeface="Times New Roman"/>
                <a:ea typeface="Times New Roman"/>
                <a:cs typeface="Times New Roman"/>
                <a:sym typeface="Times New Roman"/>
              </a:rPr>
              <a:t>Importing important libraries and the ‘Sentiment 140’ dataset.</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Preprocessing the data using the nltk library to remove all the unwanted text and literals.</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Creating the tokens from the data text and padding the data for a systematic organization of the data.</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Forming a training and testing split from the data.</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Creation of an RNN model using keras library.</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Training and evaluating the model to increase its accuracy.</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Getting input tweets from the user.</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After preprocessing the input tweets, prediction of whether the tweet is depressed or not.</a:t>
            </a:r>
            <a:endParaRPr sz="15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latin typeface="Times New Roman"/>
                <a:ea typeface="Times New Roman"/>
                <a:cs typeface="Times New Roman"/>
                <a:sym typeface="Times New Roman"/>
              </a:rPr>
              <a:t>RESULT</a:t>
            </a:r>
            <a:endParaRPr u="sng">
              <a:latin typeface="Times New Roman"/>
              <a:ea typeface="Times New Roman"/>
              <a:cs typeface="Times New Roman"/>
              <a:sym typeface="Times New Roman"/>
            </a:endParaRPr>
          </a:p>
        </p:txBody>
      </p:sp>
      <p:sp>
        <p:nvSpPr>
          <p:cNvPr id="161" name="Google Shape;161;p18"/>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18"/>
          <p:cNvPicPr preferRelativeResize="0"/>
          <p:nvPr/>
        </p:nvPicPr>
        <p:blipFill>
          <a:blip r:embed="rId3">
            <a:alphaModFix/>
          </a:blip>
          <a:stretch>
            <a:fillRect/>
          </a:stretch>
        </p:blipFill>
        <p:spPr>
          <a:xfrm>
            <a:off x="1297500" y="1567550"/>
            <a:ext cx="5175480" cy="2911199"/>
          </a:xfrm>
          <a:prstGeom prst="rect">
            <a:avLst/>
          </a:prstGeom>
          <a:noFill/>
          <a:ln>
            <a:noFill/>
          </a:ln>
        </p:spPr>
      </p:pic>
      <p:sp>
        <p:nvSpPr>
          <p:cNvPr id="163" name="Google Shape;163;p18"/>
          <p:cNvSpPr txBox="1">
            <a:spLocks noGrp="1"/>
          </p:cNvSpPr>
          <p:nvPr>
            <p:ph type="body" idx="2"/>
          </p:nvPr>
        </p:nvSpPr>
        <p:spPr>
          <a:xfrm>
            <a:off x="6472973" y="1567550"/>
            <a:ext cx="18633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latin typeface="Times New Roman"/>
                <a:ea typeface="Times New Roman"/>
                <a:cs typeface="Times New Roman"/>
                <a:sym typeface="Times New Roman"/>
              </a:rPr>
              <a:t> The Model is able to classify the tweets whether they are depressed or not.</a:t>
            </a:r>
            <a:endParaRPr sz="1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latin typeface="Times New Roman"/>
                <a:ea typeface="Times New Roman"/>
                <a:cs typeface="Times New Roman"/>
                <a:sym typeface="Times New Roman"/>
              </a:rPr>
              <a:t>CONCLUSION</a:t>
            </a:r>
            <a:endParaRPr u="sng">
              <a:latin typeface="Times New Roman"/>
              <a:ea typeface="Times New Roman"/>
              <a:cs typeface="Times New Roman"/>
              <a:sym typeface="Times New Roman"/>
            </a:endParaRPr>
          </a:p>
        </p:txBody>
      </p:sp>
      <p:sp>
        <p:nvSpPr>
          <p:cNvPr id="169" name="Google Shape;169;p19"/>
          <p:cNvSpPr txBox="1">
            <a:spLocks noGrp="1"/>
          </p:cNvSpPr>
          <p:nvPr>
            <p:ph type="body" idx="1"/>
          </p:nvPr>
        </p:nvSpPr>
        <p:spPr>
          <a:xfrm>
            <a:off x="1297500" y="1558725"/>
            <a:ext cx="7038900" cy="2911200"/>
          </a:xfrm>
          <a:prstGeom prst="rect">
            <a:avLst/>
          </a:prstGeom>
        </p:spPr>
        <p:txBody>
          <a:bodyPr spcFirstLastPara="1" wrap="square" lIns="91425" tIns="91425" rIns="91425" bIns="91425" anchor="t" anchorCtr="0">
            <a:normAutofit/>
          </a:bodyPr>
          <a:lstStyle/>
          <a:p>
            <a:pPr marL="0" lvl="0" indent="0" algn="l" rtl="0">
              <a:lnSpc>
                <a:spcPct val="100000"/>
              </a:lnSpc>
              <a:spcBef>
                <a:spcPts val="800"/>
              </a:spcBef>
              <a:spcAft>
                <a:spcPts val="0"/>
              </a:spcAft>
              <a:buNone/>
            </a:pPr>
            <a:r>
              <a:rPr lang="en-GB" sz="1600">
                <a:latin typeface="Times New Roman"/>
                <a:ea typeface="Times New Roman"/>
                <a:cs typeface="Times New Roman"/>
                <a:sym typeface="Times New Roman"/>
              </a:rPr>
              <a:t>Successful detection of an individual's mental illness such as depression through their behavioural patterns and their tweets.</a:t>
            </a:r>
            <a:endParaRPr sz="1600">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GB" sz="1600">
                <a:latin typeface="Times New Roman"/>
                <a:ea typeface="Times New Roman"/>
                <a:cs typeface="Times New Roman"/>
                <a:sym typeface="Times New Roman"/>
              </a:rPr>
              <a:t>Hence, We have successfully trained our model to detect depression with the help of RNN and Deep Learning Model. </a:t>
            </a:r>
            <a:endParaRPr sz="1600">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1600">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latin typeface="Times New Roman"/>
                <a:ea typeface="Times New Roman"/>
                <a:cs typeface="Times New Roman"/>
                <a:sym typeface="Times New Roman"/>
              </a:rPr>
              <a:t>REFERENCES</a:t>
            </a:r>
            <a:endParaRPr u="sng">
              <a:latin typeface="Times New Roman"/>
              <a:ea typeface="Times New Roman"/>
              <a:cs typeface="Times New Roman"/>
              <a:sym typeface="Times New Roman"/>
            </a:endParaRPr>
          </a:p>
        </p:txBody>
      </p:sp>
      <p:sp>
        <p:nvSpPr>
          <p:cNvPr id="175" name="Google Shape;175;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lnSpc>
                <a:spcPct val="100000"/>
              </a:lnSpc>
              <a:spcBef>
                <a:spcPts val="2400"/>
              </a:spcBef>
              <a:spcAft>
                <a:spcPts val="0"/>
              </a:spcAft>
              <a:buSzPts val="1500"/>
              <a:buFont typeface="Times New Roman"/>
              <a:buChar char="●"/>
            </a:pPr>
            <a:r>
              <a:rPr lang="en-GB" sz="1500">
                <a:latin typeface="Times New Roman"/>
                <a:ea typeface="Times New Roman"/>
                <a:cs typeface="Times New Roman"/>
                <a:sym typeface="Times New Roman"/>
              </a:rPr>
              <a:t> Dataset by Kaggle </a:t>
            </a:r>
            <a:r>
              <a:rPr lang="en-GB" sz="15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https://www.kaggle.com/datasets/kazanova/sentiment140?resource=download&amp;select=training.1600000.processed.noemoticon.csv</a:t>
            </a:r>
            <a:endParaRPr sz="1500">
              <a:solidFill>
                <a:srgbClr val="000000"/>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StackOverflow - Referred for solving some minor errors </a:t>
            </a:r>
            <a:endParaRPr sz="1500">
              <a:latin typeface="Times New Roman"/>
              <a:ea typeface="Times New Roman"/>
              <a:cs typeface="Times New Roman"/>
              <a:sym typeface="Times New Roman"/>
            </a:endParaRPr>
          </a:p>
          <a:p>
            <a:pPr marL="0" lvl="0" indent="0" algn="l" rtl="0">
              <a:spcBef>
                <a:spcPts val="24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347</Words>
  <Application>Microsoft Office PowerPoint</Application>
  <PresentationFormat>On-screen Show (16:9)</PresentationFormat>
  <Paragraphs>29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Lato</vt:lpstr>
      <vt:lpstr>Montserrat</vt:lpstr>
      <vt:lpstr>Times New Roman</vt:lpstr>
      <vt:lpstr>Focus</vt:lpstr>
      <vt:lpstr>DEPBOTS</vt:lpstr>
      <vt:lpstr>INTRODUCTION</vt:lpstr>
      <vt:lpstr>PROBLEM STATEMENT  </vt:lpstr>
      <vt:lpstr>APPROACH AND METHODOLOGY </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Atul Gupta</cp:lastModifiedBy>
  <cp:revision>3</cp:revision>
  <dcterms:modified xsi:type="dcterms:W3CDTF">2024-08-04T10:41:57Z</dcterms:modified>
</cp:coreProperties>
</file>