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16"/>
  </p:notesMasterIdLst>
  <p:handoutMasterIdLst>
    <p:handoutMasterId r:id="rId17"/>
  </p:handoutMasterIdLst>
  <p:sldIdLst>
    <p:sldId id="256" r:id="rId5"/>
    <p:sldId id="257" r:id="rId6"/>
    <p:sldId id="259" r:id="rId7"/>
    <p:sldId id="261" r:id="rId8"/>
    <p:sldId id="262" r:id="rId9"/>
    <p:sldId id="264" r:id="rId10"/>
    <p:sldId id="263" r:id="rId11"/>
    <p:sldId id="265" r:id="rId12"/>
    <p:sldId id="268"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84328" autoAdjust="0"/>
  </p:normalViewPr>
  <p:slideViewPr>
    <p:cSldViewPr snapToGrid="0">
      <p:cViewPr varScale="1">
        <p:scale>
          <a:sx n="89" d="100"/>
          <a:sy n="89" d="100"/>
        </p:scale>
        <p:origin x="120" y="108"/>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4/10/2024</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4/10/2024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333802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#1 should be clear and concise.  Each piece of evidence should be summarized for clarity and cited correctly.  Do not simply read the pieces of evidence, but elaborate where needed.  </a:t>
            </a:r>
          </a:p>
          <a:p>
            <a:r>
              <a:rPr lang="en-US" dirty="0"/>
              <a:t>[type notes for elaboration here]</a:t>
            </a:r>
          </a:p>
          <a:p>
            <a:r>
              <a:rPr lang="en-US" dirty="0"/>
              <a:t>Be sure to transition to main point #2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2639452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noProof="0" smtClean="0"/>
              <a:t>Click to edit Master title style</a:t>
            </a:r>
            <a:endParaRPr lang="en-US" noProof="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a:p>
        </p:txBody>
      </p:sp>
      <p:sp>
        <p:nvSpPr>
          <p:cNvPr id="4" name="Date Placeholder 3"/>
          <p:cNvSpPr>
            <a:spLocks noGrp="1"/>
          </p:cNvSpPr>
          <p:nvPr>
            <p:ph type="dt" sz="half" idx="10"/>
          </p:nvPr>
        </p:nvSpPr>
        <p:spPr/>
        <p:txBody>
          <a:bodyPr/>
          <a:lstStyle/>
          <a:p>
            <a:fld id="{FB7F6C47-B260-4BB6-8230-7D14D5CDE026}" type="datetimeFigureOut">
              <a:rPr lang="en-US" noProof="0" smtClean="0"/>
              <a:t>4/10/2024</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7" name="Date Placeholder 6">
            <a:extLst>
              <a:ext uri="{FF2B5EF4-FFF2-40B4-BE49-F238E27FC236}">
                <a16:creationId xmlns:a16="http://schemas.microsoft.com/office/drawing/2014/main" id="{D4F5D18E-4241-429D-BEDB-6A7415C52F3D}"/>
              </a:ext>
            </a:extLst>
          </p:cNvPr>
          <p:cNvSpPr>
            <a:spLocks noGrp="1"/>
          </p:cNvSpPr>
          <p:nvPr>
            <p:ph type="dt" sz="half" idx="10"/>
          </p:nvPr>
        </p:nvSpPr>
        <p:spPr/>
        <p:txBody>
          <a:bodyPr/>
          <a:lstStyle/>
          <a:p>
            <a:fld id="{FB7F6C47-B260-4BB6-8230-7D14D5CDE026}" type="datetimeFigureOut">
              <a:rPr lang="en-US" noProof="0" smtClean="0"/>
              <a:t>4/10/2024</a:t>
            </a:fld>
            <a:endParaRPr lang="en-US" noProof="0" dirty="0"/>
          </a:p>
        </p:txBody>
      </p:sp>
      <p:sp>
        <p:nvSpPr>
          <p:cNvPr id="8" name="Footer Placeholder 7">
            <a:extLst>
              <a:ext uri="{FF2B5EF4-FFF2-40B4-BE49-F238E27FC236}">
                <a16:creationId xmlns:a16="http://schemas.microsoft.com/office/drawing/2014/main" id="{7F5CFD55-6AD5-4B7E-AC33-483174EF1EBD}"/>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14D43F5-DCFF-4B29-AC19-0BF28605BA8B}"/>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Date Placeholder 10">
            <a:extLst>
              <a:ext uri="{FF2B5EF4-FFF2-40B4-BE49-F238E27FC236}">
                <a16:creationId xmlns:a16="http://schemas.microsoft.com/office/drawing/2014/main" id="{B3473E37-6504-470F-92FA-792C3ACA4FEC}"/>
              </a:ext>
            </a:extLst>
          </p:cNvPr>
          <p:cNvSpPr>
            <a:spLocks noGrp="1"/>
          </p:cNvSpPr>
          <p:nvPr>
            <p:ph type="dt" sz="half" idx="10"/>
          </p:nvPr>
        </p:nvSpPr>
        <p:spPr/>
        <p:txBody>
          <a:bodyPr/>
          <a:lstStyle/>
          <a:p>
            <a:fld id="{FB7F6C47-B260-4BB6-8230-7D14D5CDE026}" type="datetimeFigureOut">
              <a:rPr lang="en-US" noProof="0" smtClean="0"/>
              <a:t>4/10/2024</a:t>
            </a:fld>
            <a:endParaRPr lang="en-US" noProof="0" dirty="0"/>
          </a:p>
        </p:txBody>
      </p:sp>
      <p:sp>
        <p:nvSpPr>
          <p:cNvPr id="12" name="Footer Placeholder 11">
            <a:extLst>
              <a:ext uri="{FF2B5EF4-FFF2-40B4-BE49-F238E27FC236}">
                <a16:creationId xmlns:a16="http://schemas.microsoft.com/office/drawing/2014/main" id="{7523DE74-18E2-4EF3-A1FC-8A32CCFE2666}"/>
              </a:ext>
            </a:extLst>
          </p:cNvPr>
          <p:cNvSpPr>
            <a:spLocks noGrp="1"/>
          </p:cNvSpPr>
          <p:nvPr>
            <p:ph type="ftr" sz="quarter" idx="11"/>
          </p:nvPr>
        </p:nvSpPr>
        <p:spPr/>
        <p:txBody>
          <a:bodyPr/>
          <a:lstStyle/>
          <a:p>
            <a:r>
              <a:rPr lang="en-US" noProof="0" dirty="0"/>
              <a:t>Add a footer</a:t>
            </a:r>
          </a:p>
        </p:txBody>
      </p:sp>
      <p:sp>
        <p:nvSpPr>
          <p:cNvPr id="13" name="Slide Number Placeholder 12">
            <a:extLst>
              <a:ext uri="{FF2B5EF4-FFF2-40B4-BE49-F238E27FC236}">
                <a16:creationId xmlns:a16="http://schemas.microsoft.com/office/drawing/2014/main" id="{51B4AF82-5505-4A7E-AA81-139F21451D9A}"/>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noProof="0" smtClean="0"/>
              <a:t>Click to edit Master title style</a:t>
            </a:r>
            <a:endParaRPr lang="en-US" noProof="0"/>
          </a:p>
        </p:txBody>
      </p:sp>
      <p:sp>
        <p:nvSpPr>
          <p:cNvPr id="7" name="Date Placeholder 6">
            <a:extLst>
              <a:ext uri="{FF2B5EF4-FFF2-40B4-BE49-F238E27FC236}">
                <a16:creationId xmlns:a16="http://schemas.microsoft.com/office/drawing/2014/main" id="{93AF03C3-E3F3-4845-8D9E-9BD2A676707E}"/>
              </a:ext>
            </a:extLst>
          </p:cNvPr>
          <p:cNvSpPr>
            <a:spLocks noGrp="1"/>
          </p:cNvSpPr>
          <p:nvPr>
            <p:ph type="dt" sz="half" idx="10"/>
          </p:nvPr>
        </p:nvSpPr>
        <p:spPr/>
        <p:txBody>
          <a:bodyPr/>
          <a:lstStyle/>
          <a:p>
            <a:fld id="{FB7F6C47-B260-4BB6-8230-7D14D5CDE026}" type="datetimeFigureOut">
              <a:rPr lang="en-US" noProof="0" smtClean="0"/>
              <a:t>4/10/2024</a:t>
            </a:fld>
            <a:endParaRPr lang="en-US" noProof="0" dirty="0"/>
          </a:p>
        </p:txBody>
      </p:sp>
      <p:sp>
        <p:nvSpPr>
          <p:cNvPr id="8" name="Footer Placeholder 7">
            <a:extLst>
              <a:ext uri="{FF2B5EF4-FFF2-40B4-BE49-F238E27FC236}">
                <a16:creationId xmlns:a16="http://schemas.microsoft.com/office/drawing/2014/main" id="{DB9C7230-29FF-42F2-A662-1BC1D19C5003}"/>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99EBD02D-5A68-4A14-892F-DE4953F2E3DD}"/>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76D14D8-4D13-4DFE-938B-B710F891BBA2}"/>
              </a:ext>
            </a:extLst>
          </p:cNvPr>
          <p:cNvSpPr>
            <a:spLocks noGrp="1"/>
          </p:cNvSpPr>
          <p:nvPr>
            <p:ph type="dt" sz="half" idx="10"/>
          </p:nvPr>
        </p:nvSpPr>
        <p:spPr/>
        <p:txBody>
          <a:bodyPr/>
          <a:lstStyle/>
          <a:p>
            <a:fld id="{FB7F6C47-B260-4BB6-8230-7D14D5CDE026}" type="datetimeFigureOut">
              <a:rPr lang="en-US" noProof="0" smtClean="0"/>
              <a:t>4/10/2024</a:t>
            </a:fld>
            <a:endParaRPr lang="en-US" noProof="0" dirty="0"/>
          </a:p>
        </p:txBody>
      </p:sp>
      <p:sp>
        <p:nvSpPr>
          <p:cNvPr id="6" name="Footer Placeholder 5">
            <a:extLst>
              <a:ext uri="{FF2B5EF4-FFF2-40B4-BE49-F238E27FC236}">
                <a16:creationId xmlns:a16="http://schemas.microsoft.com/office/drawing/2014/main" id="{6864B8A5-6021-4208-A587-B45576E66D48}"/>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3C96ABC-E632-4853-B7CC-A2FB4B7CF144}"/>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noProof="0" smtClean="0"/>
              <a:t>Click to edit Master title style</a:t>
            </a:r>
            <a:endParaRPr lang="en-US" noProof="0"/>
          </a:p>
        </p:txBody>
      </p:sp>
      <p:sp>
        <p:nvSpPr>
          <p:cNvPr id="3" name="Content Placeholder 2"/>
          <p:cNvSpPr>
            <a:spLocks noGrp="1"/>
          </p:cNvSpPr>
          <p:nvPr>
            <p:ph idx="1" hasCustomPrompt="1"/>
          </p:nvPr>
        </p:nvSpPr>
        <p:spPr>
          <a:xfrm>
            <a:off x="4855633" y="446088"/>
            <a:ext cx="6252633" cy="5414963"/>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8" name="Date Placeholder 7">
            <a:extLst>
              <a:ext uri="{FF2B5EF4-FFF2-40B4-BE49-F238E27FC236}">
                <a16:creationId xmlns:a16="http://schemas.microsoft.com/office/drawing/2014/main" id="{CBF97433-9C09-4B71-A1E0-24F75011D99C}"/>
              </a:ext>
            </a:extLst>
          </p:cNvPr>
          <p:cNvSpPr>
            <a:spLocks noGrp="1"/>
          </p:cNvSpPr>
          <p:nvPr>
            <p:ph type="dt" sz="half" idx="10"/>
          </p:nvPr>
        </p:nvSpPr>
        <p:spPr/>
        <p:txBody>
          <a:bodyPr/>
          <a:lstStyle/>
          <a:p>
            <a:fld id="{FB7F6C47-B260-4BB6-8230-7D14D5CDE026}" type="datetimeFigureOut">
              <a:rPr lang="en-US" noProof="0" smtClean="0"/>
              <a:t>4/10/2024</a:t>
            </a:fld>
            <a:endParaRPr lang="en-US" noProof="0" dirty="0"/>
          </a:p>
        </p:txBody>
      </p:sp>
      <p:sp>
        <p:nvSpPr>
          <p:cNvPr id="9" name="Footer Placeholder 8">
            <a:extLst>
              <a:ext uri="{FF2B5EF4-FFF2-40B4-BE49-F238E27FC236}">
                <a16:creationId xmlns:a16="http://schemas.microsoft.com/office/drawing/2014/main" id="{46EDA271-FE91-46E6-ABB5-0A3AD2448B21}"/>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C44DCFF3-B944-4C24-A12C-689D1FF794E8}"/>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noProof="0" smtClean="0"/>
              <a:t>Click to edit Master title style</a:t>
            </a:r>
            <a:endParaRPr lang="en-US" noProof="0"/>
          </a:p>
        </p:txBody>
      </p:sp>
      <p:sp>
        <p:nvSpPr>
          <p:cNvPr id="3" name="Text Placeholder 2"/>
          <p:cNvSpPr>
            <a:spLocks noGrp="1"/>
          </p:cNvSpPr>
          <p:nvPr>
            <p:ph type="body" idx="1" hasCustomPrompt="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9" name="Text Placeholder 5"/>
          <p:cNvSpPr>
            <a:spLocks noGrp="1"/>
          </p:cNvSpPr>
          <p:nvPr>
            <p:ph type="body" sz="quarter" idx="16" hasCustomPrompt="1"/>
          </p:nvPr>
        </p:nvSpPr>
        <p:spPr>
          <a:xfrm>
            <a:off x="7574642" y="1081456"/>
            <a:ext cx="3810001" cy="4075465"/>
          </a:xfrm>
        </p:spPr>
        <p:txBody>
          <a:bodyPr anchor="t" anchorCtr="0">
            <a:normAutofit/>
          </a:bodyPr>
          <a:lstStyle>
            <a:lvl1pPr marL="0" indent="0" algn="l">
              <a:buFontTx/>
              <a:buNone/>
              <a:defRPr sz="2800"/>
            </a:lvl1pPr>
          </a:lstStyle>
          <a:p>
            <a:pPr lvl="0"/>
            <a:r>
              <a:rPr lang="en-US" noProof="0"/>
              <a:t>Edit Master text styles</a:t>
            </a:r>
          </a:p>
        </p:txBody>
      </p:sp>
      <p:sp>
        <p:nvSpPr>
          <p:cNvPr id="7" name="Date Placeholder 6">
            <a:extLst>
              <a:ext uri="{FF2B5EF4-FFF2-40B4-BE49-F238E27FC236}">
                <a16:creationId xmlns:a16="http://schemas.microsoft.com/office/drawing/2014/main" id="{7964F81E-11BA-4BB3-AC2C-0A729DC676E6}"/>
              </a:ext>
            </a:extLst>
          </p:cNvPr>
          <p:cNvSpPr>
            <a:spLocks noGrp="1"/>
          </p:cNvSpPr>
          <p:nvPr>
            <p:ph type="dt" sz="half" idx="17"/>
          </p:nvPr>
        </p:nvSpPr>
        <p:spPr/>
        <p:txBody>
          <a:bodyPr/>
          <a:lstStyle/>
          <a:p>
            <a:fld id="{FB7F6C47-B260-4BB6-8230-7D14D5CDE026}" type="datetimeFigureOut">
              <a:rPr lang="en-US" noProof="0" smtClean="0"/>
              <a:t>4/10/2024</a:t>
            </a:fld>
            <a:endParaRPr lang="en-US" noProof="0" dirty="0"/>
          </a:p>
        </p:txBody>
      </p:sp>
      <p:sp>
        <p:nvSpPr>
          <p:cNvPr id="10" name="Footer Placeholder 9">
            <a:extLst>
              <a:ext uri="{FF2B5EF4-FFF2-40B4-BE49-F238E27FC236}">
                <a16:creationId xmlns:a16="http://schemas.microsoft.com/office/drawing/2014/main" id="{F93A4488-E8DE-4FEB-88F9-B37F95CC838A}"/>
              </a:ext>
            </a:extLst>
          </p:cNvPr>
          <p:cNvSpPr>
            <a:spLocks noGrp="1"/>
          </p:cNvSpPr>
          <p:nvPr>
            <p:ph type="ftr" sz="quarter" idx="18"/>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DF909D08-1E53-42D5-954B-F61B5083645D}"/>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noProof="0" smtClean="0"/>
              <a:t>Click to edit Master title style</a:t>
            </a:r>
            <a:endParaRPr lang="en-US" noProof="0"/>
          </a:p>
        </p:txBody>
      </p:sp>
      <p:sp>
        <p:nvSpPr>
          <p:cNvPr id="6" name="Text Placeholder 5"/>
          <p:cNvSpPr>
            <a:spLocks noGrp="1"/>
          </p:cNvSpPr>
          <p:nvPr>
            <p:ph type="body" sz="quarter" idx="16" hasCustomPrompt="1"/>
          </p:nvPr>
        </p:nvSpPr>
        <p:spPr>
          <a:xfrm>
            <a:off x="6156000" y="2286000"/>
            <a:ext cx="4880300" cy="2295525"/>
          </a:xfrm>
        </p:spPr>
        <p:txBody>
          <a:bodyPr anchor="ctr" anchorCtr="0">
            <a:normAutofit/>
          </a:bodyPr>
          <a:lstStyle>
            <a:lvl1pPr marL="0" indent="0" algn="ctr">
              <a:buFontTx/>
              <a:buNone/>
              <a:defRPr sz="2800"/>
            </a:lvl1pPr>
          </a:lstStyle>
          <a:p>
            <a:pPr lvl="0"/>
            <a:r>
              <a:rPr lang="en-US" noProof="0"/>
              <a:t>Edit Master text styles</a:t>
            </a:r>
          </a:p>
        </p:txBody>
      </p:sp>
      <p:sp>
        <p:nvSpPr>
          <p:cNvPr id="5" name="Date Placeholder 4">
            <a:extLst>
              <a:ext uri="{FF2B5EF4-FFF2-40B4-BE49-F238E27FC236}">
                <a16:creationId xmlns:a16="http://schemas.microsoft.com/office/drawing/2014/main" id="{52142ECB-4FB1-4B01-80F3-04208C781B16}"/>
              </a:ext>
            </a:extLst>
          </p:cNvPr>
          <p:cNvSpPr>
            <a:spLocks noGrp="1"/>
          </p:cNvSpPr>
          <p:nvPr>
            <p:ph type="dt" sz="half" idx="17"/>
          </p:nvPr>
        </p:nvSpPr>
        <p:spPr/>
        <p:txBody>
          <a:bodyPr/>
          <a:lstStyle/>
          <a:p>
            <a:fld id="{FB7F6C47-B260-4BB6-8230-7D14D5CDE026}" type="datetimeFigureOut">
              <a:rPr lang="en-US" noProof="0" smtClean="0"/>
              <a:t>4/10/2024</a:t>
            </a:fld>
            <a:endParaRPr lang="en-US" noProof="0" dirty="0"/>
          </a:p>
        </p:txBody>
      </p:sp>
      <p:sp>
        <p:nvSpPr>
          <p:cNvPr id="7" name="Footer Placeholder 6">
            <a:extLst>
              <a:ext uri="{FF2B5EF4-FFF2-40B4-BE49-F238E27FC236}">
                <a16:creationId xmlns:a16="http://schemas.microsoft.com/office/drawing/2014/main" id="{776F215A-F354-440E-A263-A920F5950831}"/>
              </a:ext>
            </a:extLst>
          </p:cNvPr>
          <p:cNvSpPr>
            <a:spLocks noGrp="1"/>
          </p:cNvSpPr>
          <p:nvPr>
            <p:ph type="ftr" sz="quarter" idx="18"/>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E90FC50C-9C02-4BD6-9CBE-6880E1297783}"/>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noProof="0" smtClean="0"/>
              <a:t>Click to edit Master title style</a:t>
            </a:r>
            <a:endParaRPr lang="en-US" noProof="0"/>
          </a:p>
        </p:txBody>
      </p:sp>
      <p:sp>
        <p:nvSpPr>
          <p:cNvPr id="3" name="Vertical Text Placeholder 2"/>
          <p:cNvSpPr>
            <a:spLocks noGrp="1"/>
          </p:cNvSpPr>
          <p:nvPr>
            <p:ph type="body" orient="vert" idx="1" hasCustomPrompt="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9D7128B4-F868-4384-A8AA-473DA3516902}"/>
              </a:ext>
            </a:extLst>
          </p:cNvPr>
          <p:cNvSpPr>
            <a:spLocks noGrp="1"/>
          </p:cNvSpPr>
          <p:nvPr>
            <p:ph type="dt" sz="half" idx="10"/>
          </p:nvPr>
        </p:nvSpPr>
        <p:spPr/>
        <p:txBody>
          <a:bodyPr/>
          <a:lstStyle/>
          <a:p>
            <a:fld id="{FB7F6C47-B260-4BB6-8230-7D14D5CDE026}" type="datetimeFigureOut">
              <a:rPr lang="en-US" noProof="0" smtClean="0"/>
              <a:t>4/10/2024</a:t>
            </a:fld>
            <a:endParaRPr lang="en-US" noProof="0" dirty="0"/>
          </a:p>
        </p:txBody>
      </p:sp>
      <p:sp>
        <p:nvSpPr>
          <p:cNvPr id="8" name="Footer Placeholder 7">
            <a:extLst>
              <a:ext uri="{FF2B5EF4-FFF2-40B4-BE49-F238E27FC236}">
                <a16:creationId xmlns:a16="http://schemas.microsoft.com/office/drawing/2014/main" id="{84FF940D-9281-4C2A-BA62-E5854A11F99B}"/>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FB1454F-842C-4F51-A7E7-0335B2FB16F1}"/>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smtClean="0"/>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a:extLst>
              <a:ext uri="{FF2B5EF4-FFF2-40B4-BE49-F238E27FC236}">
                <a16:creationId xmlns:a16="http://schemas.microsoft.com/office/drawing/2014/main" id="{FC3AB4A3-AE75-4D00-9BE1-AF3996C6B77E}"/>
              </a:ext>
            </a:extLst>
          </p:cNvPr>
          <p:cNvSpPr>
            <a:spLocks noGrp="1"/>
          </p:cNvSpPr>
          <p:nvPr>
            <p:ph type="dt" sz="half" idx="10"/>
          </p:nvPr>
        </p:nvSpPr>
        <p:spPr/>
        <p:txBody>
          <a:bodyPr/>
          <a:lstStyle/>
          <a:p>
            <a:fld id="{FB7F6C47-B260-4BB6-8230-7D14D5CDE026}" type="datetimeFigureOut">
              <a:rPr lang="en-US" noProof="0" smtClean="0"/>
              <a:t>4/10/2024</a:t>
            </a:fld>
            <a:endParaRPr lang="en-US" noProof="0" dirty="0"/>
          </a:p>
        </p:txBody>
      </p:sp>
      <p:sp>
        <p:nvSpPr>
          <p:cNvPr id="10" name="Footer Placeholder 9">
            <a:extLst>
              <a:ext uri="{FF2B5EF4-FFF2-40B4-BE49-F238E27FC236}">
                <a16:creationId xmlns:a16="http://schemas.microsoft.com/office/drawing/2014/main" id="{9471F3C4-BAAF-4391-B574-8E340EDA39E9}"/>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FB8DD71F-FEC6-4AB5-974A-FD2B82A7BEE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C740B6DF-7478-4740-A710-DA5E9EBA7CBF}"/>
              </a:ext>
            </a:extLst>
          </p:cNvPr>
          <p:cNvSpPr>
            <a:spLocks noGrp="1"/>
          </p:cNvSpPr>
          <p:nvPr>
            <p:ph type="dt" sz="half" idx="10"/>
          </p:nvPr>
        </p:nvSpPr>
        <p:spPr/>
        <p:txBody>
          <a:bodyPr/>
          <a:lstStyle/>
          <a:p>
            <a:fld id="{FB7F6C47-B260-4BB6-8230-7D14D5CDE026}" type="datetimeFigureOut">
              <a:rPr lang="en-US" noProof="0" smtClean="0"/>
              <a:t>4/10/2024</a:t>
            </a:fld>
            <a:endParaRPr lang="en-US" noProof="0" dirty="0"/>
          </a:p>
        </p:txBody>
      </p:sp>
      <p:sp>
        <p:nvSpPr>
          <p:cNvPr id="7" name="Footer Placeholder 6">
            <a:extLst>
              <a:ext uri="{FF2B5EF4-FFF2-40B4-BE49-F238E27FC236}">
                <a16:creationId xmlns:a16="http://schemas.microsoft.com/office/drawing/2014/main" id="{42D89951-67E9-4086-AED0-C236A00A5330}"/>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38553809-8746-49E3-BCB5-0A9FF406C30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smtClean="0"/>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63F86C4-C3A0-4CA8-8809-1D90DE9E4D4F}"/>
              </a:ext>
            </a:extLst>
          </p:cNvPr>
          <p:cNvSpPr>
            <a:spLocks noGrp="1"/>
          </p:cNvSpPr>
          <p:nvPr>
            <p:ph type="dt" sz="half" idx="14"/>
          </p:nvPr>
        </p:nvSpPr>
        <p:spPr/>
        <p:txBody>
          <a:bodyPr/>
          <a:lstStyle/>
          <a:p>
            <a:fld id="{FB7F6C47-B260-4BB6-8230-7D14D5CDE026}" type="datetimeFigureOut">
              <a:rPr lang="en-US" noProof="0" smtClean="0"/>
              <a:t>4/10/2024</a:t>
            </a:fld>
            <a:endParaRPr lang="en-US" noProof="0" dirty="0"/>
          </a:p>
        </p:txBody>
      </p:sp>
      <p:sp>
        <p:nvSpPr>
          <p:cNvPr id="10" name="Footer Placeholder 9">
            <a:extLst>
              <a:ext uri="{FF2B5EF4-FFF2-40B4-BE49-F238E27FC236}">
                <a16:creationId xmlns:a16="http://schemas.microsoft.com/office/drawing/2014/main" id="{EDD26EA8-C9F2-49A7-8F7B-A782D30B827A}"/>
              </a:ext>
            </a:extLst>
          </p:cNvPr>
          <p:cNvSpPr>
            <a:spLocks noGrp="1"/>
          </p:cNvSpPr>
          <p:nvPr>
            <p:ph type="ftr" sz="quarter" idx="15"/>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241DD2E8-07A6-430F-A2FB-E2746C9352D4}"/>
              </a:ext>
            </a:extLst>
          </p:cNvPr>
          <p:cNvSpPr>
            <a:spLocks noGrp="1"/>
          </p:cNvSpPr>
          <p:nvPr>
            <p:ph type="sldNum" sz="quarter" idx="16"/>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smtClean="0"/>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a:extLst>
              <a:ext uri="{FF2B5EF4-FFF2-40B4-BE49-F238E27FC236}">
                <a16:creationId xmlns:a16="http://schemas.microsoft.com/office/drawing/2014/main" id="{82940641-87D1-48C5-879E-8A5FBA537AFD}"/>
              </a:ext>
            </a:extLst>
          </p:cNvPr>
          <p:cNvSpPr>
            <a:spLocks noGrp="1"/>
          </p:cNvSpPr>
          <p:nvPr>
            <p:ph type="dt" sz="half" idx="10"/>
          </p:nvPr>
        </p:nvSpPr>
        <p:spPr/>
        <p:txBody>
          <a:bodyPr/>
          <a:lstStyle/>
          <a:p>
            <a:fld id="{FB7F6C47-B260-4BB6-8230-7D14D5CDE026}" type="datetimeFigureOut">
              <a:rPr lang="en-US" noProof="0" smtClean="0"/>
              <a:t>4/10/2024</a:t>
            </a:fld>
            <a:endParaRPr lang="en-US" noProof="0" dirty="0"/>
          </a:p>
        </p:txBody>
      </p:sp>
      <p:sp>
        <p:nvSpPr>
          <p:cNvPr id="10" name="Footer Placeholder 9">
            <a:extLst>
              <a:ext uri="{FF2B5EF4-FFF2-40B4-BE49-F238E27FC236}">
                <a16:creationId xmlns:a16="http://schemas.microsoft.com/office/drawing/2014/main" id="{DBFA68A8-3A7A-430B-9A66-482C28DC5A76}"/>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96C17F98-4E3F-4327-8CCF-D13C337121A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smtClean="0"/>
              <a:t>Click to edit Master title style</a:t>
            </a:r>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Date Placeholder 2">
            <a:extLst>
              <a:ext uri="{FF2B5EF4-FFF2-40B4-BE49-F238E27FC236}">
                <a16:creationId xmlns:a16="http://schemas.microsoft.com/office/drawing/2014/main" id="{5829ED24-3C5F-4326-A304-DBDBA6CE7E1A}"/>
              </a:ext>
            </a:extLst>
          </p:cNvPr>
          <p:cNvSpPr>
            <a:spLocks noGrp="1"/>
          </p:cNvSpPr>
          <p:nvPr>
            <p:ph type="dt" sz="half" idx="10"/>
          </p:nvPr>
        </p:nvSpPr>
        <p:spPr/>
        <p:txBody>
          <a:bodyPr/>
          <a:lstStyle/>
          <a:p>
            <a:fld id="{FB7F6C47-B260-4BB6-8230-7D14D5CDE026}" type="datetimeFigureOut">
              <a:rPr lang="en-US" noProof="0" smtClean="0"/>
              <a:t>4/10/2024</a:t>
            </a:fld>
            <a:endParaRPr lang="en-US" noProof="0" dirty="0"/>
          </a:p>
        </p:txBody>
      </p:sp>
      <p:sp>
        <p:nvSpPr>
          <p:cNvPr id="4" name="Footer Placeholder 3">
            <a:extLst>
              <a:ext uri="{FF2B5EF4-FFF2-40B4-BE49-F238E27FC236}">
                <a16:creationId xmlns:a16="http://schemas.microsoft.com/office/drawing/2014/main" id="{BF532AEE-3AAE-4FBF-969F-8A364CE8AEB6}"/>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6717C1A8-7DBE-4E24-BCA1-D820D780B9C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smtClean="0"/>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20466CE2-DFEE-46B8-AFB2-817272E3B703}"/>
              </a:ext>
            </a:extLst>
          </p:cNvPr>
          <p:cNvSpPr>
            <a:spLocks noGrp="1"/>
          </p:cNvSpPr>
          <p:nvPr>
            <p:ph type="dt" sz="half" idx="10"/>
          </p:nvPr>
        </p:nvSpPr>
        <p:spPr/>
        <p:txBody>
          <a:bodyPr/>
          <a:lstStyle/>
          <a:p>
            <a:fld id="{FB7F6C47-B260-4BB6-8230-7D14D5CDE026}" type="datetimeFigureOut">
              <a:rPr lang="en-US" noProof="0" smtClean="0"/>
              <a:t>4/10/2024</a:t>
            </a:fld>
            <a:endParaRPr lang="en-US" noProof="0" dirty="0"/>
          </a:p>
        </p:txBody>
      </p:sp>
      <p:sp>
        <p:nvSpPr>
          <p:cNvPr id="9" name="Footer Placeholder 8">
            <a:extLst>
              <a:ext uri="{FF2B5EF4-FFF2-40B4-BE49-F238E27FC236}">
                <a16:creationId xmlns:a16="http://schemas.microsoft.com/office/drawing/2014/main" id="{27E9A94A-136A-4208-8F98-012BDAC1A23C}"/>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81459C8B-DA0F-4808-A642-40471D1D2C96}"/>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smtClean="0"/>
              <a:t>Click to edit Master title style</a:t>
            </a:r>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a:extLst>
              <a:ext uri="{FF2B5EF4-FFF2-40B4-BE49-F238E27FC236}">
                <a16:creationId xmlns:a16="http://schemas.microsoft.com/office/drawing/2014/main" id="{F1FE71A4-2AD7-44A1-9075-3AB1A226C1C2}"/>
              </a:ext>
            </a:extLst>
          </p:cNvPr>
          <p:cNvSpPr>
            <a:spLocks noGrp="1"/>
          </p:cNvSpPr>
          <p:nvPr>
            <p:ph type="dt" sz="half" idx="15"/>
          </p:nvPr>
        </p:nvSpPr>
        <p:spPr/>
        <p:txBody>
          <a:bodyPr/>
          <a:lstStyle/>
          <a:p>
            <a:fld id="{FB7F6C47-B260-4BB6-8230-7D14D5CDE026}" type="datetimeFigureOut">
              <a:rPr lang="en-US" noProof="0" smtClean="0"/>
              <a:t>4/10/2024</a:t>
            </a:fld>
            <a:endParaRPr lang="en-US" noProof="0" dirty="0"/>
          </a:p>
        </p:txBody>
      </p:sp>
      <p:sp>
        <p:nvSpPr>
          <p:cNvPr id="4" name="Footer Placeholder 3">
            <a:extLst>
              <a:ext uri="{FF2B5EF4-FFF2-40B4-BE49-F238E27FC236}">
                <a16:creationId xmlns:a16="http://schemas.microsoft.com/office/drawing/2014/main" id="{0F5F74D3-28C0-4AA1-8508-75D32DA3C2A0}"/>
              </a:ext>
            </a:extLst>
          </p:cNvPr>
          <p:cNvSpPr>
            <a:spLocks noGrp="1"/>
          </p:cNvSpPr>
          <p:nvPr>
            <p:ph type="ftr" sz="quarter" idx="16"/>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77D83112-B341-46D2-8B30-46DBC3DAE35A}"/>
              </a:ext>
            </a:extLst>
          </p:cNvPr>
          <p:cNvSpPr>
            <a:spLocks noGrp="1"/>
          </p:cNvSpPr>
          <p:nvPr>
            <p:ph type="sldNum" sz="quarter" idx="17"/>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a:extLst>
              <a:ext uri="{FF2B5EF4-FFF2-40B4-BE49-F238E27FC236}">
                <a16:creationId xmlns:a16="http://schemas.microsoft.com/office/drawing/2014/main" id="{2913A633-0BBE-491F-94FD-A319FC7D2B1A}"/>
              </a:ext>
            </a:extLst>
          </p:cNvPr>
          <p:cNvSpPr>
            <a:spLocks noGrp="1"/>
          </p:cNvSpPr>
          <p:nvPr>
            <p:ph type="dt" sz="half" idx="10"/>
          </p:nvPr>
        </p:nvSpPr>
        <p:spPr/>
        <p:txBody>
          <a:bodyPr/>
          <a:lstStyle/>
          <a:p>
            <a:fld id="{FB7F6C47-B260-4BB6-8230-7D14D5CDE026}" type="datetimeFigureOut">
              <a:rPr lang="en-US" noProof="0" smtClean="0"/>
              <a:t>4/10/2024</a:t>
            </a:fld>
            <a:endParaRPr lang="en-US" noProof="0" dirty="0"/>
          </a:p>
        </p:txBody>
      </p:sp>
      <p:sp>
        <p:nvSpPr>
          <p:cNvPr id="8" name="Footer Placeholder 7">
            <a:extLst>
              <a:ext uri="{FF2B5EF4-FFF2-40B4-BE49-F238E27FC236}">
                <a16:creationId xmlns:a16="http://schemas.microsoft.com/office/drawing/2014/main" id="{9916FEDE-3F7F-4F2C-A341-BDA56AA7C2AC}"/>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C1EE25F-3E3B-45D3-B259-498E69BF2D67}"/>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noProof="0" dirty="0"/>
              <a:t>Add a footer</a:t>
            </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noProof="0" smtClean="0"/>
              <a:t>4/10/2024</a:t>
            </a:fld>
            <a:endParaRPr lang="en-US" noProof="0"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a:lstStyle/>
          <a:p>
            <a:r>
              <a:rPr lang="en-US" dirty="0" smtClean="0"/>
              <a:t>Adaptive Learning Rate for Federated Learning in Resource Constrained Devices</a:t>
            </a:r>
            <a:endParaRPr lang="en-US" b="0" dirty="0"/>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p:txBody>
          <a:bodyPr>
            <a:normAutofit lnSpcReduction="10000"/>
          </a:bodyPr>
          <a:lstStyle/>
          <a:p>
            <a:r>
              <a:rPr lang="en-US" dirty="0" smtClean="0"/>
              <a:t>By: </a:t>
            </a:r>
            <a:r>
              <a:rPr lang="en-US" dirty="0" err="1" smtClean="0"/>
              <a:t>Vipul</a:t>
            </a:r>
            <a:r>
              <a:rPr lang="en-US" dirty="0" smtClean="0"/>
              <a:t> Singh </a:t>
            </a:r>
            <a:r>
              <a:rPr lang="en-US" dirty="0" err="1" smtClean="0"/>
              <a:t>Negi</a:t>
            </a:r>
            <a:endParaRPr lang="en-US" sz="2400" dirty="0"/>
          </a:p>
        </p:txBody>
      </p:sp>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lstStyle/>
          <a:p>
            <a:r>
              <a:rPr lang="en-US" dirty="0" smtClean="0"/>
              <a:t>This methodology will significantly reduce the number of slacker participants due to the following reasons:</a:t>
            </a:r>
          </a:p>
          <a:p>
            <a:pPr>
              <a:buFont typeface="+mj-lt"/>
              <a:buAutoNum type="arabicPeriod"/>
            </a:pPr>
            <a:r>
              <a:rPr lang="en-US" dirty="0" smtClean="0"/>
              <a:t>We have selected mode value for comparison because if will either group the best devices together or the slackers.</a:t>
            </a:r>
          </a:p>
          <a:p>
            <a:pPr>
              <a:buFont typeface="+mj-lt"/>
              <a:buAutoNum type="arabicPeriod"/>
            </a:pPr>
            <a:r>
              <a:rPr lang="en-US" dirty="0" smtClean="0"/>
              <a:t>The slowest devices will have a higher </a:t>
            </a:r>
            <a:r>
              <a:rPr lang="en-US" dirty="0" err="1" smtClean="0"/>
              <a:t>t</a:t>
            </a:r>
            <a:r>
              <a:rPr lang="en-US" sz="1600" baseline="-25000" dirty="0" err="1" smtClean="0"/>
              <a:t>c</a:t>
            </a:r>
            <a:r>
              <a:rPr lang="en-US" sz="1600" baseline="-25000" dirty="0" smtClean="0"/>
              <a:t> </a:t>
            </a:r>
            <a:r>
              <a:rPr lang="en-US" sz="1600" dirty="0" smtClean="0"/>
              <a:t> and to tackle that we have reduced the total number of epochs for those clients.</a:t>
            </a:r>
          </a:p>
          <a:p>
            <a:pPr>
              <a:buFont typeface="+mj-lt"/>
              <a:buAutoNum type="arabicPeriod"/>
            </a:pPr>
            <a:r>
              <a:rPr lang="en-US" sz="1600" dirty="0" smtClean="0"/>
              <a:t>The learning rate is increased by the multiple of 10 adjusted for the slower devices to work on a tighter learning rate so that faster devices are not made into the new slackers. </a:t>
            </a:r>
            <a:endParaRPr lang="en-IN" dirty="0"/>
          </a:p>
        </p:txBody>
      </p:sp>
    </p:spTree>
    <p:extLst>
      <p:ext uri="{BB962C8B-B14F-4D97-AF65-F5344CB8AC3E}">
        <p14:creationId xmlns:p14="http://schemas.microsoft.com/office/powerpoint/2010/main" val="2929793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IN" dirty="0"/>
          </a:p>
        </p:txBody>
      </p:sp>
      <p:sp>
        <p:nvSpPr>
          <p:cNvPr id="3" name="Content Placeholder 2"/>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840721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smtClean="0"/>
              <a:t>Content</a:t>
            </a:r>
            <a:endParaRPr lang="en-US" dirty="0"/>
          </a:p>
        </p:txBody>
      </p:sp>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430306" y="2491442"/>
            <a:ext cx="9552790" cy="3638550"/>
          </a:xfrm>
        </p:spPr>
        <p:txBody>
          <a:bodyPr/>
          <a:lstStyle/>
          <a:p>
            <a:pPr marL="0" indent="0">
              <a:buNone/>
            </a:pPr>
            <a:r>
              <a:rPr lang="en-US" dirty="0" smtClean="0"/>
              <a:t>Introduction.</a:t>
            </a:r>
          </a:p>
          <a:p>
            <a:pPr marL="0" indent="0">
              <a:buNone/>
            </a:pPr>
            <a:r>
              <a:rPr lang="en-US" dirty="0"/>
              <a:t>Types of Federated </a:t>
            </a:r>
            <a:r>
              <a:rPr lang="en-US" dirty="0" smtClean="0"/>
              <a:t>Learning.</a:t>
            </a:r>
          </a:p>
          <a:p>
            <a:pPr marL="0" indent="0">
              <a:buNone/>
            </a:pPr>
            <a:r>
              <a:rPr lang="en-US" dirty="0"/>
              <a:t>Things required for Communication-Efficient </a:t>
            </a:r>
            <a:r>
              <a:rPr lang="en-US" dirty="0" smtClean="0"/>
              <a:t>Learning.</a:t>
            </a:r>
          </a:p>
          <a:p>
            <a:pPr marL="0" indent="0">
              <a:buNone/>
            </a:pPr>
            <a:r>
              <a:rPr lang="en-US" dirty="0"/>
              <a:t>Creating a client selection strategy focusing on adaptive learning rate</a:t>
            </a:r>
            <a:r>
              <a:rPr lang="en-US" dirty="0" smtClean="0"/>
              <a:t>.</a:t>
            </a:r>
          </a:p>
          <a:p>
            <a:pPr marL="0" indent="0">
              <a:buNone/>
            </a:pPr>
            <a:endParaRPr lang="en-US" dirty="0"/>
          </a:p>
        </p:txBody>
      </p:sp>
    </p:spTree>
    <p:extLst>
      <p:ext uri="{BB962C8B-B14F-4D97-AF65-F5344CB8AC3E}">
        <p14:creationId xmlns:p14="http://schemas.microsoft.com/office/powerpoint/2010/main" val="213104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sz="4000" dirty="0" smtClean="0"/>
              <a:t>Federated Learning</a:t>
            </a:r>
            <a:endParaRPr lang="en-US" sz="4000" dirty="0"/>
          </a:p>
        </p:txBody>
      </p:sp>
      <p:sp>
        <p:nvSpPr>
          <p:cNvPr id="4" name="Content Placeholder 3"/>
          <p:cNvSpPr>
            <a:spLocks noGrp="1"/>
          </p:cNvSpPr>
          <p:nvPr>
            <p:ph sz="half" idx="2"/>
          </p:nvPr>
        </p:nvSpPr>
        <p:spPr/>
        <p:txBody>
          <a:bodyPr>
            <a:normAutofit fontScale="85000" lnSpcReduction="20000"/>
          </a:bodyPr>
          <a:lstStyle/>
          <a:p>
            <a:pPr marL="0" indent="0">
              <a:buNone/>
            </a:pPr>
            <a:r>
              <a:rPr lang="en-US" b="1" dirty="0"/>
              <a:t>“Federated Learning is born at the intersection of edge computing/</a:t>
            </a:r>
            <a:r>
              <a:rPr lang="en-US" b="1" dirty="0" err="1"/>
              <a:t>IoT</a:t>
            </a:r>
            <a:r>
              <a:rPr lang="en-US" b="1" dirty="0"/>
              <a:t>, on-device AI, and </a:t>
            </a:r>
            <a:r>
              <a:rPr lang="en-US" b="1" dirty="0" err="1"/>
              <a:t>blockchain</a:t>
            </a:r>
            <a:r>
              <a:rPr lang="en-US" b="1" dirty="0"/>
              <a:t>”.</a:t>
            </a:r>
            <a:r>
              <a:rPr lang="en-US" dirty="0"/>
              <a:t> </a:t>
            </a:r>
            <a:endParaRPr lang="en-US" dirty="0" smtClean="0"/>
          </a:p>
          <a:p>
            <a:pPr marL="0" indent="0">
              <a:buNone/>
            </a:pPr>
            <a:r>
              <a:rPr lang="en-US" dirty="0" smtClean="0"/>
              <a:t>Under </a:t>
            </a:r>
            <a:r>
              <a:rPr lang="en-US" dirty="0"/>
              <a:t>federated learning, multiple people remotely share their data to collaboratively train a single </a:t>
            </a:r>
            <a:r>
              <a:rPr lang="en-US" dirty="0" smtClean="0"/>
              <a:t>deep learning </a:t>
            </a:r>
            <a:r>
              <a:rPr lang="en-US" dirty="0"/>
              <a:t>model, improving on it iteratively, like a team presentation or report. Each party downloads </a:t>
            </a:r>
            <a:r>
              <a:rPr lang="en-US" dirty="0" smtClean="0"/>
              <a:t>the model </a:t>
            </a:r>
            <a:r>
              <a:rPr lang="en-US" dirty="0"/>
              <a:t>from a data center in the cloud, usually a pre-trained foundation model. They train it on their </a:t>
            </a:r>
            <a:r>
              <a:rPr lang="en-US" dirty="0" smtClean="0"/>
              <a:t>private </a:t>
            </a:r>
            <a:r>
              <a:rPr lang="en-US" dirty="0"/>
              <a:t>data, then summarize and encrypt the model’s new configuration. The model updates are sent </a:t>
            </a:r>
            <a:r>
              <a:rPr lang="en-US" dirty="0" smtClean="0"/>
              <a:t>back to </a:t>
            </a:r>
            <a:r>
              <a:rPr lang="en-US" dirty="0"/>
              <a:t>the cloud, decrypted, averaged, and integrated into the centralized model. Iteration after iteration, </a:t>
            </a:r>
            <a:r>
              <a:rPr lang="en-US" dirty="0" smtClean="0"/>
              <a:t>the collaborative </a:t>
            </a:r>
            <a:r>
              <a:rPr lang="en-US" dirty="0"/>
              <a:t>training continues until the model is fully trained.</a:t>
            </a:r>
            <a:endParaRPr lang="en-IN" dirty="0"/>
          </a:p>
        </p:txBody>
      </p:sp>
    </p:spTree>
    <p:extLst>
      <p:ext uri="{BB962C8B-B14F-4D97-AF65-F5344CB8AC3E}">
        <p14:creationId xmlns:p14="http://schemas.microsoft.com/office/powerpoint/2010/main" val="386909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498D-2480-4101-BEA1-C21902705539}"/>
              </a:ext>
            </a:extLst>
          </p:cNvPr>
          <p:cNvSpPr>
            <a:spLocks noGrp="1"/>
          </p:cNvSpPr>
          <p:nvPr>
            <p:ph type="title"/>
          </p:nvPr>
        </p:nvSpPr>
        <p:spPr/>
        <p:txBody>
          <a:bodyPr/>
          <a:lstStyle/>
          <a:p>
            <a:r>
              <a:rPr lang="en-US" dirty="0" smtClean="0"/>
              <a:t>Types of Federated Learning</a:t>
            </a:r>
            <a:endParaRPr lang="en-US" dirty="0"/>
          </a:p>
        </p:txBody>
      </p:sp>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571078" y="1899770"/>
            <a:ext cx="6594437" cy="4733388"/>
          </a:xfrm>
        </p:spPr>
      </p:pic>
    </p:spTree>
    <p:extLst>
      <p:ext uri="{BB962C8B-B14F-4D97-AF65-F5344CB8AC3E}">
        <p14:creationId xmlns:p14="http://schemas.microsoft.com/office/powerpoint/2010/main" val="389558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sz="half" idx="2"/>
          </p:nvPr>
        </p:nvSpPr>
        <p:spPr/>
        <p:txBody>
          <a:bodyPr/>
          <a:lstStyle/>
          <a:p>
            <a:r>
              <a:rPr lang="en-US" dirty="0" smtClean="0"/>
              <a:t>The focus of our work lies in the Participation based FL using Cross-Device FL.</a:t>
            </a:r>
          </a:p>
          <a:p>
            <a:r>
              <a:rPr lang="en-US" dirty="0" smtClean="0"/>
              <a:t>The type of Data used for the work is Independent and Identically Distributed (IID).</a:t>
            </a:r>
            <a:endParaRPr lang="en-IN" dirty="0"/>
          </a:p>
        </p:txBody>
      </p:sp>
    </p:spTree>
    <p:extLst>
      <p:ext uri="{BB962C8B-B14F-4D97-AF65-F5344CB8AC3E}">
        <p14:creationId xmlns:p14="http://schemas.microsoft.com/office/powerpoint/2010/main" val="15856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Things required for Communication-Efficient Learning</a:t>
            </a:r>
            <a:endParaRPr lang="en-IN" dirty="0"/>
          </a:p>
        </p:txBody>
      </p:sp>
      <p:sp>
        <p:nvSpPr>
          <p:cNvPr id="6" name="Content Placeholder 5"/>
          <p:cNvSpPr>
            <a:spLocks noGrp="1"/>
          </p:cNvSpPr>
          <p:nvPr>
            <p:ph idx="1"/>
          </p:nvPr>
        </p:nvSpPr>
        <p:spPr/>
        <p:txBody>
          <a:bodyPr/>
          <a:lstStyle/>
          <a:p>
            <a:endParaRPr lang="en-US" dirty="0" smtClean="0"/>
          </a:p>
          <a:p>
            <a:pPr marL="0" indent="0">
              <a:buNone/>
            </a:pPr>
            <a:r>
              <a:rPr lang="en-US" dirty="0" smtClean="0"/>
              <a:t>There are mainly 3 ways to achieve this:</a:t>
            </a:r>
          </a:p>
          <a:p>
            <a:r>
              <a:rPr lang="en-US" b="1" dirty="0" smtClean="0"/>
              <a:t>Local Updating of Model: </a:t>
            </a:r>
            <a:r>
              <a:rPr lang="en-US" dirty="0" smtClean="0"/>
              <a:t>To use more local epoch instead of  communication rounds. Since adding more communication round leads to slower systems.</a:t>
            </a:r>
          </a:p>
          <a:p>
            <a:r>
              <a:rPr lang="en-US" b="1" dirty="0" smtClean="0"/>
              <a:t>Model Compression Scheme: </a:t>
            </a:r>
            <a:r>
              <a:rPr lang="en-US" dirty="0" smtClean="0"/>
              <a:t>To reduce the overall size of the DL Model (</a:t>
            </a:r>
            <a:r>
              <a:rPr lang="en-US" dirty="0" err="1" smtClean="0"/>
              <a:t>MobileNets</a:t>
            </a:r>
            <a:r>
              <a:rPr lang="en-US" dirty="0" smtClean="0"/>
              <a:t>, </a:t>
            </a:r>
            <a:r>
              <a:rPr lang="en-US" dirty="0" err="1" smtClean="0"/>
              <a:t>LeNets</a:t>
            </a:r>
            <a:r>
              <a:rPr lang="en-US" dirty="0" smtClean="0"/>
              <a:t> etc.)</a:t>
            </a:r>
          </a:p>
          <a:p>
            <a:r>
              <a:rPr lang="en-US" b="1" dirty="0" smtClean="0"/>
              <a:t>Decentralized Training: </a:t>
            </a:r>
            <a:r>
              <a:rPr lang="en-US" dirty="0" smtClean="0"/>
              <a:t>To operate in low bandwidth.</a:t>
            </a:r>
            <a:endParaRPr lang="en-IN" dirty="0"/>
          </a:p>
        </p:txBody>
      </p:sp>
    </p:spTree>
    <p:extLst>
      <p:ext uri="{BB962C8B-B14F-4D97-AF65-F5344CB8AC3E}">
        <p14:creationId xmlns:p14="http://schemas.microsoft.com/office/powerpoint/2010/main" val="1431460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SDG in </a:t>
            </a:r>
            <a:r>
              <a:rPr lang="en-US" dirty="0" err="1" smtClean="0"/>
              <a:t>FedAvg</a:t>
            </a:r>
            <a:endParaRPr lang="en-IN" dirty="0"/>
          </a:p>
        </p:txBody>
      </p:sp>
      <p:sp>
        <p:nvSpPr>
          <p:cNvPr id="5" name="Content Placeholder 4"/>
          <p:cNvSpPr>
            <a:spLocks noGrp="1"/>
          </p:cNvSpPr>
          <p:nvPr>
            <p:ph sz="half" idx="1"/>
          </p:nvPr>
        </p:nvSpPr>
        <p:spPr/>
        <p:txBody>
          <a:bodyPr/>
          <a:lstStyle/>
          <a:p>
            <a:r>
              <a:rPr lang="en-US" dirty="0" smtClean="0"/>
              <a:t>Step number 16 in the </a:t>
            </a:r>
            <a:r>
              <a:rPr lang="en-US" dirty="0" err="1" smtClean="0"/>
              <a:t>FedAvg</a:t>
            </a:r>
            <a:r>
              <a:rPr lang="en-US" dirty="0" smtClean="0"/>
              <a:t> Strategy is called SGD in which </a:t>
            </a:r>
            <a:r>
              <a:rPr lang="el-GR" dirty="0" smtClean="0"/>
              <a:t>η</a:t>
            </a:r>
            <a:r>
              <a:rPr lang="en-US" dirty="0" smtClean="0"/>
              <a:t> is know as the learning rate.</a:t>
            </a:r>
            <a:endParaRPr lang="en-IN" dirty="0"/>
          </a:p>
        </p:txBody>
      </p:sp>
      <p:sp>
        <p:nvSpPr>
          <p:cNvPr id="6" name="Content Placeholder 5"/>
          <p:cNvSpPr>
            <a:spLocks noGrp="1"/>
          </p:cNvSpPr>
          <p:nvPr>
            <p:ph sz="quarter" idx="13"/>
          </p:nvPr>
        </p:nvSpPr>
        <p:spPr>
          <a:xfrm>
            <a:off x="6456099" y="1021976"/>
            <a:ext cx="5186363" cy="4839073"/>
          </a:xfrm>
        </p:spPr>
        <p:txBody>
          <a:bodyPr/>
          <a:lstStyle/>
          <a:p>
            <a:endParaRPr lang="en-IN" dirty="0"/>
          </a:p>
        </p:txBody>
      </p:sp>
      <p:pic>
        <p:nvPicPr>
          <p:cNvPr id="4" name="Picture 3"/>
          <p:cNvPicPr>
            <a:picLocks noChangeAspect="1"/>
          </p:cNvPicPr>
          <p:nvPr/>
        </p:nvPicPr>
        <p:blipFill>
          <a:blip r:embed="rId2"/>
          <a:stretch>
            <a:fillRect/>
          </a:stretch>
        </p:blipFill>
        <p:spPr>
          <a:xfrm>
            <a:off x="6189362" y="1021976"/>
            <a:ext cx="6002638" cy="5277413"/>
          </a:xfrm>
          <a:prstGeom prst="rect">
            <a:avLst/>
          </a:prstGeom>
        </p:spPr>
      </p:pic>
    </p:spTree>
    <p:extLst>
      <p:ext uri="{BB962C8B-B14F-4D97-AF65-F5344CB8AC3E}">
        <p14:creationId xmlns:p14="http://schemas.microsoft.com/office/powerpoint/2010/main" val="1465645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Creating a client selection strategy focusing on adaptive learning rate.</a:t>
            </a:r>
            <a:endParaRPr lang="en-IN" dirty="0"/>
          </a:p>
        </p:txBody>
      </p:sp>
      <p:sp>
        <p:nvSpPr>
          <p:cNvPr id="6" name="Content Placeholder 5"/>
          <p:cNvSpPr>
            <a:spLocks noGrp="1"/>
          </p:cNvSpPr>
          <p:nvPr>
            <p:ph idx="1"/>
          </p:nvPr>
        </p:nvSpPr>
        <p:spPr>
          <a:xfrm>
            <a:off x="810000" y="2577290"/>
            <a:ext cx="10554574" cy="4124724"/>
          </a:xfrm>
        </p:spPr>
        <p:txBody>
          <a:bodyPr>
            <a:normAutofit fontScale="92500"/>
          </a:bodyPr>
          <a:lstStyle/>
          <a:p>
            <a:pPr>
              <a:buFont typeface="+mj-lt"/>
              <a:buAutoNum type="arabicPeriod"/>
            </a:pPr>
            <a:r>
              <a:rPr lang="en-US" dirty="0" smtClean="0"/>
              <a:t>Firstly we need for find out the time taken to run a single local epoch. In order to do that we need to perform a </a:t>
            </a:r>
            <a:r>
              <a:rPr lang="en-US" b="1" dirty="0" smtClean="0"/>
              <a:t>matrix multiplication</a:t>
            </a:r>
            <a:r>
              <a:rPr lang="en-US" dirty="0" smtClean="0"/>
              <a:t> of two big tensors. That will figure out the performance of the system. Lets call this term as </a:t>
            </a:r>
            <a:r>
              <a:rPr lang="en-US" dirty="0" err="1" smtClean="0"/>
              <a:t>t</a:t>
            </a:r>
            <a:r>
              <a:rPr lang="en-US" sz="1600" baseline="-25000" dirty="0" err="1" smtClean="0"/>
              <a:t>c</a:t>
            </a:r>
            <a:r>
              <a:rPr lang="en-US" dirty="0" smtClean="0"/>
              <a:t>. </a:t>
            </a:r>
          </a:p>
          <a:p>
            <a:pPr>
              <a:buFont typeface="+mj-lt"/>
              <a:buAutoNum type="arabicPeriod"/>
            </a:pPr>
            <a:r>
              <a:rPr lang="en-US" dirty="0" smtClean="0"/>
              <a:t>The next parameter we need is the Global Epoch (E).</a:t>
            </a:r>
          </a:p>
          <a:p>
            <a:pPr>
              <a:buFont typeface="+mj-lt"/>
              <a:buAutoNum type="arabicPeriod"/>
            </a:pPr>
            <a:r>
              <a:rPr lang="en-US" dirty="0" smtClean="0"/>
              <a:t>We first get the Average Time of Computation and Mode Value of the Computational time. </a:t>
            </a:r>
          </a:p>
          <a:p>
            <a:pPr>
              <a:buFont typeface="+mj-lt"/>
              <a:buAutoNum type="arabicPeriod"/>
            </a:pPr>
            <a:r>
              <a:rPr lang="en-US" dirty="0" smtClean="0"/>
              <a:t>If Mode &lt; </a:t>
            </a:r>
            <a:r>
              <a:rPr lang="en-US" dirty="0" err="1" smtClean="0"/>
              <a:t>Avg</a:t>
            </a:r>
            <a:r>
              <a:rPr lang="en-US" dirty="0" smtClean="0"/>
              <a:t> t:</a:t>
            </a:r>
          </a:p>
          <a:p>
            <a:pPr>
              <a:buFont typeface="+mj-lt"/>
              <a:buAutoNum type="arabicPeriod"/>
            </a:pPr>
            <a:r>
              <a:rPr lang="en-US" dirty="0" smtClean="0"/>
              <a:t>       </a:t>
            </a:r>
            <a:r>
              <a:rPr lang="en-US" dirty="0" err="1" smtClean="0"/>
              <a:t>config</a:t>
            </a:r>
            <a:r>
              <a:rPr lang="en-US" dirty="0" smtClean="0"/>
              <a:t> </a:t>
            </a:r>
            <a:r>
              <a:rPr lang="en-US" dirty="0"/>
              <a:t>= E and </a:t>
            </a:r>
            <a:r>
              <a:rPr lang="en-US" dirty="0" err="1"/>
              <a:t>lr</a:t>
            </a:r>
            <a:r>
              <a:rPr lang="en-US" dirty="0"/>
              <a:t> = </a:t>
            </a:r>
            <a:r>
              <a:rPr lang="en-US" dirty="0" smtClean="0"/>
              <a:t>0.0001</a:t>
            </a:r>
          </a:p>
          <a:p>
            <a:pPr>
              <a:buFont typeface="+mj-lt"/>
              <a:buAutoNum type="arabicPeriod"/>
            </a:pPr>
            <a:r>
              <a:rPr lang="en-US" dirty="0" smtClean="0"/>
              <a:t>Else If </a:t>
            </a:r>
            <a:r>
              <a:rPr lang="en-US" dirty="0" err="1" smtClean="0"/>
              <a:t>t</a:t>
            </a:r>
            <a:r>
              <a:rPr lang="en-US" sz="1600" baseline="-25000" dirty="0" err="1" smtClean="0"/>
              <a:t>c</a:t>
            </a:r>
            <a:r>
              <a:rPr lang="en-US" sz="1600" baseline="-25000" dirty="0" smtClean="0"/>
              <a:t> </a:t>
            </a:r>
            <a:r>
              <a:rPr lang="en-US" sz="1600" dirty="0" smtClean="0"/>
              <a:t> &lt; </a:t>
            </a:r>
            <a:r>
              <a:rPr lang="en-US" sz="1600" dirty="0" err="1" smtClean="0"/>
              <a:t>Avg</a:t>
            </a:r>
            <a:r>
              <a:rPr lang="en-US" sz="1600" dirty="0" smtClean="0"/>
              <a:t> t:</a:t>
            </a:r>
          </a:p>
          <a:p>
            <a:pPr>
              <a:buFont typeface="+mj-lt"/>
              <a:buAutoNum type="arabicPeriod"/>
            </a:pPr>
            <a:r>
              <a:rPr lang="en-US" sz="1600" dirty="0"/>
              <a:t> </a:t>
            </a:r>
            <a:r>
              <a:rPr lang="en-US" sz="1600" dirty="0" smtClean="0"/>
              <a:t>       </a:t>
            </a:r>
            <a:r>
              <a:rPr lang="en-US" dirty="0" err="1"/>
              <a:t>c</a:t>
            </a:r>
            <a:r>
              <a:rPr lang="en-US" dirty="0" err="1" smtClean="0"/>
              <a:t>onfig</a:t>
            </a:r>
            <a:r>
              <a:rPr lang="en-US" dirty="0" smtClean="0"/>
              <a:t> = </a:t>
            </a:r>
            <a:r>
              <a:rPr lang="en-US" dirty="0"/>
              <a:t>(Total Evaluation Clients/ Total Available Clients</a:t>
            </a:r>
            <a:r>
              <a:rPr lang="en-US" dirty="0" smtClean="0"/>
              <a:t>)*E and </a:t>
            </a:r>
            <a:r>
              <a:rPr lang="en-US" dirty="0" err="1" smtClean="0"/>
              <a:t>lr</a:t>
            </a:r>
            <a:r>
              <a:rPr lang="en-US" dirty="0" smtClean="0"/>
              <a:t> = 10* </a:t>
            </a:r>
            <a:r>
              <a:rPr lang="en-US" dirty="0" err="1" smtClean="0"/>
              <a:t>old_lr</a:t>
            </a:r>
            <a:endParaRPr lang="en-US" dirty="0" smtClean="0"/>
          </a:p>
          <a:p>
            <a:pPr>
              <a:buFont typeface="+mj-lt"/>
              <a:buAutoNum type="arabicPeriod"/>
            </a:pPr>
            <a:r>
              <a:rPr lang="en-US" dirty="0" smtClean="0"/>
              <a:t>Else:</a:t>
            </a:r>
          </a:p>
          <a:p>
            <a:pPr>
              <a:buFont typeface="+mj-lt"/>
              <a:buAutoNum type="arabicPeriod"/>
            </a:pPr>
            <a:r>
              <a:rPr lang="en-US" dirty="0"/>
              <a:t> </a:t>
            </a:r>
            <a:r>
              <a:rPr lang="en-US" dirty="0" smtClean="0"/>
              <a:t>      </a:t>
            </a:r>
            <a:r>
              <a:rPr lang="en-US" dirty="0" err="1" smtClean="0"/>
              <a:t>config</a:t>
            </a:r>
            <a:r>
              <a:rPr lang="en-US" dirty="0" smtClean="0"/>
              <a:t> = E/2 and </a:t>
            </a:r>
            <a:r>
              <a:rPr lang="en-US" dirty="0" err="1" smtClean="0"/>
              <a:t>lr</a:t>
            </a:r>
            <a:r>
              <a:rPr lang="en-US" dirty="0" smtClean="0"/>
              <a:t> = 10*10*</a:t>
            </a:r>
            <a:r>
              <a:rPr lang="en-US" dirty="0" err="1" smtClean="0"/>
              <a:t>old_lr</a:t>
            </a:r>
            <a:endParaRPr lang="en-US" dirty="0" smtClean="0"/>
          </a:p>
          <a:p>
            <a:pPr lvl="1"/>
            <a:endParaRPr lang="en-US" dirty="0" smtClean="0"/>
          </a:p>
          <a:p>
            <a:pPr marL="0" indent="0">
              <a:buNone/>
            </a:pPr>
            <a:endParaRPr lang="en-IN" dirty="0"/>
          </a:p>
        </p:txBody>
      </p:sp>
    </p:spTree>
    <p:extLst>
      <p:ext uri="{BB962C8B-B14F-4D97-AF65-F5344CB8AC3E}">
        <p14:creationId xmlns:p14="http://schemas.microsoft.com/office/powerpoint/2010/main" val="738853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47675"/>
            <a:ext cx="10572750" cy="969963"/>
          </a:xfrm>
        </p:spPr>
        <p:txBody>
          <a:bodyPr/>
          <a:lstStyle/>
          <a:p>
            <a:r>
              <a:rPr lang="en-US" dirty="0" smtClean="0"/>
              <a:t>Contd.</a:t>
            </a:r>
            <a:endParaRPr lang="en-IN" dirty="0"/>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967641" y="118333"/>
            <a:ext cx="6637468" cy="7567623"/>
          </a:xfrm>
        </p:spPr>
      </p:pic>
    </p:spTree>
    <p:extLst>
      <p:ext uri="{BB962C8B-B14F-4D97-AF65-F5344CB8AC3E}">
        <p14:creationId xmlns:p14="http://schemas.microsoft.com/office/powerpoint/2010/main" val="1432113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F45182065_Persuasive speech outline_RVA_v3" id="{9991F312-7BAB-436D-8583-A5078171179B}" vid="{06C31F6F-9DBF-4ED0-83AC-3AFD01C902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D07FD5-8A16-4741-957C-8B91E43CA4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E580CA-3EBF-40A1-848D-12B3B18BB82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9A0FB75-2DC0-41F8-9602-F83475C3A4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782</Words>
  <Application>Microsoft Office PowerPoint</Application>
  <PresentationFormat>Widescreen</PresentationFormat>
  <Paragraphs>55</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Gothic</vt:lpstr>
      <vt:lpstr>Tahoma</vt:lpstr>
      <vt:lpstr>Wingdings 2</vt:lpstr>
      <vt:lpstr>Quotable</vt:lpstr>
      <vt:lpstr>Adaptive Learning Rate for Federated Learning in Resource Constrained Devices</vt:lpstr>
      <vt:lpstr>Content</vt:lpstr>
      <vt:lpstr>Federated Learning</vt:lpstr>
      <vt:lpstr>Types of Federated Learning</vt:lpstr>
      <vt:lpstr>Contd.</vt:lpstr>
      <vt:lpstr>Things required for Communication-Efficient Learning</vt:lpstr>
      <vt:lpstr>SDG in FedAvg</vt:lpstr>
      <vt:lpstr>Creating a client selection strategy focusing on adaptive learning rate.</vt:lpstr>
      <vt:lpstr>Contd.</vt:lpstr>
      <vt:lpstr>Contd.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2024-04-10T10:36:10Z</dcterms:created>
  <dcterms:modified xsi:type="dcterms:W3CDTF">2024-04-10T13:35:53Z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