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4" r:id="rId12"/>
    <p:sldId id="276" r:id="rId13"/>
    <p:sldId id="277" r:id="rId14"/>
    <p:sldId id="278" r:id="rId15"/>
    <p:sldId id="269" r:id="rId16"/>
    <p:sldId id="270" r:id="rId17"/>
    <p:sldId id="271" r:id="rId18"/>
    <p:sldId id="275" r:id="rId19"/>
    <p:sldId id="272" r:id="rId20"/>
    <p:sldId id="27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2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3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1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6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0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4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3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B557-7FBE-4E6F-8A5F-539093F70B5C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9000-87DF-48E4-8881-BE3AEA92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prietary_software" TargetMode="External"/><Relationship Id="rId13" Type="http://schemas.openxmlformats.org/officeDocument/2006/relationships/hyperlink" Target="http://en.wikipedia.org/wiki/MySQL#cite_note-sunacquire-14" TargetMode="External"/><Relationship Id="rId18" Type="http://schemas.openxmlformats.org/officeDocument/2006/relationships/hyperlink" Target="http://en.wikipedia.org/wiki/PHP" TargetMode="External"/><Relationship Id="rId3" Type="http://schemas.openxmlformats.org/officeDocument/2006/relationships/hyperlink" Target="http://en.wikipedia.org/wiki/Michael_Widenius" TargetMode="External"/><Relationship Id="rId7" Type="http://schemas.openxmlformats.org/officeDocument/2006/relationships/hyperlink" Target="http://en.wikipedia.org/wiki/GNU_General_Public_License" TargetMode="External"/><Relationship Id="rId12" Type="http://schemas.openxmlformats.org/officeDocument/2006/relationships/hyperlink" Target="http://en.wikipedia.org/wiki/Oracle_Corporation" TargetMode="External"/><Relationship Id="rId17" Type="http://schemas.openxmlformats.org/officeDocument/2006/relationships/hyperlink" Target="http://en.wikipedia.org/wiki/Perl" TargetMode="External"/><Relationship Id="rId2" Type="http://schemas.openxmlformats.org/officeDocument/2006/relationships/hyperlink" Target="http://en.wikipedia.org/wiki/Relational_database_management_system" TargetMode="External"/><Relationship Id="rId16" Type="http://schemas.openxmlformats.org/officeDocument/2006/relationships/hyperlink" Target="http://en.wikipedia.org/wiki/Apache_HTTP_Server" TargetMode="External"/><Relationship Id="rId20" Type="http://schemas.openxmlformats.org/officeDocument/2006/relationships/hyperlink" Target="http://en.wikipedia.org/wiki/Fre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" TargetMode="External"/><Relationship Id="rId11" Type="http://schemas.openxmlformats.org/officeDocument/2006/relationships/hyperlink" Target="http://en.wikipedia.org/wiki/MySQL_AB" TargetMode="External"/><Relationship Id="rId5" Type="http://schemas.openxmlformats.org/officeDocument/2006/relationships/hyperlink" Target="http://en.wikipedia.org/wiki/Structured_Query_Language" TargetMode="External"/><Relationship Id="rId15" Type="http://schemas.openxmlformats.org/officeDocument/2006/relationships/hyperlink" Target="http://en.wikipedia.org/wiki/Linux" TargetMode="External"/><Relationship Id="rId10" Type="http://schemas.openxmlformats.org/officeDocument/2006/relationships/hyperlink" Target="http://en.wikipedia.org/wiki/Sweden" TargetMode="External"/><Relationship Id="rId19" Type="http://schemas.openxmlformats.org/officeDocument/2006/relationships/hyperlink" Target="http://en.wikipedia.org/wiki/Python_(programming_language)" TargetMode="External"/><Relationship Id="rId4" Type="http://schemas.openxmlformats.org/officeDocument/2006/relationships/hyperlink" Target="http://en.wikipedia.org/wiki/SQL" TargetMode="External"/><Relationship Id="rId9" Type="http://schemas.openxmlformats.org/officeDocument/2006/relationships/hyperlink" Target="http://en.wikipedia.org/wiki/Business" TargetMode="External"/><Relationship Id="rId14" Type="http://schemas.openxmlformats.org/officeDocument/2006/relationships/hyperlink" Target="http://en.wikipedia.org/wiki/LAMP_(software_bundle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Punched Tape 3"/>
          <p:cNvSpPr/>
          <p:nvPr/>
        </p:nvSpPr>
        <p:spPr>
          <a:xfrm>
            <a:off x="4788024" y="4653136"/>
            <a:ext cx="3744416" cy="2016224"/>
          </a:xfrm>
          <a:prstGeom prst="flowChartPunchedTap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MADE BY</a:t>
            </a:r>
            <a:endParaRPr lang="en-IN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TARUN TREHAN 377/COE/12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VARUN BATRA 387/COE/12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VIPUL KHULLAR 393/COE/12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2004" y="2967335"/>
            <a:ext cx="3239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E-POLLING</a:t>
            </a:r>
            <a:endParaRPr lang="en-IN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5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>
            <a:normAutofit fontScale="32500" lnSpcReduction="20000"/>
          </a:bodyPr>
          <a:lstStyle/>
          <a:p>
            <a:r>
              <a:rPr lang="en-IN" sz="96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We </a:t>
            </a:r>
            <a:r>
              <a:rPr lang="en-IN" sz="9600" b="1" dirty="0">
                <a:solidFill>
                  <a:srgbClr val="FFFF00"/>
                </a:solidFill>
                <a:latin typeface="Comic Sans MS" panose="030F0702030302020204" pitchFamily="66" charset="0"/>
              </a:rPr>
              <a:t>have preferred Java because</a:t>
            </a:r>
            <a:r>
              <a:rPr lang="en-IN" sz="9600" b="1" dirty="0" smtClean="0">
                <a:latin typeface="Comic Sans MS" panose="030F0702030302020204" pitchFamily="66" charset="0"/>
              </a:rPr>
              <a:t>:</a:t>
            </a:r>
            <a:endParaRPr lang="en-IN" sz="96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8600" dirty="0" smtClean="0">
                <a:solidFill>
                  <a:srgbClr val="00B050"/>
                </a:solidFill>
              </a:rPr>
              <a:t>G</a:t>
            </a:r>
            <a:r>
              <a:rPr lang="en-IN" sz="8600" b="1" dirty="0" smtClean="0">
                <a:solidFill>
                  <a:srgbClr val="00B050"/>
                </a:solidFill>
              </a:rPr>
              <a:t>et </a:t>
            </a:r>
            <a:r>
              <a:rPr lang="en-IN" sz="8600" b="1" dirty="0">
                <a:solidFill>
                  <a:srgbClr val="00B050"/>
                </a:solidFill>
              </a:rPr>
              <a:t>started quickly</a:t>
            </a:r>
            <a:r>
              <a:rPr lang="en-IN" sz="11200" b="1" dirty="0"/>
              <a:t>:</a:t>
            </a:r>
            <a:endParaRPr lang="en-IN" sz="11200" dirty="0"/>
          </a:p>
          <a:p>
            <a:pPr marL="0" indent="0">
              <a:buNone/>
            </a:pPr>
            <a:r>
              <a:rPr lang="en-IN" sz="8000" dirty="0" smtClean="0"/>
              <a:t>                       Although </a:t>
            </a:r>
            <a:r>
              <a:rPr lang="en-IN" sz="8000" dirty="0"/>
              <a:t>Java is a powerful object-oriented language, it's </a:t>
            </a:r>
            <a:r>
              <a:rPr lang="en-IN" sz="8000" dirty="0" smtClean="0"/>
              <a:t>easy to </a:t>
            </a:r>
            <a:r>
              <a:rPr lang="en-IN" sz="8000" dirty="0"/>
              <a:t>learn, especially for programmers </a:t>
            </a:r>
            <a:r>
              <a:rPr lang="en-IN" sz="8000" dirty="0" smtClean="0"/>
              <a:t>already  familiar with </a:t>
            </a:r>
            <a:r>
              <a:rPr lang="en-IN" sz="8000" b="1" dirty="0" smtClean="0"/>
              <a:t>C </a:t>
            </a:r>
            <a:r>
              <a:rPr lang="en-IN" sz="8000" b="1" dirty="0"/>
              <a:t>or C</a:t>
            </a:r>
            <a:r>
              <a:rPr lang="en-IN" sz="8000" b="1" dirty="0" smtClean="0"/>
              <a:t>++.</a:t>
            </a:r>
            <a:endParaRPr lang="en-IN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8600" dirty="0" smtClean="0">
                <a:solidFill>
                  <a:srgbClr val="00B050"/>
                </a:solidFill>
              </a:rPr>
              <a:t>W</a:t>
            </a:r>
            <a:r>
              <a:rPr lang="en-IN" sz="8600" b="1" dirty="0" smtClean="0">
                <a:solidFill>
                  <a:srgbClr val="00B050"/>
                </a:solidFill>
              </a:rPr>
              <a:t>rite </a:t>
            </a:r>
            <a:r>
              <a:rPr lang="en-IN" sz="8600" b="1" dirty="0">
                <a:solidFill>
                  <a:srgbClr val="00B050"/>
                </a:solidFill>
              </a:rPr>
              <a:t>less </a:t>
            </a:r>
            <a:r>
              <a:rPr lang="en-IN" sz="8600" b="1" dirty="0" smtClean="0">
                <a:solidFill>
                  <a:srgbClr val="00B050"/>
                </a:solidFill>
              </a:rPr>
              <a:t>code</a:t>
            </a:r>
            <a:r>
              <a:rPr lang="en-IN" sz="8600" b="1" dirty="0" smtClean="0"/>
              <a:t>:</a:t>
            </a:r>
            <a:endParaRPr lang="en-IN" sz="8600" dirty="0"/>
          </a:p>
          <a:p>
            <a:pPr marL="0" indent="0">
              <a:buNone/>
            </a:pPr>
            <a:r>
              <a:rPr lang="en-IN" sz="8000" dirty="0" smtClean="0"/>
              <a:t>           Comparisons </a:t>
            </a:r>
            <a:r>
              <a:rPr lang="en-IN" sz="8000" dirty="0"/>
              <a:t>of program metrics suggest that a program written </a:t>
            </a:r>
            <a:r>
              <a:rPr lang="en-IN" sz="8000" dirty="0" smtClean="0"/>
              <a:t>in Java </a:t>
            </a:r>
            <a:r>
              <a:rPr lang="en-IN" sz="8000" dirty="0"/>
              <a:t>can be four times smaller than the same program in C</a:t>
            </a:r>
            <a:r>
              <a:rPr lang="en-IN" sz="8000" dirty="0" smtClean="0"/>
              <a:t>++.</a:t>
            </a:r>
            <a:endParaRPr lang="en-IN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6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B050"/>
                </a:solidFill>
              </a:rPr>
              <a:t>W</a:t>
            </a:r>
            <a:r>
              <a:rPr lang="en-IN" sz="3600" b="1" dirty="0" smtClean="0">
                <a:solidFill>
                  <a:srgbClr val="00B050"/>
                </a:solidFill>
              </a:rPr>
              <a:t>rite better code</a:t>
            </a:r>
            <a:r>
              <a:rPr lang="en-IN" sz="3600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         The Java language encourages good coding practices and its garbage collection helps you avoid memory leaks.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 smtClean="0">
                <a:solidFill>
                  <a:srgbClr val="00B050"/>
                </a:solidFill>
              </a:rPr>
              <a:t>D</a:t>
            </a:r>
            <a:r>
              <a:rPr lang="en-IN" sz="3600" b="1" dirty="0" smtClean="0">
                <a:solidFill>
                  <a:srgbClr val="00B050"/>
                </a:solidFill>
              </a:rPr>
              <a:t>evelop programs faster</a:t>
            </a:r>
            <a:r>
              <a:rPr lang="en-IN" sz="3600" dirty="0" smtClean="0"/>
              <a:t>: </a:t>
            </a:r>
          </a:p>
          <a:p>
            <a:pPr marL="0" indent="0">
              <a:buNone/>
            </a:pPr>
            <a:r>
              <a:rPr lang="en-IN" dirty="0" smtClean="0"/>
              <a:t>     Your development time may be as much as twice as fast versus writing the same program in C++.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6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My SQL</a:t>
            </a:r>
            <a:br>
              <a:rPr lang="en-I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IN" b="1" dirty="0" smtClean="0"/>
              <a:t>MySQL</a:t>
            </a:r>
            <a:r>
              <a:rPr lang="en-IN" dirty="0" smtClean="0"/>
              <a:t>  "My S-Q-</a:t>
            </a:r>
            <a:r>
              <a:rPr lang="en-IN" dirty="0" err="1" smtClean="0"/>
              <a:t>L",officially</a:t>
            </a:r>
            <a:r>
              <a:rPr lang="en-IN" dirty="0" smtClean="0"/>
              <a:t>, but also called  "My Sequel") is (as of March 2014) the world's second most widely used open-source </a:t>
            </a:r>
            <a:r>
              <a:rPr lang="en-IN" dirty="0" smtClean="0">
                <a:hlinkClick r:id="rId2" tooltip="Relational database management system"/>
              </a:rPr>
              <a:t>relational database management system</a:t>
            </a:r>
            <a:r>
              <a:rPr lang="en-IN" dirty="0" smtClean="0"/>
              <a:t> (RDBMS) It is named after co-founder </a:t>
            </a:r>
            <a:r>
              <a:rPr lang="en-IN" dirty="0" smtClean="0">
                <a:hlinkClick r:id="rId3" tooltip="Michael Widenius"/>
              </a:rPr>
              <a:t>Michael </a:t>
            </a:r>
            <a:r>
              <a:rPr lang="en-IN" dirty="0" err="1" smtClean="0">
                <a:hlinkClick r:id="rId3" tooltip="Michael Widenius"/>
              </a:rPr>
              <a:t>Widenius</a:t>
            </a:r>
            <a:r>
              <a:rPr lang="en-IN" dirty="0" err="1" smtClean="0"/>
              <a:t>'s</a:t>
            </a:r>
            <a:r>
              <a:rPr lang="en-IN" dirty="0" smtClean="0"/>
              <a:t> daughter, My. The </a:t>
            </a:r>
            <a:r>
              <a:rPr lang="en-IN" dirty="0" smtClean="0">
                <a:hlinkClick r:id="rId4" tooltip="SQL"/>
              </a:rPr>
              <a:t>SQL</a:t>
            </a:r>
            <a:r>
              <a:rPr lang="en-IN" dirty="0" smtClean="0"/>
              <a:t> phrase stands for </a:t>
            </a:r>
            <a:r>
              <a:rPr lang="en-IN" dirty="0" smtClean="0">
                <a:hlinkClick r:id="rId5" tooltip="Structured Query Language"/>
              </a:rPr>
              <a:t>Structured Query Language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MySQL development project has made its </a:t>
            </a:r>
            <a:r>
              <a:rPr lang="en-IN" dirty="0">
                <a:hlinkClick r:id="rId6" tooltip="Source code"/>
              </a:rPr>
              <a:t>source code</a:t>
            </a:r>
            <a:r>
              <a:rPr lang="en-IN" dirty="0"/>
              <a:t> available under the terms of the </a:t>
            </a:r>
            <a:r>
              <a:rPr lang="en-IN" dirty="0">
                <a:hlinkClick r:id="rId7" tooltip="GNU General Public License"/>
              </a:rPr>
              <a:t>GNU General Public License</a:t>
            </a:r>
            <a:r>
              <a:rPr lang="en-IN" dirty="0"/>
              <a:t>, as well as under a variety of </a:t>
            </a:r>
            <a:r>
              <a:rPr lang="en-IN" dirty="0">
                <a:hlinkClick r:id="rId8" tooltip="Proprietary software"/>
              </a:rPr>
              <a:t>proprietary</a:t>
            </a:r>
            <a:r>
              <a:rPr lang="en-IN" dirty="0"/>
              <a:t> agreements. MySQL was owned and sponsored by a single </a:t>
            </a:r>
            <a:r>
              <a:rPr lang="en-IN" dirty="0">
                <a:hlinkClick r:id="rId9" tooltip="Business"/>
              </a:rPr>
              <a:t>for-profit</a:t>
            </a:r>
            <a:r>
              <a:rPr lang="en-IN" dirty="0"/>
              <a:t> firm, the </a:t>
            </a:r>
            <a:r>
              <a:rPr lang="en-IN" dirty="0" err="1">
                <a:hlinkClick r:id="rId10" tooltip="Sweden"/>
              </a:rPr>
              <a:t>Swedish</a:t>
            </a:r>
            <a:r>
              <a:rPr lang="en-IN" dirty="0" err="1"/>
              <a:t>company</a:t>
            </a:r>
            <a:r>
              <a:rPr lang="en-IN" dirty="0"/>
              <a:t> </a:t>
            </a:r>
            <a:r>
              <a:rPr lang="en-IN" dirty="0">
                <a:hlinkClick r:id="rId11" tooltip="MySQL AB"/>
              </a:rPr>
              <a:t>MySQL AB</a:t>
            </a:r>
            <a:r>
              <a:rPr lang="en-IN" dirty="0"/>
              <a:t>, now owned by </a:t>
            </a:r>
            <a:r>
              <a:rPr lang="en-IN" dirty="0">
                <a:hlinkClick r:id="rId12" tooltip="Oracle Corporation"/>
              </a:rPr>
              <a:t>Oracle Corporation</a:t>
            </a:r>
            <a:r>
              <a:rPr lang="en-IN" dirty="0"/>
              <a:t>.</a:t>
            </a:r>
            <a:r>
              <a:rPr lang="en-IN" baseline="30000" dirty="0">
                <a:hlinkClick r:id="rId13"/>
              </a:rPr>
              <a:t>[13]</a:t>
            </a:r>
            <a:endParaRPr lang="en-IN" dirty="0"/>
          </a:p>
          <a:p>
            <a:r>
              <a:rPr lang="en-IN" dirty="0"/>
              <a:t>MySQL is a popular choice of database for use in web applications, and is a central component of the widely used </a:t>
            </a:r>
            <a:r>
              <a:rPr lang="en-IN" dirty="0">
                <a:hlinkClick r:id="rId14" tooltip="LAMP (software bundle)"/>
              </a:rPr>
              <a:t>LAMP</a:t>
            </a:r>
            <a:r>
              <a:rPr lang="en-IN" dirty="0"/>
              <a:t> open source web application software stack .</a:t>
            </a:r>
            <a:r>
              <a:rPr lang="en-IN" dirty="0" smtClean="0"/>
              <a:t>LAMP </a:t>
            </a:r>
            <a:r>
              <a:rPr lang="en-IN" dirty="0"/>
              <a:t>is an acronym for "</a:t>
            </a:r>
            <a:r>
              <a:rPr lang="en-IN" dirty="0">
                <a:hlinkClick r:id="rId15" tooltip="Linux"/>
              </a:rPr>
              <a:t>Linux</a:t>
            </a:r>
            <a:r>
              <a:rPr lang="en-IN" dirty="0"/>
              <a:t>, </a:t>
            </a:r>
            <a:r>
              <a:rPr lang="en-IN" dirty="0">
                <a:hlinkClick r:id="rId16" tooltip="Apache HTTP Server"/>
              </a:rPr>
              <a:t>Apache</a:t>
            </a:r>
            <a:r>
              <a:rPr lang="en-IN" dirty="0"/>
              <a:t>, </a:t>
            </a:r>
            <a:r>
              <a:rPr lang="en-IN" dirty="0" err="1"/>
              <a:t>MySQL,</a:t>
            </a:r>
            <a:r>
              <a:rPr lang="en-IN" dirty="0" err="1">
                <a:hlinkClick r:id="rId17" tooltip="Perl"/>
              </a:rPr>
              <a:t>Perl</a:t>
            </a:r>
            <a:r>
              <a:rPr lang="en-IN" dirty="0"/>
              <a:t>/</a:t>
            </a:r>
            <a:r>
              <a:rPr lang="en-IN" dirty="0">
                <a:hlinkClick r:id="rId18" tooltip="PHP"/>
              </a:rPr>
              <a:t>PHP</a:t>
            </a:r>
            <a:r>
              <a:rPr lang="en-IN" dirty="0"/>
              <a:t>/</a:t>
            </a:r>
            <a:r>
              <a:rPr lang="en-IN" dirty="0">
                <a:hlinkClick r:id="rId19" tooltip="Python (programming language)"/>
              </a:rPr>
              <a:t>Python</a:t>
            </a:r>
            <a:r>
              <a:rPr lang="en-IN" dirty="0"/>
              <a:t>." </a:t>
            </a:r>
            <a:r>
              <a:rPr lang="en-IN" dirty="0">
                <a:hlinkClick r:id="rId20" tooltip="Free software"/>
              </a:rPr>
              <a:t>Free-software</a:t>
            </a:r>
            <a:r>
              <a:rPr lang="en-IN" dirty="0"/>
              <a:t>-open source projects that require a full-featured database management system often use MySQL.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1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 are using My SQL because :-</a:t>
            </a:r>
            <a:endParaRPr lang="en-IN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It’s a user friendly database management system.</a:t>
            </a:r>
          </a:p>
          <a:p>
            <a:r>
              <a:rPr lang="en-US" dirty="0" smtClean="0"/>
              <a:t>We are using it to store details of voters, parties and constituencies.</a:t>
            </a:r>
          </a:p>
          <a:p>
            <a:r>
              <a:rPr lang="en-US" dirty="0" err="1" smtClean="0"/>
              <a:t>Insertion,modification</a:t>
            </a:r>
            <a:r>
              <a:rPr lang="en-US" dirty="0" smtClean="0"/>
              <a:t> and deletion in a table can be done efficiently using MySQL.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8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JDBC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IN" sz="2400" dirty="0"/>
              <a:t>Java database connectivity (JDBC) is the </a:t>
            </a:r>
            <a:r>
              <a:rPr lang="en-IN" sz="2400" dirty="0" err="1"/>
              <a:t>JavaSoft</a:t>
            </a:r>
            <a:r>
              <a:rPr lang="en-IN" sz="2400" dirty="0"/>
              <a:t> specification of a standard application programming interface (API) that allows Java programs to access database management systems. The JDBC API consists of a set of interfaces and classes written in the Java programming language.</a:t>
            </a:r>
          </a:p>
          <a:p>
            <a:r>
              <a:rPr lang="en-IN" sz="2400" dirty="0"/>
              <a:t>Using these standard interfaces and classes, programmers can write applications that connect to databases, send queries written in structured query language (SQL), and process the results.</a:t>
            </a:r>
          </a:p>
          <a:p>
            <a:r>
              <a:rPr lang="en-IN" sz="2400" dirty="0"/>
              <a:t>The JDBC API is consistent with the style of the core Java interfaces and classes, such as </a:t>
            </a:r>
            <a:r>
              <a:rPr lang="en-IN" sz="2400" dirty="0" err="1"/>
              <a:t>java.lang</a:t>
            </a:r>
            <a:r>
              <a:rPr lang="en-IN" sz="2400" dirty="0"/>
              <a:t> and </a:t>
            </a:r>
            <a:r>
              <a:rPr lang="en-IN" sz="2400" dirty="0" err="1"/>
              <a:t>java.awt</a:t>
            </a:r>
            <a:r>
              <a:rPr lang="en-IN" sz="2400" dirty="0"/>
              <a:t>. The following table describes the interfaces, classes, and exceptions (classes thrown as exceptions) that make up the JDBC API. In the table, interfaces belonging to the </a:t>
            </a:r>
            <a:r>
              <a:rPr lang="en-IN" sz="2400" dirty="0" err="1"/>
              <a:t>javax.sql</a:t>
            </a:r>
            <a:r>
              <a:rPr lang="en-IN" sz="2400" dirty="0"/>
              <a:t> package are extensions to the standard JDBC interfaces and are contained in the Java 2 SDK, Enterprise Edition.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9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101600">
                    <a:schemeClr val="accent6">
                      <a:lumMod val="75000"/>
                      <a:alpha val="6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Specific Requirements </a:t>
            </a:r>
            <a:endParaRPr lang="en-IN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glow rad="101600">
                  <a:schemeClr val="accent6">
                    <a:lumMod val="75000"/>
                    <a:alpha val="6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Wave 3"/>
          <p:cNvSpPr/>
          <p:nvPr/>
        </p:nvSpPr>
        <p:spPr>
          <a:xfrm>
            <a:off x="1475656" y="476672"/>
            <a:ext cx="6264696" cy="2232248"/>
          </a:xfrm>
          <a:prstGeom prst="wav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Design of the project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Citizens</a:t>
            </a:r>
            <a:endParaRPr lang="en-IN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000" b="1" dirty="0"/>
              <a:t>Sign </a:t>
            </a:r>
            <a:r>
              <a:rPr lang="en-IN" sz="4000" b="1" dirty="0" smtClean="0"/>
              <a:t>up:</a:t>
            </a:r>
            <a:endParaRPr lang="en-IN" sz="4000" dirty="0"/>
          </a:p>
          <a:p>
            <a:pPr marL="0" indent="0">
              <a:buNone/>
            </a:pPr>
            <a:r>
              <a:rPr lang="en-IN" sz="3400" dirty="0" smtClean="0"/>
              <a:t>           In </a:t>
            </a:r>
            <a:r>
              <a:rPr lang="en-IN" sz="3400" dirty="0"/>
              <a:t>order to apply for a new voter id card, an end user must sign up </a:t>
            </a:r>
            <a:r>
              <a:rPr lang="en-IN" sz="3400" dirty="0" smtClean="0"/>
              <a:t>by filling </a:t>
            </a:r>
            <a:r>
              <a:rPr lang="en-IN" sz="3400" dirty="0"/>
              <a:t>the sign up form and get it approved by Electoral </a:t>
            </a:r>
            <a:r>
              <a:rPr lang="en-IN" sz="3400" dirty="0" smtClean="0"/>
              <a:t>Registration Officer</a:t>
            </a:r>
            <a:endParaRPr lang="en-IN" sz="3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4000" b="1" dirty="0"/>
              <a:t>Sign </a:t>
            </a:r>
            <a:r>
              <a:rPr lang="en-IN" sz="4000" b="1" dirty="0" smtClean="0"/>
              <a:t>in:</a:t>
            </a:r>
            <a:endParaRPr lang="en-IN" sz="4000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</a:t>
            </a:r>
            <a:r>
              <a:rPr lang="en-IN" sz="3400" dirty="0" smtClean="0"/>
              <a:t>After </a:t>
            </a:r>
            <a:r>
              <a:rPr lang="en-IN" sz="3400" dirty="0"/>
              <a:t>getting the username and password, end users can log on to </a:t>
            </a:r>
            <a:r>
              <a:rPr lang="en-IN" sz="3400" dirty="0" smtClean="0"/>
              <a:t>their account </a:t>
            </a:r>
            <a:r>
              <a:rPr lang="en-IN" sz="3400" dirty="0"/>
              <a:t>and can access the 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b="1" dirty="0" smtClean="0"/>
              <a:t>Open profile:</a:t>
            </a:r>
            <a:endParaRPr lang="en-IN" sz="4000" dirty="0" smtClean="0"/>
          </a:p>
          <a:p>
            <a:pPr marL="0" indent="0">
              <a:buNone/>
            </a:pPr>
            <a:r>
              <a:rPr lang="en-IN" dirty="0" smtClean="0"/>
              <a:t>                    </a:t>
            </a:r>
            <a:r>
              <a:rPr lang="en-IN" sz="3400" dirty="0" smtClean="0"/>
              <a:t>End user can open his/her profile which contains the personal details which he/she provided during sign up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/>
              <a:t>View profile</a:t>
            </a:r>
            <a:r>
              <a:rPr lang="en-IN" sz="5100" b="1" dirty="0" smtClean="0"/>
              <a:t>:</a:t>
            </a:r>
            <a:endParaRPr lang="en-IN" sz="5100" dirty="0" smtClean="0"/>
          </a:p>
          <a:p>
            <a:pPr marL="0" indent="0">
              <a:buNone/>
            </a:pPr>
            <a:r>
              <a:rPr lang="en-IN" dirty="0" smtClean="0"/>
              <a:t>                       </a:t>
            </a:r>
            <a:r>
              <a:rPr lang="en-IN" sz="3600" dirty="0" smtClean="0"/>
              <a:t>End user can view his/her profile which contains the personal details which he/she provided during signup.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/>
              <a:t>Update profile</a:t>
            </a:r>
            <a:r>
              <a:rPr lang="en-IN" sz="5100" b="1" dirty="0" smtClean="0"/>
              <a:t>:</a:t>
            </a:r>
          </a:p>
          <a:p>
            <a:pPr marL="0" indent="0">
              <a:buNone/>
            </a:pPr>
            <a:r>
              <a:rPr lang="en-IN" sz="3400" dirty="0" smtClean="0"/>
              <a:t>                          End user can update his/her profile which contains the personal details which he/she provided during sign up if any update required.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/>
              <a:t>Polling:</a:t>
            </a:r>
            <a:r>
              <a:rPr lang="en-US" sz="3600" b="1" dirty="0" smtClean="0"/>
              <a:t>    </a:t>
            </a:r>
          </a:p>
          <a:p>
            <a:pPr marL="0" indent="0">
              <a:buNone/>
            </a:pPr>
            <a:r>
              <a:rPr lang="en-US" sz="3600" b="1" dirty="0" smtClean="0"/>
              <a:t>               </a:t>
            </a:r>
            <a:r>
              <a:rPr lang="en-US" sz="3400" dirty="0" smtClean="0"/>
              <a:t>E</a:t>
            </a:r>
            <a:r>
              <a:rPr lang="en-IN" sz="3400" dirty="0" err="1" smtClean="0"/>
              <a:t>nd</a:t>
            </a:r>
            <a:r>
              <a:rPr lang="en-IN" sz="3400" dirty="0" smtClean="0"/>
              <a:t> </a:t>
            </a:r>
            <a:r>
              <a:rPr lang="en-IN" sz="3400" dirty="0"/>
              <a:t>user with a voter id and password must take part in polling </a:t>
            </a:r>
            <a:r>
              <a:rPr lang="en-IN" sz="3400" dirty="0" smtClean="0"/>
              <a:t>either online or manually selecting their representatives.</a:t>
            </a:r>
          </a:p>
          <a:p>
            <a:pPr marL="0" indent="0">
              <a:buNone/>
            </a:pPr>
            <a:endParaRPr lang="en-IN" sz="3400" dirty="0" smtClean="0"/>
          </a:p>
          <a:p>
            <a:pPr marL="0" indent="0">
              <a:buNone/>
            </a:pPr>
            <a:endParaRPr lang="en-IN" sz="3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/>
          <p:nvPr/>
        </p:nvSpPr>
        <p:spPr>
          <a:xfrm>
            <a:off x="2555776" y="260648"/>
            <a:ext cx="3168352" cy="64807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 citizens sign in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4139952" y="90872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3167844" y="1556792"/>
            <a:ext cx="1944216" cy="15121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already voted?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5112060" y="23128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4139952" y="3068960"/>
            <a:ext cx="360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2557366" y="3722146"/>
            <a:ext cx="3312368" cy="5760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Voter id  and password received from citizen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>
            <a:off x="4213550" y="4298210"/>
            <a:ext cx="0" cy="641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55776" y="4828162"/>
            <a:ext cx="33123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Citizen selects  a candidate from list of candidates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940152" y="2060848"/>
            <a:ext cx="26642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Voting is </a:t>
            </a:r>
            <a:r>
              <a:rPr lang="en-US" dirty="0" err="1" smtClean="0"/>
              <a:t>resticted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211960" y="5548242"/>
            <a:ext cx="0" cy="761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13550" y="6309320"/>
            <a:ext cx="1654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76156" y="5841268"/>
            <a:ext cx="29163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his /her vote </a:t>
            </a:r>
          </a:p>
          <a:p>
            <a:pPr algn="ctr"/>
            <a:r>
              <a:rPr lang="en-US" dirty="0" smtClean="0"/>
              <a:t>Update polling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3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8600" b="1" dirty="0"/>
              <a:t>Verify details</a:t>
            </a:r>
            <a:r>
              <a:rPr lang="en-IN" sz="8600" b="1" dirty="0" smtClean="0"/>
              <a:t>:</a:t>
            </a:r>
            <a:endParaRPr lang="en-IN" sz="8600" dirty="0" smtClean="0"/>
          </a:p>
          <a:p>
            <a:pPr marL="0" indent="0">
              <a:buNone/>
            </a:pPr>
            <a:r>
              <a:rPr lang="en-IN" sz="6000" dirty="0" smtClean="0"/>
              <a:t>                          </a:t>
            </a:r>
            <a:r>
              <a:rPr lang="en-IN" sz="7400" dirty="0" smtClean="0"/>
              <a:t>Admin </a:t>
            </a:r>
            <a:r>
              <a:rPr lang="en-IN" sz="7400" dirty="0"/>
              <a:t>authenticates all the end users and officers by checking </a:t>
            </a:r>
            <a:r>
              <a:rPr lang="en-IN" sz="7400" dirty="0" smtClean="0"/>
              <a:t>their username </a:t>
            </a:r>
            <a:r>
              <a:rPr lang="en-IN" sz="7400" dirty="0"/>
              <a:t>and password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8600" b="1" dirty="0"/>
              <a:t>Provides login account:</a:t>
            </a:r>
            <a:endParaRPr lang="en-IN" sz="8600" dirty="0"/>
          </a:p>
          <a:p>
            <a:pPr marL="0" indent="0">
              <a:buNone/>
            </a:pPr>
            <a:r>
              <a:rPr lang="en-IN" sz="7400" dirty="0" smtClean="0"/>
              <a:t>                     After </a:t>
            </a:r>
            <a:r>
              <a:rPr lang="en-IN" sz="7400" dirty="0"/>
              <a:t>getting the sign up details from the end user, Admin </a:t>
            </a:r>
            <a:r>
              <a:rPr lang="en-IN" sz="7400" dirty="0" smtClean="0"/>
              <a:t>provides the </a:t>
            </a:r>
            <a:r>
              <a:rPr lang="en-IN" sz="7400" dirty="0"/>
              <a:t>username and password to the end user that should be kept </a:t>
            </a:r>
            <a:r>
              <a:rPr lang="en-IN" sz="7400" dirty="0" smtClean="0"/>
              <a:t>for  future </a:t>
            </a:r>
            <a:r>
              <a:rPr lang="en-IN" sz="7400" dirty="0"/>
              <a:t>login and also admin checks for uniqueness.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8600" b="1" dirty="0"/>
              <a:t>Maintains system server:</a:t>
            </a:r>
            <a:endParaRPr lang="en-IN" sz="8600" dirty="0"/>
          </a:p>
          <a:p>
            <a:pPr marL="0" indent="0">
              <a:buNone/>
            </a:pPr>
            <a:r>
              <a:rPr lang="en-IN" sz="5100" dirty="0" smtClean="0"/>
              <a:t>                           </a:t>
            </a:r>
            <a:r>
              <a:rPr lang="en-IN" sz="7000" dirty="0" smtClean="0"/>
              <a:t>Admin </a:t>
            </a:r>
            <a:r>
              <a:rPr lang="en-IN" sz="7000" dirty="0"/>
              <a:t>maintains the centralized system server which controls </a:t>
            </a:r>
            <a:r>
              <a:rPr lang="en-IN" sz="7000" dirty="0" smtClean="0"/>
              <a:t>the  client </a:t>
            </a:r>
            <a:r>
              <a:rPr lang="en-IN" sz="7000" dirty="0"/>
              <a:t>computers</a:t>
            </a:r>
          </a:p>
          <a:p>
            <a:endParaRPr lang="en-IN" sz="5100" dirty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60503" y="404664"/>
            <a:ext cx="4178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Administrator</a:t>
            </a:r>
            <a:endParaRPr lang="en-IN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6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TABLE OF CONTENTS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Purpose of the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Scope of the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Detailed requirement specification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High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7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Maintains database: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Admin </a:t>
            </a:r>
            <a:r>
              <a:rPr lang="en-IN" dirty="0"/>
              <a:t>maintains the entire database and he is the </a:t>
            </a:r>
            <a:r>
              <a:rPr lang="en-IN" dirty="0" smtClean="0"/>
              <a:t>only authorized </a:t>
            </a:r>
            <a:r>
              <a:rPr lang="en-IN" dirty="0"/>
              <a:t>person to add/remove/edit employee records and end </a:t>
            </a:r>
            <a:r>
              <a:rPr lang="en-IN" dirty="0" smtClean="0"/>
              <a:t>user  records </a:t>
            </a:r>
            <a:r>
              <a:rPr lang="en-IN" dirty="0"/>
              <a:t>provided he has to get the order from the highest </a:t>
            </a:r>
            <a:r>
              <a:rPr lang="en-IN" dirty="0" smtClean="0"/>
              <a:t>designation   officer</a:t>
            </a:r>
            <a:r>
              <a:rPr lang="en-IN" dirty="0"/>
              <a:t>.</a:t>
            </a:r>
          </a:p>
          <a:p>
            <a:r>
              <a:rPr lang="en-IN" b="1" dirty="0"/>
              <a:t>Add rules and acts: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Admin </a:t>
            </a:r>
            <a:r>
              <a:rPr lang="en-IN" dirty="0"/>
              <a:t>adds the rules and regulations that should be </a:t>
            </a:r>
            <a:r>
              <a:rPr lang="en-IN" dirty="0" smtClean="0"/>
              <a:t>followed during </a:t>
            </a:r>
            <a:r>
              <a:rPr lang="en-IN" dirty="0"/>
              <a:t>the polling and also mentions the necessary qualifications for </a:t>
            </a:r>
            <a:r>
              <a:rPr lang="en-IN" dirty="0" smtClean="0"/>
              <a:t>a person </a:t>
            </a:r>
            <a:r>
              <a:rPr lang="en-IN" dirty="0"/>
              <a:t>to apply for a new voter id card or to file a nomination.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0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SCREEN-SHOTS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1"/>
            <a:ext cx="9144000" cy="44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Purpose of the project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Online National Polling </a:t>
            </a:r>
            <a:r>
              <a:rPr lang="en-IN" b="1" dirty="0" smtClean="0"/>
              <a:t>–</a:t>
            </a:r>
            <a:r>
              <a:rPr lang="en-IN" dirty="0" smtClean="0"/>
              <a:t>is </a:t>
            </a:r>
            <a:r>
              <a:rPr lang="en-IN" dirty="0"/>
              <a:t>an E-Polling system which maintains </a:t>
            </a:r>
            <a:r>
              <a:rPr lang="en-IN" dirty="0" smtClean="0"/>
              <a:t>the </a:t>
            </a:r>
            <a:r>
              <a:rPr lang="en-IN" dirty="0"/>
              <a:t>records of voters, candidates, parties, Election commission.</a:t>
            </a:r>
          </a:p>
          <a:p>
            <a:r>
              <a:rPr lang="en-IN" dirty="0"/>
              <a:t>E-Polling will help all the </a:t>
            </a:r>
            <a:r>
              <a:rPr lang="en-IN" dirty="0" smtClean="0"/>
              <a:t>people </a:t>
            </a:r>
            <a:r>
              <a:rPr lang="en-IN" dirty="0"/>
              <a:t>who cannot vote </a:t>
            </a:r>
            <a:r>
              <a:rPr lang="en-IN" dirty="0" smtClean="0"/>
              <a:t>due to many reason but they want to vote, become part of government. It will allow people to vote from any part of the country and exercise their fundamental 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7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Objective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/>
              <a:t>Applet </a:t>
            </a:r>
            <a:r>
              <a:rPr lang="en-IN" sz="2800" dirty="0"/>
              <a:t>enables the users to interact with the candidates and access other facilities provided in </a:t>
            </a:r>
            <a:r>
              <a:rPr lang="en-IN" sz="2800" dirty="0" smtClean="0"/>
              <a:t>the website </a:t>
            </a:r>
            <a:r>
              <a:rPr lang="en-IN" sz="2800" dirty="0"/>
              <a:t>easily with the help of a luring graphical windowing environment</a:t>
            </a:r>
            <a:r>
              <a:rPr lang="en-IN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/>
              <a:t>User </a:t>
            </a:r>
            <a:r>
              <a:rPr lang="en-IN" sz="2800" dirty="0"/>
              <a:t>can enter biographical information, personal </a:t>
            </a:r>
            <a:r>
              <a:rPr lang="en-IN" sz="2800" dirty="0" smtClean="0"/>
              <a:t>details</a:t>
            </a:r>
            <a:r>
              <a:rPr lang="en-IN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/>
              <a:t>E-Polling </a:t>
            </a:r>
            <a:r>
              <a:rPr lang="en-IN" sz="2800" dirty="0"/>
              <a:t>provides a facility for online registration of the citizens, after completing </a:t>
            </a:r>
            <a:r>
              <a:rPr lang="en-IN" sz="2800" dirty="0" smtClean="0"/>
              <a:t>the registration </a:t>
            </a:r>
            <a:r>
              <a:rPr lang="en-IN" sz="2800" dirty="0"/>
              <a:t>process they are eligible for that any voting taking place in there area</a:t>
            </a:r>
            <a:r>
              <a:rPr lang="en-IN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2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Any person who is eligible for voting i.e. as per election commission criteria can easily register using this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 smtClean="0"/>
              <a:t>U</a:t>
            </a:r>
            <a:r>
              <a:rPr lang="en-IN" dirty="0" smtClean="0"/>
              <a:t>nique username and password will be provided by the user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US" sz="3600" dirty="0" smtClean="0"/>
              <a:t>To avoid cheating the system uses </a:t>
            </a:r>
            <a:r>
              <a:rPr lang="en-US" sz="3600" dirty="0" err="1" smtClean="0"/>
              <a:t>aadhar</a:t>
            </a:r>
            <a:r>
              <a:rPr lang="en-US" sz="3600" dirty="0" smtClean="0"/>
              <a:t> card id to the users.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After completing the procedure results are automatically calculated by the system.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3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Site and database are maintained by administrator.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System has user friendly environment which is easy to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8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Scope of the project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will provide all people a way to became a part of </a:t>
            </a:r>
            <a:r>
              <a:rPr lang="en-IN" dirty="0" smtClean="0"/>
              <a:t>the democracy.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make people vote without making any efforts.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give quick and efficient results.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have a control check on rigging and other malpractices during voting.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Improve voter turnout in urban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8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Detailed requirement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IN" sz="11200" dirty="0"/>
              <a:t>This includes the tools that </a:t>
            </a:r>
            <a:r>
              <a:rPr lang="en-IN" sz="11200" dirty="0" smtClean="0"/>
              <a:t>we will use in </a:t>
            </a:r>
            <a:r>
              <a:rPr lang="en-IN" sz="11200" dirty="0"/>
              <a:t>constructing the </a:t>
            </a:r>
            <a:r>
              <a:rPr lang="en-IN" sz="11200" dirty="0" smtClean="0"/>
              <a:t>project and </a:t>
            </a:r>
            <a:r>
              <a:rPr lang="en-IN" sz="11200" dirty="0"/>
              <a:t>the form of technology that we have used in the project, and we have the following technology </a:t>
            </a:r>
            <a:r>
              <a:rPr lang="en-IN" sz="11200" dirty="0" smtClean="0"/>
              <a:t>used in </a:t>
            </a:r>
            <a:r>
              <a:rPr lang="en-IN" sz="11200" dirty="0"/>
              <a:t>implementation of project</a:t>
            </a:r>
            <a:r>
              <a:rPr lang="en-IN" sz="11200" dirty="0" smtClean="0"/>
              <a:t>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200" dirty="0" smtClean="0"/>
              <a:t>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200" dirty="0" err="1" smtClean="0"/>
              <a:t>Netbeans</a:t>
            </a:r>
            <a:r>
              <a:rPr lang="en-US" sz="11200" dirty="0" smtClean="0"/>
              <a:t> IDE/Eclipse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200" dirty="0" smtClean="0"/>
              <a:t>MySQL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200" dirty="0" smtClean="0"/>
              <a:t>JDBC driver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5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ava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J</a:t>
            </a:r>
            <a:r>
              <a:rPr lang="en-IN" dirty="0" smtClean="0"/>
              <a:t>ava </a:t>
            </a:r>
            <a:r>
              <a:rPr lang="en-IN" dirty="0"/>
              <a:t>is a programming language originally </a:t>
            </a:r>
            <a:r>
              <a:rPr lang="en-IN" dirty="0" smtClean="0"/>
              <a:t>developed </a:t>
            </a:r>
            <a:r>
              <a:rPr lang="en-IN" dirty="0"/>
              <a:t>by </a:t>
            </a:r>
            <a:r>
              <a:rPr lang="en-IN" dirty="0" smtClean="0"/>
              <a:t>Sun microsystems.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Java Runtime Environment (JRE), is the software require to run any </a:t>
            </a:r>
            <a:r>
              <a:rPr lang="en-IN" dirty="0" smtClean="0"/>
              <a:t>application.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 Java Virtual Machine (JVM) is a set of computer software programs and data </a:t>
            </a:r>
            <a:r>
              <a:rPr lang="en-IN" dirty="0" smtClean="0"/>
              <a:t>structures which implements a specific virtual machine model.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477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523</Words>
  <Application>Microsoft Office PowerPoint</Application>
  <PresentationFormat>On-screen Show (4:3)</PresentationFormat>
  <Paragraphs>107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TABLE OF CONTENTS</vt:lpstr>
      <vt:lpstr>Purpose of the project</vt:lpstr>
      <vt:lpstr>Objective</vt:lpstr>
      <vt:lpstr>PowerPoint Presentation</vt:lpstr>
      <vt:lpstr>PowerPoint Presentation</vt:lpstr>
      <vt:lpstr>Scope of the project</vt:lpstr>
      <vt:lpstr>Detailed requirement</vt:lpstr>
      <vt:lpstr>Java</vt:lpstr>
      <vt:lpstr>PowerPoint Presentation</vt:lpstr>
      <vt:lpstr>PowerPoint Presentation</vt:lpstr>
      <vt:lpstr>My SQL  </vt:lpstr>
      <vt:lpstr>We are using My SQL because :-</vt:lpstr>
      <vt:lpstr>JDBC </vt:lpstr>
      <vt:lpstr>PowerPoint Presentation</vt:lpstr>
      <vt:lpstr>Citizens</vt:lpstr>
      <vt:lpstr>PowerPoint Presentation</vt:lpstr>
      <vt:lpstr>PowerPoint Presentation</vt:lpstr>
      <vt:lpstr>PowerPoint Presentation</vt:lpstr>
      <vt:lpstr>PowerPoint Presentation</vt:lpstr>
      <vt:lpstr>SCREEN-SHOTS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E-POLLING</dc:title>
  <dc:creator>vipul</dc:creator>
  <cp:lastModifiedBy>vipul</cp:lastModifiedBy>
  <cp:revision>30</cp:revision>
  <dcterms:created xsi:type="dcterms:W3CDTF">2014-01-08T16:01:34Z</dcterms:created>
  <dcterms:modified xsi:type="dcterms:W3CDTF">2014-06-05T12:57:44Z</dcterms:modified>
</cp:coreProperties>
</file>