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7" r:id="rId4"/>
    <p:sldId id="335" r:id="rId5"/>
    <p:sldId id="336" r:id="rId6"/>
    <p:sldId id="345" r:id="rId7"/>
    <p:sldId id="346" r:id="rId8"/>
    <p:sldId id="339" r:id="rId9"/>
    <p:sldId id="338" r:id="rId10"/>
    <p:sldId id="340" r:id="rId11"/>
    <p:sldId id="347" r:id="rId12"/>
    <p:sldId id="348" r:id="rId13"/>
    <p:sldId id="344" r:id="rId14"/>
    <p:sldId id="349" r:id="rId15"/>
    <p:sldId id="35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300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erna/lerna" TargetMode="External"/><Relationship Id="rId5" Type="http://schemas.openxmlformats.org/officeDocument/2006/relationships/hyperlink" Target="https://classic.yarnpkg.com/en/" TargetMode="External"/><Relationship Id="rId4" Type="http://schemas.openxmlformats.org/officeDocument/2006/relationships/hyperlink" Target="https://reactjs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954" y="2343513"/>
            <a:ext cx="2697546" cy="70448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600" dirty="0">
                <a:cs typeface="Calibri Light" panose="020F0302020204030204"/>
              </a:rPr>
              <a:t>Backstage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1556" y="5313767"/>
            <a:ext cx="1353352" cy="9764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1400" dirty="0">
              <a:cs typeface="Calibri"/>
            </a:endParaRPr>
          </a:p>
          <a:p>
            <a:pPr algn="l"/>
            <a:endParaRPr lang="en-US" sz="1100" dirty="0">
              <a:cs typeface="Calibri"/>
            </a:endParaRPr>
          </a:p>
          <a:p>
            <a:pPr algn="l"/>
            <a:endParaRPr lang="en-US" sz="1100" dirty="0">
              <a:cs typeface="Calibri"/>
            </a:endParaRPr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3BC107-8FB9-43C1-A6B7-477FE077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789" y="0"/>
            <a:ext cx="5400606" cy="6858000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9C5B5D08-CADE-4E73-AE0A-A90AB5228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50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83C3A61-AF85-4A96-A300-161E20B6AA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4183" y="5118798"/>
            <a:ext cx="6232851" cy="1366433"/>
          </a:xfrm>
          <a:prstGeom prst="rect">
            <a:avLst/>
          </a:prstGeom>
        </p:spPr>
      </p:pic>
      <p:pic>
        <p:nvPicPr>
          <p:cNvPr id="1030" name="Picture 6" descr="Tata Consultancy Services (@TCS) / Twitter">
            <a:extLst>
              <a:ext uri="{FF2B5EF4-FFF2-40B4-BE49-F238E27FC236}">
                <a16:creationId xmlns:a16="http://schemas.microsoft.com/office/drawing/2014/main" id="{3917DDFA-AC98-4A96-A18D-C7E25187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62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Creation of Backstage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App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1920240"/>
            <a:ext cx="8767802" cy="4572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T Sans" panose="020B0503020203020204" pitchFamily="34" charset="0"/>
              </a:rPr>
              <a:t>A Backstage App is a </a:t>
            </a:r>
            <a:r>
              <a:rPr lang="en-IN" b="1" dirty="0" err="1">
                <a:latin typeface="PT Sans" panose="020B0503020203020204" pitchFamily="34" charset="0"/>
              </a:rPr>
              <a:t>monorepo</a:t>
            </a:r>
            <a:r>
              <a:rPr lang="en-IN" b="1" dirty="0">
                <a:latin typeface="PT Sans" panose="020B0503020203020204" pitchFamily="34" charset="0"/>
              </a:rPr>
              <a:t> setup with </a:t>
            </a:r>
            <a:r>
              <a:rPr lang="en-IN" b="1" dirty="0" err="1">
                <a:latin typeface="PT Sans" panose="020B0503020203020204" pitchFamily="34" charset="0"/>
              </a:rPr>
              <a:t>lerna</a:t>
            </a:r>
            <a:endParaRPr lang="en-IN" b="1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T Sans" panose="020B0503020203020204" pitchFamily="34" charset="0"/>
              </a:rPr>
              <a:t>Required Environment :</a:t>
            </a:r>
            <a:r>
              <a:rPr lang="en-IN" dirty="0">
                <a:latin typeface="PT Sans" panose="020B0503020203020204" pitchFamily="34" charset="0"/>
              </a:rPr>
              <a:t> </a:t>
            </a:r>
            <a:r>
              <a:rPr lang="en-IN" dirty="0" err="1">
                <a:latin typeface="PT Sans" panose="020B0503020203020204" pitchFamily="34" charset="0"/>
              </a:rPr>
              <a:t>i</a:t>
            </a:r>
            <a:r>
              <a:rPr lang="en-IN" dirty="0">
                <a:latin typeface="PT Sans" panose="020B0503020203020204" pitchFamily="34" charset="0"/>
              </a:rPr>
              <a:t>) Node.js Active LTS Release </a:t>
            </a:r>
          </a:p>
          <a:p>
            <a:r>
              <a:rPr lang="en-IN" dirty="0">
                <a:latin typeface="PT Sans" panose="020B0503020203020204" pitchFamily="34" charset="0"/>
              </a:rPr>
              <a:t>		             ii) 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T Sans" panose="020B0503020203020204" pitchFamily="34" charset="0"/>
              </a:rPr>
              <a:t>creating app package with </a:t>
            </a:r>
            <a:r>
              <a:rPr lang="en-IN" dirty="0" err="1">
                <a:latin typeface="PT Sans" panose="020B0503020203020204" pitchFamily="34" charset="0"/>
              </a:rPr>
              <a:t>npx</a:t>
            </a:r>
            <a:r>
              <a:rPr lang="en-IN" dirty="0">
                <a:latin typeface="PT Sans" panose="020B0503020203020204" pitchFamily="34" charset="0"/>
              </a:rPr>
              <a:t> : </a:t>
            </a:r>
            <a:r>
              <a:rPr lang="en-IN" b="1" dirty="0" err="1">
                <a:latin typeface="PT Sans" panose="020B0503020203020204" pitchFamily="34" charset="0"/>
              </a:rPr>
              <a:t>npx</a:t>
            </a:r>
            <a:r>
              <a:rPr lang="en-IN" b="1" dirty="0">
                <a:latin typeface="PT Sans" panose="020B0503020203020204" pitchFamily="34" charset="0"/>
              </a:rPr>
              <a:t> @backstage/create-app</a:t>
            </a: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T Sans" panose="020B0503020203020204" pitchFamily="34" charset="0"/>
              </a:rPr>
              <a:t>name of the app and a database for the backend selection</a:t>
            </a: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T Sans" panose="020B0503020203020204" pitchFamily="34" charset="0"/>
              </a:rPr>
              <a:t>General folder structure</a:t>
            </a: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PT Sans" panose="020B0503020203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T Sans" panose="020B0503020203020204" pitchFamily="34" charset="0"/>
              </a:rPr>
              <a:t>Frontend and backend can run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4E63AE28-B24E-410F-A093-F6BC01B7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7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799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What is plugin?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1920240"/>
            <a:ext cx="8767802" cy="4572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b="1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software add on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b="1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installed in a program enhancing it's capabilities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b="1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applications may support plugins to 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lphaLcPeriod"/>
            </a:pP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enable third-party developers to extend an application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lphaLcPeriod"/>
            </a:pP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easily adding new features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lphaLcPeriod"/>
            </a:pP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reduce the size of an application by not loading unused features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lphaLcPeriod"/>
            </a:pP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separate source code from an application because of incompatible software licenses.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 : </a:t>
            </a:r>
            <a:r>
              <a:rPr lang="en-IN" dirty="0" err="1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PT Sans" panose="020B05030202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Adobe flash player            ii) Unity Web player</a:t>
            </a:r>
            <a:endParaRPr lang="en-IN" dirty="0">
              <a:latin typeface="PT Sans" panose="020B0503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4E63AE28-B24E-410F-A093-F6BC01B7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7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8275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What is Backstage plugin?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1920240"/>
            <a:ext cx="8767802" cy="4572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4E63AE28-B24E-410F-A093-F6BC01B7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7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D492E-D3F7-48D9-A06B-1237E51616C6}"/>
              </a:ext>
            </a:extLst>
          </p:cNvPr>
          <p:cNvSpPr txBox="1"/>
          <p:nvPr/>
        </p:nvSpPr>
        <p:spPr>
          <a:xfrm>
            <a:off x="1638035" y="2740130"/>
            <a:ext cx="8597542" cy="3128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Backstage is a single-page application composed of a set of plugins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Existing plugins :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API Docs ii) </a:t>
            </a: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CircleCI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ii) Jenkins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New Plugin: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IN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yarn install ( for installing all dependencies )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and run backstage-cli create-plugin from the root of your project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75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Who else use Backstage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6"/>
            <a:ext cx="4680299" cy="36458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IN" sz="2400" dirty="0">
                <a:latin typeface="PT Sans" panose="020B0503020203020204" pitchFamily="34" charset="0"/>
              </a:rPr>
              <a:t>Companies that use backstage: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Spotify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Netflix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Fiverr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Expedia Group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American Express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Ruangguru      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Zepto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PT Sans" panose="020B0503020203020204" pitchFamily="34" charset="0"/>
              </a:rPr>
              <a:t>Etc...</a:t>
            </a:r>
          </a:p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CD5ED4E2-1CF5-4534-A239-B5176270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83988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BE346B-1CE6-467D-8D70-B6A3D47BE269}"/>
              </a:ext>
            </a:extLst>
          </p:cNvPr>
          <p:cNvSpPr txBox="1"/>
          <p:nvPr/>
        </p:nvSpPr>
        <p:spPr>
          <a:xfrm>
            <a:off x="6451134" y="2513655"/>
            <a:ext cx="4680299" cy="36458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2956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Infrastructure Onboarding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653363" y="2584350"/>
            <a:ext cx="4680299" cy="24085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3600" dirty="0">
                <a:latin typeface="PT Sans" panose="020B0503020203020204" pitchFamily="34" charset="0"/>
                <a:cs typeface="Calibri"/>
              </a:rPr>
              <a:t>Requirement:</a:t>
            </a:r>
          </a:p>
          <a:p>
            <a:endParaRPr lang="en-US" sz="3600" dirty="0">
              <a:latin typeface="PT Sans" panose="020B0503020203020204" pitchFamily="34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T Sans" panose="020B0503020203020204" pitchFamily="34" charset="0"/>
                <a:cs typeface="Calibri"/>
              </a:rPr>
              <a:t>YAML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T Sans" panose="020B0503020203020204" pitchFamily="34" charset="0"/>
                <a:cs typeface="Calibri"/>
              </a:rPr>
              <a:t>Source control system</a:t>
            </a:r>
          </a:p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CD5ED4E2-1CF5-4534-A239-B5176270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83988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BE346B-1CE6-467D-8D70-B6A3D47BE269}"/>
              </a:ext>
            </a:extLst>
          </p:cNvPr>
          <p:cNvSpPr txBox="1"/>
          <p:nvPr/>
        </p:nvSpPr>
        <p:spPr>
          <a:xfrm>
            <a:off x="6451134" y="2513655"/>
            <a:ext cx="4680299" cy="36458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5138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Infrastructure Onboarding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656666" y="2376498"/>
            <a:ext cx="4680299" cy="7035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3600" dirty="0">
                <a:latin typeface="PT Sans" panose="020B0503020203020204" pitchFamily="34" charset="0"/>
                <a:cs typeface="Calibri"/>
              </a:rPr>
              <a:t>Onboarding:</a:t>
            </a:r>
          </a:p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CD5ED4E2-1CF5-4534-A239-B5176270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83988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BE346B-1CE6-467D-8D70-B6A3D47BE269}"/>
              </a:ext>
            </a:extLst>
          </p:cNvPr>
          <p:cNvSpPr txBox="1"/>
          <p:nvPr/>
        </p:nvSpPr>
        <p:spPr>
          <a:xfrm>
            <a:off x="6451134" y="2513655"/>
            <a:ext cx="4680299" cy="36458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8C72F4-057B-4361-8114-1BDDC429E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72" y="2253023"/>
            <a:ext cx="5687219" cy="4239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2AE075-7959-4913-8958-3938726C4158}"/>
              </a:ext>
            </a:extLst>
          </p:cNvPr>
          <p:cNvSpPr txBox="1"/>
          <p:nvPr/>
        </p:nvSpPr>
        <p:spPr>
          <a:xfrm>
            <a:off x="4434187" y="6441002"/>
            <a:ext cx="1727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</a:t>
            </a:r>
            <a:r>
              <a:rPr lang="en-IN" dirty="0">
                <a:hlinkClick r:id="rId4"/>
              </a:rPr>
              <a:t>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1179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FC6DC-EF77-4D6C-8989-B2FE5192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841" y="4973521"/>
            <a:ext cx="3492659" cy="766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Thank You!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mic Sans MS"/>
              <a:cs typeface="Calibri Light" panose="020F0302020204030204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BAEA510-A1DF-4E86-8629-CFC3813EF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2050" name="Picture 2" descr="Q&amp;A with Evan Lamolinara: Selling in a Time of Crisis">
            <a:extLst>
              <a:ext uri="{FF2B5EF4-FFF2-40B4-BE49-F238E27FC236}">
                <a16:creationId xmlns:a16="http://schemas.microsoft.com/office/drawing/2014/main" id="{B2E1853B-12EE-4EEB-98B1-8C0494129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21" y="1815320"/>
            <a:ext cx="5498268" cy="25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146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57384-4D92-4497-B658-D23166DF3633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2EE37-92EE-43E6-B034-37F9FDF1786E}"/>
              </a:ext>
            </a:extLst>
          </p:cNvPr>
          <p:cNvSpPr txBox="1"/>
          <p:nvPr/>
        </p:nvSpPr>
        <p:spPr>
          <a:xfrm>
            <a:off x="5398268" y="594122"/>
            <a:ext cx="5676132" cy="56697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What is Backstage?</a:t>
            </a:r>
            <a:endParaRPr lang="en-US" sz="2400" b="1" dirty="0">
              <a:solidFill>
                <a:srgbClr val="1D203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D2031"/>
                </a:solidFill>
                <a:latin typeface="Calibri" panose="020F0502020204030204" pitchFamily="34" charset="0"/>
              </a:rPr>
              <a:t>Why we need Backstage?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How we can fix the issue?</a:t>
            </a:r>
            <a:endParaRPr lang="en-US" sz="2400" b="1" dirty="0">
              <a:solidFill>
                <a:srgbClr val="1D203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Tech-stack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Getting started with Backstage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Requirement for Backstage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Creation of Backstage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What is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D2031"/>
                </a:solidFill>
                <a:latin typeface="CircularSpotifyText-Bold"/>
              </a:rPr>
              <a:t>What is Backstage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D2031"/>
                </a:solidFill>
                <a:latin typeface="Calibri" panose="020F0502020204030204" pitchFamily="34" charset="0"/>
              </a:rPr>
              <a:t>Who else use backstage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D2031"/>
                </a:solidFill>
                <a:latin typeface="Calibri" panose="020F0502020204030204" pitchFamily="34" charset="0"/>
              </a:rPr>
              <a:t>Infrastructure Onboarding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D2031"/>
                </a:solidFill>
                <a:latin typeface="Calibri" panose="020F0502020204030204" pitchFamily="34" charset="0"/>
              </a:rPr>
              <a:t>Q&amp;A</a:t>
            </a:r>
            <a:endParaRPr lang="en-IN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7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9279E825-D1BC-4F94-8FE1-85D71CC9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29" y="5829300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68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What is Backstage?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64100" y="1862313"/>
            <a:ext cx="8767802" cy="47326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Single page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Developer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Resource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Resource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Reduce load on developer</a:t>
            </a:r>
            <a:endParaRPr lang="en-IN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58283188-ABCC-4169-9924-B0FF10CF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7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374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Why do we need Backstage? The Proble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m.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7"/>
            <a:ext cx="8767802" cy="29399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Large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Maintenance</a:t>
            </a:r>
            <a:endParaRPr lang="en-IN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9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0C0B0CC9-57B5-49C1-8C59-3235AB1D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7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3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How we can fix the issue</a:t>
            </a: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?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Solution.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7"/>
            <a:ext cx="8767802" cy="29399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Single consistent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One front-end for all our infrastructure. </a:t>
            </a:r>
            <a:endParaRPr lang="en-IN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7503B3F8-EAF6-4ACD-9188-583EDF2D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56900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13369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History of Backstage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653363" y="2622744"/>
            <a:ext cx="8767802" cy="29863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Backstage was born out of necessity at Spotify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First built by Spotify and then donated to the CNCF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F2F2F"/>
              </a:solidFill>
              <a:latin typeface="PT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F2F2F"/>
                </a:solidFill>
                <a:latin typeface="PT Sans" panose="020B0604020202020204" pitchFamily="34" charset="0"/>
              </a:rPr>
              <a:t>Backstage is currently in the Sandbox phase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7503B3F8-EAF6-4ACD-9188-583EDF2D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56900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7138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Tech Stack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7"/>
            <a:ext cx="8767802" cy="29399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TypeScript</a:t>
            </a: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Yarn</a:t>
            </a:r>
            <a:endParaRPr lang="en-IN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endParaRPr lang="en-US" sz="2400" b="1" dirty="0">
              <a:latin typeface="PT Sans" panose="020B050302020302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PT Sans" panose="020B05030202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Lerna</a:t>
            </a:r>
            <a:endParaRPr lang="en-US" dirty="0">
              <a:latin typeface="Comic Sans MS" panose="030F0702030302020204" pitchFamily="66" charset="0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7503B3F8-EAF6-4ACD-9188-583EDF2D6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56900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3948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Getting starte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d with Backstage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7"/>
            <a:ext cx="8767802" cy="29399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</a:rPr>
              <a:t>There are two different ways to get started with Backstage: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</a:rPr>
              <a:t>Recommended:</a:t>
            </a:r>
            <a:r>
              <a:rPr lang="en-US" sz="2400" b="1" dirty="0">
                <a:latin typeface="PT Sans" panose="020B0503020203020204" pitchFamily="34" charset="0"/>
              </a:rPr>
              <a:t> </a:t>
            </a:r>
            <a:r>
              <a:rPr lang="en-IN" sz="2400" b="1" dirty="0">
                <a:latin typeface="PT Sans" panose="020B0503020203020204" pitchFamily="34" charset="0"/>
              </a:rPr>
              <a:t>Create a standalone app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</a:rPr>
              <a:t>Contributors:</a:t>
            </a:r>
            <a:r>
              <a:rPr lang="en-US" sz="2400" b="1" dirty="0">
                <a:latin typeface="PT Sans" panose="020B0503020203020204" pitchFamily="34" charset="0"/>
              </a:rPr>
              <a:t> </a:t>
            </a:r>
            <a:r>
              <a:rPr lang="en-IN" sz="2400" b="1" dirty="0">
                <a:latin typeface="PT Sans" panose="020B0503020203020204" pitchFamily="34" charset="0"/>
              </a:rPr>
              <a:t>Clone the Backstage repository</a:t>
            </a:r>
            <a:r>
              <a:rPr lang="en-US" sz="2400" b="1" dirty="0">
                <a:latin typeface="PT Sans" panose="020B0503020203020204" pitchFamily="34" charset="0"/>
              </a:rPr>
              <a:t> from GitHub</a:t>
            </a:r>
            <a:endParaRPr lang="en-IN" sz="2400" b="1" dirty="0">
              <a:latin typeface="PT Sans" panose="020B0503020203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PT Sans" panose="020B0503020203020204" pitchFamily="34" charset="0"/>
              </a:rPr>
              <a:t>Creating a standalone app makes it simpler to customize the application for our needs and stay up to date with the project. </a:t>
            </a:r>
          </a:p>
        </p:txBody>
      </p:sp>
      <p:pic>
        <p:nvPicPr>
          <p:cNvPr id="8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C8513411-A9EF-4369-8FB3-7E932600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5528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98532-F948-41E1-8CB0-B4600A85D36A}"/>
              </a:ext>
            </a:extLst>
          </p:cNvPr>
          <p:cNvSpPr txBox="1"/>
          <p:nvPr/>
        </p:nvSpPr>
        <p:spPr>
          <a:xfrm>
            <a:off x="1653363" y="365760"/>
            <a:ext cx="10117927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Calibri Light"/>
              </a:rPr>
              <a:t>Requirements for Backstage app</a:t>
            </a:r>
            <a:endParaRPr lang="en-US" sz="4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890-3DB3-4421-B082-85F2254D4837}"/>
              </a:ext>
            </a:extLst>
          </p:cNvPr>
          <p:cNvSpPr txBox="1"/>
          <p:nvPr/>
        </p:nvSpPr>
        <p:spPr>
          <a:xfrm>
            <a:off x="1653363" y="2513658"/>
            <a:ext cx="9367204" cy="32045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020F-7945-4B76-97F1-019C2B43C6F3}"/>
              </a:ext>
            </a:extLst>
          </p:cNvPr>
          <p:cNvSpPr txBox="1"/>
          <p:nvPr/>
        </p:nvSpPr>
        <p:spPr>
          <a:xfrm>
            <a:off x="1770835" y="2513657"/>
            <a:ext cx="8767802" cy="29399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973E5-C2A7-4B1B-861E-74C9703A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1920240"/>
            <a:ext cx="7935137" cy="4537946"/>
          </a:xfrm>
          <a:prstGeom prst="rect">
            <a:avLst/>
          </a:prstGeom>
        </p:spPr>
      </p:pic>
      <p:pic>
        <p:nvPicPr>
          <p:cNvPr id="9" name="Picture 4" descr="New Report from TCS Shines Spotlight on Digital Innovations that can  Catalyze Lasting Solutions for Global Social Issues">
            <a:extLst>
              <a:ext uri="{FF2B5EF4-FFF2-40B4-BE49-F238E27FC236}">
                <a16:creationId xmlns:a16="http://schemas.microsoft.com/office/drawing/2014/main" id="{DEAA2DB4-A891-4C95-9929-58C0F4C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76" y="5829301"/>
            <a:ext cx="195642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09863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414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CircularSpotifyText-Bold</vt:lpstr>
      <vt:lpstr>Comic Sans MS</vt:lpstr>
      <vt:lpstr>PT Sans</vt:lpstr>
      <vt:lpstr>office theme</vt:lpstr>
      <vt:lpstr>Backstage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Vipul_Kumar</dc:creator>
  <cp:lastModifiedBy>vipul kumar</cp:lastModifiedBy>
  <cp:revision>2083</cp:revision>
  <dcterms:created xsi:type="dcterms:W3CDTF">2020-06-30T05:00:44Z</dcterms:created>
  <dcterms:modified xsi:type="dcterms:W3CDTF">2021-11-10T15:33:06Z</dcterms:modified>
</cp:coreProperties>
</file>