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19"/>
  </p:notesMasterIdLst>
  <p:sldIdLst>
    <p:sldId id="1864" r:id="rId5"/>
    <p:sldId id="1846" r:id="rId6"/>
    <p:sldId id="1886" r:id="rId7"/>
    <p:sldId id="1877" r:id="rId8"/>
    <p:sldId id="1878" r:id="rId9"/>
    <p:sldId id="1879" r:id="rId10"/>
    <p:sldId id="1880" r:id="rId11"/>
    <p:sldId id="1881" r:id="rId12"/>
    <p:sldId id="1882" r:id="rId13"/>
    <p:sldId id="1883" r:id="rId14"/>
    <p:sldId id="1890" r:id="rId15"/>
    <p:sldId id="1891" r:id="rId16"/>
    <p:sldId id="1888" r:id="rId17"/>
    <p:sldId id="1889" r:id="rId18"/>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as Subhedar" initials="PS" lastIdx="1" clrIdx="0">
    <p:extLst>
      <p:ext uri="{19B8F6BF-5375-455C-9EA6-DF929625EA0E}">
        <p15:presenceInfo xmlns:p15="http://schemas.microsoft.com/office/powerpoint/2012/main" userId="f9c07d9486e4138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4387"/>
    <a:srgbClr val="FF2625"/>
    <a:srgbClr val="007788"/>
    <a:srgbClr val="297C2A"/>
    <a:srgbClr val="F69000"/>
    <a:srgbClr val="01C2D1"/>
    <a:srgbClr val="D6D734"/>
    <a:srgbClr val="005C68"/>
    <a:srgbClr val="3B2E5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85" autoAdjust="0"/>
    <p:restoredTop sz="94724" autoAdjust="0"/>
  </p:normalViewPr>
  <p:slideViewPr>
    <p:cSldViewPr snapToGrid="0">
      <p:cViewPr varScale="1">
        <p:scale>
          <a:sx n="68" d="100"/>
          <a:sy n="68" d="100"/>
        </p:scale>
        <p:origin x="894" y="72"/>
      </p:cViewPr>
      <p:guideLst>
        <p:guide orient="horz" pos="2160"/>
        <p:guide pos="480"/>
        <p:guide pos="7200"/>
        <p:guide pos="4368"/>
      </p:guideLst>
    </p:cSldViewPr>
  </p:slideViewPr>
  <p:notesTextViewPr>
    <p:cViewPr>
      <p:scale>
        <a:sx n="1" d="1"/>
        <a:sy n="1" d="1"/>
      </p:scale>
      <p:origin x="0" y="0"/>
    </p:cViewPr>
  </p:notesTextViewPr>
  <p:sorterViewPr>
    <p:cViewPr>
      <p:scale>
        <a:sx n="94" d="100"/>
        <a:sy n="94"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D23B73-BAC5-B19E-23F2-7F7F253F9E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CF4757-1483-2ACF-7F52-02DB0EB4FE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828832-A750-2251-2FEC-D6B4FB44D29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6B1C6EC-F474-36E9-C2E8-88787A435A7B}"/>
              </a:ext>
            </a:extLst>
          </p:cNvPr>
          <p:cNvSpPr>
            <a:spLocks noGrp="1"/>
          </p:cNvSpPr>
          <p:nvPr>
            <p:ph type="sldNum" sz="quarter" idx="5"/>
          </p:nvPr>
        </p:nvSpPr>
        <p:spPr/>
        <p:txBody>
          <a:bodyPr/>
          <a:lstStyle/>
          <a:p>
            <a:fld id="{6DEB7EE2-04A2-4FB2-9625-C9C73AC4D32F}" type="slidenum">
              <a:rPr lang="en-US" altLang="en-US" smtClean="0"/>
              <a:pPr/>
              <a:t>13</a:t>
            </a:fld>
            <a:endParaRPr lang="en-US" altLang="en-US" dirty="0"/>
          </a:p>
        </p:txBody>
      </p:sp>
    </p:spTree>
    <p:extLst>
      <p:ext uri="{BB962C8B-B14F-4D97-AF65-F5344CB8AC3E}">
        <p14:creationId xmlns:p14="http://schemas.microsoft.com/office/powerpoint/2010/main" val="902090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5A693C-6D2D-7B06-B70C-3A1A6D6812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6BB683-584F-C2A0-BD3A-EF338D25F7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28E035-ADCD-A66E-07EE-78C8B6D6907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466C8EC-8984-03E5-88F0-B0E12BE1354F}"/>
              </a:ext>
            </a:extLst>
          </p:cNvPr>
          <p:cNvSpPr>
            <a:spLocks noGrp="1"/>
          </p:cNvSpPr>
          <p:nvPr>
            <p:ph type="sldNum" sz="quarter" idx="5"/>
          </p:nvPr>
        </p:nvSpPr>
        <p:spPr/>
        <p:txBody>
          <a:bodyPr/>
          <a:lstStyle/>
          <a:p>
            <a:fld id="{6DEB7EE2-04A2-4FB2-9625-C9C73AC4D32F}" type="slidenum">
              <a:rPr lang="en-US" altLang="en-US" smtClean="0"/>
              <a:pPr/>
              <a:t>3</a:t>
            </a:fld>
            <a:endParaRPr lang="en-US" altLang="en-US" dirty="0"/>
          </a:p>
        </p:txBody>
      </p:sp>
    </p:spTree>
    <p:extLst>
      <p:ext uri="{BB962C8B-B14F-4D97-AF65-F5344CB8AC3E}">
        <p14:creationId xmlns:p14="http://schemas.microsoft.com/office/powerpoint/2010/main" val="2528542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a:t>
            </a:fld>
            <a:endParaRPr lang="en-US" altLang="en-US" dirty="0"/>
          </a:p>
        </p:txBody>
      </p:sp>
    </p:spTree>
    <p:extLst>
      <p:ext uri="{BB962C8B-B14F-4D97-AF65-F5344CB8AC3E}">
        <p14:creationId xmlns:p14="http://schemas.microsoft.com/office/powerpoint/2010/main" val="1040629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A75AA7-04DF-A65D-5E88-CAC207D50A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3FB7BF-1108-E773-D39A-06547D8128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78D93D-98DA-B70D-9479-E2D8B1878B0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29A5C0F-26CA-F945-1C28-FD0DF8B04F72}"/>
              </a:ext>
            </a:extLst>
          </p:cNvPr>
          <p:cNvSpPr>
            <a:spLocks noGrp="1"/>
          </p:cNvSpPr>
          <p:nvPr>
            <p:ph type="sldNum" sz="quarter" idx="5"/>
          </p:nvPr>
        </p:nvSpPr>
        <p:spPr/>
        <p:txBody>
          <a:bodyPr/>
          <a:lstStyle/>
          <a:p>
            <a:fld id="{6DEB7EE2-04A2-4FB2-9625-C9C73AC4D32F}" type="slidenum">
              <a:rPr lang="en-US" altLang="en-US" smtClean="0"/>
              <a:pPr/>
              <a:t>5</a:t>
            </a:fld>
            <a:endParaRPr lang="en-US" altLang="en-US" dirty="0"/>
          </a:p>
        </p:txBody>
      </p:sp>
    </p:spTree>
    <p:extLst>
      <p:ext uri="{BB962C8B-B14F-4D97-AF65-F5344CB8AC3E}">
        <p14:creationId xmlns:p14="http://schemas.microsoft.com/office/powerpoint/2010/main" val="742491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D11FD0-1ED1-80E1-3D95-565A09CC0A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1B6E05-2562-6F61-26F5-336FC0BAD3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703FC2-21F8-4DB8-3C13-5C5754DF9F6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44669A6-E6E7-CB71-9EAF-74C65547E3BC}"/>
              </a:ext>
            </a:extLst>
          </p:cNvPr>
          <p:cNvSpPr>
            <a:spLocks noGrp="1"/>
          </p:cNvSpPr>
          <p:nvPr>
            <p:ph type="sldNum" sz="quarter" idx="5"/>
          </p:nvPr>
        </p:nvSpPr>
        <p:spPr/>
        <p:txBody>
          <a:bodyPr/>
          <a:lstStyle/>
          <a:p>
            <a:fld id="{6DEB7EE2-04A2-4FB2-9625-C9C73AC4D32F}" type="slidenum">
              <a:rPr lang="en-US" altLang="en-US" smtClean="0"/>
              <a:pPr/>
              <a:t>6</a:t>
            </a:fld>
            <a:endParaRPr lang="en-US" altLang="en-US" dirty="0"/>
          </a:p>
        </p:txBody>
      </p:sp>
    </p:spTree>
    <p:extLst>
      <p:ext uri="{BB962C8B-B14F-4D97-AF65-F5344CB8AC3E}">
        <p14:creationId xmlns:p14="http://schemas.microsoft.com/office/powerpoint/2010/main" val="896764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2F4073-26D3-7CC4-A294-BBAA235EE8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38ECB2-63F5-8B01-0736-2F853E0ED6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68D7DB-8779-DF33-AA69-E7CC85C7205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0175FE1-47AA-E09B-7504-6CACB5920A8A}"/>
              </a:ext>
            </a:extLst>
          </p:cNvPr>
          <p:cNvSpPr>
            <a:spLocks noGrp="1"/>
          </p:cNvSpPr>
          <p:nvPr>
            <p:ph type="sldNum" sz="quarter" idx="5"/>
          </p:nvPr>
        </p:nvSpPr>
        <p:spPr/>
        <p:txBody>
          <a:bodyPr/>
          <a:lstStyle/>
          <a:p>
            <a:fld id="{6DEB7EE2-04A2-4FB2-9625-C9C73AC4D32F}" type="slidenum">
              <a:rPr lang="en-US" altLang="en-US" smtClean="0"/>
              <a:pPr/>
              <a:t>7</a:t>
            </a:fld>
            <a:endParaRPr lang="en-US" altLang="en-US" dirty="0"/>
          </a:p>
        </p:txBody>
      </p:sp>
    </p:spTree>
    <p:extLst>
      <p:ext uri="{BB962C8B-B14F-4D97-AF65-F5344CB8AC3E}">
        <p14:creationId xmlns:p14="http://schemas.microsoft.com/office/powerpoint/2010/main" val="2148730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F28748-B96F-6977-5640-305514F95E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D86669-75EF-95C4-82C1-AFF01CD1A9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7DA156-F2A9-1CA1-CE5F-C2BDCF195D4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E08B8D0-3B28-D43D-E94A-E831C71C4361}"/>
              </a:ext>
            </a:extLst>
          </p:cNvPr>
          <p:cNvSpPr>
            <a:spLocks noGrp="1"/>
          </p:cNvSpPr>
          <p:nvPr>
            <p:ph type="sldNum" sz="quarter" idx="5"/>
          </p:nvPr>
        </p:nvSpPr>
        <p:spPr/>
        <p:txBody>
          <a:bodyPr/>
          <a:lstStyle/>
          <a:p>
            <a:fld id="{6DEB7EE2-04A2-4FB2-9625-C9C73AC4D32F}" type="slidenum">
              <a:rPr lang="en-US" altLang="en-US" smtClean="0"/>
              <a:pPr/>
              <a:t>8</a:t>
            </a:fld>
            <a:endParaRPr lang="en-US" altLang="en-US" dirty="0"/>
          </a:p>
        </p:txBody>
      </p:sp>
    </p:spTree>
    <p:extLst>
      <p:ext uri="{BB962C8B-B14F-4D97-AF65-F5344CB8AC3E}">
        <p14:creationId xmlns:p14="http://schemas.microsoft.com/office/powerpoint/2010/main" val="331655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02EA45-CB7E-587B-F355-535EE664CD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C4CFA6-F761-9EEE-112F-EBB520E72C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D8D4C3-C96F-5CFC-BFB5-C23C95FF197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869AC57-A707-F0D5-8B81-904D9389B842}"/>
              </a:ext>
            </a:extLst>
          </p:cNvPr>
          <p:cNvSpPr>
            <a:spLocks noGrp="1"/>
          </p:cNvSpPr>
          <p:nvPr>
            <p:ph type="sldNum" sz="quarter" idx="5"/>
          </p:nvPr>
        </p:nvSpPr>
        <p:spPr/>
        <p:txBody>
          <a:bodyPr/>
          <a:lstStyle/>
          <a:p>
            <a:fld id="{6DEB7EE2-04A2-4FB2-9625-C9C73AC4D32F}" type="slidenum">
              <a:rPr lang="en-US" altLang="en-US" smtClean="0"/>
              <a:pPr/>
              <a:t>9</a:t>
            </a:fld>
            <a:endParaRPr lang="en-US" altLang="en-US" dirty="0"/>
          </a:p>
        </p:txBody>
      </p:sp>
    </p:spTree>
    <p:extLst>
      <p:ext uri="{BB962C8B-B14F-4D97-AF65-F5344CB8AC3E}">
        <p14:creationId xmlns:p14="http://schemas.microsoft.com/office/powerpoint/2010/main" val="2767763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AEC225-DADA-2369-0368-5DC82BADE6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A2908B-FB32-7674-6881-54A99F3AE8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F52952-25CA-A802-C615-9A773702379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A83DE17-2790-B230-ED1C-5698D113F118}"/>
              </a:ext>
            </a:extLst>
          </p:cNvPr>
          <p:cNvSpPr>
            <a:spLocks noGrp="1"/>
          </p:cNvSpPr>
          <p:nvPr>
            <p:ph type="sldNum" sz="quarter" idx="5"/>
          </p:nvPr>
        </p:nvSpPr>
        <p:spPr/>
        <p:txBody>
          <a:bodyPr/>
          <a:lstStyle/>
          <a:p>
            <a:fld id="{6DEB7EE2-04A2-4FB2-9625-C9C73AC4D32F}" type="slidenum">
              <a:rPr lang="en-US" altLang="en-US" smtClean="0"/>
              <a:pPr/>
              <a:t>10</a:t>
            </a:fld>
            <a:endParaRPr lang="en-US" altLang="en-US" dirty="0"/>
          </a:p>
        </p:txBody>
      </p:sp>
    </p:spTree>
    <p:extLst>
      <p:ext uri="{BB962C8B-B14F-4D97-AF65-F5344CB8AC3E}">
        <p14:creationId xmlns:p14="http://schemas.microsoft.com/office/powerpoint/2010/main" val="8576384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DB60B1-BEF5-4848-BB02-98EBFE355C13}"/>
              </a:ext>
            </a:extLst>
          </p:cNvPr>
          <p:cNvPicPr>
            <a:picLocks noChangeAspect="1"/>
          </p:cNvPicPr>
          <p:nvPr userDrawn="1"/>
        </p:nvPicPr>
        <p:blipFill>
          <a:blip r:embed="rId2"/>
          <a:srcRect/>
          <a:stretch/>
        </p:blipFill>
        <p:spPr>
          <a:xfrm>
            <a:off x="0" y="1"/>
            <a:ext cx="12191998" cy="6857999"/>
          </a:xfrm>
          <a:prstGeom prst="rect">
            <a:avLst/>
          </a:prstGeom>
        </p:spPr>
      </p:pic>
      <p:sp>
        <p:nvSpPr>
          <p:cNvPr id="4" name="Title 3">
            <a:extLst>
              <a:ext uri="{FF2B5EF4-FFF2-40B4-BE49-F238E27FC236}">
                <a16:creationId xmlns:a16="http://schemas.microsoft.com/office/drawing/2014/main" id="{FE7964CB-E75A-4A03-88D3-6A48EF650A09}"/>
              </a:ext>
            </a:extLst>
          </p:cNvPr>
          <p:cNvSpPr>
            <a:spLocks noGrp="1"/>
          </p:cNvSpPr>
          <p:nvPr>
            <p:ph type="title" hasCustomPrompt="1"/>
          </p:nvPr>
        </p:nvSpPr>
        <p:spPr>
          <a:xfrm>
            <a:off x="5442012" y="2766219"/>
            <a:ext cx="6220101" cy="1325563"/>
          </a:xfrm>
          <a:prstGeom prst="rect">
            <a:avLst/>
          </a:prstGeom>
        </p:spPr>
        <p:txBody>
          <a:bodyPr/>
          <a:lstStyle>
            <a:lvl1pPr>
              <a:defRPr b="1"/>
            </a:lvl1pPr>
          </a:lstStyle>
          <a:p>
            <a:r>
              <a:rPr lang="en-US" dirty="0"/>
              <a:t>Insert title here</a:t>
            </a:r>
          </a:p>
        </p:txBody>
      </p:sp>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r>
              <a:rPr lang="en-US" dirty="0"/>
              <a:t>Insert title here</a:t>
            </a:r>
          </a:p>
        </p:txBody>
      </p:sp>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906BF34F-6945-4E11-BAEC-F66F7254C4C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ft Pattern Content Blue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BC85C715-EF0D-4E33-AC89-C35DD2596E5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84037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340929"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8FD53BA4-73D2-4CCA-8580-11F4221524F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2"/>
        </a:solidFill>
        <a:effectLst/>
      </p:bgPr>
    </p:bg>
    <p:spTree>
      <p:nvGrpSpPr>
        <p:cNvPr id="1" name=""/>
        <p:cNvGrpSpPr/>
        <p:nvPr/>
      </p:nvGrpSpPr>
      <p:grpSpPr>
        <a:xfrm>
          <a:off x="0" y="0"/>
          <a:ext cx="0" cy="0"/>
          <a:chOff x="0" y="0"/>
          <a:chExt cx="0" cy="0"/>
        </a:xfrm>
      </p:grpSpPr>
      <p:pic>
        <p:nvPicPr>
          <p:cNvPr id="8" name="Picture Placeholder 6" descr="White Striped background">
            <a:extLst>
              <a:ext uri="{FF2B5EF4-FFF2-40B4-BE49-F238E27FC236}">
                <a16:creationId xmlns:a16="http://schemas.microsoft.com/office/drawing/2014/main" id="{3917D528-010E-4303-97BF-F7F67BC6612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2"/>
                </a:solidFill>
              </a:defRPr>
            </a:lvl1pPr>
          </a:lstStyle>
          <a:p>
            <a:r>
              <a:rPr lang="en-US" dirty="0"/>
              <a:t>Insert title here</a:t>
            </a:r>
          </a:p>
        </p:txBody>
      </p:sp>
      <p:sp>
        <p:nvSpPr>
          <p:cNvPr id="10" name="Text Placeholder 15">
            <a:extLst>
              <a:ext uri="{FF2B5EF4-FFF2-40B4-BE49-F238E27FC236}">
                <a16:creationId xmlns:a16="http://schemas.microsoft.com/office/drawing/2014/main" id="{780F473D-F2DF-4163-AB6E-F7327F60EC4A}"/>
              </a:ext>
            </a:extLst>
          </p:cNvPr>
          <p:cNvSpPr>
            <a:spLocks noGrp="1"/>
          </p:cNvSpPr>
          <p:nvPr>
            <p:ph type="body" sz="quarter" idx="11" hasCustomPrompt="1"/>
          </p:nvPr>
        </p:nvSpPr>
        <p:spPr>
          <a:xfrm>
            <a:off x="762000" y="1432562"/>
            <a:ext cx="10667999" cy="1158237"/>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11" name="Table Placeholder 10">
            <a:extLst>
              <a:ext uri="{FF2B5EF4-FFF2-40B4-BE49-F238E27FC236}">
                <a16:creationId xmlns:a16="http://schemas.microsoft.com/office/drawing/2014/main" id="{7DC18506-6205-438F-AA5C-D337F9975FC3}"/>
              </a:ext>
            </a:extLst>
          </p:cNvPr>
          <p:cNvSpPr>
            <a:spLocks noGrp="1"/>
          </p:cNvSpPr>
          <p:nvPr>
            <p:ph type="tbl" sz="quarter" idx="12" hasCustomPrompt="1"/>
          </p:nvPr>
        </p:nvSpPr>
        <p:spPr>
          <a:xfrm>
            <a:off x="757381" y="2591662"/>
            <a:ext cx="10667999" cy="2833776"/>
          </a:xfrm>
          <a:prstGeom prst="rect">
            <a:avLst/>
          </a:prstGeom>
        </p:spPr>
        <p:txBody>
          <a:bodyPr/>
          <a:lstStyle>
            <a:lvl1pPr marL="0" indent="0">
              <a:buNone/>
              <a:defRPr sz="1800" b="0"/>
            </a:lvl1pPr>
          </a:lstStyle>
          <a:p>
            <a:r>
              <a:rPr lang="en-US" dirty="0"/>
              <a:t>Insert content here</a:t>
            </a:r>
          </a:p>
        </p:txBody>
      </p:sp>
      <p:pic>
        <p:nvPicPr>
          <p:cNvPr id="7" name="Picture Placeholder 5" descr="Red, blue grey white pattern background">
            <a:extLst>
              <a:ext uri="{FF2B5EF4-FFF2-40B4-BE49-F238E27FC236}">
                <a16:creationId xmlns:a16="http://schemas.microsoft.com/office/drawing/2014/main" id="{CD2D4C14-919B-45F8-8FB9-55AAC8A8FCF8}"/>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0252"/>
            <a:ext cx="12192000" cy="867748"/>
          </a:xfrm>
          <a:prstGeom prst="rect">
            <a:avLst/>
          </a:prstGeom>
        </p:spPr>
      </p:pic>
    </p:spTree>
    <p:extLst>
      <p:ext uri="{BB962C8B-B14F-4D97-AF65-F5344CB8AC3E}">
        <p14:creationId xmlns:p14="http://schemas.microsoft.com/office/powerpoint/2010/main" val="142291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1"/>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6" descr="Red, blue grey white pattern background">
            <a:extLst>
              <a:ext uri="{FF2B5EF4-FFF2-40B4-BE49-F238E27FC236}">
                <a16:creationId xmlns:a16="http://schemas.microsoft.com/office/drawing/2014/main" id="{3A82D859-AED3-485F-A04E-40320B1043AA}"/>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3">
                    <a:lumMod val="75000"/>
                  </a:schemeClr>
                </a:solidFill>
              </a:defRPr>
            </a:lvl1pPr>
          </a:lstStyle>
          <a:p>
            <a:r>
              <a:rPr lang="en-US" dirty="0"/>
              <a:t>Insert title here</a:t>
            </a:r>
          </a:p>
        </p:txBody>
      </p:sp>
      <p:sp>
        <p:nvSpPr>
          <p:cNvPr id="7" name="Text Placeholder 15">
            <a:extLst>
              <a:ext uri="{FF2B5EF4-FFF2-40B4-BE49-F238E27FC236}">
                <a16:creationId xmlns:a16="http://schemas.microsoft.com/office/drawing/2014/main" id="{DF03C311-DDF4-44A3-9D51-D5FDC4A8E7B5}"/>
              </a:ext>
            </a:extLst>
          </p:cNvPr>
          <p:cNvSpPr>
            <a:spLocks noGrp="1"/>
          </p:cNvSpPr>
          <p:nvPr>
            <p:ph type="body" sz="quarter" idx="11" hasCustomPrompt="1"/>
          </p:nvPr>
        </p:nvSpPr>
        <p:spPr>
          <a:xfrm>
            <a:off x="762000" y="1432562"/>
            <a:ext cx="10667999" cy="927425"/>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8" name="SmartArt Placeholder 7">
            <a:extLst>
              <a:ext uri="{FF2B5EF4-FFF2-40B4-BE49-F238E27FC236}">
                <a16:creationId xmlns:a16="http://schemas.microsoft.com/office/drawing/2014/main" id="{9FD563C5-3DFB-47DD-8A9E-30D8084590F6}"/>
              </a:ext>
            </a:extLst>
          </p:cNvPr>
          <p:cNvSpPr>
            <a:spLocks noGrp="1"/>
          </p:cNvSpPr>
          <p:nvPr>
            <p:ph type="dgm" sz="quarter" idx="14" hasCustomPrompt="1"/>
          </p:nvPr>
        </p:nvSpPr>
        <p:spPr>
          <a:xfrm>
            <a:off x="762001" y="2369129"/>
            <a:ext cx="10667998" cy="3343657"/>
          </a:xfrm>
          <a:prstGeom prst="rect">
            <a:avLst/>
          </a:prstGeom>
        </p:spPr>
        <p:txBody>
          <a:bodyPr/>
          <a:lstStyle>
            <a:lvl1pPr marL="0" indent="0">
              <a:buNone/>
              <a:defRPr sz="1800" b="0"/>
            </a:lvl1pPr>
          </a:lstStyle>
          <a:p>
            <a:r>
              <a:rPr lang="en-US" dirty="0"/>
              <a:t>Insert Content here</a:t>
            </a:r>
          </a:p>
        </p:txBody>
      </p:sp>
      <p:pic>
        <p:nvPicPr>
          <p:cNvPr id="9" name="Picture Placeholder 8" descr="Red, blue grey white pattern background">
            <a:extLst>
              <a:ext uri="{FF2B5EF4-FFF2-40B4-BE49-F238E27FC236}">
                <a16:creationId xmlns:a16="http://schemas.microsoft.com/office/drawing/2014/main" id="{EFDBB6A3-9760-4B41-9E31-6D5DD396E16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294626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Photo Conten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3F45076F-4240-4B40-8CE4-637DD751A68B}"/>
              </a:ext>
            </a:extLst>
          </p:cNvPr>
          <p:cNvSpPr>
            <a:spLocks noGrp="1"/>
          </p:cNvSpPr>
          <p:nvPr>
            <p:ph type="title" hasCustomPrompt="1"/>
          </p:nvPr>
        </p:nvSpPr>
        <p:spPr>
          <a:xfrm>
            <a:off x="762000" y="715963"/>
            <a:ext cx="5334000" cy="1189038"/>
          </a:xfrm>
          <a:prstGeom prst="rect">
            <a:avLst/>
          </a:prstGeom>
        </p:spPr>
        <p:txBody>
          <a:bodyPr anchor="t">
            <a:normAutofit/>
          </a:bodyPr>
          <a:lstStyle>
            <a:lvl1pPr>
              <a:spcBef>
                <a:spcPts val="1000"/>
              </a:spcBef>
              <a:defRPr sz="4000" b="1">
                <a:solidFill>
                  <a:schemeClr val="accent2"/>
                </a:solidFill>
              </a:defRPr>
            </a:lvl1pPr>
          </a:lstStyle>
          <a:p>
            <a:r>
              <a:rPr lang="en-US" dirty="0"/>
              <a:t>Insert title here</a:t>
            </a:r>
          </a:p>
        </p:txBody>
      </p:sp>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hasCustomPrompt="1"/>
          </p:nvPr>
        </p:nvSpPr>
        <p:spPr>
          <a:xfrm>
            <a:off x="762000" y="1905000"/>
            <a:ext cx="5334000" cy="3276600"/>
          </a:xfrm>
          <a:prstGeom prst="rect">
            <a:avLst/>
          </a:prstGeom>
        </p:spPr>
        <p:txBody>
          <a:bodyPr/>
          <a:lstStyle>
            <a:lvl1pPr marL="0" indent="0">
              <a:lnSpc>
                <a:spcPct val="100000"/>
              </a:lnSpc>
              <a:buNone/>
              <a:defRPr sz="1800" b="1"/>
            </a:lvl1pPr>
            <a:lvl2pPr marL="228600">
              <a:lnSpc>
                <a:spcPct val="100000"/>
              </a:lnSpc>
              <a:spcBef>
                <a:spcPts val="1000"/>
              </a:spcBef>
              <a:defRPr sz="1800"/>
            </a:lvl2pPr>
          </a:lstStyle>
          <a:p>
            <a:pPr lvl="0"/>
            <a:r>
              <a:rPr lang="en-US" dirty="0"/>
              <a:t>Insert subtitle here</a:t>
            </a:r>
          </a:p>
          <a:p>
            <a:pPr lvl="1"/>
            <a:r>
              <a:rPr lang="en-US" dirty="0"/>
              <a:t>Insert content here</a:t>
            </a:r>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305541"/>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pic>
        <p:nvPicPr>
          <p:cNvPr id="11" name="Picture Placeholder 5" descr="Red, blue grey white pattern background">
            <a:extLst>
              <a:ext uri="{FF2B5EF4-FFF2-40B4-BE49-F238E27FC236}">
                <a16:creationId xmlns:a16="http://schemas.microsoft.com/office/drawing/2014/main" id="{1014381E-E235-4624-9267-69EEEE9826F2}"/>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80922"/>
            <a:ext cx="12192000" cy="877078"/>
          </a:xfrm>
          <a:prstGeom prst="rect">
            <a:avLst/>
          </a:prstGeom>
        </p:spPr>
      </p:pic>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ight Pattern Content Gray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3">
                    <a:lumMod val="75000"/>
                  </a:schemeClr>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6696C96D-182E-490E-A117-B60FF1853675}"/>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395142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clusion">
    <p:bg>
      <p:bgPr>
        <a:solidFill>
          <a:schemeClr val="accent1"/>
        </a:solidFill>
        <a:effectLst/>
      </p:bgPr>
    </p:bg>
    <p:spTree>
      <p:nvGrpSpPr>
        <p:cNvPr id="1" name=""/>
        <p:cNvGrpSpPr/>
        <p:nvPr/>
      </p:nvGrpSpPr>
      <p:grpSpPr>
        <a:xfrm>
          <a:off x="0" y="0"/>
          <a:ext cx="0" cy="0"/>
          <a:chOff x="0" y="0"/>
          <a:chExt cx="0" cy="0"/>
        </a:xfrm>
      </p:grpSpPr>
      <p:pic>
        <p:nvPicPr>
          <p:cNvPr id="8" name="Picture Placeholder 6" descr="Picture placeholder ">
            <a:extLst>
              <a:ext uri="{FF2B5EF4-FFF2-40B4-BE49-F238E27FC236}">
                <a16:creationId xmlns:a16="http://schemas.microsoft.com/office/drawing/2014/main" id="{21F9B252-B7D4-4DA8-92E8-8A98BFEF41B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99" r:id="rId2"/>
    <p:sldLayoutId id="2147483700" r:id="rId3"/>
    <p:sldLayoutId id="2147483691" r:id="rId4"/>
    <p:sldLayoutId id="2147483701" r:id="rId5"/>
    <p:sldLayoutId id="2147483706" r:id="rId6"/>
    <p:sldLayoutId id="2147483702" r:id="rId7"/>
    <p:sldLayoutId id="2147483704" r:id="rId8"/>
    <p:sldLayoutId id="2147483703" r:id="rId9"/>
    <p:sldLayoutId id="2147483690" r:id="rId10"/>
    <p:sldLayoutId id="2147483708"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title"/>
          </p:nvPr>
        </p:nvSpPr>
        <p:spPr>
          <a:xfrm>
            <a:off x="4635758" y="302235"/>
            <a:ext cx="6220101" cy="1457325"/>
          </a:xfrm>
        </p:spPr>
        <p:txBody>
          <a:bodyPr anchor="ctr">
            <a:noAutofit/>
          </a:bodyPr>
          <a:lstStyle/>
          <a:p>
            <a:r>
              <a:rPr lang="en-US" dirty="0">
                <a:solidFill>
                  <a:schemeClr val="accent2"/>
                </a:solidFill>
              </a:rPr>
              <a:t>Project Title :</a:t>
            </a:r>
            <a:br>
              <a:rPr lang="en-US" dirty="0">
                <a:solidFill>
                  <a:schemeClr val="accent2"/>
                </a:solidFill>
              </a:rPr>
            </a:br>
            <a:r>
              <a:rPr lang="en-US" dirty="0">
                <a:solidFill>
                  <a:schemeClr val="accent1"/>
                </a:solidFill>
              </a:rPr>
              <a:t>Honeypot Analysis </a:t>
            </a:r>
            <a:endParaRPr lang="en-US" altLang="en-US" dirty="0">
              <a:solidFill>
                <a:schemeClr val="accent1"/>
              </a:solidFill>
            </a:endParaRPr>
          </a:p>
        </p:txBody>
      </p:sp>
      <p:sp>
        <p:nvSpPr>
          <p:cNvPr id="2" name="Content Placeholder 4">
            <a:extLst>
              <a:ext uri="{FF2B5EF4-FFF2-40B4-BE49-F238E27FC236}">
                <a16:creationId xmlns:a16="http://schemas.microsoft.com/office/drawing/2014/main" id="{BC2226B1-9BA3-B726-012E-BB075E6A5906}"/>
              </a:ext>
            </a:extLst>
          </p:cNvPr>
          <p:cNvSpPr txBox="1">
            <a:spLocks/>
          </p:cNvSpPr>
          <p:nvPr/>
        </p:nvSpPr>
        <p:spPr>
          <a:xfrm>
            <a:off x="5001518" y="2124880"/>
            <a:ext cx="6903076" cy="4627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None/>
            </a:pPr>
            <a:r>
              <a:rPr lang="en-US" sz="2400" b="1" dirty="0">
                <a:latin typeface="Calibri" panose="020F0502020204030204" pitchFamily="34" charset="0"/>
                <a:ea typeface="Calibri" panose="020F0502020204030204" pitchFamily="34" charset="0"/>
                <a:cs typeface="Calibri" panose="020F0502020204030204" pitchFamily="34" charset="0"/>
              </a:rPr>
              <a:t>                    UNDER GUIDED BY </a:t>
            </a:r>
          </a:p>
          <a:p>
            <a:pPr marL="0" indent="0" fontAlgn="auto">
              <a:spcAft>
                <a:spcPts val="0"/>
              </a:spcAft>
              <a:buNone/>
            </a:pPr>
            <a:r>
              <a:rPr lang="en-US" sz="2400" b="1" dirty="0">
                <a:latin typeface="Calibri" panose="020F0502020204030204" pitchFamily="34" charset="0"/>
                <a:ea typeface="Calibri" panose="020F0502020204030204" pitchFamily="34" charset="0"/>
                <a:cs typeface="Calibri" panose="020F0502020204030204" pitchFamily="34" charset="0"/>
              </a:rPr>
              <a:t>	Mr.Dattaraj Sadguru Shetye</a:t>
            </a:r>
          </a:p>
          <a:p>
            <a:pPr marL="0" indent="0" fontAlgn="auto">
              <a:spcAft>
                <a:spcPts val="0"/>
              </a:spcAft>
              <a:buNone/>
            </a:pPr>
            <a:endParaRPr lang="en-US" sz="2400" b="1" dirty="0">
              <a:latin typeface="Calibri" panose="020F0502020204030204" pitchFamily="34" charset="0"/>
              <a:ea typeface="Calibri" panose="020F0502020204030204" pitchFamily="34" charset="0"/>
              <a:cs typeface="Calibri" panose="020F0502020204030204" pitchFamily="34" charset="0"/>
            </a:endParaRPr>
          </a:p>
          <a:p>
            <a:pPr marL="0" indent="0" fontAlgn="auto">
              <a:spcAft>
                <a:spcPts val="0"/>
              </a:spcAft>
              <a:buNone/>
            </a:pPr>
            <a:r>
              <a:rPr lang="en-US" sz="2000" b="1" dirty="0">
                <a:latin typeface="Calibri" panose="020F0502020204030204" pitchFamily="34" charset="0"/>
                <a:ea typeface="Calibri" panose="020F0502020204030204" pitchFamily="34" charset="0"/>
                <a:cs typeface="Calibri" panose="020F0502020204030204" pitchFamily="34" charset="0"/>
              </a:rPr>
              <a:t>Group No. : DITISS 01</a:t>
            </a:r>
          </a:p>
          <a:p>
            <a:pPr marL="0" indent="0" fontAlgn="auto">
              <a:spcAft>
                <a:spcPts val="0"/>
              </a:spcAft>
              <a:buNone/>
            </a:pPr>
            <a:r>
              <a:rPr lang="en-US" sz="2000" b="1" dirty="0">
                <a:latin typeface="Calibri" panose="020F0502020204030204" pitchFamily="34" charset="0"/>
                <a:ea typeface="Calibri" panose="020F0502020204030204" pitchFamily="34" charset="0"/>
                <a:cs typeface="Calibri" panose="020F0502020204030204" pitchFamily="34" charset="0"/>
              </a:rPr>
              <a:t>Presented by:</a:t>
            </a:r>
          </a:p>
          <a:p>
            <a:pPr fontAlgn="auto">
              <a:spcAft>
                <a:spcPts val="0"/>
              </a:spcAft>
              <a:buClr>
                <a:srgbClr val="0070C0"/>
              </a:buClr>
              <a:buSzPct val="125000"/>
            </a:pPr>
            <a:r>
              <a:rPr lang="en-IN" sz="2000" b="1" dirty="0" err="1">
                <a:latin typeface="Calibri" panose="020F0502020204030204" pitchFamily="34" charset="0"/>
                <a:ea typeface="Calibri" panose="020F0502020204030204" pitchFamily="34" charset="0"/>
                <a:cs typeface="Calibri" panose="020F0502020204030204" pitchFamily="34" charset="0"/>
              </a:rPr>
              <a:t>Kushare</a:t>
            </a:r>
            <a:r>
              <a:rPr lang="en-IN" sz="2000" b="1" dirty="0">
                <a:latin typeface="Calibri" panose="020F0502020204030204" pitchFamily="34" charset="0"/>
                <a:ea typeface="Calibri" panose="020F0502020204030204" pitchFamily="34" charset="0"/>
                <a:cs typeface="Calibri" panose="020F0502020204030204" pitchFamily="34" charset="0"/>
              </a:rPr>
              <a:t> Vishal Nivrutti(240850123012)</a:t>
            </a:r>
          </a:p>
          <a:p>
            <a:pPr fontAlgn="auto">
              <a:spcAft>
                <a:spcPts val="0"/>
              </a:spcAft>
              <a:buClr>
                <a:srgbClr val="0070C0"/>
              </a:buClr>
              <a:buSzPct val="125000"/>
            </a:pPr>
            <a:r>
              <a:rPr lang="en-IN" sz="2000" b="1" dirty="0">
                <a:latin typeface="Calibri" panose="020F0502020204030204" pitchFamily="34" charset="0"/>
                <a:ea typeface="Calibri" panose="020F0502020204030204" pitchFamily="34" charset="0"/>
                <a:cs typeface="Calibri" panose="020F0502020204030204" pitchFamily="34" charset="0"/>
              </a:rPr>
              <a:t>Sanjay Kumar Das (240850123021)</a:t>
            </a:r>
          </a:p>
          <a:p>
            <a:pPr fontAlgn="auto">
              <a:spcAft>
                <a:spcPts val="0"/>
              </a:spcAft>
              <a:buClr>
                <a:srgbClr val="0070C0"/>
              </a:buClr>
              <a:buSzPct val="125000"/>
            </a:pPr>
            <a:r>
              <a:rPr lang="en-IN" sz="2000" b="1" dirty="0">
                <a:latin typeface="Calibri" panose="020F0502020204030204" pitchFamily="34" charset="0"/>
                <a:ea typeface="Calibri" panose="020F0502020204030204" pitchFamily="34" charset="0"/>
                <a:cs typeface="Calibri" panose="020F0502020204030204" pitchFamily="34" charset="0"/>
              </a:rPr>
              <a:t>Ved Prakash Verma (240850123033)</a:t>
            </a:r>
          </a:p>
          <a:p>
            <a:pPr fontAlgn="auto">
              <a:spcAft>
                <a:spcPts val="0"/>
              </a:spcAft>
              <a:buClr>
                <a:srgbClr val="0070C0"/>
              </a:buClr>
              <a:buSzPct val="125000"/>
            </a:pPr>
            <a:r>
              <a:rPr lang="en-IN" sz="2000" b="1" dirty="0">
                <a:latin typeface="Calibri" panose="020F0502020204030204" pitchFamily="34" charset="0"/>
                <a:ea typeface="Calibri" panose="020F0502020204030204" pitchFamily="34" charset="0"/>
                <a:cs typeface="Calibri" panose="020F0502020204030204" pitchFamily="34" charset="0"/>
              </a:rPr>
              <a:t>Vipul Kumar </a:t>
            </a:r>
            <a:r>
              <a:rPr lang="en-IN" sz="2000" b="1" dirty="0" err="1">
                <a:latin typeface="Calibri" panose="020F0502020204030204" pitchFamily="34" charset="0"/>
                <a:ea typeface="Calibri" panose="020F0502020204030204" pitchFamily="34" charset="0"/>
                <a:cs typeface="Calibri" panose="020F0502020204030204" pitchFamily="34" charset="0"/>
              </a:rPr>
              <a:t>Jaltare</a:t>
            </a:r>
            <a:r>
              <a:rPr lang="en-IN" sz="2000" b="1" dirty="0">
                <a:latin typeface="Calibri" panose="020F0502020204030204" pitchFamily="34" charset="0"/>
                <a:ea typeface="Calibri" panose="020F0502020204030204" pitchFamily="34" charset="0"/>
                <a:cs typeface="Calibri" panose="020F0502020204030204" pitchFamily="34" charset="0"/>
              </a:rPr>
              <a:t> (240850123036)</a:t>
            </a:r>
          </a:p>
          <a:p>
            <a:pPr fontAlgn="auto">
              <a:spcAft>
                <a:spcPts val="0"/>
              </a:spcAft>
              <a:buClr>
                <a:srgbClr val="0070C0"/>
              </a:buClr>
              <a:buSzPct val="125000"/>
            </a:pPr>
            <a:r>
              <a:rPr lang="en-US" sz="2000" b="1" dirty="0" err="1">
                <a:solidFill>
                  <a:srgbClr val="000000"/>
                </a:solidFill>
                <a:latin typeface="Arimo"/>
                <a:ea typeface="Arimo"/>
                <a:cs typeface="Arimo"/>
                <a:sym typeface="Arimo"/>
              </a:rPr>
              <a:t>Makrand</a:t>
            </a:r>
            <a:r>
              <a:rPr lang="en-US" sz="2000" b="1" dirty="0">
                <a:solidFill>
                  <a:srgbClr val="000000"/>
                </a:solidFill>
                <a:latin typeface="Arimo"/>
                <a:ea typeface="Arimo"/>
                <a:cs typeface="Arimo"/>
                <a:sym typeface="Arimo"/>
              </a:rPr>
              <a:t> </a:t>
            </a:r>
            <a:r>
              <a:rPr lang="en-US" sz="2000" b="1" dirty="0" err="1">
                <a:solidFill>
                  <a:srgbClr val="000000"/>
                </a:solidFill>
                <a:latin typeface="Arimo"/>
                <a:ea typeface="Arimo"/>
                <a:cs typeface="Arimo"/>
                <a:sym typeface="Arimo"/>
              </a:rPr>
              <a:t>Shrirang</a:t>
            </a:r>
            <a:r>
              <a:rPr lang="en-US" sz="2000" b="1" dirty="0">
                <a:solidFill>
                  <a:srgbClr val="000000"/>
                </a:solidFill>
                <a:latin typeface="Arimo"/>
                <a:ea typeface="Arimo"/>
                <a:cs typeface="Arimo"/>
                <a:sym typeface="Arimo"/>
              </a:rPr>
              <a:t> </a:t>
            </a:r>
            <a:r>
              <a:rPr lang="en-US" sz="2000" b="1" dirty="0" err="1">
                <a:solidFill>
                  <a:srgbClr val="000000"/>
                </a:solidFill>
                <a:latin typeface="Arimo"/>
                <a:ea typeface="Arimo"/>
                <a:cs typeface="Arimo"/>
                <a:sym typeface="Arimo"/>
              </a:rPr>
              <a:t>Chandanshive</a:t>
            </a:r>
            <a:r>
              <a:rPr lang="en-US" sz="2000" b="1">
                <a:solidFill>
                  <a:srgbClr val="000000"/>
                </a:solidFill>
                <a:latin typeface="Arimo"/>
                <a:ea typeface="Arimo"/>
                <a:cs typeface="Arimo"/>
                <a:sym typeface="Arimo"/>
              </a:rPr>
              <a:t> 240850123013</a:t>
            </a:r>
            <a:endParaRPr lang="en-US" sz="2000" b="1" dirty="0">
              <a:solidFill>
                <a:srgbClr val="000000"/>
              </a:solidFill>
              <a:latin typeface="Arimo"/>
              <a:ea typeface="Arimo"/>
              <a:cs typeface="Arimo"/>
              <a:sym typeface="Arimo"/>
            </a:endParaRPr>
          </a:p>
          <a:p>
            <a:pPr marL="0" indent="0" fontAlgn="auto">
              <a:spcAft>
                <a:spcPts val="0"/>
              </a:spcAft>
              <a:buClr>
                <a:srgbClr val="0070C0"/>
              </a:buClr>
              <a:buSzPct val="125000"/>
              <a:buNone/>
            </a:pPr>
            <a:endParaRPr lang="en-US" sz="2000" dirty="0">
              <a:solidFill>
                <a:srgbClr val="000000"/>
              </a:solidFill>
              <a:latin typeface="Arimo"/>
              <a:ea typeface="Arimo"/>
              <a:cs typeface="Arimo"/>
              <a:sym typeface="Arimo"/>
            </a:endParaRPr>
          </a:p>
          <a:p>
            <a:pPr fontAlgn="auto">
              <a:spcAft>
                <a:spcPts val="0"/>
              </a:spcAft>
              <a:buClr>
                <a:srgbClr val="0070C0"/>
              </a:buClr>
              <a:buSzPct val="125000"/>
            </a:pPr>
            <a:endParaRPr lang="en-IN" sz="2000" b="1" dirty="0">
              <a:latin typeface="Calibri" panose="020F0502020204030204" pitchFamily="34" charset="0"/>
              <a:ea typeface="Calibri" panose="020F0502020204030204" pitchFamily="34" charset="0"/>
              <a:cs typeface="Calibri" panose="020F0502020204030204" pitchFamily="34" charset="0"/>
            </a:endParaRPr>
          </a:p>
          <a:p>
            <a:pPr marL="0" indent="0" fontAlgn="auto">
              <a:spcAft>
                <a:spcPts val="0"/>
              </a:spcAft>
              <a:buClr>
                <a:srgbClr val="0070C0"/>
              </a:buClr>
              <a:buSzPct val="125000"/>
              <a:buNone/>
            </a:pP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8E904900-604C-3999-37F8-5963D8D9A461}"/>
              </a:ext>
            </a:extLst>
          </p:cNvPr>
          <p:cNvPicPr>
            <a:picLocks noChangeAspect="1"/>
          </p:cNvPicPr>
          <p:nvPr/>
        </p:nvPicPr>
        <p:blipFill>
          <a:blip r:embed="rId3"/>
          <a:srcRect l="28405" t="9345" r="29358" b="9615"/>
          <a:stretch/>
        </p:blipFill>
        <p:spPr>
          <a:xfrm>
            <a:off x="10329012" y="0"/>
            <a:ext cx="1730326" cy="1659988"/>
          </a:xfrm>
          <a:prstGeom prst="rect">
            <a:avLst/>
          </a:prstGeom>
        </p:spPr>
      </p:pic>
      <p:pic>
        <p:nvPicPr>
          <p:cNvPr id="15" name="Picture 14">
            <a:extLst>
              <a:ext uri="{FF2B5EF4-FFF2-40B4-BE49-F238E27FC236}">
                <a16:creationId xmlns:a16="http://schemas.microsoft.com/office/drawing/2014/main" id="{350311B7-FD44-B39C-30C2-AF4745049E88}"/>
              </a:ext>
            </a:extLst>
          </p:cNvPr>
          <p:cNvPicPr>
            <a:picLocks noChangeAspect="1"/>
          </p:cNvPicPr>
          <p:nvPr/>
        </p:nvPicPr>
        <p:blipFill>
          <a:blip r:embed="rId4"/>
          <a:stretch>
            <a:fillRect/>
          </a:stretch>
        </p:blipFill>
        <p:spPr>
          <a:xfrm>
            <a:off x="1039470" y="2554530"/>
            <a:ext cx="2027287" cy="1292566"/>
          </a:xfrm>
          <a:prstGeom prst="rect">
            <a:avLst/>
          </a:prstGeom>
        </p:spPr>
      </p:pic>
    </p:spTree>
    <p:extLst>
      <p:ext uri="{BB962C8B-B14F-4D97-AF65-F5344CB8AC3E}">
        <p14:creationId xmlns:p14="http://schemas.microsoft.com/office/powerpoint/2010/main" val="1543265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05073CF-3DCA-2361-3D0C-E8990B1D84E5}"/>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1939E563-7E9B-2CA2-FC86-C6254E097D9C}"/>
              </a:ext>
            </a:extLst>
          </p:cNvPr>
          <p:cNvSpPr>
            <a:spLocks noGrp="1"/>
          </p:cNvSpPr>
          <p:nvPr>
            <p:ph type="title"/>
          </p:nvPr>
        </p:nvSpPr>
        <p:spPr>
          <a:xfrm>
            <a:off x="761999" y="715963"/>
            <a:ext cx="11169805" cy="1189038"/>
          </a:xfrm>
        </p:spPr>
        <p:txBody>
          <a:bodyPr/>
          <a:lstStyle/>
          <a:p>
            <a:r>
              <a:rPr lang="en-US" b="1" dirty="0"/>
              <a:t>System </a:t>
            </a:r>
            <a:r>
              <a:rPr lang="en-IN" dirty="0"/>
              <a:t>Tools and techniques</a:t>
            </a:r>
            <a:endParaRPr lang="en-US" b="1" dirty="0"/>
          </a:p>
        </p:txBody>
      </p:sp>
      <p:sp>
        <p:nvSpPr>
          <p:cNvPr id="2" name="Text Placeholder 1">
            <a:extLst>
              <a:ext uri="{FF2B5EF4-FFF2-40B4-BE49-F238E27FC236}">
                <a16:creationId xmlns:a16="http://schemas.microsoft.com/office/drawing/2014/main" id="{02837809-D3DF-C7A3-4E08-A383CE66B5A6}"/>
              </a:ext>
            </a:extLst>
          </p:cNvPr>
          <p:cNvSpPr>
            <a:spLocks noGrp="1"/>
          </p:cNvSpPr>
          <p:nvPr>
            <p:ph type="body" sz="quarter" idx="11"/>
          </p:nvPr>
        </p:nvSpPr>
        <p:spPr>
          <a:xfrm>
            <a:off x="762000" y="1905000"/>
            <a:ext cx="10988040" cy="3609975"/>
          </a:xfrm>
        </p:spPr>
        <p:txBody>
          <a:bodyPr/>
          <a:lstStyle/>
          <a:p>
            <a:pPr marL="342900" indent="-342900">
              <a:buClr>
                <a:srgbClr val="0070C0"/>
              </a:buClr>
              <a:buSzPct val="125000"/>
              <a:buFont typeface="Arial" panose="020B0604020202020204" pitchFamily="34" charset="0"/>
              <a:buChar char="•"/>
            </a:pPr>
            <a:r>
              <a:rPr lang="en-IN" sz="2400" dirty="0"/>
              <a:t>Kali Linux </a:t>
            </a:r>
            <a:r>
              <a:rPr lang="en-IN" sz="2400" dirty="0" err="1"/>
              <a:t>Os</a:t>
            </a:r>
            <a:r>
              <a:rPr lang="en-IN" sz="2400" dirty="0"/>
              <a:t>  (4GB Ram 30GB Storage)</a:t>
            </a:r>
          </a:p>
          <a:p>
            <a:pPr marL="342900" indent="-342900">
              <a:buClr>
                <a:srgbClr val="0070C0"/>
              </a:buClr>
              <a:buSzPct val="125000"/>
              <a:buFont typeface="Arial" panose="020B0604020202020204" pitchFamily="34" charset="0"/>
              <a:buChar char="•"/>
            </a:pPr>
            <a:r>
              <a:rPr lang="en-IN" sz="2400" dirty="0"/>
              <a:t>Ubuntu </a:t>
            </a:r>
            <a:r>
              <a:rPr lang="en-IN" sz="2400" dirty="0" err="1"/>
              <a:t>Os</a:t>
            </a:r>
            <a:r>
              <a:rPr lang="en-IN" sz="2400" dirty="0"/>
              <a:t>  (6GB Ram 40GB Storage)</a:t>
            </a:r>
          </a:p>
          <a:p>
            <a:pPr marL="342900" indent="-342900">
              <a:buClr>
                <a:srgbClr val="0070C0"/>
              </a:buClr>
              <a:buSzPct val="125000"/>
              <a:buFont typeface="Arial" panose="020B0604020202020204" pitchFamily="34" charset="0"/>
              <a:buChar char="•"/>
            </a:pPr>
            <a:r>
              <a:rPr lang="en-IN" sz="2400" dirty="0"/>
              <a:t>Nmap</a:t>
            </a:r>
          </a:p>
          <a:p>
            <a:pPr marL="342900" indent="-342900">
              <a:buClr>
                <a:srgbClr val="0070C0"/>
              </a:buClr>
              <a:buSzPct val="125000"/>
              <a:buFont typeface="Arial" panose="020B0604020202020204" pitchFamily="34" charset="0"/>
              <a:buChar char="•"/>
            </a:pPr>
            <a:r>
              <a:rPr lang="en-IN" sz="2400"/>
              <a:t>Wireshark</a:t>
            </a:r>
            <a:endParaRPr lang="en-IN" sz="2400" dirty="0"/>
          </a:p>
          <a:p>
            <a:pPr marL="342900" indent="-342900">
              <a:buClr>
                <a:srgbClr val="0070C0"/>
              </a:buClr>
              <a:buSzPct val="125000"/>
              <a:buFont typeface="Arial" panose="020B0604020202020204" pitchFamily="34" charset="0"/>
              <a:buChar char="•"/>
            </a:pPr>
            <a:r>
              <a:rPr lang="en-IN" sz="2400" dirty="0"/>
              <a:t>IDS</a:t>
            </a:r>
          </a:p>
          <a:p>
            <a:pPr marL="342900" indent="-342900">
              <a:buClr>
                <a:srgbClr val="0070C0"/>
              </a:buClr>
              <a:buSzPct val="125000"/>
              <a:buFont typeface="Arial" panose="020B0604020202020204" pitchFamily="34" charset="0"/>
              <a:buChar char="•"/>
            </a:pPr>
            <a:r>
              <a:rPr lang="en-IN" sz="2400" dirty="0"/>
              <a:t>IPS</a:t>
            </a:r>
          </a:p>
          <a:p>
            <a:pPr marL="342900" indent="-342900">
              <a:buClr>
                <a:srgbClr val="0070C0"/>
              </a:buClr>
              <a:buSzPct val="125000"/>
              <a:buFont typeface="Arial" panose="020B0604020202020204" pitchFamily="34" charset="0"/>
              <a:buChar char="•"/>
            </a:pPr>
            <a:r>
              <a:rPr lang="en-IN" sz="2400" dirty="0"/>
              <a:t>ELK</a:t>
            </a:r>
            <a:endParaRPr lang="en-IN" sz="2400" b="1" dirty="0"/>
          </a:p>
        </p:txBody>
      </p:sp>
      <p:pic>
        <p:nvPicPr>
          <p:cNvPr id="3" name="Picture 2">
            <a:extLst>
              <a:ext uri="{FF2B5EF4-FFF2-40B4-BE49-F238E27FC236}">
                <a16:creationId xmlns:a16="http://schemas.microsoft.com/office/drawing/2014/main" id="{E9842C27-1137-EE23-609D-F7EE21962BCA}"/>
              </a:ext>
            </a:extLst>
          </p:cNvPr>
          <p:cNvPicPr>
            <a:picLocks noChangeAspect="1"/>
          </p:cNvPicPr>
          <p:nvPr/>
        </p:nvPicPr>
        <p:blipFill>
          <a:blip r:embed="rId3"/>
          <a:stretch>
            <a:fillRect/>
          </a:stretch>
        </p:blipFill>
        <p:spPr>
          <a:xfrm>
            <a:off x="10872878" y="164227"/>
            <a:ext cx="1133954" cy="1103472"/>
          </a:xfrm>
          <a:prstGeom prst="rect">
            <a:avLst/>
          </a:prstGeom>
        </p:spPr>
      </p:pic>
      <p:pic>
        <p:nvPicPr>
          <p:cNvPr id="5" name="Picture 4">
            <a:extLst>
              <a:ext uri="{FF2B5EF4-FFF2-40B4-BE49-F238E27FC236}">
                <a16:creationId xmlns:a16="http://schemas.microsoft.com/office/drawing/2014/main" id="{9BE9BBE0-84EC-B723-3725-96BB3AB9190A}"/>
              </a:ext>
            </a:extLst>
          </p:cNvPr>
          <p:cNvPicPr>
            <a:picLocks noChangeAspect="1"/>
          </p:cNvPicPr>
          <p:nvPr/>
        </p:nvPicPr>
        <p:blipFill>
          <a:blip r:embed="rId4"/>
          <a:stretch>
            <a:fillRect/>
          </a:stretch>
        </p:blipFill>
        <p:spPr>
          <a:xfrm>
            <a:off x="7414480" y="2968283"/>
            <a:ext cx="4777520" cy="2866512"/>
          </a:xfrm>
          <a:prstGeom prst="rect">
            <a:avLst/>
          </a:prstGeom>
        </p:spPr>
      </p:pic>
    </p:spTree>
    <p:extLst>
      <p:ext uri="{BB962C8B-B14F-4D97-AF65-F5344CB8AC3E}">
        <p14:creationId xmlns:p14="http://schemas.microsoft.com/office/powerpoint/2010/main" val="390662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2D8BB-87E1-22D9-3EC9-C9DFC0691C52}"/>
              </a:ext>
            </a:extLst>
          </p:cNvPr>
          <p:cNvSpPr>
            <a:spLocks noGrp="1"/>
          </p:cNvSpPr>
          <p:nvPr>
            <p:ph type="title"/>
          </p:nvPr>
        </p:nvSpPr>
        <p:spPr>
          <a:xfrm>
            <a:off x="635390" y="487362"/>
            <a:ext cx="8818098" cy="1189038"/>
          </a:xfrm>
        </p:spPr>
        <p:txBody>
          <a:bodyPr/>
          <a:lstStyle/>
          <a:p>
            <a:r>
              <a:rPr lang="en-US" dirty="0"/>
              <a:t>Use Cases of Honeypot Analysis</a:t>
            </a:r>
            <a:endParaRPr lang="en-IN" dirty="0"/>
          </a:p>
        </p:txBody>
      </p:sp>
      <p:sp>
        <p:nvSpPr>
          <p:cNvPr id="3" name="Text Placeholder 2">
            <a:extLst>
              <a:ext uri="{FF2B5EF4-FFF2-40B4-BE49-F238E27FC236}">
                <a16:creationId xmlns:a16="http://schemas.microsoft.com/office/drawing/2014/main" id="{1CD13B81-03D6-D369-19DD-85B5BD687751}"/>
              </a:ext>
            </a:extLst>
          </p:cNvPr>
          <p:cNvSpPr>
            <a:spLocks noGrp="1"/>
          </p:cNvSpPr>
          <p:nvPr>
            <p:ph type="body" sz="quarter" idx="11"/>
          </p:nvPr>
        </p:nvSpPr>
        <p:spPr>
          <a:xfrm>
            <a:off x="478302" y="1294228"/>
            <a:ext cx="11226018" cy="4459458"/>
          </a:xfrm>
        </p:spPr>
        <p:txBody>
          <a:bodyPr/>
          <a:lstStyle/>
          <a:p>
            <a:r>
              <a:rPr lang="en-US" b="1" dirty="0"/>
              <a:t>Incident Response Preparation</a:t>
            </a:r>
            <a:r>
              <a:rPr lang="en-US" dirty="0"/>
              <a:t>:</a:t>
            </a:r>
          </a:p>
          <a:p>
            <a:pPr>
              <a:buFont typeface="Arial" panose="020B0604020202020204" pitchFamily="34" charset="0"/>
              <a:buChar char="•"/>
            </a:pPr>
            <a:r>
              <a:rPr lang="en-US" b="1" dirty="0"/>
              <a:t>Real-Time Monitoring</a:t>
            </a:r>
            <a:r>
              <a:rPr lang="en-US" dirty="0"/>
              <a:t>: </a:t>
            </a:r>
            <a:r>
              <a:rPr lang="en-US" b="0" dirty="0"/>
              <a:t>Honeypots allow teams to observe attacks in action, enhancing understanding of attacker behavior.</a:t>
            </a:r>
          </a:p>
          <a:p>
            <a:pPr>
              <a:buFont typeface="Arial" panose="020B0604020202020204" pitchFamily="34" charset="0"/>
              <a:buChar char="•"/>
            </a:pPr>
            <a:r>
              <a:rPr lang="en-US" b="1" dirty="0"/>
              <a:t>Response Plans</a:t>
            </a:r>
            <a:r>
              <a:rPr lang="en-US" dirty="0"/>
              <a:t>: </a:t>
            </a:r>
            <a:r>
              <a:rPr lang="en-US" b="0" dirty="0"/>
              <a:t>Insights from honeypot interactions inform and refine incident response strategies.</a:t>
            </a:r>
          </a:p>
          <a:p>
            <a:pPr>
              <a:buFont typeface="Arial" panose="020B0604020202020204" pitchFamily="34" charset="0"/>
              <a:buChar char="•"/>
            </a:pPr>
            <a:r>
              <a:rPr lang="en-US" b="1" dirty="0"/>
              <a:t>Testing Protocols</a:t>
            </a:r>
            <a:r>
              <a:rPr lang="en-US" dirty="0"/>
              <a:t>: </a:t>
            </a:r>
            <a:r>
              <a:rPr lang="en-US" b="0" dirty="0"/>
              <a:t>Organizations can practice incident response procedures, identifying weaknesses and improving team coordination.</a:t>
            </a:r>
          </a:p>
          <a:p>
            <a:endParaRPr lang="en-US" b="0" dirty="0"/>
          </a:p>
          <a:p>
            <a:r>
              <a:rPr lang="en-US" b="1" dirty="0"/>
              <a:t>Enhancing Overall Cybersecurity Posture</a:t>
            </a:r>
            <a:r>
              <a:rPr lang="en-US" dirty="0"/>
              <a:t>:</a:t>
            </a:r>
          </a:p>
          <a:p>
            <a:pPr>
              <a:buFont typeface="Arial" panose="020B0604020202020204" pitchFamily="34" charset="0"/>
              <a:buChar char="•"/>
            </a:pPr>
            <a:r>
              <a:rPr lang="en-US" b="1" dirty="0"/>
              <a:t>Vulnerability Identification</a:t>
            </a:r>
            <a:r>
              <a:rPr lang="en-US" dirty="0"/>
              <a:t>: </a:t>
            </a:r>
            <a:r>
              <a:rPr lang="en-US" b="0" dirty="0"/>
              <a:t>Honeypots expose weaknesses in security measures by attracting attackers.</a:t>
            </a:r>
          </a:p>
          <a:p>
            <a:pPr>
              <a:buFont typeface="Arial" panose="020B0604020202020204" pitchFamily="34" charset="0"/>
              <a:buChar char="•"/>
            </a:pPr>
            <a:r>
              <a:rPr lang="en-US" b="1" dirty="0"/>
              <a:t>Policy Improvement</a:t>
            </a:r>
            <a:r>
              <a:rPr lang="en-US" dirty="0"/>
              <a:t>: </a:t>
            </a:r>
            <a:r>
              <a:rPr lang="en-US" b="0" dirty="0"/>
              <a:t>Data collected informs updates to security policies and practices.</a:t>
            </a:r>
          </a:p>
          <a:p>
            <a:pPr>
              <a:buFont typeface="Arial" panose="020B0604020202020204" pitchFamily="34" charset="0"/>
              <a:buChar char="•"/>
            </a:pPr>
            <a:r>
              <a:rPr lang="en-US" b="1" dirty="0"/>
              <a:t>Training and Awareness</a:t>
            </a:r>
            <a:r>
              <a:rPr lang="en-US" dirty="0"/>
              <a:t>: </a:t>
            </a:r>
            <a:r>
              <a:rPr lang="en-US" b="0" dirty="0"/>
              <a:t>Real-world examples from honeypots enhance training for security personnel, increasing awareness of potential risks.</a:t>
            </a:r>
          </a:p>
          <a:p>
            <a:pPr>
              <a:buFont typeface="Arial" panose="020B0604020202020204" pitchFamily="34" charset="0"/>
              <a:buChar char="•"/>
            </a:pPr>
            <a:endParaRPr lang="en-US" b="0" dirty="0"/>
          </a:p>
        </p:txBody>
      </p:sp>
      <p:pic>
        <p:nvPicPr>
          <p:cNvPr id="6" name="Picture 5">
            <a:extLst>
              <a:ext uri="{FF2B5EF4-FFF2-40B4-BE49-F238E27FC236}">
                <a16:creationId xmlns:a16="http://schemas.microsoft.com/office/drawing/2014/main" id="{5EC2C586-F7C5-BF8D-623E-7F0B7A1815DD}"/>
              </a:ext>
            </a:extLst>
          </p:cNvPr>
          <p:cNvPicPr>
            <a:picLocks noChangeAspect="1"/>
          </p:cNvPicPr>
          <p:nvPr/>
        </p:nvPicPr>
        <p:blipFill>
          <a:blip r:embed="rId2"/>
          <a:stretch>
            <a:fillRect/>
          </a:stretch>
        </p:blipFill>
        <p:spPr>
          <a:xfrm>
            <a:off x="10846611" y="190756"/>
            <a:ext cx="1133954" cy="1103472"/>
          </a:xfrm>
          <a:prstGeom prst="rect">
            <a:avLst/>
          </a:prstGeom>
        </p:spPr>
      </p:pic>
    </p:spTree>
    <p:extLst>
      <p:ext uri="{BB962C8B-B14F-4D97-AF65-F5344CB8AC3E}">
        <p14:creationId xmlns:p14="http://schemas.microsoft.com/office/powerpoint/2010/main" val="3991603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4208C-787F-5EF7-D488-49C69487A070}"/>
              </a:ext>
            </a:extLst>
          </p:cNvPr>
          <p:cNvSpPr>
            <a:spLocks noGrp="1"/>
          </p:cNvSpPr>
          <p:nvPr>
            <p:ph type="title"/>
          </p:nvPr>
        </p:nvSpPr>
        <p:spPr>
          <a:xfrm>
            <a:off x="762000" y="487362"/>
            <a:ext cx="10154529" cy="1189038"/>
          </a:xfrm>
        </p:spPr>
        <p:txBody>
          <a:bodyPr/>
          <a:lstStyle/>
          <a:p>
            <a:r>
              <a:rPr lang="en-US" dirty="0"/>
              <a:t>Challenges and Limitations of Honeypot Analysis</a:t>
            </a:r>
            <a:endParaRPr lang="en-IN" dirty="0"/>
          </a:p>
        </p:txBody>
      </p:sp>
      <p:sp>
        <p:nvSpPr>
          <p:cNvPr id="3" name="Text Placeholder 2">
            <a:extLst>
              <a:ext uri="{FF2B5EF4-FFF2-40B4-BE49-F238E27FC236}">
                <a16:creationId xmlns:a16="http://schemas.microsoft.com/office/drawing/2014/main" id="{F1C1C088-9149-C899-E08F-9EB45C5A7665}"/>
              </a:ext>
            </a:extLst>
          </p:cNvPr>
          <p:cNvSpPr>
            <a:spLocks noGrp="1"/>
          </p:cNvSpPr>
          <p:nvPr>
            <p:ph type="body" sz="quarter" idx="11"/>
          </p:nvPr>
        </p:nvSpPr>
        <p:spPr>
          <a:xfrm>
            <a:off x="761999" y="1905000"/>
            <a:ext cx="11167403" cy="3276600"/>
          </a:xfrm>
        </p:spPr>
        <p:txBody>
          <a:bodyPr/>
          <a:lstStyle/>
          <a:p>
            <a:r>
              <a:rPr lang="en-US" b="1" dirty="0"/>
              <a:t>Resource Requirements</a:t>
            </a:r>
            <a:r>
              <a:rPr lang="en-US" dirty="0"/>
              <a:t>:</a:t>
            </a:r>
          </a:p>
          <a:p>
            <a:r>
              <a:rPr lang="en-US" b="0" dirty="0"/>
              <a:t>High-interaction honeypots need a lot of computer power, memory, and storage, making them expensive and harder to manage.</a:t>
            </a:r>
          </a:p>
          <a:p>
            <a:r>
              <a:rPr lang="en-US" b="1" dirty="0"/>
              <a:t>Risk of Compromise</a:t>
            </a:r>
            <a:r>
              <a:rPr lang="en-US" dirty="0"/>
              <a:t>:</a:t>
            </a:r>
          </a:p>
          <a:p>
            <a:r>
              <a:rPr lang="en-US" b="0" dirty="0"/>
              <a:t>Attackers might break into honeypot systems, which could lead to them being used for other attacks or stealing data.</a:t>
            </a:r>
          </a:p>
          <a:p>
            <a:r>
              <a:rPr lang="en-US" b="1" dirty="0"/>
              <a:t>Recognition and Avoidance</a:t>
            </a:r>
            <a:r>
              <a:rPr lang="en-US" dirty="0"/>
              <a:t>:</a:t>
            </a:r>
          </a:p>
          <a:p>
            <a:r>
              <a:rPr lang="en-US" b="0" dirty="0"/>
              <a:t>Experienced attackers might spot honeypots and avoid them, which means they won’t provide useful information about real attack methods.</a:t>
            </a:r>
          </a:p>
          <a:p>
            <a:endParaRPr lang="en-IN" dirty="0"/>
          </a:p>
        </p:txBody>
      </p:sp>
      <p:pic>
        <p:nvPicPr>
          <p:cNvPr id="10" name="Picture 9">
            <a:extLst>
              <a:ext uri="{FF2B5EF4-FFF2-40B4-BE49-F238E27FC236}">
                <a16:creationId xmlns:a16="http://schemas.microsoft.com/office/drawing/2014/main" id="{E0231296-1EC9-DF98-5B16-085525FC42D5}"/>
              </a:ext>
            </a:extLst>
          </p:cNvPr>
          <p:cNvPicPr>
            <a:picLocks noChangeAspect="1"/>
          </p:cNvPicPr>
          <p:nvPr/>
        </p:nvPicPr>
        <p:blipFill>
          <a:blip r:embed="rId2"/>
          <a:stretch>
            <a:fillRect/>
          </a:stretch>
        </p:blipFill>
        <p:spPr>
          <a:xfrm>
            <a:off x="10863023" y="135492"/>
            <a:ext cx="1133954" cy="1103472"/>
          </a:xfrm>
          <a:prstGeom prst="rect">
            <a:avLst/>
          </a:prstGeom>
        </p:spPr>
      </p:pic>
    </p:spTree>
    <p:extLst>
      <p:ext uri="{BB962C8B-B14F-4D97-AF65-F5344CB8AC3E}">
        <p14:creationId xmlns:p14="http://schemas.microsoft.com/office/powerpoint/2010/main" val="2178790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15F3A91E-4421-3E44-A96A-E398D70F0298}"/>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FEFD9AFD-5761-473D-617F-F077F4A9A29E}"/>
              </a:ext>
            </a:extLst>
          </p:cNvPr>
          <p:cNvSpPr>
            <a:spLocks noGrp="1"/>
          </p:cNvSpPr>
          <p:nvPr>
            <p:ph type="title"/>
          </p:nvPr>
        </p:nvSpPr>
        <p:spPr>
          <a:xfrm>
            <a:off x="761999" y="715963"/>
            <a:ext cx="11169805" cy="704874"/>
          </a:xfrm>
        </p:spPr>
        <p:txBody>
          <a:bodyPr/>
          <a:lstStyle/>
          <a:p>
            <a:r>
              <a:rPr lang="en-IN" dirty="0"/>
              <a:t>Conclusion</a:t>
            </a:r>
            <a:endParaRPr lang="en-IN" b="1" dirty="0"/>
          </a:p>
        </p:txBody>
      </p:sp>
      <p:sp>
        <p:nvSpPr>
          <p:cNvPr id="2" name="Text Placeholder 1">
            <a:extLst>
              <a:ext uri="{FF2B5EF4-FFF2-40B4-BE49-F238E27FC236}">
                <a16:creationId xmlns:a16="http://schemas.microsoft.com/office/drawing/2014/main" id="{DAFD1C23-30B2-EB98-2822-8FF7E019DF98}"/>
              </a:ext>
            </a:extLst>
          </p:cNvPr>
          <p:cNvSpPr>
            <a:spLocks noGrp="1"/>
          </p:cNvSpPr>
          <p:nvPr>
            <p:ph type="body" sz="quarter" idx="11"/>
          </p:nvPr>
        </p:nvSpPr>
        <p:spPr>
          <a:xfrm>
            <a:off x="601980" y="1624012"/>
            <a:ext cx="10988040" cy="3609975"/>
          </a:xfrm>
        </p:spPr>
        <p:txBody>
          <a:bodyPr/>
          <a:lstStyle/>
          <a:p>
            <a:pPr>
              <a:buClr>
                <a:srgbClr val="0070C0"/>
              </a:buClr>
              <a:buSzPct val="125000"/>
            </a:pPr>
            <a:r>
              <a:rPr lang="en-IN" sz="2400" b="1" dirty="0"/>
              <a:t>Importance of Honeypot Analysis</a:t>
            </a:r>
            <a:r>
              <a:rPr lang="en-IN" sz="2400" dirty="0"/>
              <a:t>: </a:t>
            </a:r>
          </a:p>
          <a:p>
            <a:pPr marL="342900" indent="-342900">
              <a:buClr>
                <a:srgbClr val="0070C0"/>
              </a:buClr>
              <a:buSzPct val="125000"/>
              <a:buFont typeface="Arial" panose="020B0604020202020204" pitchFamily="34" charset="0"/>
              <a:buChar char="•"/>
            </a:pPr>
            <a:r>
              <a:rPr lang="en-US" sz="2000" b="0" dirty="0"/>
              <a:t>Helps organizations understand attacker behavior and tactics.</a:t>
            </a:r>
            <a:r>
              <a:rPr lang="en-IN" sz="2000" dirty="0"/>
              <a:t>	</a:t>
            </a:r>
          </a:p>
          <a:p>
            <a:pPr marL="342900" indent="-342900">
              <a:buClr>
                <a:srgbClr val="0070C0"/>
              </a:buClr>
              <a:buSzPct val="125000"/>
              <a:buFont typeface="Arial" panose="020B0604020202020204" pitchFamily="34" charset="0"/>
              <a:buChar char="•"/>
            </a:pPr>
            <a:r>
              <a:rPr lang="en-US" sz="2000" b="0" dirty="0"/>
              <a:t>Gathers valuable information about emerging threats.</a:t>
            </a:r>
          </a:p>
          <a:p>
            <a:pPr marL="342900" indent="-342900">
              <a:buClr>
                <a:srgbClr val="0070C0"/>
              </a:buClr>
              <a:buSzPct val="125000"/>
              <a:buFont typeface="Arial" panose="020B0604020202020204" pitchFamily="34" charset="0"/>
              <a:buChar char="•"/>
            </a:pPr>
            <a:r>
              <a:rPr lang="en-US" sz="2000" b="0" dirty="0"/>
              <a:t>Improves security measures and incident response strategies.</a:t>
            </a:r>
          </a:p>
          <a:p>
            <a:pPr>
              <a:buClr>
                <a:srgbClr val="0070C0"/>
              </a:buClr>
              <a:buSzPct val="125000"/>
            </a:pPr>
            <a:endParaRPr lang="en-US" sz="2000" b="0" dirty="0"/>
          </a:p>
          <a:p>
            <a:pPr>
              <a:buClr>
                <a:srgbClr val="0070C0"/>
              </a:buClr>
              <a:buSzPct val="125000"/>
            </a:pPr>
            <a:r>
              <a:rPr lang="en-IN" sz="2000" b="1" dirty="0"/>
              <a:t>Future Directions and Advancements</a:t>
            </a:r>
            <a:r>
              <a:rPr lang="en-IN" sz="2000" dirty="0"/>
              <a:t>:</a:t>
            </a:r>
            <a:endParaRPr lang="en-US" sz="2000" b="0" dirty="0"/>
          </a:p>
          <a:p>
            <a:pPr marL="342900" indent="-342900">
              <a:buClr>
                <a:srgbClr val="0070C0"/>
              </a:buClr>
              <a:buSzPct val="125000"/>
              <a:buFont typeface="Arial" panose="020B0604020202020204" pitchFamily="34" charset="0"/>
              <a:buChar char="•"/>
            </a:pPr>
            <a:r>
              <a:rPr lang="en-US" sz="2000" b="0" dirty="0"/>
              <a:t>Continued evolution of honeypot technology to keep up with changing cyber threats.</a:t>
            </a:r>
          </a:p>
          <a:p>
            <a:pPr marL="342900" indent="-342900">
              <a:buClr>
                <a:srgbClr val="0070C0"/>
              </a:buClr>
              <a:buSzPct val="125000"/>
              <a:buFont typeface="Arial" panose="020B0604020202020204" pitchFamily="34" charset="0"/>
              <a:buChar char="•"/>
            </a:pPr>
            <a:r>
              <a:rPr lang="en-US" sz="2000" b="0" dirty="0"/>
              <a:t>Improved ability to identify patterns and predict future threats.</a:t>
            </a:r>
            <a:endParaRPr lang="en-IN" sz="2000" b="0" dirty="0"/>
          </a:p>
        </p:txBody>
      </p:sp>
      <p:pic>
        <p:nvPicPr>
          <p:cNvPr id="8" name="Picture 7">
            <a:extLst>
              <a:ext uri="{FF2B5EF4-FFF2-40B4-BE49-F238E27FC236}">
                <a16:creationId xmlns:a16="http://schemas.microsoft.com/office/drawing/2014/main" id="{509AF255-A452-0024-C064-308DB6D1E270}"/>
              </a:ext>
            </a:extLst>
          </p:cNvPr>
          <p:cNvPicPr>
            <a:picLocks noChangeAspect="1"/>
          </p:cNvPicPr>
          <p:nvPr/>
        </p:nvPicPr>
        <p:blipFill>
          <a:blip r:embed="rId3"/>
          <a:stretch>
            <a:fillRect/>
          </a:stretch>
        </p:blipFill>
        <p:spPr>
          <a:xfrm>
            <a:off x="10863024" y="164227"/>
            <a:ext cx="1133954" cy="1103472"/>
          </a:xfrm>
          <a:prstGeom prst="rect">
            <a:avLst/>
          </a:prstGeom>
        </p:spPr>
      </p:pic>
    </p:spTree>
    <p:extLst>
      <p:ext uri="{BB962C8B-B14F-4D97-AF65-F5344CB8AC3E}">
        <p14:creationId xmlns:p14="http://schemas.microsoft.com/office/powerpoint/2010/main" val="3545320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5339679-5680-C6B3-1EE7-7CB008981804}"/>
              </a:ext>
            </a:extLst>
          </p:cNvPr>
          <p:cNvSpPr>
            <a:spLocks noGrp="1"/>
          </p:cNvSpPr>
          <p:nvPr>
            <p:ph type="title"/>
          </p:nvPr>
        </p:nvSpPr>
        <p:spPr>
          <a:xfrm>
            <a:off x="1525301" y="2690336"/>
            <a:ext cx="9141397" cy="1477328"/>
          </a:xfrm>
        </p:spPr>
        <p:txBody>
          <a:bodyPr/>
          <a:lstStyle/>
          <a:p>
            <a:r>
              <a:rPr lang="en-US" sz="9600" dirty="0"/>
              <a:t>Thank You</a:t>
            </a:r>
            <a:endParaRPr lang="en-IN" sz="9600" dirty="0"/>
          </a:p>
        </p:txBody>
      </p:sp>
    </p:spTree>
    <p:extLst>
      <p:ext uri="{BB962C8B-B14F-4D97-AF65-F5344CB8AC3E}">
        <p14:creationId xmlns:p14="http://schemas.microsoft.com/office/powerpoint/2010/main" val="40544438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p:txBody>
          <a:bodyPr/>
          <a:lstStyle/>
          <a:p>
            <a:r>
              <a:rPr lang="en-US" dirty="0"/>
              <a:t>Introduction</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601980" y="1524000"/>
            <a:ext cx="10988040" cy="4257822"/>
          </a:xfrm>
        </p:spPr>
        <p:txBody>
          <a:bodyPr/>
          <a:lstStyle/>
          <a:p>
            <a:r>
              <a:rPr lang="en-US" sz="2400" dirty="0"/>
              <a:t>What is </a:t>
            </a:r>
            <a:r>
              <a:rPr lang="en-US" sz="2400" b="1" dirty="0"/>
              <a:t>Honeypot Analysis ?</a:t>
            </a:r>
            <a:endParaRPr lang="en-US" altLang="en-US" sz="2400" dirty="0"/>
          </a:p>
          <a:p>
            <a:pPr marL="0" lvl="1" indent="0">
              <a:buNone/>
            </a:pPr>
            <a:r>
              <a:rPr lang="en-US" sz="2400" dirty="0"/>
              <a:t>Honeypot analysis deploys decoy systems to attract attackers, enabling us to observe their methods. This project examines the principles of honeypot analysis and its role in threat detection. By analyzing interactions with these decoys, we can gain insights into attack patterns and enhance security measures to improve defenses against cyber threats. </a:t>
            </a:r>
          </a:p>
          <a:p>
            <a:pPr marL="0" lvl="1" indent="0">
              <a:buNone/>
            </a:pPr>
            <a:endParaRPr lang="en-US" sz="2400" b="1" dirty="0"/>
          </a:p>
          <a:p>
            <a:pPr marL="0" lvl="1" indent="0">
              <a:buNone/>
            </a:pPr>
            <a:r>
              <a:rPr lang="en-US" sz="2400" b="1" dirty="0"/>
              <a:t>Objective of the project:</a:t>
            </a:r>
            <a:r>
              <a:rPr lang="en-US" sz="2400" dirty="0"/>
              <a:t> To develop a honeypot analysis system for monitoring and analyzing cyber attack patterns using low-interaction and </a:t>
            </a:r>
          </a:p>
          <a:p>
            <a:pPr marL="0" lvl="1" indent="0">
              <a:buNone/>
            </a:pPr>
            <a:r>
              <a:rPr lang="en-US" sz="2400" dirty="0"/>
              <a:t>high-interaction honeypots.</a:t>
            </a:r>
          </a:p>
          <a:p>
            <a:pPr marL="0" lvl="1" indent="0">
              <a:buNone/>
            </a:pPr>
            <a:endParaRPr lang="en-US" sz="2000" dirty="0"/>
          </a:p>
        </p:txBody>
      </p:sp>
      <p:pic>
        <p:nvPicPr>
          <p:cNvPr id="6" name="Picture 5">
            <a:extLst>
              <a:ext uri="{FF2B5EF4-FFF2-40B4-BE49-F238E27FC236}">
                <a16:creationId xmlns:a16="http://schemas.microsoft.com/office/drawing/2014/main" id="{EDE55FD5-268A-BC51-99B1-6C99412BFB3A}"/>
              </a:ext>
            </a:extLst>
          </p:cNvPr>
          <p:cNvPicPr>
            <a:picLocks noChangeAspect="1"/>
          </p:cNvPicPr>
          <p:nvPr/>
        </p:nvPicPr>
        <p:blipFill>
          <a:blip r:embed="rId2"/>
          <a:srcRect l="29735" t="12339" r="31066" b="13323"/>
          <a:stretch/>
        </p:blipFill>
        <p:spPr>
          <a:xfrm>
            <a:off x="10860497" y="175963"/>
            <a:ext cx="1139006" cy="1080000"/>
          </a:xfrm>
          <a:prstGeom prst="rect">
            <a:avLst/>
          </a:prstGeom>
        </p:spPr>
      </p:pic>
    </p:spTree>
    <p:extLst>
      <p:ext uri="{BB962C8B-B14F-4D97-AF65-F5344CB8AC3E}">
        <p14:creationId xmlns:p14="http://schemas.microsoft.com/office/powerpoint/2010/main" val="461669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D7DD3F5C-1661-3B2B-2DCE-1A31E8085065}"/>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7B3536AF-F5B6-7964-3CC2-E2A6085F78BD}"/>
              </a:ext>
            </a:extLst>
          </p:cNvPr>
          <p:cNvSpPr>
            <a:spLocks noGrp="1"/>
          </p:cNvSpPr>
          <p:nvPr>
            <p:ph type="title"/>
          </p:nvPr>
        </p:nvSpPr>
        <p:spPr>
          <a:xfrm>
            <a:off x="761999" y="715963"/>
            <a:ext cx="11169805" cy="1189038"/>
          </a:xfrm>
        </p:spPr>
        <p:txBody>
          <a:bodyPr/>
          <a:lstStyle/>
          <a:p>
            <a:r>
              <a:rPr lang="en-IN" dirty="0"/>
              <a:t>History of Honeypot</a:t>
            </a:r>
            <a:endParaRPr lang="en-US" b="1" dirty="0"/>
          </a:p>
        </p:txBody>
      </p:sp>
      <p:sp>
        <p:nvSpPr>
          <p:cNvPr id="2" name="Text Placeholder 1">
            <a:extLst>
              <a:ext uri="{FF2B5EF4-FFF2-40B4-BE49-F238E27FC236}">
                <a16:creationId xmlns:a16="http://schemas.microsoft.com/office/drawing/2014/main" id="{C8EB3A62-3A45-252E-ECD8-9AD3D4C4FFF0}"/>
              </a:ext>
            </a:extLst>
          </p:cNvPr>
          <p:cNvSpPr>
            <a:spLocks noGrp="1"/>
          </p:cNvSpPr>
          <p:nvPr>
            <p:ph type="body" sz="quarter" idx="11"/>
          </p:nvPr>
        </p:nvSpPr>
        <p:spPr>
          <a:xfrm>
            <a:off x="762000" y="1519312"/>
            <a:ext cx="10988040" cy="3995664"/>
          </a:xfrm>
        </p:spPr>
        <p:txBody>
          <a:bodyPr/>
          <a:lstStyle/>
          <a:p>
            <a:r>
              <a:rPr lang="en-US" sz="2400" b="1" dirty="0"/>
              <a:t>Early Concepts (1980s)</a:t>
            </a:r>
            <a:r>
              <a:rPr lang="en-US" sz="2400" dirty="0"/>
              <a:t>:</a:t>
            </a:r>
          </a:p>
          <a:p>
            <a:pPr>
              <a:buFont typeface="Arial" panose="020B0604020202020204" pitchFamily="34" charset="0"/>
              <a:buChar char="•"/>
            </a:pPr>
            <a:r>
              <a:rPr lang="en-US" sz="2000" b="0" dirty="0"/>
              <a:t>The idea of using decoy systems to lure attackers dates back to the early days of computing. Researchers recognized the potential for using fake systems to study and analyze cyber threats.</a:t>
            </a:r>
          </a:p>
          <a:p>
            <a:r>
              <a:rPr lang="en-US" sz="2000" b="1" dirty="0"/>
              <a:t>First Honeypots (1990s)</a:t>
            </a:r>
            <a:r>
              <a:rPr lang="en-US" sz="2000" dirty="0"/>
              <a:t>:</a:t>
            </a:r>
          </a:p>
          <a:p>
            <a:pPr>
              <a:buFont typeface="Arial" panose="020B0604020202020204" pitchFamily="34" charset="0"/>
              <a:buChar char="•"/>
            </a:pPr>
            <a:r>
              <a:rPr lang="en-US" sz="2000" b="0" dirty="0"/>
              <a:t>The first formal honeypots were developed in the 1990s. The "Honeynet Project," initiated by researchers like Lance </a:t>
            </a:r>
            <a:r>
              <a:rPr lang="en-US" sz="2000" b="0" dirty="0" err="1"/>
              <a:t>Spitzner</a:t>
            </a:r>
            <a:r>
              <a:rPr lang="en-US" sz="2000" b="0" dirty="0"/>
              <a:t>, aimed to create a network of honeypots to collect data on attacks.</a:t>
            </a:r>
          </a:p>
          <a:p>
            <a:r>
              <a:rPr lang="en-US" sz="2000" b="1" dirty="0"/>
              <a:t>Current State</a:t>
            </a:r>
            <a:r>
              <a:rPr lang="en-US" sz="2000" dirty="0"/>
              <a:t>:</a:t>
            </a:r>
          </a:p>
          <a:p>
            <a:pPr>
              <a:buFont typeface="Arial" panose="020B0604020202020204" pitchFamily="34" charset="0"/>
              <a:buChar char="•"/>
            </a:pPr>
            <a:r>
              <a:rPr lang="en-US" sz="2000" b="0" dirty="0"/>
              <a:t>Honeypots are now widely recognized as valuable tools in cybersecurity. They continue to evolve to meet the challenges posed by increasingly sophisticated cyber threats.</a:t>
            </a:r>
          </a:p>
          <a:p>
            <a:pPr>
              <a:buFont typeface="Arial" panose="020B0604020202020204" pitchFamily="34" charset="0"/>
              <a:buChar char="•"/>
            </a:pPr>
            <a:endParaRPr lang="en-US" sz="2000" b="0" dirty="0"/>
          </a:p>
        </p:txBody>
      </p:sp>
      <p:pic>
        <p:nvPicPr>
          <p:cNvPr id="4" name="Picture 3">
            <a:extLst>
              <a:ext uri="{FF2B5EF4-FFF2-40B4-BE49-F238E27FC236}">
                <a16:creationId xmlns:a16="http://schemas.microsoft.com/office/drawing/2014/main" id="{B11DD7C9-E9F9-22AC-CA39-2E2F394D7C9F}"/>
              </a:ext>
            </a:extLst>
          </p:cNvPr>
          <p:cNvPicPr>
            <a:picLocks noChangeAspect="1"/>
          </p:cNvPicPr>
          <p:nvPr/>
        </p:nvPicPr>
        <p:blipFill>
          <a:blip r:embed="rId3"/>
          <a:srcRect l="29733" t="10738" r="29652" b="14430"/>
          <a:stretch/>
        </p:blipFill>
        <p:spPr>
          <a:xfrm>
            <a:off x="10855801" y="68849"/>
            <a:ext cx="1148400" cy="1057920"/>
          </a:xfrm>
          <a:prstGeom prst="rect">
            <a:avLst/>
          </a:prstGeom>
        </p:spPr>
      </p:pic>
    </p:spTree>
    <p:extLst>
      <p:ext uri="{BB962C8B-B14F-4D97-AF65-F5344CB8AC3E}">
        <p14:creationId xmlns:p14="http://schemas.microsoft.com/office/powerpoint/2010/main" val="877553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C49838AE-3D65-AF5B-1EA8-7DC222A59FB0}"/>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18940279-0EC0-F2BE-C9D8-30E4C5FC59A1}"/>
              </a:ext>
            </a:extLst>
          </p:cNvPr>
          <p:cNvSpPr>
            <a:spLocks noGrp="1"/>
          </p:cNvSpPr>
          <p:nvPr>
            <p:ph type="title"/>
          </p:nvPr>
        </p:nvSpPr>
        <p:spPr/>
        <p:txBody>
          <a:bodyPr/>
          <a:lstStyle/>
          <a:p>
            <a:r>
              <a:rPr lang="en-US" dirty="0"/>
              <a:t>Problem Statement</a:t>
            </a:r>
          </a:p>
        </p:txBody>
      </p:sp>
      <p:sp>
        <p:nvSpPr>
          <p:cNvPr id="2" name="Text Placeholder 1">
            <a:extLst>
              <a:ext uri="{FF2B5EF4-FFF2-40B4-BE49-F238E27FC236}">
                <a16:creationId xmlns:a16="http://schemas.microsoft.com/office/drawing/2014/main" id="{F830AEA7-3E44-A10F-D0BB-CB729A9B3717}"/>
              </a:ext>
            </a:extLst>
          </p:cNvPr>
          <p:cNvSpPr>
            <a:spLocks noGrp="1"/>
          </p:cNvSpPr>
          <p:nvPr>
            <p:ph type="body" sz="quarter" idx="11"/>
          </p:nvPr>
        </p:nvSpPr>
        <p:spPr>
          <a:xfrm>
            <a:off x="601980" y="1679917"/>
            <a:ext cx="10988040" cy="3810000"/>
          </a:xfrm>
        </p:spPr>
        <p:txBody>
          <a:bodyPr/>
          <a:lstStyle/>
          <a:p>
            <a:pPr lvl="1">
              <a:buClr>
                <a:srgbClr val="0070C0"/>
              </a:buClr>
              <a:buSzPct val="125000"/>
            </a:pPr>
            <a:r>
              <a:rPr lang="en-US" sz="2400" b="1" dirty="0"/>
              <a:t> Honeypot analysis works by using fake systems that attract cybercriminals.</a:t>
            </a:r>
          </a:p>
          <a:p>
            <a:pPr lvl="1">
              <a:buClr>
                <a:srgbClr val="0070C0"/>
              </a:buClr>
              <a:buSzPct val="125000"/>
            </a:pPr>
            <a:r>
              <a:rPr lang="en-US" sz="2400" b="1" dirty="0"/>
              <a:t>Many organizations find it difficult to detect and respond to these attacks effectively.</a:t>
            </a:r>
          </a:p>
          <a:p>
            <a:pPr lvl="1">
              <a:buClr>
                <a:srgbClr val="0070C0"/>
              </a:buClr>
              <a:buSzPct val="125000"/>
            </a:pPr>
            <a:r>
              <a:rPr lang="en-US" sz="2400" b="1" dirty="0"/>
              <a:t> Standard security measures often miss new types of threats and don’t reveal how attackers operate.</a:t>
            </a:r>
          </a:p>
          <a:p>
            <a:pPr lvl="1">
              <a:buClr>
                <a:srgbClr val="0070C0"/>
              </a:buClr>
              <a:buSzPct val="125000"/>
            </a:pPr>
            <a:r>
              <a:rPr lang="en-US" sz="2400" b="1" dirty="0"/>
              <a:t>This project aims to create a system for analyzing honeypots to better understand and prevent cyber threats.</a:t>
            </a:r>
          </a:p>
        </p:txBody>
      </p:sp>
      <p:pic>
        <p:nvPicPr>
          <p:cNvPr id="4" name="Picture 3">
            <a:extLst>
              <a:ext uri="{FF2B5EF4-FFF2-40B4-BE49-F238E27FC236}">
                <a16:creationId xmlns:a16="http://schemas.microsoft.com/office/drawing/2014/main" id="{82EEF9F7-C326-6BAA-089A-D7FF13780B1C}"/>
              </a:ext>
            </a:extLst>
          </p:cNvPr>
          <p:cNvPicPr>
            <a:picLocks noChangeAspect="1"/>
          </p:cNvPicPr>
          <p:nvPr/>
        </p:nvPicPr>
        <p:blipFill>
          <a:blip r:embed="rId3"/>
          <a:srcRect l="30159" t="11396" r="30456" b="12298"/>
          <a:stretch/>
        </p:blipFill>
        <p:spPr>
          <a:xfrm>
            <a:off x="10872581" y="109039"/>
            <a:ext cx="1137600" cy="1102051"/>
          </a:xfrm>
          <a:prstGeom prst="rect">
            <a:avLst/>
          </a:prstGeom>
        </p:spPr>
      </p:pic>
    </p:spTree>
    <p:extLst>
      <p:ext uri="{BB962C8B-B14F-4D97-AF65-F5344CB8AC3E}">
        <p14:creationId xmlns:p14="http://schemas.microsoft.com/office/powerpoint/2010/main" val="3599853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65C0BAFB-93CC-CCE3-2ADE-77BF2D65FCCA}"/>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753EA1F5-2318-893F-4DF6-131067FAF33F}"/>
              </a:ext>
            </a:extLst>
          </p:cNvPr>
          <p:cNvSpPr>
            <a:spLocks noGrp="1"/>
          </p:cNvSpPr>
          <p:nvPr>
            <p:ph type="title"/>
          </p:nvPr>
        </p:nvSpPr>
        <p:spPr>
          <a:xfrm>
            <a:off x="762000" y="715963"/>
            <a:ext cx="10389220" cy="1189038"/>
          </a:xfrm>
        </p:spPr>
        <p:txBody>
          <a:bodyPr/>
          <a:lstStyle/>
          <a:p>
            <a:r>
              <a:rPr lang="en-IN" b="1" dirty="0"/>
              <a:t>Objectives</a:t>
            </a:r>
            <a:endParaRPr lang="en-US" dirty="0"/>
          </a:p>
        </p:txBody>
      </p:sp>
      <p:sp>
        <p:nvSpPr>
          <p:cNvPr id="2" name="Text Placeholder 1">
            <a:extLst>
              <a:ext uri="{FF2B5EF4-FFF2-40B4-BE49-F238E27FC236}">
                <a16:creationId xmlns:a16="http://schemas.microsoft.com/office/drawing/2014/main" id="{54073FCF-2287-7827-8E54-91AFEF9C7677}"/>
              </a:ext>
            </a:extLst>
          </p:cNvPr>
          <p:cNvSpPr>
            <a:spLocks noGrp="1"/>
          </p:cNvSpPr>
          <p:nvPr>
            <p:ph type="body" sz="quarter" idx="11"/>
          </p:nvPr>
        </p:nvSpPr>
        <p:spPr>
          <a:xfrm>
            <a:off x="762000" y="1575582"/>
            <a:ext cx="10988040" cy="3939393"/>
          </a:xfrm>
        </p:spPr>
        <p:txBody>
          <a:bodyPr/>
          <a:lstStyle/>
          <a:p>
            <a:pPr marL="342900" indent="-342900">
              <a:buFont typeface="Arial" panose="020B0604020202020204" pitchFamily="34" charset="0"/>
              <a:buChar char="•"/>
            </a:pPr>
            <a:r>
              <a:rPr lang="en-IN" sz="2400" b="1" dirty="0"/>
              <a:t>Understand Attacker </a:t>
            </a:r>
            <a:r>
              <a:rPr lang="en-IN" sz="2400" b="1" dirty="0" err="1"/>
              <a:t>Behavior</a:t>
            </a:r>
            <a:r>
              <a:rPr lang="en-IN" sz="2400" dirty="0"/>
              <a:t>: </a:t>
            </a:r>
            <a:r>
              <a:rPr lang="en-US" sz="2400" b="0" dirty="0"/>
              <a:t>To study how cybercriminals operate and what tricks they use when they interact with honeypots.</a:t>
            </a:r>
            <a:endParaRPr lang="en-IN" sz="2400" b="0" dirty="0"/>
          </a:p>
          <a:p>
            <a:pPr marL="342900" indent="-342900">
              <a:buFont typeface="Arial" panose="020B0604020202020204" pitchFamily="34" charset="0"/>
              <a:buChar char="•"/>
            </a:pPr>
            <a:r>
              <a:rPr lang="en-IN" sz="2400" b="1" dirty="0"/>
              <a:t>Collect Threat Intelligence</a:t>
            </a:r>
            <a:r>
              <a:rPr lang="en-IN" sz="2400" dirty="0"/>
              <a:t>: </a:t>
            </a:r>
            <a:r>
              <a:rPr lang="en-US" sz="2400" b="0" dirty="0"/>
              <a:t>To gather data on attack patterns, tools, and techniques employed by attackers.</a:t>
            </a:r>
            <a:endParaRPr lang="en-IN" sz="2400" b="0" dirty="0"/>
          </a:p>
          <a:p>
            <a:pPr marL="342900" indent="-342900">
              <a:buFont typeface="Arial" panose="020B0604020202020204" pitchFamily="34" charset="0"/>
              <a:buChar char="•"/>
            </a:pPr>
            <a:r>
              <a:rPr lang="en-IN" sz="2400" b="1" dirty="0"/>
              <a:t>Improve Detection Capabilities</a:t>
            </a:r>
            <a:r>
              <a:rPr lang="en-IN" sz="2400" dirty="0"/>
              <a:t>: </a:t>
            </a:r>
            <a:r>
              <a:rPr lang="en-US" sz="2400" b="0" dirty="0"/>
              <a:t>To enhance existing security measures by identifying new threats and vulnerabilities. </a:t>
            </a:r>
          </a:p>
          <a:p>
            <a:pPr marL="342900" indent="-342900">
              <a:buFont typeface="Arial" panose="020B0604020202020204" pitchFamily="34" charset="0"/>
              <a:buChar char="•"/>
            </a:pPr>
            <a:r>
              <a:rPr lang="en-IN" sz="2400" b="1" dirty="0"/>
              <a:t>Evaluate Security Policies</a:t>
            </a:r>
            <a:r>
              <a:rPr lang="en-IN" sz="2400" dirty="0"/>
              <a:t>:</a:t>
            </a:r>
            <a:r>
              <a:rPr lang="en-US" sz="2400" dirty="0"/>
              <a:t> </a:t>
            </a:r>
            <a:r>
              <a:rPr lang="en-US" sz="2400" b="0" dirty="0"/>
              <a:t>To assess the effectiveness of current cybersecurity policies and practices based on insights gained from honeypot interactions.</a:t>
            </a:r>
            <a:endParaRPr lang="en-IN" sz="2400" b="0" dirty="0"/>
          </a:p>
        </p:txBody>
      </p:sp>
      <p:pic>
        <p:nvPicPr>
          <p:cNvPr id="11" name="Picture 10">
            <a:extLst>
              <a:ext uri="{FF2B5EF4-FFF2-40B4-BE49-F238E27FC236}">
                <a16:creationId xmlns:a16="http://schemas.microsoft.com/office/drawing/2014/main" id="{CC7805B1-56AA-F632-3677-F15E940E515E}"/>
              </a:ext>
            </a:extLst>
          </p:cNvPr>
          <p:cNvPicPr>
            <a:picLocks noChangeAspect="1"/>
          </p:cNvPicPr>
          <p:nvPr/>
        </p:nvPicPr>
        <p:blipFill>
          <a:blip r:embed="rId3"/>
          <a:srcRect l="30472" t="10247" r="30389" b="11969"/>
          <a:stretch/>
        </p:blipFill>
        <p:spPr>
          <a:xfrm>
            <a:off x="10855800" y="106847"/>
            <a:ext cx="1148400" cy="1141177"/>
          </a:xfrm>
          <a:prstGeom prst="rect">
            <a:avLst/>
          </a:prstGeom>
        </p:spPr>
      </p:pic>
    </p:spTree>
    <p:extLst>
      <p:ext uri="{BB962C8B-B14F-4D97-AF65-F5344CB8AC3E}">
        <p14:creationId xmlns:p14="http://schemas.microsoft.com/office/powerpoint/2010/main" val="2496246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E95B16ED-A57E-46A8-396E-F6EB52B4FDA9}"/>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F68D1FD0-EC77-51E0-861B-2048EF8387DD}"/>
              </a:ext>
            </a:extLst>
          </p:cNvPr>
          <p:cNvSpPr>
            <a:spLocks noGrp="1"/>
          </p:cNvSpPr>
          <p:nvPr>
            <p:ph type="title"/>
          </p:nvPr>
        </p:nvSpPr>
        <p:spPr>
          <a:xfrm>
            <a:off x="4811078" y="1739225"/>
            <a:ext cx="7319962" cy="594519"/>
          </a:xfrm>
        </p:spPr>
        <p:txBody>
          <a:bodyPr>
            <a:normAutofit/>
          </a:bodyPr>
          <a:lstStyle/>
          <a:p>
            <a:pPr algn="ctr"/>
            <a:r>
              <a:rPr lang="en-US" sz="3600" dirty="0">
                <a:solidFill>
                  <a:schemeClr val="accent2"/>
                </a:solidFill>
              </a:rPr>
              <a:t>System Architecture</a:t>
            </a:r>
          </a:p>
        </p:txBody>
      </p:sp>
      <p:pic>
        <p:nvPicPr>
          <p:cNvPr id="3" name="Picture 2">
            <a:extLst>
              <a:ext uri="{FF2B5EF4-FFF2-40B4-BE49-F238E27FC236}">
                <a16:creationId xmlns:a16="http://schemas.microsoft.com/office/drawing/2014/main" id="{C93A5BC1-49BC-5283-03C2-91BF196B345F}"/>
              </a:ext>
            </a:extLst>
          </p:cNvPr>
          <p:cNvPicPr>
            <a:picLocks noChangeAspect="1"/>
          </p:cNvPicPr>
          <p:nvPr/>
        </p:nvPicPr>
        <p:blipFill>
          <a:blip r:embed="rId3"/>
          <a:srcRect l="8756" t="9954" r="3822" b="6335"/>
          <a:stretch/>
        </p:blipFill>
        <p:spPr>
          <a:xfrm>
            <a:off x="4872038" y="2936755"/>
            <a:ext cx="7198042" cy="3054216"/>
          </a:xfrm>
          <a:prstGeom prst="rect">
            <a:avLst/>
          </a:prstGeom>
        </p:spPr>
      </p:pic>
      <p:pic>
        <p:nvPicPr>
          <p:cNvPr id="6" name="Picture 5">
            <a:extLst>
              <a:ext uri="{FF2B5EF4-FFF2-40B4-BE49-F238E27FC236}">
                <a16:creationId xmlns:a16="http://schemas.microsoft.com/office/drawing/2014/main" id="{AFDBB8F7-25CD-7BBC-7DFD-2407708D0774}"/>
              </a:ext>
            </a:extLst>
          </p:cNvPr>
          <p:cNvPicPr>
            <a:picLocks noChangeAspect="1"/>
          </p:cNvPicPr>
          <p:nvPr/>
        </p:nvPicPr>
        <p:blipFill>
          <a:blip r:embed="rId4"/>
          <a:srcRect l="30195" t="11160" r="29928" b="11671"/>
          <a:stretch/>
        </p:blipFill>
        <p:spPr>
          <a:xfrm>
            <a:off x="10789920" y="126609"/>
            <a:ext cx="1148400" cy="1111184"/>
          </a:xfrm>
          <a:prstGeom prst="rect">
            <a:avLst/>
          </a:prstGeom>
        </p:spPr>
      </p:pic>
    </p:spTree>
    <p:extLst>
      <p:ext uri="{BB962C8B-B14F-4D97-AF65-F5344CB8AC3E}">
        <p14:creationId xmlns:p14="http://schemas.microsoft.com/office/powerpoint/2010/main" val="2295442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1997595-2D88-F6BF-B63A-30AEC05E091F}"/>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017C7CAC-B915-1632-830F-A5E93E7EACC8}"/>
              </a:ext>
            </a:extLst>
          </p:cNvPr>
          <p:cNvSpPr>
            <a:spLocks noGrp="1"/>
          </p:cNvSpPr>
          <p:nvPr>
            <p:ph type="title"/>
          </p:nvPr>
        </p:nvSpPr>
        <p:spPr>
          <a:xfrm>
            <a:off x="762000" y="715963"/>
            <a:ext cx="10389220" cy="1189038"/>
          </a:xfrm>
        </p:spPr>
        <p:txBody>
          <a:bodyPr/>
          <a:lstStyle/>
          <a:p>
            <a:r>
              <a:rPr lang="en-IN" dirty="0"/>
              <a:t>Types of Honeypots</a:t>
            </a:r>
            <a:endParaRPr lang="en-US" dirty="0"/>
          </a:p>
        </p:txBody>
      </p:sp>
      <p:sp>
        <p:nvSpPr>
          <p:cNvPr id="2" name="Text Placeholder 1">
            <a:extLst>
              <a:ext uri="{FF2B5EF4-FFF2-40B4-BE49-F238E27FC236}">
                <a16:creationId xmlns:a16="http://schemas.microsoft.com/office/drawing/2014/main" id="{2B00AE5C-2C62-102A-F2AC-627E7D3295CB}"/>
              </a:ext>
            </a:extLst>
          </p:cNvPr>
          <p:cNvSpPr>
            <a:spLocks noGrp="1"/>
          </p:cNvSpPr>
          <p:nvPr>
            <p:ph type="body" sz="quarter" idx="11"/>
          </p:nvPr>
        </p:nvSpPr>
        <p:spPr>
          <a:xfrm>
            <a:off x="762000" y="1774429"/>
            <a:ext cx="10988040" cy="3894851"/>
          </a:xfrm>
        </p:spPr>
        <p:txBody>
          <a:bodyPr/>
          <a:lstStyle/>
          <a:p>
            <a:pPr marL="342900" indent="-342900">
              <a:buFont typeface="Arial" panose="020B0604020202020204" pitchFamily="34" charset="0"/>
              <a:buChar char="•"/>
            </a:pPr>
            <a:r>
              <a:rPr lang="en-IN" sz="2400" dirty="0"/>
              <a:t>Low-Interaction Honeypots</a:t>
            </a:r>
          </a:p>
          <a:p>
            <a:r>
              <a:rPr lang="en-US" sz="2000" b="0" i="0" dirty="0">
                <a:solidFill>
                  <a:srgbClr val="1C1F22"/>
                </a:solidFill>
                <a:effectLst/>
                <a:latin typeface="Roboto" panose="02000000000000000000" pitchFamily="2" charset="0"/>
              </a:rPr>
              <a:t>Low interaction’ means exactly that, the adversary will not be able to interact with your decoy system in any depth, as it is a much more static environment. A low interaction honeypot will usually emulate a small amount of internet protocols and network services</a:t>
            </a:r>
          </a:p>
          <a:p>
            <a:endParaRPr lang="en-US" sz="2000" b="0" i="0" dirty="0">
              <a:solidFill>
                <a:srgbClr val="1C1F22"/>
              </a:solidFill>
              <a:effectLst/>
              <a:latin typeface="Roboto" panose="02000000000000000000" pitchFamily="2" charset="0"/>
            </a:endParaRPr>
          </a:p>
          <a:p>
            <a:pPr marL="342900" indent="-342900">
              <a:buFont typeface="Arial" panose="020B0604020202020204" pitchFamily="34" charset="0"/>
              <a:buChar char="•"/>
            </a:pPr>
            <a:r>
              <a:rPr lang="en-US" sz="2400" i="0" dirty="0">
                <a:solidFill>
                  <a:srgbClr val="1C1F22"/>
                </a:solidFill>
                <a:effectLst/>
                <a:latin typeface="+mj-lt"/>
              </a:rPr>
              <a:t>High-Interaction Honeypots</a:t>
            </a:r>
          </a:p>
          <a:p>
            <a:r>
              <a:rPr lang="en-US" sz="2000" b="0" i="0" dirty="0">
                <a:solidFill>
                  <a:srgbClr val="001D35"/>
                </a:solidFill>
                <a:effectLst/>
                <a:latin typeface="Roboto" panose="02000000000000000000" pitchFamily="2" charset="0"/>
                <a:ea typeface="Roboto" panose="02000000000000000000" pitchFamily="2" charset="0"/>
                <a:cs typeface="Roboto" panose="02000000000000000000" pitchFamily="2" charset="0"/>
              </a:rPr>
              <a:t>A high interaction honeypot is a decoy system that allows attackers to interact with a vulnerable operating system. This type of honeypot is designed to give attackers full access to the system so that researchers can observe their activities. </a:t>
            </a:r>
            <a:endParaRPr lang="en-IN" sz="2000" dirty="0">
              <a:latin typeface="Roboto" panose="02000000000000000000" pitchFamily="2" charset="0"/>
              <a:ea typeface="Roboto" panose="02000000000000000000" pitchFamily="2" charset="0"/>
              <a:cs typeface="Roboto" panose="02000000000000000000" pitchFamily="2" charset="0"/>
            </a:endParaRPr>
          </a:p>
        </p:txBody>
      </p:sp>
      <p:pic>
        <p:nvPicPr>
          <p:cNvPr id="4" name="Picture 3">
            <a:extLst>
              <a:ext uri="{FF2B5EF4-FFF2-40B4-BE49-F238E27FC236}">
                <a16:creationId xmlns:a16="http://schemas.microsoft.com/office/drawing/2014/main" id="{291E22FE-9675-D37D-B803-D276A87067FE}"/>
              </a:ext>
            </a:extLst>
          </p:cNvPr>
          <p:cNvPicPr>
            <a:picLocks noChangeAspect="1"/>
          </p:cNvPicPr>
          <p:nvPr/>
        </p:nvPicPr>
        <p:blipFill>
          <a:blip r:embed="rId3"/>
          <a:srcRect l="29487" t="11723" r="29652" b="12954"/>
          <a:stretch/>
        </p:blipFill>
        <p:spPr>
          <a:xfrm>
            <a:off x="10855800" y="186730"/>
            <a:ext cx="1148400" cy="1058466"/>
          </a:xfrm>
          <a:prstGeom prst="rect">
            <a:avLst/>
          </a:prstGeom>
        </p:spPr>
      </p:pic>
    </p:spTree>
    <p:extLst>
      <p:ext uri="{BB962C8B-B14F-4D97-AF65-F5344CB8AC3E}">
        <p14:creationId xmlns:p14="http://schemas.microsoft.com/office/powerpoint/2010/main" val="551534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DA77987-63B0-7E34-0A7A-5621C9D7A2F2}"/>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368C2A13-1CA8-62D8-55CC-BA30CD4591C0}"/>
              </a:ext>
            </a:extLst>
          </p:cNvPr>
          <p:cNvSpPr>
            <a:spLocks noGrp="1"/>
          </p:cNvSpPr>
          <p:nvPr>
            <p:ph type="title"/>
          </p:nvPr>
        </p:nvSpPr>
        <p:spPr>
          <a:xfrm>
            <a:off x="762000" y="869962"/>
            <a:ext cx="10389220" cy="859619"/>
          </a:xfrm>
        </p:spPr>
        <p:txBody>
          <a:bodyPr/>
          <a:lstStyle/>
          <a:p>
            <a:r>
              <a:rPr lang="en-IN" dirty="0"/>
              <a:t>Benefits of Honeypot Analysis</a:t>
            </a:r>
            <a:endParaRPr lang="en-US" dirty="0"/>
          </a:p>
        </p:txBody>
      </p:sp>
      <p:sp>
        <p:nvSpPr>
          <p:cNvPr id="2" name="Text Placeholder 1">
            <a:extLst>
              <a:ext uri="{FF2B5EF4-FFF2-40B4-BE49-F238E27FC236}">
                <a16:creationId xmlns:a16="http://schemas.microsoft.com/office/drawing/2014/main" id="{0A7C6FB4-F18B-236A-01AB-214A9411D4C3}"/>
              </a:ext>
            </a:extLst>
          </p:cNvPr>
          <p:cNvSpPr>
            <a:spLocks noGrp="1"/>
          </p:cNvSpPr>
          <p:nvPr>
            <p:ph type="body" sz="quarter" idx="11"/>
          </p:nvPr>
        </p:nvSpPr>
        <p:spPr>
          <a:xfrm>
            <a:off x="762000" y="2304189"/>
            <a:ext cx="10988040" cy="3254039"/>
          </a:xfrm>
        </p:spPr>
        <p:txBody>
          <a:bodyPr/>
          <a:lstStyle/>
          <a:p>
            <a:pPr marL="342900" indent="-342900">
              <a:buClr>
                <a:srgbClr val="0070C0"/>
              </a:buClr>
              <a:buFont typeface="Courier New" panose="02070309020205020404" pitchFamily="49" charset="0"/>
              <a:buChar char="o"/>
            </a:pPr>
            <a:r>
              <a:rPr lang="en-US" sz="2400" dirty="0"/>
              <a:t>Gain Insights into Emerging Threats</a:t>
            </a:r>
          </a:p>
          <a:p>
            <a:pPr marL="342900" indent="-342900">
              <a:buClr>
                <a:srgbClr val="0070C0"/>
              </a:buClr>
              <a:buFont typeface="Courier New" panose="02070309020205020404" pitchFamily="49" charset="0"/>
              <a:buChar char="o"/>
            </a:pPr>
            <a:r>
              <a:rPr lang="en-US" sz="2400" dirty="0"/>
              <a:t>Test Effectiveness of Security Measures</a:t>
            </a:r>
          </a:p>
          <a:p>
            <a:pPr marL="342900" indent="-342900">
              <a:buClr>
                <a:srgbClr val="0070C0"/>
              </a:buClr>
              <a:buFont typeface="Courier New" panose="02070309020205020404" pitchFamily="49" charset="0"/>
              <a:buChar char="o"/>
            </a:pPr>
            <a:r>
              <a:rPr lang="en-IN" sz="2400" dirty="0"/>
              <a:t>Gather Threat Intelligence</a:t>
            </a:r>
          </a:p>
          <a:p>
            <a:pPr marL="342900" indent="-342900">
              <a:buClr>
                <a:srgbClr val="0070C0"/>
              </a:buClr>
              <a:buFont typeface="Courier New" panose="02070309020205020404" pitchFamily="49" charset="0"/>
              <a:buChar char="o"/>
            </a:pPr>
            <a:r>
              <a:rPr lang="en-IN" sz="2400" dirty="0"/>
              <a:t>Improve Security Posture</a:t>
            </a:r>
          </a:p>
          <a:p>
            <a:pPr marL="342900" indent="-342900">
              <a:buClr>
                <a:srgbClr val="0070C0"/>
              </a:buClr>
              <a:buFont typeface="Courier New" panose="02070309020205020404" pitchFamily="49" charset="0"/>
              <a:buChar char="o"/>
            </a:pPr>
            <a:r>
              <a:rPr lang="en-IN" sz="2400" dirty="0"/>
              <a:t>Facilitate Research and Development</a:t>
            </a:r>
          </a:p>
          <a:p>
            <a:pPr marL="342900" indent="-342900">
              <a:buClr>
                <a:srgbClr val="0070C0"/>
              </a:buClr>
              <a:buFont typeface="Courier New" panose="02070309020205020404" pitchFamily="49" charset="0"/>
              <a:buChar char="o"/>
            </a:pPr>
            <a:r>
              <a:rPr lang="en-US" sz="2400" dirty="0"/>
              <a:t>Test Effectiveness of Security Measures</a:t>
            </a:r>
          </a:p>
          <a:p>
            <a:pPr>
              <a:buClr>
                <a:srgbClr val="0070C0"/>
              </a:buClr>
            </a:pPr>
            <a:endParaRPr lang="en-IN" sz="2400" b="1" dirty="0"/>
          </a:p>
        </p:txBody>
      </p:sp>
      <p:pic>
        <p:nvPicPr>
          <p:cNvPr id="6" name="Picture 5">
            <a:extLst>
              <a:ext uri="{FF2B5EF4-FFF2-40B4-BE49-F238E27FC236}">
                <a16:creationId xmlns:a16="http://schemas.microsoft.com/office/drawing/2014/main" id="{AE65105B-1B7A-9FF5-B1C1-8EDC53664AAA}"/>
              </a:ext>
            </a:extLst>
          </p:cNvPr>
          <p:cNvPicPr>
            <a:picLocks noChangeAspect="1"/>
          </p:cNvPicPr>
          <p:nvPr/>
        </p:nvPicPr>
        <p:blipFill>
          <a:blip r:embed="rId3"/>
          <a:stretch>
            <a:fillRect/>
          </a:stretch>
        </p:blipFill>
        <p:spPr>
          <a:xfrm>
            <a:off x="6808761" y="2572341"/>
            <a:ext cx="5105693" cy="2300814"/>
          </a:xfrm>
          <a:prstGeom prst="rect">
            <a:avLst/>
          </a:prstGeom>
        </p:spPr>
      </p:pic>
      <p:pic>
        <p:nvPicPr>
          <p:cNvPr id="8" name="Picture 7">
            <a:extLst>
              <a:ext uri="{FF2B5EF4-FFF2-40B4-BE49-F238E27FC236}">
                <a16:creationId xmlns:a16="http://schemas.microsoft.com/office/drawing/2014/main" id="{E8D120FD-C437-CA1D-70C4-694D248487A4}"/>
              </a:ext>
            </a:extLst>
          </p:cNvPr>
          <p:cNvPicPr>
            <a:picLocks noChangeAspect="1"/>
          </p:cNvPicPr>
          <p:nvPr/>
        </p:nvPicPr>
        <p:blipFill>
          <a:blip r:embed="rId4"/>
          <a:stretch>
            <a:fillRect/>
          </a:stretch>
        </p:blipFill>
        <p:spPr>
          <a:xfrm>
            <a:off x="10863023" y="184150"/>
            <a:ext cx="1133954" cy="1103472"/>
          </a:xfrm>
          <a:prstGeom prst="rect">
            <a:avLst/>
          </a:prstGeom>
        </p:spPr>
      </p:pic>
    </p:spTree>
    <p:extLst>
      <p:ext uri="{BB962C8B-B14F-4D97-AF65-F5344CB8AC3E}">
        <p14:creationId xmlns:p14="http://schemas.microsoft.com/office/powerpoint/2010/main" val="1432482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7A546B4-3196-5B23-B403-39D813BDE69B}"/>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3F6B1B60-EE6D-E57B-1539-99BD4CF62600}"/>
              </a:ext>
            </a:extLst>
          </p:cNvPr>
          <p:cNvSpPr>
            <a:spLocks noGrp="1"/>
          </p:cNvSpPr>
          <p:nvPr>
            <p:ph type="title"/>
          </p:nvPr>
        </p:nvSpPr>
        <p:spPr>
          <a:xfrm>
            <a:off x="762000" y="525610"/>
            <a:ext cx="7200314" cy="817415"/>
          </a:xfrm>
        </p:spPr>
        <p:txBody>
          <a:bodyPr/>
          <a:lstStyle/>
          <a:p>
            <a:r>
              <a:rPr lang="en-IN" b="1" dirty="0"/>
              <a:t>Data Collection and Analysis</a:t>
            </a:r>
          </a:p>
        </p:txBody>
      </p:sp>
      <p:sp>
        <p:nvSpPr>
          <p:cNvPr id="2" name="Text Placeholder 1">
            <a:extLst>
              <a:ext uri="{FF2B5EF4-FFF2-40B4-BE49-F238E27FC236}">
                <a16:creationId xmlns:a16="http://schemas.microsoft.com/office/drawing/2014/main" id="{507106A6-02D4-1C23-F3FA-69A2D2527C02}"/>
              </a:ext>
            </a:extLst>
          </p:cNvPr>
          <p:cNvSpPr>
            <a:spLocks noGrp="1"/>
          </p:cNvSpPr>
          <p:nvPr>
            <p:ph type="body" sz="quarter" idx="11"/>
          </p:nvPr>
        </p:nvSpPr>
        <p:spPr>
          <a:xfrm>
            <a:off x="762000" y="1905000"/>
            <a:ext cx="10988040" cy="3609975"/>
          </a:xfrm>
        </p:spPr>
        <p:txBody>
          <a:bodyPr/>
          <a:lstStyle/>
          <a:p>
            <a:pPr marL="342900" indent="-342900">
              <a:buClr>
                <a:srgbClr val="0070C0"/>
              </a:buClr>
              <a:buSzPct val="125000"/>
              <a:buFont typeface="Arial" panose="020B0604020202020204" pitchFamily="34" charset="0"/>
              <a:buChar char="•"/>
            </a:pPr>
            <a:r>
              <a:rPr lang="en-US" sz="2400" b="1" dirty="0"/>
              <a:t>IP Addresses</a:t>
            </a:r>
            <a:r>
              <a:rPr lang="en-US" sz="2400" dirty="0"/>
              <a:t>: </a:t>
            </a:r>
            <a:r>
              <a:rPr lang="en-US" sz="2400" b="0" dirty="0"/>
              <a:t>Identify the sources of attacks.</a:t>
            </a:r>
          </a:p>
          <a:p>
            <a:pPr marL="342900" indent="-342900">
              <a:buClr>
                <a:srgbClr val="0070C0"/>
              </a:buClr>
              <a:buSzPct val="125000"/>
              <a:buFont typeface="Arial" panose="020B0604020202020204" pitchFamily="34" charset="0"/>
              <a:buChar char="•"/>
            </a:pPr>
            <a:r>
              <a:rPr lang="en-US" sz="2400" b="1" dirty="0"/>
              <a:t>Attack Methods</a:t>
            </a:r>
            <a:r>
              <a:rPr lang="en-US" sz="2400" dirty="0"/>
              <a:t>: </a:t>
            </a:r>
            <a:r>
              <a:rPr lang="en-US" sz="2400" b="0" dirty="0"/>
              <a:t>Document techniques used by attackers (e.g., SQL injection,       phishing,).</a:t>
            </a:r>
          </a:p>
          <a:p>
            <a:pPr marL="342900" indent="-342900">
              <a:buClr>
                <a:srgbClr val="0070C0"/>
              </a:buClr>
              <a:buSzPct val="125000"/>
              <a:buFont typeface="Arial" panose="020B0604020202020204" pitchFamily="34" charset="0"/>
              <a:buChar char="•"/>
            </a:pPr>
            <a:r>
              <a:rPr lang="en-US" sz="2400" b="1" dirty="0"/>
              <a:t>Timestamps</a:t>
            </a:r>
            <a:r>
              <a:rPr lang="en-US" sz="2400" dirty="0"/>
              <a:t>: </a:t>
            </a:r>
            <a:r>
              <a:rPr lang="en-US" sz="2400" b="0" dirty="0"/>
              <a:t>Record the timing of attacks for trend analysis.</a:t>
            </a:r>
          </a:p>
          <a:p>
            <a:pPr marL="342900" indent="-342900">
              <a:buClr>
                <a:srgbClr val="0070C0"/>
              </a:buClr>
              <a:buSzPct val="125000"/>
              <a:buFont typeface="Arial" panose="020B0604020202020204" pitchFamily="34" charset="0"/>
              <a:buChar char="•"/>
            </a:pPr>
            <a:r>
              <a:rPr lang="en-US" sz="2400" b="1" dirty="0"/>
              <a:t>Payloads</a:t>
            </a:r>
            <a:r>
              <a:rPr lang="en-US" sz="2400" dirty="0"/>
              <a:t>: </a:t>
            </a:r>
            <a:r>
              <a:rPr lang="en-US" sz="2400" b="0" dirty="0"/>
              <a:t>Capture the actual data sent during attacks to analyze malicious content.</a:t>
            </a:r>
          </a:p>
          <a:p>
            <a:pPr marL="342900" indent="-342900">
              <a:buClr>
                <a:srgbClr val="0070C0"/>
              </a:buClr>
              <a:buSzPct val="125000"/>
              <a:buFont typeface="Arial" panose="020B0604020202020204" pitchFamily="34" charset="0"/>
              <a:buChar char="•"/>
            </a:pPr>
            <a:r>
              <a:rPr lang="en-US" sz="2400" b="1" dirty="0"/>
              <a:t>Session Information</a:t>
            </a:r>
            <a:r>
              <a:rPr lang="en-US" sz="2400" dirty="0"/>
              <a:t>: </a:t>
            </a:r>
            <a:r>
              <a:rPr lang="en-US" sz="2400" b="0" dirty="0"/>
              <a:t>Track the duration and nature of interactions with the honeypot.</a:t>
            </a:r>
            <a:endParaRPr lang="en-IN" sz="2400" b="0" dirty="0"/>
          </a:p>
        </p:txBody>
      </p:sp>
      <p:pic>
        <p:nvPicPr>
          <p:cNvPr id="3" name="Picture 2">
            <a:extLst>
              <a:ext uri="{FF2B5EF4-FFF2-40B4-BE49-F238E27FC236}">
                <a16:creationId xmlns:a16="http://schemas.microsoft.com/office/drawing/2014/main" id="{A5B56FBC-A686-A5F0-A4BC-1840C01F8323}"/>
              </a:ext>
            </a:extLst>
          </p:cNvPr>
          <p:cNvPicPr>
            <a:picLocks noChangeAspect="1"/>
          </p:cNvPicPr>
          <p:nvPr/>
        </p:nvPicPr>
        <p:blipFill>
          <a:blip r:embed="rId3"/>
          <a:stretch>
            <a:fillRect/>
          </a:stretch>
        </p:blipFill>
        <p:spPr>
          <a:xfrm>
            <a:off x="10863023" y="105929"/>
            <a:ext cx="1133954" cy="1103472"/>
          </a:xfrm>
          <a:prstGeom prst="rect">
            <a:avLst/>
          </a:prstGeom>
        </p:spPr>
      </p:pic>
    </p:spTree>
    <p:extLst>
      <p:ext uri="{BB962C8B-B14F-4D97-AF65-F5344CB8AC3E}">
        <p14:creationId xmlns:p14="http://schemas.microsoft.com/office/powerpoint/2010/main" val="2403893193"/>
      </p:ext>
    </p:extLst>
  </p:cSld>
  <p:clrMapOvr>
    <a:masterClrMapping/>
  </p:clrMapOvr>
</p:sld>
</file>

<file path=ppt/theme/theme1.xml><?xml version="1.0" encoding="utf-8"?>
<a:theme xmlns:a="http://schemas.openxmlformats.org/drawingml/2006/main" name="Office Theme">
  <a:themeElements>
    <a:clrScheme name="Custom 117">
      <a:dk1>
        <a:sysClr val="windowText" lastClr="000000"/>
      </a:dk1>
      <a:lt1>
        <a:sysClr val="window" lastClr="FFFFFF"/>
      </a:lt1>
      <a:dk2>
        <a:srgbClr val="44546A"/>
      </a:dk2>
      <a:lt2>
        <a:srgbClr val="E7E6E6"/>
      </a:lt2>
      <a:accent1>
        <a:srgbClr val="E23042"/>
      </a:accent1>
      <a:accent2>
        <a:srgbClr val="3578AF"/>
      </a:accent2>
      <a:accent3>
        <a:srgbClr val="C4C4C4"/>
      </a:accent3>
      <a:accent4>
        <a:srgbClr val="A80B22"/>
      </a:accent4>
      <a:accent5>
        <a:srgbClr val="E2E2E2"/>
      </a:accent5>
      <a:accent6>
        <a:srgbClr val="2A6187"/>
      </a:accent6>
      <a:hlink>
        <a:srgbClr val="0563C1"/>
      </a:hlink>
      <a:folHlink>
        <a:srgbClr val="954F72"/>
      </a:folHlink>
    </a:clrScheme>
    <a:fontScheme name="Custom 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ewish American Heritage Month_Win32_JC_SL_v3" id="{5A91364D-DD38-4994-BB9C-41D074FD197A}" vid="{8577DF34-D72C-48EB-902A-0A54C766E05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F283A3-AA81-4663-8764-64F64C723FD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D4EE2DFF-920A-42C9-AEE0-3A0BF6AF46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5C1F8C-D27A-4CE7-9DF4-4AFDB2880FA9}">
  <ds:schemaRefs>
    <ds:schemaRef ds:uri="http://schemas.microsoft.com/sharepoint/v3/contenttype/forms"/>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Jewish American Heritage Month presentation</Template>
  <TotalTime>589</TotalTime>
  <Words>873</Words>
  <Application>Microsoft Office PowerPoint</Application>
  <PresentationFormat>Widescreen</PresentationFormat>
  <Paragraphs>100</Paragraphs>
  <Slides>14</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Arimo</vt:lpstr>
      <vt:lpstr>Calibri</vt:lpstr>
      <vt:lpstr>Courier New</vt:lpstr>
      <vt:lpstr>Roboto</vt:lpstr>
      <vt:lpstr>Office Theme</vt:lpstr>
      <vt:lpstr>Project Title : Honeypot Analysis </vt:lpstr>
      <vt:lpstr>Introduction</vt:lpstr>
      <vt:lpstr>History of Honeypot</vt:lpstr>
      <vt:lpstr>Problem Statement</vt:lpstr>
      <vt:lpstr>Objectives</vt:lpstr>
      <vt:lpstr>System Architecture</vt:lpstr>
      <vt:lpstr>Types of Honeypots</vt:lpstr>
      <vt:lpstr>Benefits of Honeypot Analysis</vt:lpstr>
      <vt:lpstr>Data Collection and Analysis</vt:lpstr>
      <vt:lpstr>System Tools and techniques</vt:lpstr>
      <vt:lpstr>Use Cases of Honeypot Analysis</vt:lpstr>
      <vt:lpstr>Challenges and Limitations of Honeypot Analysis</vt:lpstr>
      <vt:lpstr>Conclusion</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Paras Subhedar</dc:creator>
  <cp:keywords/>
  <dc:description/>
  <cp:lastModifiedBy>vedv7919@gmail.com</cp:lastModifiedBy>
  <cp:revision>6</cp:revision>
  <dcterms:created xsi:type="dcterms:W3CDTF">2024-12-06T17:35:24Z</dcterms:created>
  <dcterms:modified xsi:type="dcterms:W3CDTF">2025-02-10T07:54:47Z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