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7" r:id="rId2"/>
    <p:sldId id="258" r:id="rId3"/>
    <p:sldId id="260"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PUL" initials="V" lastIdx="2" clrIdx="0">
    <p:extLst>
      <p:ext uri="{19B8F6BF-5375-455C-9EA6-DF929625EA0E}">
        <p15:presenceInfo xmlns:p15="http://schemas.microsoft.com/office/powerpoint/2012/main" userId="f5e808eb8d9e197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30T07:32:21.306" idx="1">
    <p:pos x="6981" y="1636"/>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0-30T08:03:55.214" idx="2">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184DA70-C731-4C70-880D-CCD4705E623C}" type="datetime1">
              <a:rPr lang="en-US" smtClean="0"/>
              <a:t>10/30/2020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66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24161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10/30/2020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88644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10/30/2020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952510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2D6E202-B606-4609-B914-27C9371A1F6D}" type="datetime1">
              <a:rPr lang="en-US" smtClean="0"/>
              <a:t>10/30/2020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08297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10/30/2020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194965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10/30/2020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540607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422810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2D6E202-B606-4609-B914-27C9371A1F6D}" type="datetime1">
              <a:rPr lang="en-US" smtClean="0"/>
              <a:t>10/30/2020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11880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353648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7669AF7-7BEB-44E4-9852-375E34362B5B}" type="datetime1">
              <a:rPr lang="en-US" smtClean="0"/>
              <a:t>10/30/2020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46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56300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10/30/2020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273486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10/30/2020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200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10/30/2020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3213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571010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10/30/2020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52123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10/30/2020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483360"/>
      </p:ext>
    </p:extLst>
  </p:cSld>
  <p:clrMap bg1="dk1" tx1="lt1" bg2="dk2" tx2="lt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468645" y="2716567"/>
            <a:ext cx="6090456" cy="2961896"/>
          </a:xfrm>
        </p:spPr>
        <p:txBody>
          <a:bodyPr>
            <a:normAutofit/>
          </a:bodyPr>
          <a:lstStyle/>
          <a:p>
            <a:r>
              <a:rPr lang="en-US" sz="2000" b="1" dirty="0">
                <a:ln w="9525">
                  <a:solidFill>
                    <a:schemeClr val="bg1"/>
                  </a:solidFill>
                  <a:prstDash val="solid"/>
                </a:ln>
                <a:solidFill>
                  <a:schemeClr val="tx1"/>
                </a:solidFill>
                <a:effectLst>
                  <a:outerShdw blurRad="12700" dist="38100" dir="2700000" algn="tl" rotWithShape="0">
                    <a:schemeClr val="bg1">
                      <a:lumMod val="50000"/>
                    </a:schemeClr>
                  </a:outerShdw>
                </a:effectLst>
              </a:rPr>
              <a:t>Submitted by:              roll no.        Reg no.      </a:t>
            </a:r>
          </a:p>
          <a:p>
            <a:pPr marL="457200" indent="-457200">
              <a:buAutoNum type="arabicPeriod"/>
            </a:pPr>
            <a:r>
              <a:rPr lang="en-US" sz="2000" b="1" dirty="0">
                <a:ln w="9525">
                  <a:solidFill>
                    <a:schemeClr val="bg1"/>
                  </a:solidFill>
                  <a:prstDash val="solid"/>
                </a:ln>
                <a:solidFill>
                  <a:schemeClr val="tx1"/>
                </a:solidFill>
                <a:effectLst>
                  <a:outerShdw blurRad="12700" dist="38100" dir="2700000" algn="tl" rotWithShape="0">
                    <a:schemeClr val="bg1">
                      <a:lumMod val="50000"/>
                    </a:schemeClr>
                  </a:outerShdw>
                </a:effectLst>
              </a:rPr>
              <a:t>KARTIKEY JAISWAL       65             11909035</a:t>
            </a:r>
          </a:p>
          <a:p>
            <a:pPr marL="457200" indent="-457200">
              <a:buAutoNum type="arabicPeriod"/>
            </a:pPr>
            <a:r>
              <a:rPr lang="en-US" sz="2000" b="1" dirty="0">
                <a:ln w="9525">
                  <a:solidFill>
                    <a:schemeClr val="bg1"/>
                  </a:solidFill>
                  <a:prstDash val="solid"/>
                </a:ln>
                <a:solidFill>
                  <a:schemeClr val="tx1"/>
                </a:solidFill>
                <a:effectLst>
                  <a:outerShdw blurRad="12700" dist="38100" dir="2700000" algn="tl" rotWithShape="0">
                    <a:schemeClr val="bg1">
                      <a:lumMod val="50000"/>
                    </a:schemeClr>
                  </a:outerShdw>
                </a:effectLst>
              </a:rPr>
              <a:t>VIPUL SAMANT             67             11916634</a:t>
            </a:r>
          </a:p>
          <a:p>
            <a:pPr marL="457200" indent="-457200">
              <a:buAutoNum type="arabicPeriod"/>
            </a:pPr>
            <a:r>
              <a:rPr lang="en-US" sz="2000" b="1" dirty="0">
                <a:ln w="9525">
                  <a:solidFill>
                    <a:schemeClr val="bg1"/>
                  </a:solidFill>
                  <a:prstDash val="solid"/>
                </a:ln>
                <a:solidFill>
                  <a:schemeClr val="tx1"/>
                </a:solidFill>
                <a:effectLst>
                  <a:outerShdw blurRad="12700" dist="38100" dir="2700000" algn="tl" rotWithShape="0">
                    <a:schemeClr val="bg1">
                      <a:lumMod val="50000"/>
                    </a:schemeClr>
                  </a:outerShdw>
                </a:effectLst>
              </a:rPr>
              <a:t>SAGAR SHARMA            50             11912711</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
        <p:nvSpPr>
          <p:cNvPr id="4" name="Rectangle 3">
            <a:extLst>
              <a:ext uri="{FF2B5EF4-FFF2-40B4-BE49-F238E27FC236}">
                <a16:creationId xmlns:a16="http://schemas.microsoft.com/office/drawing/2014/main" id="{BAFF5EB9-5930-4E97-9FD1-7C04E19950C0}"/>
              </a:ext>
            </a:extLst>
          </p:cNvPr>
          <p:cNvSpPr/>
          <p:nvPr/>
        </p:nvSpPr>
        <p:spPr>
          <a:xfrm>
            <a:off x="5468645" y="1349406"/>
            <a:ext cx="6400800" cy="923330"/>
          </a:xfrm>
          <a:prstGeom prst="rect">
            <a:avLst/>
          </a:prstGeom>
          <a:noFill/>
        </p:spPr>
        <p:txBody>
          <a:bodyPr wrap="squar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GUI Based Game</a:t>
            </a:r>
          </a:p>
        </p:txBody>
      </p:sp>
    </p:spTree>
    <p:extLst>
      <p:ext uri="{BB962C8B-B14F-4D97-AF65-F5344CB8AC3E}">
        <p14:creationId xmlns:p14="http://schemas.microsoft.com/office/powerpoint/2010/main" val="4043737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2FF39-3236-438D-A4FE-38EBB43A348B}"/>
              </a:ext>
            </a:extLst>
          </p:cNvPr>
          <p:cNvSpPr>
            <a:spLocks noGrp="1"/>
          </p:cNvSpPr>
          <p:nvPr>
            <p:ph type="title"/>
          </p:nvPr>
        </p:nvSpPr>
        <p:spPr>
          <a:xfrm>
            <a:off x="723900" y="764373"/>
            <a:ext cx="10782300" cy="1293028"/>
          </a:xfrm>
        </p:spPr>
        <p:txBody>
          <a:bodyPr/>
          <a:lstStyle/>
          <a:p>
            <a:pPr algn="ctr"/>
            <a:r>
              <a:rPr lang="en-US"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Output screen of the project</a:t>
            </a:r>
          </a:p>
        </p:txBody>
      </p:sp>
      <p:pic>
        <p:nvPicPr>
          <p:cNvPr id="5" name="Content Placeholder 4">
            <a:extLst>
              <a:ext uri="{FF2B5EF4-FFF2-40B4-BE49-F238E27FC236}">
                <a16:creationId xmlns:a16="http://schemas.microsoft.com/office/drawing/2014/main" id="{99E6D9E3-4A01-4F17-894F-82690ED902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8176" y="2193925"/>
            <a:ext cx="7555648" cy="4024313"/>
          </a:xfrm>
        </p:spPr>
      </p:pic>
    </p:spTree>
    <p:extLst>
      <p:ext uri="{BB962C8B-B14F-4D97-AF65-F5344CB8AC3E}">
        <p14:creationId xmlns:p14="http://schemas.microsoft.com/office/powerpoint/2010/main" val="28000621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371600" y="2121763"/>
            <a:ext cx="9448800" cy="3311371"/>
          </a:xfrm>
        </p:spPr>
        <p:txBody>
          <a:bodyPr>
            <a:normAutofit fontScale="90000"/>
          </a:bodyPr>
          <a:lstStyle/>
          <a:p>
            <a:pPr lvl="0"/>
            <a:r>
              <a:rPr lang="en-US" sz="3100" dirty="0"/>
              <a:t>AT THE STARTING THE BALL WILL GO TO RANDOM PLAYER. WHEN THE BALL HITS THE SIDE BOUNDARY, THE </a:t>
            </a:r>
            <a:r>
              <a:rPr lang="en-US" sz="3100" dirty="0" err="1"/>
              <a:t>OPPoSITION</a:t>
            </a:r>
            <a:r>
              <a:rPr lang="en-US" sz="3100" dirty="0"/>
              <a:t> GETS THE ONE POINT AND</a:t>
            </a:r>
            <a:br>
              <a:rPr lang="en-US" sz="3100" dirty="0"/>
            </a:br>
            <a:r>
              <a:rPr lang="en-US" sz="3100" dirty="0"/>
              <a:t>SAME CONTINUES….</a:t>
            </a:r>
            <a:br>
              <a:rPr lang="en-US" dirty="0"/>
            </a:br>
            <a:br>
              <a:rPr lang="en-US" dirty="0"/>
            </a:br>
            <a:endParaRPr lang="en-US" dirty="0"/>
          </a:p>
        </p:txBody>
      </p:sp>
      <p:sp>
        <p:nvSpPr>
          <p:cNvPr id="8" name="Subtitle 7">
            <a:extLst>
              <a:ext uri="{FF2B5EF4-FFF2-40B4-BE49-F238E27FC236}">
                <a16:creationId xmlns:a16="http://schemas.microsoft.com/office/drawing/2014/main" id="{165D4F3E-A459-41C8-9823-2055E46B4D54}"/>
              </a:ext>
            </a:extLst>
          </p:cNvPr>
          <p:cNvSpPr>
            <a:spLocks noGrp="1"/>
          </p:cNvSpPr>
          <p:nvPr>
            <p:ph type="subTitle" idx="1"/>
          </p:nvPr>
        </p:nvSpPr>
        <p:spPr>
          <a:xfrm>
            <a:off x="1238435" y="4669654"/>
            <a:ext cx="9448800" cy="1681333"/>
          </a:xfrm>
        </p:spPr>
        <p:txBody>
          <a:bodyPr/>
          <a:lstStyle/>
          <a:p>
            <a:r>
              <a:rPr lang="en-US" dirty="0"/>
              <a:t>AS THE OTHER PLAYER IS ROBOT ITSELF, SO SHOW SOME SKILLS AND BEAT THE PLAYER…..</a:t>
            </a:r>
          </a:p>
          <a:p>
            <a:r>
              <a:rPr lang="en-US" dirty="0"/>
              <a:t>LETS GO……</a:t>
            </a:r>
          </a:p>
        </p:txBody>
      </p:sp>
      <p:sp>
        <p:nvSpPr>
          <p:cNvPr id="4" name="Rectangle 3">
            <a:extLst>
              <a:ext uri="{FF2B5EF4-FFF2-40B4-BE49-F238E27FC236}">
                <a16:creationId xmlns:a16="http://schemas.microsoft.com/office/drawing/2014/main" id="{DF573FD5-317C-4F50-91EB-121310B36DE2}"/>
              </a:ext>
            </a:extLst>
          </p:cNvPr>
          <p:cNvSpPr/>
          <p:nvPr/>
        </p:nvSpPr>
        <p:spPr>
          <a:xfrm>
            <a:off x="1097280" y="419443"/>
            <a:ext cx="10121682" cy="923330"/>
          </a:xfrm>
          <a:prstGeom prst="rect">
            <a:avLst/>
          </a:prstGeom>
          <a:noFill/>
        </p:spPr>
        <p:txBody>
          <a:bodyPr wrap="none" lIns="91440" tIns="45720" rIns="91440" bIns="45720">
            <a:spAutoFit/>
          </a:bodyPr>
          <a:lstStyle/>
          <a:p>
            <a:pPr algn="ctr"/>
            <a:r>
              <a:rPr lang="en-US" sz="5400" b="1" i="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Main logic behind the project</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917146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371600" y="2121763"/>
            <a:ext cx="9448800" cy="3311371"/>
          </a:xfrm>
        </p:spPr>
        <p:txBody>
          <a:bodyPr>
            <a:normAutofit/>
          </a:bodyPr>
          <a:lstStyle/>
          <a:p>
            <a:pPr lvl="0"/>
            <a:br>
              <a:rPr lang="en-US" dirty="0"/>
            </a:br>
            <a:br>
              <a:rPr lang="en-US" dirty="0"/>
            </a:br>
            <a:endParaRPr lang="en-US" dirty="0"/>
          </a:p>
        </p:txBody>
      </p:sp>
      <p:sp>
        <p:nvSpPr>
          <p:cNvPr id="4" name="Rectangle 3">
            <a:extLst>
              <a:ext uri="{FF2B5EF4-FFF2-40B4-BE49-F238E27FC236}">
                <a16:creationId xmlns:a16="http://schemas.microsoft.com/office/drawing/2014/main" id="{DF573FD5-317C-4F50-91EB-121310B36DE2}"/>
              </a:ext>
            </a:extLst>
          </p:cNvPr>
          <p:cNvSpPr/>
          <p:nvPr/>
        </p:nvSpPr>
        <p:spPr>
          <a:xfrm>
            <a:off x="1800973" y="1976488"/>
            <a:ext cx="8526693" cy="2585323"/>
          </a:xfrm>
          <a:prstGeom prst="rect">
            <a:avLst/>
          </a:prstGeom>
          <a:noFill/>
        </p:spPr>
        <p:txBody>
          <a:bodyPr wrap="none" lIns="91440" tIns="45720" rIns="91440" bIns="45720">
            <a:spAutoFit/>
          </a:bodyPr>
          <a:lstStyle/>
          <a:p>
            <a:pPr algn="ctr"/>
            <a:r>
              <a:rPr lang="en-US" sz="54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LIBRARY AND IMPORTANT</a:t>
            </a:r>
          </a:p>
          <a:p>
            <a:pPr algn="ctr"/>
            <a:r>
              <a:rPr lang="en-US" sz="54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FUNCTION</a:t>
            </a:r>
          </a:p>
          <a:p>
            <a:pPr algn="ctr"/>
            <a:r>
              <a:rPr lang="en-US" sz="54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USED IN OUR </a:t>
            </a:r>
            <a:r>
              <a:rPr lang="en-US" sz="5400" b="1" i="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PROjECT</a:t>
            </a:r>
            <a:r>
              <a:rPr lang="en-US" sz="54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6749012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4FBF4CDB-699F-4A10-9D53-FFFB833C8B17}"/>
              </a:ext>
            </a:extLst>
          </p:cNvPr>
          <p:cNvSpPr>
            <a:spLocks noGrp="1"/>
          </p:cNvSpPr>
          <p:nvPr>
            <p:ph sz="half" idx="1"/>
          </p:nvPr>
        </p:nvSpPr>
        <p:spPr/>
        <p:txBody>
          <a:bodyPr/>
          <a:lstStyle/>
          <a:p>
            <a:r>
              <a:rPr lang="en-US" i="0" dirty="0">
                <a:ln w="0"/>
                <a:effectLst>
                  <a:outerShdw blurRad="38100" dist="19050" dir="2700000" algn="tl" rotWithShape="0">
                    <a:schemeClr val="dk1">
                      <a:alpha val="40000"/>
                    </a:schemeClr>
                  </a:outerShdw>
                </a:effectLst>
                <a:latin typeface="arial" panose="020B0604020202020204" pitchFamily="34" charset="0"/>
              </a:rPr>
              <a:t>Pygame is a cross-platform set of Python modules designed for writing video games. It includes computer graphics and sound libraries designed to be used with the Python programming language. </a:t>
            </a:r>
          </a:p>
          <a:p>
            <a:r>
              <a:rPr lang="en-US" i="0" dirty="0">
                <a:ln w="0"/>
                <a:effectLst>
                  <a:outerShdw blurRad="38100" dist="19050" dir="2700000" algn="tl" rotWithShape="0">
                    <a:schemeClr val="dk1">
                      <a:alpha val="40000"/>
                    </a:schemeClr>
                  </a:outerShdw>
                </a:effectLst>
                <a:latin typeface="arial" panose="020B0604020202020204" pitchFamily="34" charset="0"/>
              </a:rPr>
              <a:t>It </a:t>
            </a:r>
            <a:r>
              <a:rPr lang="en-US" i="0" dirty="0" err="1">
                <a:ln w="0"/>
                <a:effectLst>
                  <a:outerShdw blurRad="38100" dist="19050" dir="2700000" algn="tl" rotWithShape="0">
                    <a:schemeClr val="dk1">
                      <a:alpha val="40000"/>
                    </a:schemeClr>
                  </a:outerShdw>
                </a:effectLst>
                <a:latin typeface="arial" panose="020B0604020202020204" pitchFamily="34" charset="0"/>
              </a:rPr>
              <a:t>i.s</a:t>
            </a:r>
            <a:r>
              <a:rPr lang="en-US" i="0" dirty="0">
                <a:ln w="0"/>
                <a:effectLst>
                  <a:outerShdw blurRad="38100" dist="19050" dir="2700000" algn="tl" rotWithShape="0">
                    <a:schemeClr val="dk1">
                      <a:alpha val="40000"/>
                    </a:schemeClr>
                  </a:outerShdw>
                </a:effectLst>
                <a:latin typeface="arial" panose="020B0604020202020204" pitchFamily="34" charset="0"/>
              </a:rPr>
              <a:t> used to develop 2-D games</a:t>
            </a:r>
            <a:endParaRPr lang="en-US" dirty="0">
              <a:ln w="0"/>
              <a:effectLst>
                <a:outerShdw blurRad="38100" dist="19050" dir="2700000" algn="tl" rotWithShape="0">
                  <a:schemeClr val="dk1">
                    <a:alpha val="40000"/>
                  </a:schemeClr>
                </a:outerShdw>
              </a:effectLst>
            </a:endParaRPr>
          </a:p>
        </p:txBody>
      </p:sp>
      <p:pic>
        <p:nvPicPr>
          <p:cNvPr id="19" name="Content Placeholder 18">
            <a:extLst>
              <a:ext uri="{FF2B5EF4-FFF2-40B4-BE49-F238E27FC236}">
                <a16:creationId xmlns:a16="http://schemas.microsoft.com/office/drawing/2014/main" id="{9D56BC0E-6AE5-4150-8161-BBFAF8FCAFB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77146" y="2405850"/>
            <a:ext cx="5600062" cy="2214570"/>
          </a:xfrm>
        </p:spPr>
      </p:pic>
      <p:sp>
        <p:nvSpPr>
          <p:cNvPr id="20" name="Rectangle 19">
            <a:extLst>
              <a:ext uri="{FF2B5EF4-FFF2-40B4-BE49-F238E27FC236}">
                <a16:creationId xmlns:a16="http://schemas.microsoft.com/office/drawing/2014/main" id="{3BF6A989-0CE7-4056-ACC0-E739DB569930}"/>
              </a:ext>
            </a:extLst>
          </p:cNvPr>
          <p:cNvSpPr/>
          <p:nvPr/>
        </p:nvSpPr>
        <p:spPr>
          <a:xfrm>
            <a:off x="3682519" y="730162"/>
            <a:ext cx="4826962"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PYGAME       </a:t>
            </a:r>
          </a:p>
        </p:txBody>
      </p:sp>
    </p:spTree>
    <p:extLst>
      <p:ext uri="{BB962C8B-B14F-4D97-AF65-F5344CB8AC3E}">
        <p14:creationId xmlns:p14="http://schemas.microsoft.com/office/powerpoint/2010/main" val="894488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2449B85-B8BA-45E1-AAEE-DEE23DA23FCC}"/>
              </a:ext>
            </a:extLst>
          </p:cNvPr>
          <p:cNvSpPr/>
          <p:nvPr/>
        </p:nvSpPr>
        <p:spPr>
          <a:xfrm>
            <a:off x="3685676" y="730162"/>
            <a:ext cx="4341253"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What is sys ?</a:t>
            </a:r>
          </a:p>
        </p:txBody>
      </p:sp>
      <p:sp>
        <p:nvSpPr>
          <p:cNvPr id="8" name="Title 1">
            <a:extLst>
              <a:ext uri="{FF2B5EF4-FFF2-40B4-BE49-F238E27FC236}">
                <a16:creationId xmlns:a16="http://schemas.microsoft.com/office/drawing/2014/main" id="{3D9957C3-DD5E-42DB-97C6-354E5FB83E86}"/>
              </a:ext>
            </a:extLst>
          </p:cNvPr>
          <p:cNvSpPr>
            <a:spLocks noGrp="1"/>
          </p:cNvSpPr>
          <p:nvPr>
            <p:ph idx="1"/>
          </p:nvPr>
        </p:nvSpPr>
        <p:spPr>
          <a:xfrm>
            <a:off x="685800" y="2193925"/>
            <a:ext cx="10820400" cy="4024313"/>
          </a:xfrm>
        </p:spPr>
        <p:txBody>
          <a:bodyPr/>
          <a:lstStyle/>
          <a:p>
            <a:r>
              <a:rPr lang="en-US" i="0" dirty="0">
                <a:ln w="0"/>
                <a:effectLst>
                  <a:outerShdw blurRad="38100" dist="19050" dir="2700000" algn="tl" rotWithShape="0">
                    <a:schemeClr val="dk1">
                      <a:alpha val="40000"/>
                    </a:schemeClr>
                  </a:outerShdw>
                </a:effectLst>
                <a:latin typeface="arial" panose="020B0604020202020204" pitchFamily="34" charset="0"/>
              </a:rPr>
              <a:t>The sys module provides functions and variables used to manipulate different parts of the Python runtime environment. This module provides access to some variables used or maintained by the interpreter and to functions that interact strongly with the interpreter. </a:t>
            </a:r>
            <a:endParaRPr lang="en-US"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34883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2449B85-B8BA-45E1-AAEE-DEE23DA23FCC}"/>
              </a:ext>
            </a:extLst>
          </p:cNvPr>
          <p:cNvSpPr/>
          <p:nvPr/>
        </p:nvSpPr>
        <p:spPr>
          <a:xfrm>
            <a:off x="2182061" y="730162"/>
            <a:ext cx="7348487"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What is </a:t>
            </a:r>
            <a:r>
              <a:rPr lang="en-US" sz="54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th</a:t>
            </a: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use of sys ?</a:t>
            </a:r>
          </a:p>
        </p:txBody>
      </p:sp>
      <p:sp>
        <p:nvSpPr>
          <p:cNvPr id="8" name="Title 1">
            <a:extLst>
              <a:ext uri="{FF2B5EF4-FFF2-40B4-BE49-F238E27FC236}">
                <a16:creationId xmlns:a16="http://schemas.microsoft.com/office/drawing/2014/main" id="{3D9957C3-DD5E-42DB-97C6-354E5FB83E86}"/>
              </a:ext>
            </a:extLst>
          </p:cNvPr>
          <p:cNvSpPr>
            <a:spLocks noGrp="1"/>
          </p:cNvSpPr>
          <p:nvPr>
            <p:ph idx="1"/>
          </p:nvPr>
        </p:nvSpPr>
        <p:spPr>
          <a:xfrm>
            <a:off x="685800" y="2193925"/>
            <a:ext cx="10820400" cy="4024313"/>
          </a:xfrm>
        </p:spPr>
        <p:txBody>
          <a:bodyPr/>
          <a:lstStyle/>
          <a:p>
            <a:r>
              <a:rPr lang="en-US" i="0" dirty="0">
                <a:ln w="0"/>
                <a:effectLst>
                  <a:outerShdw blurRad="38100" dist="19050" dir="2700000" algn="tl" rotWithShape="0">
                    <a:schemeClr val="dk1">
                      <a:alpha val="40000"/>
                    </a:schemeClr>
                  </a:outerShdw>
                </a:effectLst>
                <a:latin typeface="arial" panose="020B0604020202020204" pitchFamily="34" charset="0"/>
              </a:rPr>
              <a:t>Like all the other modules, the sys module has to be imported with the import statement, i.e. The sys module provides information about constants, functions and methods of the Python interpreter. </a:t>
            </a:r>
            <a:endParaRPr lang="en-US"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689986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2449B85-B8BA-45E1-AAEE-DEE23DA23FCC}"/>
              </a:ext>
            </a:extLst>
          </p:cNvPr>
          <p:cNvSpPr/>
          <p:nvPr/>
        </p:nvSpPr>
        <p:spPr>
          <a:xfrm>
            <a:off x="4108074" y="730162"/>
            <a:ext cx="3496470"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RANDOM </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8" name="Title 1">
            <a:extLst>
              <a:ext uri="{FF2B5EF4-FFF2-40B4-BE49-F238E27FC236}">
                <a16:creationId xmlns:a16="http://schemas.microsoft.com/office/drawing/2014/main" id="{3D9957C3-DD5E-42DB-97C6-354E5FB83E86}"/>
              </a:ext>
            </a:extLst>
          </p:cNvPr>
          <p:cNvSpPr>
            <a:spLocks noGrp="1"/>
          </p:cNvSpPr>
          <p:nvPr>
            <p:ph idx="1"/>
          </p:nvPr>
        </p:nvSpPr>
        <p:spPr>
          <a:xfrm>
            <a:off x="685800" y="2193925"/>
            <a:ext cx="10820400" cy="4024313"/>
          </a:xfrm>
        </p:spPr>
        <p:txBody>
          <a:bodyPr/>
          <a:lstStyle/>
          <a:p>
            <a:r>
              <a:rPr lang="en-US" i="0" dirty="0">
                <a:ln w="0"/>
                <a:effectLst>
                  <a:outerShdw blurRad="38100" dist="19050" dir="2700000" algn="tl" rotWithShape="0">
                    <a:schemeClr val="dk1">
                      <a:alpha val="40000"/>
                    </a:schemeClr>
                  </a:outerShdw>
                </a:effectLst>
                <a:latin typeface="Lucida Grande"/>
              </a:rPr>
              <a:t>Generate pseudo-random numbers.</a:t>
            </a:r>
          </a:p>
          <a:p>
            <a:r>
              <a:rPr lang="en-US" i="0" dirty="0">
                <a:ln w="0"/>
                <a:effectLst>
                  <a:outerShdw blurRad="38100" dist="19050" dir="2700000" algn="tl" rotWithShape="0">
                    <a:schemeClr val="dk1">
                      <a:alpha val="40000"/>
                    </a:schemeClr>
                  </a:outerShdw>
                </a:effectLst>
                <a:latin typeface="arial" panose="020B0604020202020204" pitchFamily="34" charset="0"/>
              </a:rPr>
              <a:t>Functions in the random module depend on a pseudo-random number generator function random(), which generates a random float number between 0.0 and 1.0. random. random(): Generates a random float number between 0.0 to 1.0. </a:t>
            </a:r>
            <a:endParaRPr lang="en-US"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82923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9FFFC-A575-436A-B7A8-88EA73827295}"/>
              </a:ext>
            </a:extLst>
          </p:cNvPr>
          <p:cNvSpPr>
            <a:spLocks noGrp="1"/>
          </p:cNvSpPr>
          <p:nvPr>
            <p:ph type="title"/>
          </p:nvPr>
        </p:nvSpPr>
        <p:spPr>
          <a:xfrm>
            <a:off x="275209" y="764373"/>
            <a:ext cx="10972800" cy="1293028"/>
          </a:xfrm>
        </p:spPr>
        <p:txBody>
          <a:bodyPr/>
          <a:lstStyle/>
          <a:p>
            <a:pPr algn="ctr"/>
            <a:r>
              <a:rPr lang="en-US"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CLASS</a:t>
            </a:r>
          </a:p>
        </p:txBody>
      </p:sp>
      <p:sp>
        <p:nvSpPr>
          <p:cNvPr id="3" name="Content Placeholder 2">
            <a:extLst>
              <a:ext uri="{FF2B5EF4-FFF2-40B4-BE49-F238E27FC236}">
                <a16:creationId xmlns:a16="http://schemas.microsoft.com/office/drawing/2014/main" id="{7A1B92E0-1298-4F03-9907-791DC1F603EA}"/>
              </a:ext>
            </a:extLst>
          </p:cNvPr>
          <p:cNvSpPr>
            <a:spLocks noGrp="1"/>
          </p:cNvSpPr>
          <p:nvPr>
            <p:ph idx="1"/>
          </p:nvPr>
        </p:nvSpPr>
        <p:spPr>
          <a:xfrm>
            <a:off x="685800" y="2194560"/>
            <a:ext cx="10820400" cy="1596205"/>
          </a:xfrm>
        </p:spPr>
        <p:txBody>
          <a:bodyPr>
            <a:normAutofit/>
          </a:bodyPr>
          <a:lstStyle/>
          <a:p>
            <a:r>
              <a:rPr lang="en-US" i="0" dirty="0">
                <a:ln w="0"/>
                <a:effectLst>
                  <a:outerShdw blurRad="38100" dist="19050" dir="2700000" algn="tl" rotWithShape="0">
                    <a:schemeClr val="dk1">
                      <a:alpha val="40000"/>
                    </a:schemeClr>
                  </a:outerShdw>
                </a:effectLst>
                <a:latin typeface="arial" panose="020B0604020202020204" pitchFamily="34" charset="0"/>
              </a:rPr>
              <a:t>Python classes provide all the standard features of Object Oriented Programming: the class inheritance mechanism allows multiple base classes, a derived class can override any methods of its base class or classes, and a method can call the method of a base class with the same name.</a:t>
            </a:r>
          </a:p>
          <a:p>
            <a:pPr marL="0" indent="0">
              <a:buNone/>
            </a:pPr>
            <a:endParaRPr lang="en-US" dirty="0">
              <a:ln w="0"/>
              <a:effectLst>
                <a:outerShdw blurRad="38100" dist="19050" dir="2700000" algn="tl" rotWithShape="0">
                  <a:schemeClr val="dk1">
                    <a:alpha val="40000"/>
                  </a:schemeClr>
                </a:outerShdw>
              </a:effectLst>
            </a:endParaRPr>
          </a:p>
        </p:txBody>
      </p:sp>
      <p:sp>
        <p:nvSpPr>
          <p:cNvPr id="6" name="Content Placeholder 2">
            <a:extLst>
              <a:ext uri="{FF2B5EF4-FFF2-40B4-BE49-F238E27FC236}">
                <a16:creationId xmlns:a16="http://schemas.microsoft.com/office/drawing/2014/main" id="{54B48636-4520-44AD-A811-C3D3A224E16E}"/>
              </a:ext>
            </a:extLst>
          </p:cNvPr>
          <p:cNvSpPr txBox="1">
            <a:spLocks/>
          </p:cNvSpPr>
          <p:nvPr/>
        </p:nvSpPr>
        <p:spPr>
          <a:xfrm>
            <a:off x="838200" y="4403323"/>
            <a:ext cx="10820400" cy="18021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ln w="0"/>
                <a:effectLst>
                  <a:outerShdw blurRad="38100" dist="19050" dir="2700000" algn="tl" rotWithShape="0">
                    <a:schemeClr val="dk1">
                      <a:alpha val="40000"/>
                    </a:schemeClr>
                  </a:outerShdw>
                </a:effectLst>
                <a:latin typeface="arial" panose="020B0604020202020204" pitchFamily="34" charset="0"/>
              </a:rPr>
              <a:t>In our project we have made several classes like class for block, class for player paddle and opponent paddle , class for ball and class for game manager.</a:t>
            </a:r>
            <a:endParaRPr lang="en-US"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7937736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7688-FC20-468F-B189-5FD495F95E3C}"/>
              </a:ext>
            </a:extLst>
          </p:cNvPr>
          <p:cNvSpPr>
            <a:spLocks noGrp="1"/>
          </p:cNvSpPr>
          <p:nvPr>
            <p:ph type="title"/>
          </p:nvPr>
        </p:nvSpPr>
        <p:spPr>
          <a:xfrm>
            <a:off x="594804" y="764373"/>
            <a:ext cx="10911396" cy="1293028"/>
          </a:xfrm>
        </p:spPr>
        <p:txBody>
          <a:bodyPr/>
          <a:lstStyle/>
          <a:p>
            <a:pPr algn="ctr"/>
            <a:r>
              <a:rPr lang="en-US"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Important points about our project</a:t>
            </a:r>
          </a:p>
        </p:txBody>
      </p:sp>
      <p:sp>
        <p:nvSpPr>
          <p:cNvPr id="3" name="Content Placeholder 2">
            <a:extLst>
              <a:ext uri="{FF2B5EF4-FFF2-40B4-BE49-F238E27FC236}">
                <a16:creationId xmlns:a16="http://schemas.microsoft.com/office/drawing/2014/main" id="{71D8E999-1536-4692-B646-3DE934FEAEBF}"/>
              </a:ext>
            </a:extLst>
          </p:cNvPr>
          <p:cNvSpPr>
            <a:spLocks noGrp="1"/>
          </p:cNvSpPr>
          <p:nvPr>
            <p:ph idx="1"/>
          </p:nvPr>
        </p:nvSpPr>
        <p:spPr>
          <a:xfrm>
            <a:off x="472736" y="2057401"/>
            <a:ext cx="10820400" cy="4024125"/>
          </a:xfrm>
        </p:spPr>
        <p:txBody>
          <a:bodyPr/>
          <a:lstStyle/>
          <a:p>
            <a:r>
              <a:rPr lang="en-US" dirty="0"/>
              <a:t>The ball , paddle of player and the opponent have been made in paint by us separately.</a:t>
            </a:r>
          </a:p>
          <a:p>
            <a:r>
              <a:rPr lang="en-US" dirty="0"/>
              <a:t>After making the above images we have imported the images to our project.</a:t>
            </a:r>
          </a:p>
          <a:p>
            <a:r>
              <a:rPr lang="en-US" dirty="0"/>
              <a:t>For example the code for importing image of ball in our game is:</a:t>
            </a:r>
          </a:p>
          <a:p>
            <a:endParaRPr lang="en-US" dirty="0"/>
          </a:p>
          <a:p>
            <a:endParaRPr lang="en-US" dirty="0"/>
          </a:p>
          <a:p>
            <a:pPr marL="0" indent="0">
              <a:buNone/>
            </a:pPr>
            <a:br>
              <a:rPr lang="en-US" dirty="0"/>
            </a:br>
            <a:endParaRPr lang="en-US" dirty="0"/>
          </a:p>
        </p:txBody>
      </p:sp>
      <p:sp>
        <p:nvSpPr>
          <p:cNvPr id="6" name="Rectangle 2">
            <a:extLst>
              <a:ext uri="{FF2B5EF4-FFF2-40B4-BE49-F238E27FC236}">
                <a16:creationId xmlns:a16="http://schemas.microsoft.com/office/drawing/2014/main" id="{0D6EDCFA-044A-428F-8A8D-F22CDFBA7004}"/>
              </a:ext>
            </a:extLst>
          </p:cNvPr>
          <p:cNvSpPr>
            <a:spLocks noChangeArrowheads="1"/>
          </p:cNvSpPr>
          <p:nvPr/>
        </p:nvSpPr>
        <p:spPr bwMode="auto">
          <a:xfrm>
            <a:off x="727969" y="4069463"/>
            <a:ext cx="10164931" cy="5078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80808"/>
                </a:solidFill>
                <a:effectLst/>
                <a:latin typeface="JetBrains Mono"/>
              </a:rPr>
              <a:t>ball = Ball(</a:t>
            </a:r>
            <a:r>
              <a:rPr kumimoji="0" lang="en-US" altLang="en-US" sz="900" b="1" i="0" u="none" strike="noStrike" cap="none" normalizeH="0" baseline="0" dirty="0">
                <a:ln>
                  <a:noFill/>
                </a:ln>
                <a:solidFill>
                  <a:srgbClr val="008080"/>
                </a:solidFill>
                <a:effectLst/>
                <a:latin typeface="JetBrains Mono"/>
              </a:rPr>
              <a:t>'Ball.png'</a:t>
            </a:r>
            <a:r>
              <a:rPr kumimoji="0" lang="en-US" altLang="en-US" sz="900" b="0" i="0" u="none" strike="noStrike" cap="none" normalizeH="0" baseline="0" dirty="0">
                <a:ln>
                  <a:noFill/>
                </a:ln>
                <a:solidFill>
                  <a:srgbClr val="080808"/>
                </a:solidFill>
                <a:effectLst/>
                <a:latin typeface="JetBrains Mono"/>
              </a:rPr>
              <a:t>, screen_width / </a:t>
            </a:r>
            <a:r>
              <a:rPr kumimoji="0" lang="en-US" altLang="en-US" sz="900" b="0" i="0" u="none" strike="noStrike" cap="none" normalizeH="0" baseline="0" dirty="0">
                <a:ln>
                  <a:noFill/>
                </a:ln>
                <a:solidFill>
                  <a:srgbClr val="1750EB"/>
                </a:solidFill>
                <a:effectLst/>
                <a:latin typeface="JetBrains Mono"/>
              </a:rPr>
              <a:t>2</a:t>
            </a:r>
            <a:r>
              <a:rPr kumimoji="0" lang="en-US" altLang="en-US" sz="900" b="0" i="0" u="none" strike="noStrike" cap="none" normalizeH="0" baseline="0" dirty="0">
                <a:ln>
                  <a:noFill/>
                </a:ln>
                <a:solidFill>
                  <a:srgbClr val="080808"/>
                </a:solidFill>
                <a:effectLst/>
                <a:latin typeface="JetBrains Mono"/>
              </a:rPr>
              <a:t>, screen_height / </a:t>
            </a:r>
            <a:r>
              <a:rPr kumimoji="0" lang="en-US" altLang="en-US" sz="900" b="0" i="0" u="none" strike="noStrike" cap="none" normalizeH="0" baseline="0" dirty="0">
                <a:ln>
                  <a:noFill/>
                </a:ln>
                <a:solidFill>
                  <a:srgbClr val="1750EB"/>
                </a:solidFill>
                <a:effectLst/>
                <a:latin typeface="JetBrains Mono"/>
              </a:rPr>
              <a:t>2</a:t>
            </a: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1750EB"/>
                </a:solidFill>
                <a:effectLst/>
                <a:latin typeface="JetBrains Mono"/>
              </a:rPr>
              <a:t>4</a:t>
            </a: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1750EB"/>
                </a:solidFill>
                <a:effectLst/>
                <a:latin typeface="JetBrains Mono"/>
              </a:rPr>
              <a:t>4</a:t>
            </a:r>
            <a:r>
              <a:rPr kumimoji="0" lang="en-US" altLang="en-US" sz="900" b="0" i="0" u="none" strike="noStrike" cap="none" normalizeH="0" baseline="0" dirty="0">
                <a:ln>
                  <a:noFill/>
                </a:ln>
                <a:solidFill>
                  <a:srgbClr val="080808"/>
                </a:solidFill>
                <a:effectLst/>
                <a:latin typeface="JetBrains Mono"/>
              </a:rPr>
              <a:t>, paddle_group)  </a:t>
            </a:r>
            <a:r>
              <a:rPr kumimoji="0" lang="en-US" altLang="en-US" sz="900" b="0" i="1" u="none" strike="noStrike" cap="none" normalizeH="0" baseline="0" dirty="0">
                <a:ln>
                  <a:noFill/>
                </a:ln>
                <a:solidFill>
                  <a:srgbClr val="8C8C8C"/>
                </a:solidFill>
                <a:effectLst/>
                <a:latin typeface="JetBrains Mono"/>
              </a:rPr>
              <a:t># object of Ball class</a:t>
            </a:r>
            <a:br>
              <a:rPr kumimoji="0" lang="en-US" altLang="en-US" sz="900" b="0" i="1" u="none" strike="noStrike" cap="none" normalizeH="0" baseline="0" dirty="0">
                <a:ln>
                  <a:noFill/>
                </a:ln>
                <a:solidFill>
                  <a:srgbClr val="8C8C8C"/>
                </a:solidFill>
                <a:effectLst/>
                <a:latin typeface="JetBrains Mono"/>
              </a:rPr>
            </a:br>
            <a:r>
              <a:rPr kumimoji="0" lang="en-US" altLang="en-US" sz="900" b="0" i="0" u="none" strike="noStrike" cap="none" normalizeH="0" baseline="0" dirty="0">
                <a:ln>
                  <a:noFill/>
                </a:ln>
                <a:solidFill>
                  <a:srgbClr val="080808"/>
                </a:solidFill>
                <a:effectLst/>
                <a:latin typeface="JetBrains Mono"/>
              </a:rPr>
              <a:t>ball_sprite = pygame.sprite.GroupSingle()</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ball_sprite.add(ball)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29363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88</TotalTime>
  <Words>461</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vt:lpstr>
      <vt:lpstr>Century Gothic</vt:lpstr>
      <vt:lpstr>JetBrains Mono</vt:lpstr>
      <vt:lpstr>Lucida Grande</vt:lpstr>
      <vt:lpstr>Vapor Trail</vt:lpstr>
      <vt:lpstr>PowerPoint Presentation</vt:lpstr>
      <vt:lpstr>AT THE STARTING THE BALL WILL GO TO RANDOM PLAYER. WHEN THE BALL HITS THE SIDE BOUNDARY, THE OPPoSITION GETS THE ONE POINT AND SAME CONTINUES….  </vt:lpstr>
      <vt:lpstr>  </vt:lpstr>
      <vt:lpstr>PowerPoint Presentation</vt:lpstr>
      <vt:lpstr>PowerPoint Presentation</vt:lpstr>
      <vt:lpstr>PowerPoint Presentation</vt:lpstr>
      <vt:lpstr>PowerPoint Presentation</vt:lpstr>
      <vt:lpstr>CLASS</vt:lpstr>
      <vt:lpstr>Important points about our project</vt:lpstr>
      <vt:lpstr>Output screen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 Based Game</dc:title>
  <dc:creator>VIPUL</dc:creator>
  <cp:lastModifiedBy>VIPUL</cp:lastModifiedBy>
  <cp:revision>10</cp:revision>
  <dcterms:created xsi:type="dcterms:W3CDTF">2020-10-30T01:38:07Z</dcterms:created>
  <dcterms:modified xsi:type="dcterms:W3CDTF">2020-10-30T03:12:34Z</dcterms:modified>
</cp:coreProperties>
</file>