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1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2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7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1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1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5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0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7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09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7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6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0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E910A4-046C-4F8A-AE3D-23E96260CA77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0A4D6A-A107-45B5-A6BD-E0EAD07FD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6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705" y="505775"/>
            <a:ext cx="10748514" cy="1715004"/>
          </a:xfrm>
        </p:spPr>
        <p:txBody>
          <a:bodyPr/>
          <a:lstStyle/>
          <a:p>
            <a:pPr algn="ctr"/>
            <a:r>
              <a:rPr lang="en-IN" dirty="0"/>
              <a:t>Employee </a:t>
            </a:r>
            <a:r>
              <a:rPr lang="en-IN" dirty="0" smtClean="0"/>
              <a:t>Advancement Forecast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31" y="2318851"/>
            <a:ext cx="8825658" cy="861420"/>
          </a:xfrm>
        </p:spPr>
        <p:txBody>
          <a:bodyPr/>
          <a:lstStyle/>
          <a:p>
            <a:r>
              <a:rPr lang="en-IN" dirty="0"/>
              <a:t>Predicting Employee Promotions Based on Various Factors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84" y="2861704"/>
            <a:ext cx="5064474" cy="33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5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468" y="491705"/>
            <a:ext cx="8825658" cy="835109"/>
          </a:xfrm>
        </p:spPr>
        <p:txBody>
          <a:bodyPr/>
          <a:lstStyle/>
          <a:p>
            <a:r>
              <a:rPr lang="en-IN" dirty="0"/>
              <a:t>Model Building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468" y="1438957"/>
            <a:ext cx="11206698" cy="4892832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Selected </a:t>
            </a:r>
            <a:r>
              <a:rPr lang="en-IN" b="1" dirty="0"/>
              <a:t>GradientBoostingClassifier</a:t>
            </a:r>
            <a:r>
              <a:rPr lang="en-IN" dirty="0"/>
              <a:t> as the model due to its robustness and high accuracy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smtClean="0"/>
              <a:t>Cross-validation results: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Test </a:t>
            </a:r>
            <a:r>
              <a:rPr lang="en-IN" b="1" dirty="0"/>
              <a:t>Accuracy:</a:t>
            </a:r>
            <a:r>
              <a:rPr lang="en-IN" dirty="0"/>
              <a:t> </a:t>
            </a:r>
            <a:r>
              <a:rPr lang="en-IN" dirty="0" smtClean="0"/>
              <a:t>87.8%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Precision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smtClean="0"/>
              <a:t>88.9%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Recall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smtClean="0"/>
              <a:t>87.8%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F1 </a:t>
            </a:r>
            <a:r>
              <a:rPr lang="en-IN" dirty="0"/>
              <a:t>Score: </a:t>
            </a:r>
            <a:r>
              <a:rPr lang="en-IN" dirty="0" smtClean="0"/>
              <a:t>88.8%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05" y="2020639"/>
            <a:ext cx="6227529" cy="37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7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215" y="517584"/>
            <a:ext cx="8825658" cy="748845"/>
          </a:xfrm>
        </p:spPr>
        <p:txBody>
          <a:bodyPr/>
          <a:lstStyle/>
          <a:p>
            <a:r>
              <a:rPr lang="en-IN" dirty="0"/>
              <a:t>Hyperparameter Tuning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214" y="1421705"/>
            <a:ext cx="11215325" cy="4910084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Conducted validation curves and </a:t>
            </a:r>
            <a:r>
              <a:rPr lang="en-IN" dirty="0" err="1"/>
              <a:t>GridSearchCV</a:t>
            </a:r>
            <a:r>
              <a:rPr lang="en-IN" dirty="0"/>
              <a:t> to find the best parameters.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u="sng" dirty="0"/>
              <a:t>Best parameters </a:t>
            </a:r>
            <a:r>
              <a:rPr lang="en-IN" u="sng" dirty="0" smtClean="0"/>
              <a:t>found: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max_depth</a:t>
            </a:r>
            <a:r>
              <a:rPr lang="en-IN" dirty="0"/>
              <a:t>: </a:t>
            </a:r>
            <a:r>
              <a:rPr lang="en-IN" dirty="0" smtClean="0"/>
              <a:t>20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learning_rate</a:t>
            </a:r>
            <a:r>
              <a:rPr lang="en-IN" dirty="0"/>
              <a:t>: </a:t>
            </a:r>
            <a:r>
              <a:rPr lang="en-IN" dirty="0" smtClean="0"/>
              <a:t>0.4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n_estimators</a:t>
            </a:r>
            <a:r>
              <a:rPr lang="en-IN" dirty="0"/>
              <a:t>: 300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05" y="1943637"/>
            <a:ext cx="5549806" cy="42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214" y="422693"/>
            <a:ext cx="9947241" cy="964505"/>
          </a:xfrm>
        </p:spPr>
        <p:txBody>
          <a:bodyPr/>
          <a:lstStyle/>
          <a:p>
            <a:r>
              <a:rPr lang="en-IN" dirty="0"/>
              <a:t>Final Model Performance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214" y="1706376"/>
            <a:ext cx="11267083" cy="4858326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Trained final model with optimal parameters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Test set accuracy:</a:t>
            </a:r>
            <a:r>
              <a:rPr lang="en-IN" dirty="0"/>
              <a:t> 95.7%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Precision and recall from classification </a:t>
            </a:r>
            <a:r>
              <a:rPr lang="en-IN" u="sng" dirty="0" smtClean="0"/>
              <a:t>report: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Precision</a:t>
            </a:r>
            <a:r>
              <a:rPr lang="en-IN" b="1" dirty="0"/>
              <a:t>:</a:t>
            </a:r>
            <a:r>
              <a:rPr lang="en-IN" dirty="0"/>
              <a:t> 100% for class 1 and 91% for class </a:t>
            </a:r>
            <a:r>
              <a:rPr lang="en-IN" dirty="0" smtClean="0"/>
              <a:t>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Recall</a:t>
            </a:r>
            <a:r>
              <a:rPr lang="en-IN" b="1" dirty="0"/>
              <a:t>:</a:t>
            </a:r>
            <a:r>
              <a:rPr lang="en-IN" dirty="0"/>
              <a:t> 92% for class 1 and 100% for class </a:t>
            </a:r>
            <a:r>
              <a:rPr lang="en-IN" dirty="0" smtClean="0"/>
              <a:t>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F1 </a:t>
            </a:r>
            <a:r>
              <a:rPr lang="en-IN" b="1" dirty="0"/>
              <a:t>Score:</a:t>
            </a:r>
            <a:r>
              <a:rPr lang="en-IN" dirty="0"/>
              <a:t> 96%</a:t>
            </a:r>
          </a:p>
          <a:p>
            <a:pPr lvl="0"/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 smtClean="0"/>
              <a:t>Ready </a:t>
            </a:r>
            <a:r>
              <a:rPr lang="en-IN" dirty="0"/>
              <a:t>to predict promotions based on various factors.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6" y="4936014"/>
            <a:ext cx="935485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4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216" y="474452"/>
            <a:ext cx="9981746" cy="800604"/>
          </a:xfrm>
        </p:spPr>
        <p:txBody>
          <a:bodyPr/>
          <a:lstStyle/>
          <a:p>
            <a:r>
              <a:rPr lang="en-US" dirty="0" smtClean="0"/>
              <a:t>Challenges faced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215" y="1275056"/>
            <a:ext cx="11198071" cy="50394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</a:t>
            </a:r>
            <a:r>
              <a:rPr lang="en-IN" dirty="0" smtClean="0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</a:t>
            </a:r>
            <a:r>
              <a:rPr lang="en-IN" dirty="0" smtClean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Selection: Choosing </a:t>
            </a:r>
            <a:r>
              <a:rPr lang="en-US" dirty="0"/>
              <a:t>the right machine learning algorithm that balances bias and variance while offering robust performance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Evaluation </a:t>
            </a:r>
            <a:r>
              <a:rPr lang="en-IN" dirty="0" smtClean="0"/>
              <a:t>Metrics: </a:t>
            </a:r>
            <a:r>
              <a:rPr lang="en-US" dirty="0" smtClean="0"/>
              <a:t>Ensuring </a:t>
            </a:r>
            <a:r>
              <a:rPr lang="en-US" dirty="0"/>
              <a:t>the chosen metrics reflect the true performance of the model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Deployment </a:t>
            </a:r>
            <a:r>
              <a:rPr lang="en-IN" dirty="0" smtClean="0"/>
              <a:t>Challenges (Scalability): </a:t>
            </a:r>
            <a:r>
              <a:rPr lang="en-US" dirty="0"/>
              <a:t>Ensuring the model can handle real-time data and large datasets efficiently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Privacy and </a:t>
            </a:r>
            <a:r>
              <a:rPr lang="en-IN" dirty="0" smtClean="0"/>
              <a:t>Ethics: </a:t>
            </a:r>
            <a:r>
              <a:rPr lang="en-US" dirty="0"/>
              <a:t>Handling sensitive employee data responsibly and in compliance with privacy laws and corporate policies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Continuous </a:t>
            </a:r>
            <a:r>
              <a:rPr lang="en-IN" dirty="0" smtClean="0"/>
              <a:t>Improvement: model updating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1630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095" y="474453"/>
            <a:ext cx="8825658" cy="1076650"/>
          </a:xfrm>
        </p:spPr>
        <p:txBody>
          <a:bodyPr/>
          <a:lstStyle/>
          <a:p>
            <a:r>
              <a:rPr lang="en-IN" dirty="0"/>
              <a:t>Conclusions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095" y="1775388"/>
            <a:ext cx="11180818" cy="4478763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No single factor determines promotion; a combination of several factors is responsible.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Key influential factors include performance, age, length of service, previous year rating, and total score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GradientBoostingClassifier</a:t>
            </a:r>
            <a:r>
              <a:rPr lang="en-IN" dirty="0"/>
              <a:t> with </a:t>
            </a:r>
            <a:r>
              <a:rPr lang="en-IN" b="1" dirty="0" smtClean="0"/>
              <a:t>Hyperparameter</a:t>
            </a:r>
            <a:r>
              <a:rPr lang="en-IN" dirty="0" smtClean="0"/>
              <a:t> </a:t>
            </a:r>
            <a:r>
              <a:rPr lang="en-IN" dirty="0"/>
              <a:t>tuning yields excellent predictive performance.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0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094" y="491706"/>
            <a:ext cx="11180818" cy="904119"/>
          </a:xfrm>
        </p:spPr>
        <p:txBody>
          <a:bodyPr/>
          <a:lstStyle/>
          <a:p>
            <a:r>
              <a:rPr lang="en-US" dirty="0" smtClean="0"/>
              <a:t>Motivation behind the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094" y="1395825"/>
            <a:ext cx="11180819" cy="4987722"/>
          </a:xfrm>
        </p:spPr>
        <p:txBody>
          <a:bodyPr/>
          <a:lstStyle/>
          <a:p>
            <a:r>
              <a:rPr lang="en-US" dirty="0"/>
              <a:t>In today’s competitive business landscape, talent management is crucial for organizational success. Here’s why implementing an Employee Promotion Prediction system can be a game-changer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Enhance </a:t>
            </a:r>
            <a:r>
              <a:rPr lang="en-US" b="1" dirty="0"/>
              <a:t>Employee Engagement and Retention:</a:t>
            </a:r>
            <a:r>
              <a:rPr lang="en-US" dirty="0"/>
              <a:t> Predicting promotions helps identify high-potential employees who are ready for the next step in their careers,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IN" b="1" dirty="0"/>
              <a:t>Data-Driven Decisions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US" dirty="0"/>
              <a:t>Traditional promotion processes often rely on subjective evaluations. A predictive model utilizes data to provide objective </a:t>
            </a:r>
            <a:r>
              <a:rPr lang="en-US" dirty="0" smtClean="0"/>
              <a:t>insights</a:t>
            </a:r>
          </a:p>
          <a:p>
            <a:pPr marL="342900" indent="-342900">
              <a:buAutoNum type="arabicPeriod"/>
            </a:pPr>
            <a:r>
              <a:rPr lang="en-IN" b="1" dirty="0"/>
              <a:t>Optimize Workforce Planning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US" dirty="0"/>
              <a:t>By forecasting promotions, organizations can proactively plan for future leadership needs and skill gaps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IN" dirty="0"/>
              <a:t>Identify Talent </a:t>
            </a:r>
            <a:r>
              <a:rPr lang="en-IN" dirty="0" smtClean="0"/>
              <a:t>Early</a:t>
            </a:r>
          </a:p>
          <a:p>
            <a:pPr marL="342900" indent="-342900">
              <a:buAutoNum type="arabicPeriod"/>
            </a:pPr>
            <a:r>
              <a:rPr lang="en-IN" dirty="0"/>
              <a:t>Increase Fairness and </a:t>
            </a:r>
            <a:r>
              <a:rPr lang="en-IN" dirty="0" smtClean="0"/>
              <a:t>Transparency</a:t>
            </a:r>
          </a:p>
          <a:p>
            <a:pPr marL="342900" indent="-342900">
              <a:buAutoNum type="arabicPeriod"/>
            </a:pPr>
            <a:r>
              <a:rPr lang="en-IN" b="1" dirty="0"/>
              <a:t>Boost Organizational </a:t>
            </a:r>
            <a:r>
              <a:rPr lang="en-IN" b="1" dirty="0" smtClean="0"/>
              <a:t>Performance:</a:t>
            </a:r>
            <a:r>
              <a:rPr lang="en-IN" dirty="0" smtClean="0"/>
              <a:t> </a:t>
            </a:r>
            <a:r>
              <a:rPr lang="en-US" dirty="0"/>
              <a:t>A motivated and well-placed workforce directly contributes to the organization’s growth and success</a:t>
            </a:r>
            <a:r>
              <a:rPr lang="en-US" dirty="0" smtClean="0"/>
              <a:t>.</a:t>
            </a:r>
          </a:p>
          <a:p>
            <a:r>
              <a:rPr lang="en-US" dirty="0"/>
              <a:t>🌟 Embrace the Future of Talent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13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722" y="500332"/>
            <a:ext cx="4279687" cy="817856"/>
          </a:xfrm>
        </p:spPr>
        <p:txBody>
          <a:bodyPr/>
          <a:lstStyle/>
          <a:p>
            <a:r>
              <a:rPr lang="en-IN" dirty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722" y="1594233"/>
            <a:ext cx="11198070" cy="2132378"/>
          </a:xfrm>
        </p:spPr>
        <p:txBody>
          <a:bodyPr>
            <a:normAutofit fontScale="92500"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Problem statement/Objective</a:t>
            </a:r>
            <a:r>
              <a:rPr lang="en-IN" sz="2400" b="1" dirty="0"/>
              <a:t>:</a:t>
            </a:r>
            <a:r>
              <a:rPr lang="en-IN" sz="2400" dirty="0"/>
              <a:t> To analyse various factors contributing to employee promotions and predict which employees will be promoted</a:t>
            </a:r>
            <a:r>
              <a:rPr lang="en-IN" sz="2400" dirty="0" smtClean="0"/>
              <a:t>.</a:t>
            </a:r>
          </a:p>
          <a:p>
            <a:pPr lvl="0"/>
            <a:endParaRPr lang="en-IN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Dataset:</a:t>
            </a:r>
            <a:r>
              <a:rPr lang="en-IN" sz="2400" dirty="0"/>
              <a:t> Includes 54,808 entries with 14 attributes such as Employee ID, Department, Region, Education, etc.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58" y="3294302"/>
            <a:ext cx="4631217" cy="30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7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599" y="490051"/>
            <a:ext cx="11206699" cy="589349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Employee_Id - ID's of all 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Department </a:t>
            </a:r>
            <a:r>
              <a:rPr lang="en-US" dirty="0"/>
              <a:t>- department of the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Region - region as designated by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Education - qualification of the 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 - gender of the 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Recruitment channel - means via which employee was recruited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of trainings - total number of trainings undergone by the 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- age of the 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Previous year ratings - previous year performance ratings of the 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Length of service - total years worked for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KPIs met(1 if &gt;80%) - total KPIs met in the tenure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Average training score - average score on trainings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Awards won - Awards won if any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is_promoted - Binary(0 = No | 1=Yes</a:t>
            </a:r>
            <a:r>
              <a:rPr lang="en-US" dirty="0" smtClean="0"/>
              <a:t>) </a:t>
            </a:r>
            <a:r>
              <a:rPr lang="en-US" b="1" dirty="0"/>
              <a:t>The target column is the is_promoted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9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8573"/>
            <a:ext cx="11162581" cy="1723630"/>
          </a:xfrm>
        </p:spPr>
        <p:txBody>
          <a:bodyPr/>
          <a:lstStyle/>
          <a:p>
            <a:r>
              <a:rPr lang="en-IN" dirty="0"/>
              <a:t>Data Collection </a:t>
            </a:r>
            <a:r>
              <a:rPr lang="en-IN" dirty="0" smtClean="0"/>
              <a:t>and Understanding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249841"/>
            <a:ext cx="11248845" cy="4081948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Imported necessary libraries:</a:t>
            </a:r>
            <a:r>
              <a:rPr lang="en-IN" dirty="0"/>
              <a:t> pandas, </a:t>
            </a:r>
            <a:r>
              <a:rPr lang="en-IN" dirty="0" err="1"/>
              <a:t>numpy</a:t>
            </a:r>
            <a:r>
              <a:rPr lang="en-IN" dirty="0"/>
              <a:t>, </a:t>
            </a:r>
            <a:r>
              <a:rPr lang="en-IN" dirty="0" err="1"/>
              <a:t>sklearn</a:t>
            </a:r>
            <a:r>
              <a:rPr lang="en-IN" dirty="0"/>
              <a:t>, </a:t>
            </a:r>
            <a:r>
              <a:rPr lang="en-IN" dirty="0" err="1"/>
              <a:t>seaborn</a:t>
            </a:r>
            <a:r>
              <a:rPr lang="en-IN" dirty="0"/>
              <a:t>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/>
              <a:t>Initial dataset </a:t>
            </a:r>
            <a:r>
              <a:rPr lang="en-IN" b="1" dirty="0" smtClean="0"/>
              <a:t>exploration:	  </a:t>
            </a:r>
            <a:r>
              <a:rPr lang="en-IN" dirty="0" smtClean="0"/>
              <a:t>54,808 </a:t>
            </a:r>
            <a:r>
              <a:rPr lang="en-IN" dirty="0"/>
              <a:t>rows and 14 </a:t>
            </a:r>
            <a:r>
              <a:rPr lang="en-IN" dirty="0" smtClean="0"/>
              <a:t>columns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The target column is the is_promoted column.</a:t>
            </a:r>
            <a:endParaRPr lang="en-I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Only the </a:t>
            </a:r>
            <a:r>
              <a:rPr lang="en-US" b="1" dirty="0"/>
              <a:t>education</a:t>
            </a:r>
            <a:r>
              <a:rPr lang="en-US" dirty="0"/>
              <a:t> and </a:t>
            </a:r>
            <a:r>
              <a:rPr lang="en-US" b="1" dirty="0" err="1"/>
              <a:t>previous_year_rating</a:t>
            </a:r>
            <a:r>
              <a:rPr lang="en-US" dirty="0"/>
              <a:t> columns have Null values in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50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720" y="483080"/>
            <a:ext cx="9860977" cy="957532"/>
          </a:xfrm>
        </p:spPr>
        <p:txBody>
          <a:bodyPr/>
          <a:lstStyle/>
          <a:p>
            <a:r>
              <a:rPr lang="en-IN" dirty="0"/>
              <a:t>Handling Missing Values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719" y="1723630"/>
            <a:ext cx="11215325" cy="4642664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Columns with missing values: </a:t>
            </a:r>
            <a:r>
              <a:rPr lang="en-IN" b="1" dirty="0"/>
              <a:t>education</a:t>
            </a:r>
            <a:r>
              <a:rPr lang="en-IN" dirty="0"/>
              <a:t> and </a:t>
            </a:r>
            <a:r>
              <a:rPr lang="en-IN" b="1" dirty="0"/>
              <a:t>previous_year_rating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Filled missing </a:t>
            </a:r>
            <a:r>
              <a:rPr lang="en-IN" b="1" dirty="0"/>
              <a:t>'</a:t>
            </a:r>
            <a:r>
              <a:rPr lang="en-IN" b="1" dirty="0" err="1"/>
              <a:t>previous_year_rating</a:t>
            </a:r>
            <a:r>
              <a:rPr lang="en-IN" dirty="0"/>
              <a:t>' with 0, assuming they are new employees.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Filled missing </a:t>
            </a:r>
            <a:r>
              <a:rPr lang="en-IN" b="1" dirty="0"/>
              <a:t>'education</a:t>
            </a:r>
            <a:r>
              <a:rPr lang="en-IN" dirty="0"/>
              <a:t>' with the mode of the education level per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odd that the education column has so many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Qualifications mean a great deal and hence it is imperative the Null values are analyzed. Out of the total 2409 missing rows, 122 of those employees have </a:t>
            </a:r>
            <a:r>
              <a:rPr lang="en-US" dirty="0" smtClean="0"/>
              <a:t>received </a:t>
            </a:r>
            <a:r>
              <a:rPr lang="en-US" dirty="0"/>
              <a:t>a promotion, thus the Null values have to be </a:t>
            </a:r>
            <a:r>
              <a:rPr lang="en-US" b="1" dirty="0"/>
              <a:t>imputed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84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094" y="460713"/>
            <a:ext cx="9955868" cy="2567159"/>
          </a:xfrm>
        </p:spPr>
        <p:txBody>
          <a:bodyPr/>
          <a:lstStyle/>
          <a:p>
            <a:r>
              <a:rPr lang="en-IN" dirty="0"/>
              <a:t>Exploratory Data Analysis (EDA)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094" y="2525886"/>
            <a:ext cx="11206698" cy="3918046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Univariate</a:t>
            </a:r>
            <a:r>
              <a:rPr lang="en-IN" sz="1600" dirty="0"/>
              <a:t> analysis: Distribution plots for numerical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Outlier treatment using </a:t>
            </a:r>
            <a:r>
              <a:rPr lang="en-IN" sz="1600" b="1" dirty="0"/>
              <a:t>IQR</a:t>
            </a:r>
            <a:r>
              <a:rPr lang="en-IN" sz="1600" dirty="0"/>
              <a:t> method for 'age' and </a:t>
            </a:r>
            <a:r>
              <a:rPr lang="en-IN" sz="1600" b="1" dirty="0" smtClean="0"/>
              <a:t>'</a:t>
            </a:r>
            <a:r>
              <a:rPr lang="en-IN" sz="1600" b="1" dirty="0" err="1" smtClean="0"/>
              <a:t>length_of_service</a:t>
            </a:r>
            <a:r>
              <a:rPr lang="en-IN" sz="1600" dirty="0" smtClean="0"/>
              <a:t>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Binning</a:t>
            </a:r>
            <a:r>
              <a:rPr lang="en-IN" sz="1600" dirty="0" smtClean="0"/>
              <a:t>: </a:t>
            </a:r>
          </a:p>
          <a:p>
            <a:r>
              <a:rPr lang="en-IN" sz="1600" b="1" dirty="0" smtClean="0"/>
              <a:t>                    </a:t>
            </a:r>
            <a:r>
              <a:rPr lang="en-IN" sz="1600" dirty="0" err="1" smtClean="0"/>
              <a:t>total_score</a:t>
            </a:r>
            <a:r>
              <a:rPr lang="en-IN" sz="1600" b="1" dirty="0" smtClean="0"/>
              <a:t>: </a:t>
            </a:r>
            <a:r>
              <a:rPr lang="en-IN" sz="1600" dirty="0" smtClean="0"/>
              <a:t>Low </a:t>
            </a:r>
            <a:r>
              <a:rPr lang="en-IN" sz="1600" dirty="0"/>
              <a:t>(</a:t>
            </a:r>
            <a:r>
              <a:rPr lang="en-IN" sz="1600" dirty="0" smtClean="0"/>
              <a:t>0-65)</a:t>
            </a:r>
          </a:p>
          <a:p>
            <a:r>
              <a:rPr lang="en-IN" sz="1600" dirty="0" smtClean="0"/>
              <a:t>                                              Mediocre </a:t>
            </a:r>
            <a:r>
              <a:rPr lang="en-IN" sz="1600" dirty="0"/>
              <a:t>(</a:t>
            </a:r>
            <a:r>
              <a:rPr lang="en-IN" sz="1600" dirty="0" smtClean="0"/>
              <a:t>65-145)</a:t>
            </a:r>
          </a:p>
          <a:p>
            <a:r>
              <a:rPr lang="en-IN" sz="1600" dirty="0" smtClean="0"/>
              <a:t>                                              High </a:t>
            </a:r>
            <a:r>
              <a:rPr lang="en-IN" sz="1600" dirty="0"/>
              <a:t>(145</a:t>
            </a:r>
            <a:r>
              <a:rPr lang="en-IN" sz="1600" dirty="0" smtClean="0"/>
              <a:t>+)</a:t>
            </a:r>
          </a:p>
          <a:p>
            <a:r>
              <a:rPr lang="en-IN" sz="1600" b="1" dirty="0"/>
              <a:t>	</a:t>
            </a:r>
            <a:r>
              <a:rPr lang="en-IN" sz="1600" b="1" dirty="0" smtClean="0"/>
              <a:t>	     </a:t>
            </a:r>
            <a:r>
              <a:rPr lang="en-IN" sz="1600" dirty="0" err="1" smtClean="0"/>
              <a:t>service_catg</a:t>
            </a:r>
            <a:r>
              <a:rPr lang="en-IN" sz="1600" dirty="0" smtClean="0"/>
              <a:t>: </a:t>
            </a:r>
            <a:r>
              <a:rPr lang="en-IN" sz="1600" dirty="0"/>
              <a:t>New (0-2 years</a:t>
            </a:r>
            <a:r>
              <a:rPr lang="en-IN" sz="1600" dirty="0" smtClean="0"/>
              <a:t>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		    </a:t>
            </a:r>
            <a:r>
              <a:rPr lang="en-IN" sz="1600" dirty="0" smtClean="0"/>
              <a:t>Established </a:t>
            </a:r>
            <a:r>
              <a:rPr lang="en-IN" sz="1600" dirty="0"/>
              <a:t>(2-7 </a:t>
            </a:r>
            <a:r>
              <a:rPr lang="en-IN" sz="1600" dirty="0" smtClean="0"/>
              <a:t>years)</a:t>
            </a:r>
          </a:p>
          <a:p>
            <a:r>
              <a:rPr lang="en-IN" sz="1600" dirty="0"/>
              <a:t>	</a:t>
            </a:r>
            <a:r>
              <a:rPr lang="en-IN" sz="1600" dirty="0" smtClean="0"/>
              <a:t>					    Experienced </a:t>
            </a:r>
            <a:r>
              <a:rPr lang="en-IN" sz="1600" dirty="0"/>
              <a:t>(7-10 </a:t>
            </a:r>
            <a:r>
              <a:rPr lang="en-IN" sz="1600" dirty="0" smtClean="0"/>
              <a:t>years)</a:t>
            </a:r>
          </a:p>
          <a:p>
            <a:r>
              <a:rPr lang="en-IN" sz="1600" dirty="0"/>
              <a:t>	</a:t>
            </a:r>
            <a:r>
              <a:rPr lang="en-IN" sz="1600" dirty="0" smtClean="0"/>
              <a:t>					    Veteran </a:t>
            </a:r>
            <a:r>
              <a:rPr lang="en-IN" sz="1600" dirty="0"/>
              <a:t>(10+ years)</a:t>
            </a:r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64" y="3537039"/>
            <a:ext cx="311511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42" y="560717"/>
            <a:ext cx="8825658" cy="791977"/>
          </a:xfrm>
        </p:spPr>
        <p:txBody>
          <a:bodyPr/>
          <a:lstStyle/>
          <a:p>
            <a:r>
              <a:rPr lang="en-IN" dirty="0"/>
              <a:t>Key Findings from EDA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42" y="1507968"/>
            <a:ext cx="11215324" cy="4858325"/>
          </a:xfrm>
        </p:spPr>
        <p:txBody>
          <a:bodyPr/>
          <a:lstStyle/>
          <a:p>
            <a:r>
              <a:rPr lang="en-IN" b="1" dirty="0"/>
              <a:t>Factors contributing to promotions</a:t>
            </a:r>
            <a:r>
              <a:rPr lang="en-IN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Performance (KPIs and </a:t>
            </a:r>
            <a:r>
              <a:rPr lang="en-IN" dirty="0" smtClean="0"/>
              <a:t>awards)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Total </a:t>
            </a:r>
            <a:r>
              <a:rPr lang="en-IN" dirty="0"/>
              <a:t>Score (combination of </a:t>
            </a:r>
            <a:r>
              <a:rPr lang="en-IN" dirty="0" err="1"/>
              <a:t>no_of_trainings</a:t>
            </a:r>
            <a:r>
              <a:rPr lang="en-IN" dirty="0"/>
              <a:t> and </a:t>
            </a:r>
            <a:r>
              <a:rPr lang="en-IN" dirty="0" err="1" smtClean="0"/>
              <a:t>avg_training_score</a:t>
            </a:r>
            <a:r>
              <a:rPr lang="en-I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Age </a:t>
            </a:r>
            <a:r>
              <a:rPr lang="en-IN" dirty="0"/>
              <a:t>and Length of </a:t>
            </a:r>
            <a:r>
              <a:rPr lang="en-IN" dirty="0" smtClean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Previous </a:t>
            </a:r>
            <a:r>
              <a:rPr lang="en-IN" dirty="0"/>
              <a:t>Year </a:t>
            </a:r>
            <a:r>
              <a:rPr lang="en-IN" dirty="0" smtClean="0"/>
              <a:t>Rating</a:t>
            </a:r>
          </a:p>
          <a:p>
            <a:endParaRPr lang="en-US" dirty="0"/>
          </a:p>
          <a:p>
            <a:pPr lvl="0"/>
            <a:r>
              <a:rPr lang="en-IN" b="1" dirty="0"/>
              <a:t>Non-contributing factors: </a:t>
            </a:r>
            <a:r>
              <a:rPr lang="en-IN" dirty="0"/>
              <a:t>Department and Education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4071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721" y="508959"/>
            <a:ext cx="8825658" cy="722966"/>
          </a:xfrm>
        </p:spPr>
        <p:txBody>
          <a:bodyPr/>
          <a:lstStyle/>
          <a:p>
            <a:r>
              <a:rPr lang="en-IN" dirty="0" smtClean="0"/>
              <a:t>Data </a:t>
            </a:r>
            <a:r>
              <a:rPr lang="en-IN" dirty="0"/>
              <a:t>Preparation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721" y="1361318"/>
            <a:ext cx="11172192" cy="50308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Selected important features:</a:t>
            </a:r>
            <a:r>
              <a:rPr lang="en-IN" sz="2000" dirty="0"/>
              <a:t> performance, age, </a:t>
            </a:r>
            <a:r>
              <a:rPr lang="en-IN" sz="2000" dirty="0" err="1"/>
              <a:t>length_of_service</a:t>
            </a:r>
            <a:r>
              <a:rPr lang="en-IN" sz="2000" dirty="0"/>
              <a:t>, previous_year_rating, </a:t>
            </a:r>
            <a:r>
              <a:rPr lang="en-IN" sz="2000" dirty="0" err="1"/>
              <a:t>total_score</a:t>
            </a:r>
            <a:r>
              <a:rPr lang="en-IN" sz="20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Removed redundant columns.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Converted </a:t>
            </a:r>
            <a:r>
              <a:rPr lang="en-IN" sz="2000" b="1" dirty="0"/>
              <a:t>'performance</a:t>
            </a:r>
            <a:r>
              <a:rPr lang="en-IN" sz="2000" dirty="0"/>
              <a:t>' to boolean.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Used </a:t>
            </a:r>
            <a:r>
              <a:rPr lang="en-IN" sz="2000" b="1" dirty="0"/>
              <a:t>MinMaxScaler</a:t>
            </a:r>
            <a:r>
              <a:rPr lang="en-IN" sz="2000" dirty="0"/>
              <a:t> for feature scaling</a:t>
            </a:r>
            <a:r>
              <a:rPr lang="en-IN" sz="20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Splitted</a:t>
            </a:r>
            <a:r>
              <a:rPr lang="en-IN" sz="2000" dirty="0"/>
              <a:t> dataset into </a:t>
            </a:r>
            <a:r>
              <a:rPr lang="en-IN" sz="2000" b="1" dirty="0"/>
              <a:t>training</a:t>
            </a:r>
            <a:r>
              <a:rPr lang="en-IN" sz="2000" dirty="0"/>
              <a:t> and </a:t>
            </a:r>
            <a:r>
              <a:rPr lang="en-IN" sz="2000" b="1" dirty="0"/>
              <a:t>testing</a:t>
            </a:r>
            <a:r>
              <a:rPr lang="en-IN" sz="2000" dirty="0"/>
              <a:t> sets (80:20 ratio</a:t>
            </a:r>
            <a:r>
              <a:rPr lang="en-IN" sz="20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Applied </a:t>
            </a:r>
            <a:r>
              <a:rPr lang="en-IN" sz="2000" b="1" dirty="0" err="1"/>
              <a:t>RandomOverSampler</a:t>
            </a:r>
            <a:r>
              <a:rPr lang="en-IN" sz="2000" dirty="0"/>
              <a:t> to address class imbalance.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973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</TotalTime>
  <Words>804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 Boardroom</vt:lpstr>
      <vt:lpstr>Employee Advancement Forecast</vt:lpstr>
      <vt:lpstr>Motivation behind the project</vt:lpstr>
      <vt:lpstr>Introduction</vt:lpstr>
      <vt:lpstr>PowerPoint Presentation</vt:lpstr>
      <vt:lpstr>Data Collection and Understanding</vt:lpstr>
      <vt:lpstr>Handling Missing Values</vt:lpstr>
      <vt:lpstr>Exploratory Data Analysis (EDA) </vt:lpstr>
      <vt:lpstr>Key Findings from EDA</vt:lpstr>
      <vt:lpstr>Data Preparation</vt:lpstr>
      <vt:lpstr>Model Building</vt:lpstr>
      <vt:lpstr>Hyperparameter Tuning</vt:lpstr>
      <vt:lpstr>Final Model Performance</vt:lpstr>
      <vt:lpstr>Challenges faced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2024-05-25T06:58:52Z</dcterms:created>
  <dcterms:modified xsi:type="dcterms:W3CDTF">2024-05-25T08:18:20Z</dcterms:modified>
</cp:coreProperties>
</file>