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7" r:id="rId2"/>
    <p:sldId id="258" r:id="rId3"/>
    <p:sldId id="259" r:id="rId4"/>
    <p:sldId id="260" r:id="rId5"/>
    <p:sldId id="261" r:id="rId6"/>
    <p:sldId id="262"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1">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88269B58-7CB0-4C2F-25A5-22CDD674B556}"/>
              </a:ext>
              <a:ext uri="{C183D7F6-B498-43B3-948B-1728B52AA6E4}">
                <adec:decorative xmlns:adec="http://schemas.microsoft.com/office/drawing/2017/decorative" xmlns="" val="1"/>
              </a:ext>
            </a:extLst>
          </p:cNvPr>
          <p:cNvCxnSpPr>
            <a:cxnSpLocks/>
          </p:cNvCxnSpPr>
          <p:nvPr/>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EA13055-B845-FBB2-6E40-E9F62C545C9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01F6083-B404-3019-FFD3-B2E2F2DB88B1}"/>
              </a:ext>
              <a:ext uri="{C183D7F6-B498-43B3-948B-1728B52AA6E4}">
                <adec:decorative xmlns:adec="http://schemas.microsoft.com/office/drawing/2017/decorative" xmlns="" val="1"/>
              </a:ext>
            </a:extLst>
          </p:cNvPr>
          <p:cNvSpPr/>
          <p:nvPr/>
        </p:nvSpPr>
        <p:spPr>
          <a:xfrm>
            <a:off x="0" y="6629401"/>
            <a:ext cx="11279300" cy="22860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2" name="Title 1">
            <a:extLst>
              <a:ext uri="{FF2B5EF4-FFF2-40B4-BE49-F238E27FC236}">
                <a16:creationId xmlns:a16="http://schemas.microsoft.com/office/drawing/2014/main" xmlns="" id="{1512F9DF-67A6-5407-0E0B-8AEC4C0A2E55}"/>
              </a:ext>
            </a:extLst>
          </p:cNvPr>
          <p:cNvSpPr>
            <a:spLocks noGrp="1"/>
          </p:cNvSpPr>
          <p:nvPr>
            <p:ph type="title"/>
          </p:nvPr>
        </p:nvSpPr>
        <p:spPr>
          <a:xfrm>
            <a:off x="5257801" y="1043798"/>
            <a:ext cx="6021496" cy="5279364"/>
          </a:xfrm>
        </p:spPr>
        <p:txBody>
          <a:bodyPr lIns="0" rIns="0" anchor="ctr">
            <a:noAutofit/>
          </a:bodyPr>
          <a:lstStyle>
            <a:lvl1pPr algn="l">
              <a:lnSpc>
                <a:spcPct val="75000"/>
              </a:lnSpc>
              <a:defRPr sz="5400" b="1">
                <a:solidFill>
                  <a:schemeClr val="bg1"/>
                </a:solidFill>
                <a:latin typeface="+mj-lt"/>
              </a:defRPr>
            </a:lvl1pPr>
          </a:lstStyle>
          <a:p>
            <a:r>
              <a:rPr lang="en-US" smtClean="0"/>
              <a:t>Click to edit Master title style</a:t>
            </a:r>
            <a:endParaRPr lang="en-US" dirty="0"/>
          </a:p>
        </p:txBody>
      </p:sp>
      <p:sp>
        <p:nvSpPr>
          <p:cNvPr id="25" name="Picture Placeholder 24">
            <a:extLst>
              <a:ext uri="{FF2B5EF4-FFF2-40B4-BE49-F238E27FC236}">
                <a16:creationId xmlns:a16="http://schemas.microsoft.com/office/drawing/2014/main" xmlns="" id="{31BEBA6F-27A7-6723-63DE-F77C6A7313F5}"/>
              </a:ext>
            </a:extLst>
          </p:cNvPr>
          <p:cNvSpPr>
            <a:spLocks noGrp="1"/>
          </p:cNvSpPr>
          <p:nvPr>
            <p:ph type="pic" sz="quarter" idx="11"/>
          </p:nvPr>
        </p:nvSpPr>
        <p:spPr>
          <a:xfrm>
            <a:off x="316399" y="7937"/>
            <a:ext cx="4822134" cy="6621463"/>
          </a:xfrm>
          <a:custGeom>
            <a:avLst/>
            <a:gdLst>
              <a:gd name="connsiteX0" fmla="*/ 911290 w 4990533"/>
              <a:gd name="connsiteY0" fmla="*/ 0 h 6621463"/>
              <a:gd name="connsiteX1" fmla="*/ 4079245 w 4990533"/>
              <a:gd name="connsiteY1" fmla="*/ 0 h 6621463"/>
              <a:gd name="connsiteX2" fmla="*/ 4082488 w 4990533"/>
              <a:gd name="connsiteY2" fmla="*/ 2425 h 6621463"/>
              <a:gd name="connsiteX3" fmla="*/ 4990532 w 4990533"/>
              <a:gd name="connsiteY3" fmla="*/ 1927893 h 6621463"/>
              <a:gd name="connsiteX4" fmla="*/ 4990532 w 4990533"/>
              <a:gd name="connsiteY4" fmla="*/ 1927898 h 6621463"/>
              <a:gd name="connsiteX5" fmla="*/ 4990533 w 4990533"/>
              <a:gd name="connsiteY5" fmla="*/ 1927898 h 6621463"/>
              <a:gd name="connsiteX6" fmla="*/ 4990533 w 4990533"/>
              <a:gd name="connsiteY6" fmla="*/ 6621463 h 6621463"/>
              <a:gd name="connsiteX7" fmla="*/ 0 w 4990533"/>
              <a:gd name="connsiteY7" fmla="*/ 6621463 h 6621463"/>
              <a:gd name="connsiteX8" fmla="*/ 0 w 4990533"/>
              <a:gd name="connsiteY8" fmla="*/ 1927898 h 6621463"/>
              <a:gd name="connsiteX9" fmla="*/ 2 w 4990533"/>
              <a:gd name="connsiteY9" fmla="*/ 1927898 h 6621463"/>
              <a:gd name="connsiteX10" fmla="*/ 2 w 4990533"/>
              <a:gd name="connsiteY10" fmla="*/ 1927893 h 6621463"/>
              <a:gd name="connsiteX11" fmla="*/ 908047 w 4990533"/>
              <a:gd name="connsiteY11" fmla="*/ 2425 h 66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90533" h="6621463">
                <a:moveTo>
                  <a:pt x="911290" y="0"/>
                </a:moveTo>
                <a:lnTo>
                  <a:pt x="4079245" y="0"/>
                </a:lnTo>
                <a:lnTo>
                  <a:pt x="4082488" y="2425"/>
                </a:lnTo>
                <a:cubicBezTo>
                  <a:pt x="4637053" y="460094"/>
                  <a:pt x="4990532" y="1152714"/>
                  <a:pt x="4990532" y="1927893"/>
                </a:cubicBezTo>
                <a:lnTo>
                  <a:pt x="4990532" y="1927898"/>
                </a:lnTo>
                <a:lnTo>
                  <a:pt x="4990533" y="1927898"/>
                </a:lnTo>
                <a:lnTo>
                  <a:pt x="4990533" y="6621463"/>
                </a:lnTo>
                <a:lnTo>
                  <a:pt x="0" y="6621463"/>
                </a:lnTo>
                <a:lnTo>
                  <a:pt x="0" y="1927898"/>
                </a:lnTo>
                <a:lnTo>
                  <a:pt x="2" y="1927898"/>
                </a:lnTo>
                <a:lnTo>
                  <a:pt x="2" y="1927893"/>
                </a:lnTo>
                <a:cubicBezTo>
                  <a:pt x="2" y="1152714"/>
                  <a:pt x="353481" y="460094"/>
                  <a:pt x="908047" y="2425"/>
                </a:cubicBezTo>
                <a:close/>
              </a:path>
            </a:pathLst>
          </a:custGeom>
          <a:solidFill>
            <a:schemeClr val="accent2">
              <a:lumMod val="20000"/>
              <a:lumOff val="80000"/>
              <a:alpha val="60000"/>
            </a:schemeClr>
          </a:solidFill>
        </p:spPr>
        <p:txBody>
          <a:bodyPr wrap="square" tIns="1828800">
            <a:noAutofit/>
          </a:bodyPr>
          <a:lstStyle>
            <a:lvl1pPr marL="4572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3449862856"/>
      </p:ext>
    </p:extLst>
  </p:cSld>
  <p:clrMapOvr>
    <a:masterClrMapping/>
  </p:clrMapOvr>
  <p:extLst>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Table">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4" name="Table Placeholder 3">
            <a:extLst>
              <a:ext uri="{FF2B5EF4-FFF2-40B4-BE49-F238E27FC236}">
                <a16:creationId xmlns:a16="http://schemas.microsoft.com/office/drawing/2014/main" xmlns="" id="{EF94010A-0C33-444F-CFE9-1B2D65BD6D45}"/>
              </a:ext>
            </a:extLst>
          </p:cNvPr>
          <p:cNvSpPr>
            <a:spLocks noGrp="1"/>
          </p:cNvSpPr>
          <p:nvPr>
            <p:ph type="tbl" sz="quarter" idx="13" hasCustomPrompt="1"/>
          </p:nvPr>
        </p:nvSpPr>
        <p:spPr>
          <a:xfrm>
            <a:off x="482601" y="1380737"/>
            <a:ext cx="10296396" cy="4786313"/>
          </a:xfrm>
        </p:spPr>
        <p:txBody>
          <a:bodyPr/>
          <a:lstStyle>
            <a:lvl1pPr marL="45720" indent="0" algn="ctr">
              <a:buNone/>
              <a:defRPr/>
            </a:lvl1pPr>
          </a:lstStyle>
          <a:p>
            <a:r>
              <a:rPr lang="en-US" dirty="0"/>
              <a:t>Click icon to insert table</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16" name="Footer Placeholder 4">
            <a:extLst>
              <a:ext uri="{FF2B5EF4-FFF2-40B4-BE49-F238E27FC236}">
                <a16:creationId xmlns:a16="http://schemas.microsoft.com/office/drawing/2014/main" xmlns="" id="{6FE146CA-1FC0-6B1C-8D28-A05E82AB0AA3}"/>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649063073"/>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Two Content 3">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50000"/>
              </a:lnSpc>
              <a:spcBef>
                <a:spcPts val="0"/>
              </a:spcBef>
              <a:spcAft>
                <a:spcPts val="600"/>
              </a:spcAft>
              <a:buClr>
                <a:schemeClr val="tx1"/>
              </a:buClr>
              <a:buSzPct val="70000"/>
              <a:defRPr sz="2000">
                <a:solidFill>
                  <a:schemeClr val="tx1"/>
                </a:solidFill>
              </a:defRPr>
            </a:lvl1pPr>
            <a:lvl2pPr>
              <a:lnSpc>
                <a:spcPct val="150000"/>
              </a:lnSpc>
              <a:spcBef>
                <a:spcPts val="0"/>
              </a:spcBef>
              <a:spcAft>
                <a:spcPts val="600"/>
              </a:spcAft>
              <a:buClr>
                <a:schemeClr val="tx1"/>
              </a:buClr>
              <a:buSzPct val="70000"/>
              <a:defRPr sz="1800">
                <a:solidFill>
                  <a:schemeClr val="tx1"/>
                </a:solidFill>
              </a:defRPr>
            </a:lvl2pPr>
            <a:lvl3pPr>
              <a:lnSpc>
                <a:spcPct val="150000"/>
              </a:lnSpc>
              <a:spcBef>
                <a:spcPts val="0"/>
              </a:spcBef>
              <a:spcAft>
                <a:spcPts val="600"/>
              </a:spcAft>
              <a:buClr>
                <a:schemeClr val="tx1"/>
              </a:buClr>
              <a:buSzPct val="70000"/>
              <a:defRPr sz="1600">
                <a:solidFill>
                  <a:schemeClr val="tx1"/>
                </a:solidFill>
              </a:defRPr>
            </a:lvl3pPr>
            <a:lvl4pPr>
              <a:lnSpc>
                <a:spcPct val="150000"/>
              </a:lnSpc>
              <a:spcBef>
                <a:spcPts val="0"/>
              </a:spcBef>
              <a:spcAft>
                <a:spcPts val="600"/>
              </a:spcAft>
              <a:buClr>
                <a:schemeClr val="tx1"/>
              </a:buClr>
              <a:buSzPct val="70000"/>
              <a:defRPr sz="1400">
                <a:solidFill>
                  <a:schemeClr val="tx1"/>
                </a:solidFill>
              </a:defRPr>
            </a:lvl4pPr>
            <a:lvl5pPr>
              <a:lnSpc>
                <a:spcPct val="15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xmlns="" id="{A5FE327D-6DB7-0242-1F58-482DD5CE6285}"/>
              </a:ext>
            </a:extLst>
          </p:cNvPr>
          <p:cNvSpPr>
            <a:spLocks noGrp="1"/>
          </p:cNvSpPr>
          <p:nvPr>
            <p:ph sz="quarter" idx="15" hasCustomPrompt="1"/>
          </p:nvPr>
        </p:nvSpPr>
        <p:spPr>
          <a:xfrm>
            <a:off x="7194113" y="1379712"/>
            <a:ext cx="3853330" cy="4607078"/>
          </a:xfrm>
        </p:spPr>
        <p:txBody>
          <a:bodyPr>
            <a:normAutofit/>
          </a:bodyPr>
          <a:lstStyle>
            <a:lvl1pPr marL="0" indent="0">
              <a:lnSpc>
                <a:spcPct val="150000"/>
              </a:lnSpc>
              <a:spcBef>
                <a:spcPts val="0"/>
              </a:spcBef>
              <a:spcAft>
                <a:spcPts val="600"/>
              </a:spcAft>
              <a:buClr>
                <a:schemeClr val="tx1"/>
              </a:buClr>
              <a:buSzPct val="70000"/>
              <a:buNone/>
              <a:defRPr sz="2000">
                <a:solidFill>
                  <a:schemeClr val="tx1"/>
                </a:solidFill>
              </a:defRPr>
            </a:lvl1pPr>
            <a:lvl2pPr marL="228600" indent="-228600">
              <a:lnSpc>
                <a:spcPct val="150000"/>
              </a:lnSpc>
              <a:spcBef>
                <a:spcPts val="0"/>
              </a:spcBef>
              <a:spcAft>
                <a:spcPts val="600"/>
              </a:spcAft>
              <a:buClr>
                <a:schemeClr val="tx1"/>
              </a:buClr>
              <a:buSzPct val="70000"/>
              <a:defRPr sz="2000">
                <a:solidFill>
                  <a:schemeClr val="tx1"/>
                </a:solidFill>
              </a:defRPr>
            </a:lvl2pPr>
            <a:lvl3pPr>
              <a:lnSpc>
                <a:spcPct val="150000"/>
              </a:lnSpc>
              <a:spcBef>
                <a:spcPts val="0"/>
              </a:spcBef>
              <a:spcAft>
                <a:spcPts val="600"/>
              </a:spcAft>
              <a:buClr>
                <a:schemeClr val="tx1"/>
              </a:buClr>
              <a:buSzPct val="70000"/>
              <a:defRPr sz="1600">
                <a:solidFill>
                  <a:schemeClr val="tx1"/>
                </a:solidFill>
              </a:defRPr>
            </a:lvl3pPr>
            <a:lvl4pPr>
              <a:lnSpc>
                <a:spcPct val="150000"/>
              </a:lnSpc>
              <a:spcBef>
                <a:spcPts val="0"/>
              </a:spcBef>
              <a:spcAft>
                <a:spcPts val="600"/>
              </a:spcAft>
              <a:buClr>
                <a:schemeClr val="tx1"/>
              </a:buClr>
              <a:buSzPct val="70000"/>
              <a:defRPr sz="1400">
                <a:solidFill>
                  <a:schemeClr val="tx1"/>
                </a:solidFill>
              </a:defRPr>
            </a:lvl4pPr>
            <a:lvl5pPr>
              <a:lnSpc>
                <a:spcPct val="15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3" name="Footer Placeholder 4">
            <a:extLst>
              <a:ext uri="{FF2B5EF4-FFF2-40B4-BE49-F238E27FC236}">
                <a16:creationId xmlns:a16="http://schemas.microsoft.com/office/drawing/2014/main" xmlns="" id="{E4F59A33-E73F-E33A-DC74-D5E91C306A84}"/>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2261742697"/>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4">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88269B58-7CB0-4C2F-25A5-22CDD674B556}"/>
              </a:ext>
              <a:ext uri="{C183D7F6-B498-43B3-948B-1728B52AA6E4}">
                <adec:decorative xmlns:adec="http://schemas.microsoft.com/office/drawing/2017/decorative" xmlns="" val="1"/>
              </a:ext>
            </a:extLst>
          </p:cNvPr>
          <p:cNvCxnSpPr>
            <a:cxnSpLocks/>
          </p:cNvCxnSpPr>
          <p:nvPr/>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EA13055-B845-FBB2-6E40-E9F62C545C9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01F6083-B404-3019-FFD3-B2E2F2DB88B1}"/>
              </a:ext>
              <a:ext uri="{C183D7F6-B498-43B3-948B-1728B52AA6E4}">
                <adec:decorative xmlns:adec="http://schemas.microsoft.com/office/drawing/2017/decorative" xmlns="" val="1"/>
              </a:ext>
            </a:extLst>
          </p:cNvPr>
          <p:cNvSpPr/>
          <p:nvPr/>
        </p:nvSpPr>
        <p:spPr>
          <a:xfrm>
            <a:off x="1" y="6629401"/>
            <a:ext cx="11279300" cy="22860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2" name="Title 1">
            <a:extLst>
              <a:ext uri="{FF2B5EF4-FFF2-40B4-BE49-F238E27FC236}">
                <a16:creationId xmlns:a16="http://schemas.microsoft.com/office/drawing/2014/main" xmlns="" id="{2838EBCD-3DED-163C-2580-98A15118D5EE}"/>
              </a:ext>
            </a:extLst>
          </p:cNvPr>
          <p:cNvSpPr>
            <a:spLocks noGrp="1"/>
          </p:cNvSpPr>
          <p:nvPr>
            <p:ph type="title"/>
          </p:nvPr>
        </p:nvSpPr>
        <p:spPr>
          <a:xfrm>
            <a:off x="278297" y="1545613"/>
            <a:ext cx="6062868" cy="3259662"/>
          </a:xfrm>
        </p:spPr>
        <p:txBody>
          <a:bodyPr lIns="0" rIns="0" anchor="ctr">
            <a:noAutofit/>
          </a:bodyPr>
          <a:lstStyle>
            <a:lvl1pPr algn="l">
              <a:lnSpc>
                <a:spcPct val="75000"/>
              </a:lnSpc>
              <a:defRPr sz="5400" b="1">
                <a:solidFill>
                  <a:schemeClr val="bg1"/>
                </a:solidFill>
                <a:latin typeface="+mj-lt"/>
              </a:defRPr>
            </a:lvl1pPr>
          </a:lstStyle>
          <a:p>
            <a:r>
              <a:rPr lang="en-US" smtClean="0"/>
              <a:t>Click to edit Master title style</a:t>
            </a:r>
            <a:endParaRPr lang="en-US" dirty="0"/>
          </a:p>
        </p:txBody>
      </p:sp>
      <p:sp>
        <p:nvSpPr>
          <p:cNvPr id="11" name="Text Placeholder 10">
            <a:extLst>
              <a:ext uri="{FF2B5EF4-FFF2-40B4-BE49-F238E27FC236}">
                <a16:creationId xmlns:a16="http://schemas.microsoft.com/office/drawing/2014/main" xmlns="" id="{AB04D19E-566F-F9BF-6775-BB1F441A364D}"/>
              </a:ext>
            </a:extLst>
          </p:cNvPr>
          <p:cNvSpPr>
            <a:spLocks noGrp="1"/>
          </p:cNvSpPr>
          <p:nvPr>
            <p:ph type="body" sz="quarter" idx="10" hasCustomPrompt="1"/>
          </p:nvPr>
        </p:nvSpPr>
        <p:spPr>
          <a:xfrm>
            <a:off x="278297" y="4938304"/>
            <a:ext cx="5361201" cy="1490487"/>
          </a:xfrm>
        </p:spPr>
        <p:txBody>
          <a:bodyPr anchor="t">
            <a:noAutofit/>
          </a:bodyPr>
          <a:lstStyle>
            <a:lvl1pPr marL="45720" indent="0" algn="l">
              <a:spcBef>
                <a:spcPts val="0"/>
              </a:spcBef>
              <a:buNone/>
              <a:defRPr sz="2400">
                <a:solidFill>
                  <a:schemeClr val="bg1"/>
                </a:solidFill>
              </a:defRPr>
            </a:lvl1pPr>
            <a:lvl2pPr marL="274320" indent="0">
              <a:buNone/>
              <a:defRPr sz="4000">
                <a:solidFill>
                  <a:schemeClr val="bg1"/>
                </a:solidFill>
              </a:defRPr>
            </a:lvl2pPr>
            <a:lvl3pPr marL="548640" indent="0">
              <a:buNone/>
              <a:defRPr sz="4000">
                <a:solidFill>
                  <a:schemeClr val="bg1"/>
                </a:solidFill>
              </a:defRPr>
            </a:lvl3pPr>
            <a:lvl4pPr marL="822960" indent="0">
              <a:buNone/>
              <a:defRPr sz="4000">
                <a:solidFill>
                  <a:schemeClr val="bg1"/>
                </a:solidFill>
              </a:defRPr>
            </a:lvl4pPr>
            <a:lvl5pPr marL="1097280" indent="0">
              <a:buNone/>
              <a:defRPr sz="4000">
                <a:solidFill>
                  <a:schemeClr val="bg1"/>
                </a:solidFill>
              </a:defRPr>
            </a:lvl5pPr>
          </a:lstStyle>
          <a:p>
            <a:pPr lvl="0"/>
            <a:r>
              <a:rPr lang="en-US" dirty="0"/>
              <a:t>Click to add text</a:t>
            </a:r>
          </a:p>
        </p:txBody>
      </p:sp>
      <p:sp>
        <p:nvSpPr>
          <p:cNvPr id="7" name="Picture Placeholder 6">
            <a:extLst>
              <a:ext uri="{FF2B5EF4-FFF2-40B4-BE49-F238E27FC236}">
                <a16:creationId xmlns:a16="http://schemas.microsoft.com/office/drawing/2014/main" xmlns="" id="{E8565F86-FD41-B0BB-DBAD-0F1DC7EA06D7}"/>
              </a:ext>
            </a:extLst>
          </p:cNvPr>
          <p:cNvSpPr>
            <a:spLocks noGrp="1"/>
          </p:cNvSpPr>
          <p:nvPr>
            <p:ph type="pic" sz="quarter" idx="11"/>
          </p:nvPr>
        </p:nvSpPr>
        <p:spPr>
          <a:xfrm>
            <a:off x="6009795" y="382552"/>
            <a:ext cx="5205150" cy="6243718"/>
          </a:xfrm>
          <a:custGeom>
            <a:avLst/>
            <a:gdLst>
              <a:gd name="connsiteX0" fmla="*/ 2602576 w 5205150"/>
              <a:gd name="connsiteY0" fmla="*/ 0 h 6243718"/>
              <a:gd name="connsiteX1" fmla="*/ 5191716 w 5205150"/>
              <a:gd name="connsiteY1" fmla="*/ 3032334 h 6243718"/>
              <a:gd name="connsiteX2" fmla="*/ 5205150 w 5205150"/>
              <a:gd name="connsiteY2" fmla="*/ 3377622 h 6243718"/>
              <a:gd name="connsiteX3" fmla="*/ 5205150 w 5205150"/>
              <a:gd name="connsiteY3" fmla="*/ 3377745 h 6243718"/>
              <a:gd name="connsiteX4" fmla="*/ 5191716 w 5205150"/>
              <a:gd name="connsiteY4" fmla="*/ 3723032 h 6243718"/>
              <a:gd name="connsiteX5" fmla="*/ 4172236 w 5205150"/>
              <a:gd name="connsiteY5" fmla="*/ 6072136 h 6243718"/>
              <a:gd name="connsiteX6" fmla="*/ 3980272 w 5205150"/>
              <a:gd name="connsiteY6" fmla="*/ 6243718 h 6243718"/>
              <a:gd name="connsiteX7" fmla="*/ 1230155 w 5205150"/>
              <a:gd name="connsiteY7" fmla="*/ 6243718 h 6243718"/>
              <a:gd name="connsiteX8" fmla="*/ 1147452 w 5205150"/>
              <a:gd name="connsiteY8" fmla="*/ 6178511 h 6243718"/>
              <a:gd name="connsiteX9" fmla="*/ 0 w 5205150"/>
              <a:gd name="connsiteY9" fmla="*/ 3377683 h 6243718"/>
              <a:gd name="connsiteX10" fmla="*/ 2602576 w 5205150"/>
              <a:gd name="connsiteY10" fmla="*/ 0 h 624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5150" h="6243718">
                <a:moveTo>
                  <a:pt x="2602576" y="0"/>
                </a:moveTo>
                <a:cubicBezTo>
                  <a:pt x="3950104" y="0"/>
                  <a:pt x="5058438" y="1329117"/>
                  <a:pt x="5191716" y="3032334"/>
                </a:cubicBezTo>
                <a:lnTo>
                  <a:pt x="5205150" y="3377622"/>
                </a:lnTo>
                <a:lnTo>
                  <a:pt x="5205150" y="3377745"/>
                </a:lnTo>
                <a:lnTo>
                  <a:pt x="5191716" y="3723032"/>
                </a:lnTo>
                <a:cubicBezTo>
                  <a:pt x="5116747" y="4681092"/>
                  <a:pt x="4733264" y="5520784"/>
                  <a:pt x="4172236" y="6072136"/>
                </a:cubicBezTo>
                <a:lnTo>
                  <a:pt x="3980272" y="6243718"/>
                </a:lnTo>
                <a:lnTo>
                  <a:pt x="1230155" y="6243718"/>
                </a:lnTo>
                <a:lnTo>
                  <a:pt x="1147452" y="6178511"/>
                </a:lnTo>
                <a:cubicBezTo>
                  <a:pt x="455162" y="5571517"/>
                  <a:pt x="0" y="4543585"/>
                  <a:pt x="0" y="3377683"/>
                </a:cubicBezTo>
                <a:cubicBezTo>
                  <a:pt x="0" y="1512240"/>
                  <a:pt x="1165214" y="0"/>
                  <a:pt x="2602576" y="0"/>
                </a:cubicBezTo>
                <a:close/>
              </a:path>
            </a:pathLst>
          </a:custGeom>
          <a:solidFill>
            <a:schemeClr val="accent2">
              <a:lumMod val="20000"/>
              <a:lumOff val="80000"/>
              <a:alpha val="80000"/>
            </a:schemeClr>
          </a:solidFill>
        </p:spPr>
        <p:txBody>
          <a:bodyPr wrap="square" tIns="1828800">
            <a:noAutofit/>
          </a:bodyPr>
          <a:lstStyle>
            <a:lvl1pPr marL="45720" indent="0" algn="ctr">
              <a:buNone/>
              <a:defRPr>
                <a:solidFill>
                  <a:schemeClr val="accent2">
                    <a:lumMod val="50000"/>
                  </a:schemeClr>
                </a:solidFill>
              </a:defRPr>
            </a:lvl1pPr>
          </a:lstStyle>
          <a:p>
            <a:r>
              <a:rPr lang="en-US" smtClean="0"/>
              <a:t>Click icon to add picture</a:t>
            </a:r>
            <a:endParaRPr lang="en-US" dirty="0"/>
          </a:p>
        </p:txBody>
      </p:sp>
    </p:spTree>
    <p:extLst>
      <p:ext uri="{BB962C8B-B14F-4D97-AF65-F5344CB8AC3E}">
        <p14:creationId xmlns:p14="http://schemas.microsoft.com/office/powerpoint/2010/main" val="1319655431"/>
      </p:ext>
    </p:extLst>
  </p:cSld>
  <p:clrMapOvr>
    <a:masterClrMapping/>
  </p:clrMapOvr>
  <p:extLst>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genda 1">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79" y="1379712"/>
            <a:ext cx="5951690"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xmlns="" id="{91C212E9-C267-102D-973C-01F5031608B9}"/>
              </a:ext>
            </a:extLst>
          </p:cNvPr>
          <p:cNvSpPr>
            <a:spLocks noGrp="1"/>
          </p:cNvSpPr>
          <p:nvPr>
            <p:ph type="pic" sz="quarter" idx="13"/>
          </p:nvPr>
        </p:nvSpPr>
        <p:spPr>
          <a:xfrm>
            <a:off x="6920813" y="880164"/>
            <a:ext cx="4355736" cy="5730315"/>
          </a:xfrm>
        </p:spPr>
        <p:txBody>
          <a:bodyPr>
            <a:normAutofit/>
          </a:bodyPr>
          <a:lstStyle>
            <a:lvl1pPr marL="45720" indent="0" algn="ctr">
              <a:buNone/>
              <a:defRPr sz="1800">
                <a:solidFill>
                  <a:schemeClr val="tx1"/>
                </a:solidFill>
              </a:defRPr>
            </a:lvl1pPr>
          </a:lstStyle>
          <a:p>
            <a:r>
              <a:rPr lang="en-US" smtClean="0"/>
              <a:t>Click icon to add picture</a:t>
            </a:r>
            <a:endParaRPr lang="en-US" dirty="0"/>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5" name="Footer Placeholder 4"/>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882047291"/>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Image and Content">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xmlns="" id="{626DC1A7-7F97-2F74-A832-616149BB1026}"/>
              </a:ext>
            </a:extLst>
          </p:cNvPr>
          <p:cNvSpPr>
            <a:spLocks noGrp="1"/>
          </p:cNvSpPr>
          <p:nvPr>
            <p:ph type="title" hasCustomPrompt="1"/>
          </p:nvPr>
        </p:nvSpPr>
        <p:spPr>
          <a:xfrm>
            <a:off x="486868" y="70336"/>
            <a:ext cx="10485934" cy="733338"/>
          </a:xfrm>
        </p:spPr>
        <p:txBody>
          <a:bodyPr/>
          <a:lstStyle/>
          <a:p>
            <a:r>
              <a:rPr lang="en-US" dirty="0"/>
              <a:t>Click to add title</a:t>
            </a:r>
          </a:p>
        </p:txBody>
      </p:sp>
      <p:sp>
        <p:nvSpPr>
          <p:cNvPr id="4" name="Picture Placeholder 6">
            <a:extLst>
              <a:ext uri="{FF2B5EF4-FFF2-40B4-BE49-F238E27FC236}">
                <a16:creationId xmlns:a16="http://schemas.microsoft.com/office/drawing/2014/main" xmlns="" id="{0A91C336-7F59-4BEB-B2FE-ED6711E635BE}"/>
              </a:ext>
            </a:extLst>
          </p:cNvPr>
          <p:cNvSpPr>
            <a:spLocks noGrp="1"/>
          </p:cNvSpPr>
          <p:nvPr>
            <p:ph type="pic" sz="quarter" idx="13"/>
          </p:nvPr>
        </p:nvSpPr>
        <p:spPr>
          <a:xfrm>
            <a:off x="495660" y="876989"/>
            <a:ext cx="5465457" cy="5730315"/>
          </a:xfrm>
        </p:spPr>
        <p:txBody>
          <a:bodyPr>
            <a:normAutofit/>
          </a:bodyPr>
          <a:lstStyle>
            <a:lvl1pPr marL="45720" indent="0" algn="ctr">
              <a:buNone/>
              <a:defRPr sz="1800">
                <a:solidFill>
                  <a:schemeClr val="tx1"/>
                </a:solidFill>
              </a:defRPr>
            </a:lvl1pPr>
          </a:lstStyle>
          <a:p>
            <a:r>
              <a:rPr lang="en-US" smtClean="0"/>
              <a:t>Click icon to add picture</a:t>
            </a:r>
            <a:endParaRPr lang="en-US" dirty="0"/>
          </a:p>
        </p:txBody>
      </p:sp>
      <p:sp>
        <p:nvSpPr>
          <p:cNvPr id="7" name="Content Placeholder 10">
            <a:extLst>
              <a:ext uri="{FF2B5EF4-FFF2-40B4-BE49-F238E27FC236}">
                <a16:creationId xmlns:a16="http://schemas.microsoft.com/office/drawing/2014/main" xmlns="" id="{45D58664-67F2-388B-F5EC-3DF4D819C1D8}"/>
              </a:ext>
            </a:extLst>
          </p:cNvPr>
          <p:cNvSpPr>
            <a:spLocks noGrp="1"/>
          </p:cNvSpPr>
          <p:nvPr>
            <p:ph sz="quarter" idx="14" hasCustomPrompt="1"/>
          </p:nvPr>
        </p:nvSpPr>
        <p:spPr>
          <a:xfrm>
            <a:off x="6490039" y="1371196"/>
            <a:ext cx="4482762" cy="5098433"/>
          </a:xfrm>
        </p:spPr>
        <p:txBody>
          <a:bodyPr>
            <a:normAutofit/>
          </a:bodyPr>
          <a:lstStyle>
            <a:lvl1pPr marL="0" indent="0">
              <a:lnSpc>
                <a:spcPct val="120000"/>
              </a:lnSpc>
              <a:spcBef>
                <a:spcPts val="0"/>
              </a:spcBef>
              <a:spcAft>
                <a:spcPts val="600"/>
              </a:spcAft>
              <a:buClr>
                <a:schemeClr val="tx1"/>
              </a:buClr>
              <a:buNone/>
              <a:defRPr sz="2000">
                <a:solidFill>
                  <a:schemeClr val="tx1"/>
                </a:solidFill>
              </a:defRPr>
            </a:lvl1pPr>
            <a:lvl2pPr marL="560070" indent="-285750">
              <a:lnSpc>
                <a:spcPct val="120000"/>
              </a:lnSpc>
              <a:spcBef>
                <a:spcPts val="0"/>
              </a:spcBef>
              <a:spcAft>
                <a:spcPts val="600"/>
              </a:spcAft>
              <a:buClr>
                <a:schemeClr val="tx1"/>
              </a:buClr>
              <a:buFont typeface="Arial" panose="020B0604020202020204" pitchFamily="34" charset="0"/>
              <a:buChar char="•"/>
              <a:defRPr sz="1800">
                <a:solidFill>
                  <a:schemeClr val="tx1"/>
                </a:solidFill>
              </a:defRPr>
            </a:lvl2pPr>
            <a:lvl3pPr marL="834390" indent="-285750">
              <a:lnSpc>
                <a:spcPct val="120000"/>
              </a:lnSpc>
              <a:spcBef>
                <a:spcPts val="0"/>
              </a:spcBef>
              <a:spcAft>
                <a:spcPts val="600"/>
              </a:spcAft>
              <a:buClr>
                <a:schemeClr val="tx1"/>
              </a:buClr>
              <a:buFont typeface="Arial" panose="020B0604020202020204" pitchFamily="34" charset="0"/>
              <a:buChar char="•"/>
              <a:defRPr sz="1600">
                <a:solidFill>
                  <a:schemeClr val="tx1"/>
                </a:solidFill>
              </a:defRPr>
            </a:lvl3pPr>
            <a:lvl4pPr marL="1108710" indent="-285750">
              <a:lnSpc>
                <a:spcPct val="120000"/>
              </a:lnSpc>
              <a:spcBef>
                <a:spcPts val="0"/>
              </a:spcBef>
              <a:spcAft>
                <a:spcPts val="600"/>
              </a:spcAft>
              <a:buClr>
                <a:schemeClr val="tx1"/>
              </a:buClr>
              <a:buFont typeface="Arial" panose="020B0604020202020204" pitchFamily="34" charset="0"/>
              <a:buChar char="•"/>
              <a:defRPr sz="1400">
                <a:solidFill>
                  <a:schemeClr val="tx1"/>
                </a:solidFill>
              </a:defRPr>
            </a:lvl4pPr>
            <a:lvl5pPr marL="1383030" indent="-285750">
              <a:lnSpc>
                <a:spcPct val="120000"/>
              </a:lnSpc>
              <a:spcBef>
                <a:spcPts val="0"/>
              </a:spcBef>
              <a:spcAft>
                <a:spcPts val="600"/>
              </a:spcAft>
              <a:buClr>
                <a:schemeClr val="tx1"/>
              </a:buClr>
              <a:buFont typeface="Arial" panose="020B0604020202020204" pitchFamily="34" charset="0"/>
              <a:buChar char="•"/>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13" name="Footer Placeholder 4">
            <a:extLst>
              <a:ext uri="{FF2B5EF4-FFF2-40B4-BE49-F238E27FC236}">
                <a16:creationId xmlns:a16="http://schemas.microsoft.com/office/drawing/2014/main" xmlns="" id="{FDA7D832-699F-63B5-6676-F476F6C6578B}"/>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3898003609"/>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88269B58-7CB0-4C2F-25A5-22CDD674B556}"/>
              </a:ext>
              <a:ext uri="{C183D7F6-B498-43B3-948B-1728B52AA6E4}">
                <adec:decorative xmlns:adec="http://schemas.microsoft.com/office/drawing/2017/decorative" xmlns="" val="1"/>
              </a:ext>
            </a:extLst>
          </p:cNvPr>
          <p:cNvCxnSpPr>
            <a:cxnSpLocks/>
          </p:cNvCxnSpPr>
          <p:nvPr/>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EA13055-B845-FBB2-6E40-E9F62C545C9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01F6083-B404-3019-FFD3-B2E2F2DB88B1}"/>
              </a:ext>
              <a:ext uri="{C183D7F6-B498-43B3-948B-1728B52AA6E4}">
                <adec:decorative xmlns:adec="http://schemas.microsoft.com/office/drawing/2017/decorative" xmlns="" val="1"/>
              </a:ext>
            </a:extLst>
          </p:cNvPr>
          <p:cNvSpPr/>
          <p:nvPr/>
        </p:nvSpPr>
        <p:spPr>
          <a:xfrm>
            <a:off x="1" y="6629401"/>
            <a:ext cx="11279300" cy="23596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3" name="Title 1">
            <a:extLst>
              <a:ext uri="{FF2B5EF4-FFF2-40B4-BE49-F238E27FC236}">
                <a16:creationId xmlns:a16="http://schemas.microsoft.com/office/drawing/2014/main" xmlns="" id="{D18BB107-06DF-CD3A-0465-DE069FD215FA}"/>
              </a:ext>
            </a:extLst>
          </p:cNvPr>
          <p:cNvSpPr>
            <a:spLocks noGrp="1"/>
          </p:cNvSpPr>
          <p:nvPr>
            <p:ph type="title" hasCustomPrompt="1"/>
          </p:nvPr>
        </p:nvSpPr>
        <p:spPr>
          <a:xfrm>
            <a:off x="495300" y="1371602"/>
            <a:ext cx="9993805" cy="2763517"/>
          </a:xfrm>
        </p:spPr>
        <p:txBody>
          <a:bodyPr anchor="b">
            <a:noAutofit/>
          </a:bodyPr>
          <a:lstStyle>
            <a:lvl1pPr algn="l">
              <a:lnSpc>
                <a:spcPct val="75000"/>
              </a:lnSpc>
              <a:defRPr sz="5400" b="1" baseline="0">
                <a:solidFill>
                  <a:schemeClr val="bg1"/>
                </a:solidFill>
                <a:latin typeface="+mj-lt"/>
              </a:defRPr>
            </a:lvl1pPr>
          </a:lstStyle>
          <a:p>
            <a:r>
              <a:rPr lang="en-US" dirty="0"/>
              <a:t>Click to add title</a:t>
            </a:r>
          </a:p>
        </p:txBody>
      </p:sp>
      <p:sp>
        <p:nvSpPr>
          <p:cNvPr id="6" name="Content Placeholder 5">
            <a:extLst>
              <a:ext uri="{FF2B5EF4-FFF2-40B4-BE49-F238E27FC236}">
                <a16:creationId xmlns:a16="http://schemas.microsoft.com/office/drawing/2014/main" xmlns="" id="{078D2CBC-5961-C09A-A0EA-60313DFBD5CC}"/>
              </a:ext>
            </a:extLst>
          </p:cNvPr>
          <p:cNvSpPr>
            <a:spLocks noGrp="1"/>
          </p:cNvSpPr>
          <p:nvPr>
            <p:ph sz="quarter" idx="11" hasCustomPrompt="1"/>
          </p:nvPr>
        </p:nvSpPr>
        <p:spPr>
          <a:xfrm>
            <a:off x="495301" y="4343401"/>
            <a:ext cx="7743094" cy="2136531"/>
          </a:xfrm>
        </p:spPr>
        <p:txBody>
          <a:bodyPr>
            <a:normAutofit/>
          </a:bodyPr>
          <a:lstStyle>
            <a:lvl1pPr marL="45720" indent="0">
              <a:lnSpc>
                <a:spcPct val="120000"/>
              </a:lnSpc>
              <a:spcAft>
                <a:spcPts val="600"/>
              </a:spcAft>
              <a:buNone/>
              <a:defRPr sz="2000">
                <a:solidFill>
                  <a:schemeClr val="bg1"/>
                </a:solidFill>
              </a:defRPr>
            </a:lvl1pPr>
            <a:lvl2pPr marL="560070" indent="-285750">
              <a:lnSpc>
                <a:spcPct val="120000"/>
              </a:lnSpc>
              <a:spcAft>
                <a:spcPts val="600"/>
              </a:spcAft>
              <a:buClr>
                <a:schemeClr val="bg1"/>
              </a:buClr>
              <a:buFont typeface="Arial" panose="020B0604020202020204" pitchFamily="34" charset="0"/>
              <a:buChar char="•"/>
              <a:defRPr sz="1800">
                <a:solidFill>
                  <a:schemeClr val="bg1"/>
                </a:solidFill>
              </a:defRPr>
            </a:lvl2pPr>
            <a:lvl3pPr marL="834390" indent="-285750">
              <a:lnSpc>
                <a:spcPct val="120000"/>
              </a:lnSpc>
              <a:spcAft>
                <a:spcPts val="600"/>
              </a:spcAft>
              <a:buClr>
                <a:schemeClr val="bg1"/>
              </a:buClr>
              <a:buFont typeface="Arial" panose="020B0604020202020204" pitchFamily="34" charset="0"/>
              <a:buChar char="•"/>
              <a:defRPr sz="1600">
                <a:solidFill>
                  <a:schemeClr val="bg1"/>
                </a:solidFill>
              </a:defRPr>
            </a:lvl3pPr>
            <a:lvl4pPr marL="1108710" indent="-285750">
              <a:lnSpc>
                <a:spcPct val="120000"/>
              </a:lnSpc>
              <a:spcAft>
                <a:spcPts val="600"/>
              </a:spcAft>
              <a:buClr>
                <a:schemeClr val="bg1"/>
              </a:buClr>
              <a:buFont typeface="Arial" panose="020B0604020202020204" pitchFamily="34" charset="0"/>
              <a:buChar char="•"/>
              <a:defRPr sz="1400">
                <a:solidFill>
                  <a:schemeClr val="bg1"/>
                </a:solidFill>
              </a:defRPr>
            </a:lvl4pPr>
            <a:lvl5pPr marL="1383030" indent="-285750">
              <a:lnSpc>
                <a:spcPct val="120000"/>
              </a:lnSpc>
              <a:spcAft>
                <a:spcPts val="600"/>
              </a:spcAft>
              <a:buClr>
                <a:schemeClr val="bg1"/>
              </a:buClr>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214312"/>
      </p:ext>
    </p:extLst>
  </p:cSld>
  <p:clrMapOvr>
    <a:masterClrMapping/>
  </p:clrMapOvr>
  <p:extLst>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3">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88269B58-7CB0-4C2F-25A5-22CDD674B556}"/>
              </a:ext>
              <a:ext uri="{C183D7F6-B498-43B3-948B-1728B52AA6E4}">
                <adec:decorative xmlns:adec="http://schemas.microsoft.com/office/drawing/2017/decorative" xmlns="" val="1"/>
              </a:ext>
            </a:extLst>
          </p:cNvPr>
          <p:cNvCxnSpPr>
            <a:cxnSpLocks/>
          </p:cNvCxnSpPr>
          <p:nvPr/>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EA13055-B845-FBB2-6E40-E9F62C545C9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C01F6083-B404-3019-FFD3-B2E2F2DB88B1}"/>
              </a:ext>
              <a:ext uri="{C183D7F6-B498-43B3-948B-1728B52AA6E4}">
                <adec:decorative xmlns:adec="http://schemas.microsoft.com/office/drawing/2017/decorative" xmlns="" val="1"/>
              </a:ext>
            </a:extLst>
          </p:cNvPr>
          <p:cNvSpPr/>
          <p:nvPr/>
        </p:nvSpPr>
        <p:spPr>
          <a:xfrm>
            <a:off x="1" y="6629401"/>
            <a:ext cx="11279300" cy="23596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3" name="Title 1">
            <a:extLst>
              <a:ext uri="{FF2B5EF4-FFF2-40B4-BE49-F238E27FC236}">
                <a16:creationId xmlns:a16="http://schemas.microsoft.com/office/drawing/2014/main" xmlns="" id="{D18BB107-06DF-CD3A-0465-DE069FD215FA}"/>
              </a:ext>
            </a:extLst>
          </p:cNvPr>
          <p:cNvSpPr>
            <a:spLocks noGrp="1"/>
          </p:cNvSpPr>
          <p:nvPr>
            <p:ph type="title"/>
          </p:nvPr>
        </p:nvSpPr>
        <p:spPr>
          <a:xfrm>
            <a:off x="357809" y="1107839"/>
            <a:ext cx="6273438" cy="4724402"/>
          </a:xfrm>
        </p:spPr>
        <p:txBody>
          <a:bodyPr lIns="0" rIns="0" anchor="ctr">
            <a:noAutofit/>
          </a:bodyPr>
          <a:lstStyle>
            <a:lvl1pPr algn="l">
              <a:lnSpc>
                <a:spcPct val="75000"/>
              </a:lnSpc>
              <a:defRPr sz="5400" b="1">
                <a:solidFill>
                  <a:schemeClr val="bg1"/>
                </a:solidFill>
                <a:latin typeface="+mj-lt"/>
              </a:defRPr>
            </a:lvl1pPr>
          </a:lstStyle>
          <a:p>
            <a:r>
              <a:rPr lang="en-US" smtClean="0"/>
              <a:t>Click to edit Master title style</a:t>
            </a:r>
            <a:endParaRPr lang="en-US" dirty="0"/>
          </a:p>
        </p:txBody>
      </p:sp>
      <p:sp>
        <p:nvSpPr>
          <p:cNvPr id="34" name="Picture Placeholder 33">
            <a:extLst>
              <a:ext uri="{FF2B5EF4-FFF2-40B4-BE49-F238E27FC236}">
                <a16:creationId xmlns:a16="http://schemas.microsoft.com/office/drawing/2014/main" xmlns="" id="{ACAE5BC2-4D23-B56E-DF27-54BF9B717FD7}"/>
              </a:ext>
            </a:extLst>
          </p:cNvPr>
          <p:cNvSpPr>
            <a:spLocks noGrp="1"/>
          </p:cNvSpPr>
          <p:nvPr>
            <p:ph type="pic" sz="quarter" idx="11"/>
          </p:nvPr>
        </p:nvSpPr>
        <p:spPr>
          <a:xfrm>
            <a:off x="6631247" y="457201"/>
            <a:ext cx="4186511" cy="6408165"/>
          </a:xfrm>
          <a:custGeom>
            <a:avLst/>
            <a:gdLst>
              <a:gd name="connsiteX0" fmla="*/ 2061812 w 4186511"/>
              <a:gd name="connsiteY0" fmla="*/ 0 h 6408165"/>
              <a:gd name="connsiteX1" fmla="*/ 2124700 w 4186511"/>
              <a:gd name="connsiteY1" fmla="*/ 0 h 6408165"/>
              <a:gd name="connsiteX2" fmla="*/ 2294073 w 4186511"/>
              <a:gd name="connsiteY2" fmla="*/ 8020 h 6408165"/>
              <a:gd name="connsiteX3" fmla="*/ 4175708 w 4186511"/>
              <a:gd name="connsiteY3" fmla="*/ 1877746 h 6408165"/>
              <a:gd name="connsiteX4" fmla="*/ 4182769 w 4186511"/>
              <a:gd name="connsiteY4" fmla="*/ 2017599 h 6408165"/>
              <a:gd name="connsiteX5" fmla="*/ 4186511 w 4186511"/>
              <a:gd name="connsiteY5" fmla="*/ 2017599 h 6408165"/>
              <a:gd name="connsiteX6" fmla="*/ 4186511 w 4186511"/>
              <a:gd name="connsiteY6" fmla="*/ 4773357 h 6408165"/>
              <a:gd name="connsiteX7" fmla="*/ 4184659 w 4186511"/>
              <a:gd name="connsiteY7" fmla="*/ 4773357 h 6408165"/>
              <a:gd name="connsiteX8" fmla="*/ 4175708 w 4186511"/>
              <a:gd name="connsiteY8" fmla="*/ 4950659 h 6408165"/>
              <a:gd name="connsiteX9" fmla="*/ 3355737 w 4186511"/>
              <a:gd name="connsiteY9" fmla="*/ 6406474 h 6408165"/>
              <a:gd name="connsiteX10" fmla="*/ 3353282 w 4186511"/>
              <a:gd name="connsiteY10" fmla="*/ 6408165 h 6408165"/>
              <a:gd name="connsiteX11" fmla="*/ 833230 w 4186511"/>
              <a:gd name="connsiteY11" fmla="*/ 6408165 h 6408165"/>
              <a:gd name="connsiteX12" fmla="*/ 830775 w 4186511"/>
              <a:gd name="connsiteY12" fmla="*/ 6406474 h 6408165"/>
              <a:gd name="connsiteX13" fmla="*/ 10805 w 4186511"/>
              <a:gd name="connsiteY13" fmla="*/ 4950659 h 6408165"/>
              <a:gd name="connsiteX14" fmla="*/ 1852 w 4186511"/>
              <a:gd name="connsiteY14" fmla="*/ 4773357 h 6408165"/>
              <a:gd name="connsiteX15" fmla="*/ 0 w 4186511"/>
              <a:gd name="connsiteY15" fmla="*/ 4773357 h 6408165"/>
              <a:gd name="connsiteX16" fmla="*/ 0 w 4186511"/>
              <a:gd name="connsiteY16" fmla="*/ 2017599 h 6408165"/>
              <a:gd name="connsiteX17" fmla="*/ 3742 w 4186511"/>
              <a:gd name="connsiteY17" fmla="*/ 2017599 h 6408165"/>
              <a:gd name="connsiteX18" fmla="*/ 10805 w 4186511"/>
              <a:gd name="connsiteY18" fmla="*/ 1877746 h 6408165"/>
              <a:gd name="connsiteX19" fmla="*/ 1892438 w 4186511"/>
              <a:gd name="connsiteY19" fmla="*/ 8020 h 640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86511" h="6408165">
                <a:moveTo>
                  <a:pt x="2061812" y="0"/>
                </a:moveTo>
                <a:lnTo>
                  <a:pt x="2124700" y="0"/>
                </a:lnTo>
                <a:lnTo>
                  <a:pt x="2294073" y="8020"/>
                </a:lnTo>
                <a:cubicBezTo>
                  <a:pt x="3285441" y="102379"/>
                  <a:pt x="4075212" y="888180"/>
                  <a:pt x="4175708" y="1877746"/>
                </a:cubicBezTo>
                <a:lnTo>
                  <a:pt x="4182769" y="2017599"/>
                </a:lnTo>
                <a:lnTo>
                  <a:pt x="4186511" y="2017599"/>
                </a:lnTo>
                <a:lnTo>
                  <a:pt x="4186511" y="4773357"/>
                </a:lnTo>
                <a:lnTo>
                  <a:pt x="4184659" y="4773357"/>
                </a:lnTo>
                <a:lnTo>
                  <a:pt x="4175708" y="4950659"/>
                </a:lnTo>
                <a:cubicBezTo>
                  <a:pt x="4115410" y="5544400"/>
                  <a:pt x="3806974" y="6064784"/>
                  <a:pt x="3355737" y="6406474"/>
                </a:cubicBezTo>
                <a:lnTo>
                  <a:pt x="3353282" y="6408165"/>
                </a:lnTo>
                <a:lnTo>
                  <a:pt x="833230" y="6408165"/>
                </a:lnTo>
                <a:lnTo>
                  <a:pt x="830775" y="6406474"/>
                </a:lnTo>
                <a:cubicBezTo>
                  <a:pt x="379538" y="6064784"/>
                  <a:pt x="71103" y="5544400"/>
                  <a:pt x="10805" y="4950659"/>
                </a:cubicBezTo>
                <a:lnTo>
                  <a:pt x="1852" y="4773357"/>
                </a:lnTo>
                <a:lnTo>
                  <a:pt x="0" y="4773357"/>
                </a:lnTo>
                <a:lnTo>
                  <a:pt x="0" y="2017599"/>
                </a:lnTo>
                <a:lnTo>
                  <a:pt x="3742" y="2017599"/>
                </a:lnTo>
                <a:lnTo>
                  <a:pt x="10805" y="1877746"/>
                </a:lnTo>
                <a:cubicBezTo>
                  <a:pt x="111300" y="888180"/>
                  <a:pt x="901070" y="102379"/>
                  <a:pt x="1892438" y="8020"/>
                </a:cubicBezTo>
                <a:close/>
              </a:path>
            </a:pathLst>
          </a:custGeom>
          <a:solidFill>
            <a:schemeClr val="accent2">
              <a:lumMod val="20000"/>
              <a:lumOff val="80000"/>
              <a:alpha val="60000"/>
            </a:schemeClr>
          </a:solidFill>
        </p:spPr>
        <p:txBody>
          <a:bodyPr wrap="square" tIns="1828800">
            <a:noAutofit/>
          </a:bodyPr>
          <a:lstStyle>
            <a:lvl1pPr marL="4572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3956351802"/>
      </p:ext>
    </p:extLst>
  </p:cSld>
  <p:clrMapOvr>
    <a:masterClrMapping/>
  </p:clrMapOvr>
  <p:extLst>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Content and Picture">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xmlns="" id="{91C212E9-C267-102D-973C-01F5031608B9}"/>
              </a:ext>
            </a:extLst>
          </p:cNvPr>
          <p:cNvSpPr>
            <a:spLocks noGrp="1"/>
          </p:cNvSpPr>
          <p:nvPr>
            <p:ph type="pic" sz="quarter" idx="13"/>
          </p:nvPr>
        </p:nvSpPr>
        <p:spPr>
          <a:xfrm>
            <a:off x="5787217" y="880164"/>
            <a:ext cx="5489332" cy="5730315"/>
          </a:xfrm>
        </p:spPr>
        <p:txBody>
          <a:bodyPr>
            <a:normAutofit/>
          </a:bodyPr>
          <a:lstStyle>
            <a:lvl1pPr marL="45720" indent="0" algn="ctr">
              <a:buNone/>
              <a:defRPr sz="1800">
                <a:solidFill>
                  <a:schemeClr val="tx1"/>
                </a:solidFill>
              </a:defRPr>
            </a:lvl1pPr>
          </a:lstStyle>
          <a:p>
            <a:r>
              <a:rPr lang="en-US" smtClean="0"/>
              <a:t>Click icon to add picture</a:t>
            </a:r>
            <a:endParaRPr lang="en-US" dirty="0"/>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3" name="Footer Placeholder 4">
            <a:extLst>
              <a:ext uri="{FF2B5EF4-FFF2-40B4-BE49-F238E27FC236}">
                <a16:creationId xmlns:a16="http://schemas.microsoft.com/office/drawing/2014/main" xmlns="" id="{D1062A65-EF4B-F1E5-5806-FE8B0A27BEB9}"/>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2320212025"/>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Two Content 2">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xmlns="" id="{A5FE327D-6DB7-0242-1F58-482DD5CE6285}"/>
              </a:ext>
            </a:extLst>
          </p:cNvPr>
          <p:cNvSpPr>
            <a:spLocks noGrp="1"/>
          </p:cNvSpPr>
          <p:nvPr>
            <p:ph sz="quarter" idx="15" hasCustomPrompt="1"/>
          </p:nvPr>
        </p:nvSpPr>
        <p:spPr>
          <a:xfrm>
            <a:off x="7194113" y="1379712"/>
            <a:ext cx="3592075" cy="4607078"/>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9" name="Footer Placeholder 4">
            <a:extLst>
              <a:ext uri="{FF2B5EF4-FFF2-40B4-BE49-F238E27FC236}">
                <a16:creationId xmlns:a16="http://schemas.microsoft.com/office/drawing/2014/main" xmlns="" id="{98A84A9D-1193-B75E-16B8-F2B8FAF37CCB}"/>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1886572014"/>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and Two Content 4">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80" y="1379712"/>
            <a:ext cx="370636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xmlns="" id="{A5FE327D-6DB7-0242-1F58-482DD5CE6285}"/>
              </a:ext>
            </a:extLst>
          </p:cNvPr>
          <p:cNvSpPr>
            <a:spLocks noGrp="1"/>
          </p:cNvSpPr>
          <p:nvPr>
            <p:ph sz="quarter" idx="15" hasCustomPrompt="1"/>
          </p:nvPr>
        </p:nvSpPr>
        <p:spPr>
          <a:xfrm>
            <a:off x="4566445" y="1379711"/>
            <a:ext cx="6217084" cy="4607079"/>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13" name="Footer Placeholder 4">
            <a:extLst>
              <a:ext uri="{FF2B5EF4-FFF2-40B4-BE49-F238E27FC236}">
                <a16:creationId xmlns:a16="http://schemas.microsoft.com/office/drawing/2014/main" xmlns="" id="{88603F3A-B2F3-C500-67E8-0B263B4661E1}"/>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2964903404"/>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and Two Content 5">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E92B935-966F-B269-F7E5-B3F606B75342}"/>
              </a:ext>
              <a:ext uri="{C183D7F6-B498-43B3-948B-1728B52AA6E4}">
                <adec:decorative xmlns:adec="http://schemas.microsoft.com/office/drawing/2017/decorative" xmlns="" val="1"/>
              </a:ext>
            </a:extLst>
          </p:cNvPr>
          <p:cNvSpPr/>
          <p:nvPr/>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xmlns="" id="{EBB6EB53-A05E-81FB-BE01-F627C56EB37B}"/>
              </a:ext>
              <a:ext uri="{C183D7F6-B498-43B3-948B-1728B52AA6E4}">
                <adec:decorative xmlns:adec="http://schemas.microsoft.com/office/drawing/2017/decorative" xmlns="" val="1"/>
              </a:ext>
            </a:extLst>
          </p:cNvPr>
          <p:cNvCxnSpPr>
            <a:cxnSpLocks/>
          </p:cNvCxnSpPr>
          <p:nvPr/>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11CFA655-10DF-14C1-8678-A1A316670971}"/>
              </a:ext>
              <a:ext uri="{C183D7F6-B498-43B3-948B-1728B52AA6E4}">
                <adec:decorative xmlns:adec="http://schemas.microsoft.com/office/drawing/2017/decorative" xmlns="" val="1"/>
              </a:ext>
            </a:extLst>
          </p:cNvPr>
          <p:cNvCxnSpPr>
            <a:cxnSpLocks/>
          </p:cNvCxnSpPr>
          <p:nvPr/>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xmlns=""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xmlns="" id="{C90B696F-6EE4-DE8A-3A60-108B0579478D}"/>
              </a:ext>
            </a:extLst>
          </p:cNvPr>
          <p:cNvSpPr>
            <a:spLocks noGrp="1"/>
          </p:cNvSpPr>
          <p:nvPr>
            <p:ph sz="quarter" idx="14" hasCustomPrompt="1"/>
          </p:nvPr>
        </p:nvSpPr>
        <p:spPr>
          <a:xfrm>
            <a:off x="483080" y="1379712"/>
            <a:ext cx="370636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marL="514350" indent="-285750">
              <a:lnSpc>
                <a:spcPct val="120000"/>
              </a:lnSpc>
              <a:spcBef>
                <a:spcPts val="0"/>
              </a:spcBef>
              <a:spcAft>
                <a:spcPts val="600"/>
              </a:spcAft>
              <a:buClr>
                <a:schemeClr val="tx1"/>
              </a:buClr>
              <a:buSzPct val="70000"/>
              <a:buFont typeface="Arial" panose="020B0604020202020204" pitchFamily="34" charset="0"/>
              <a:buChar char="•"/>
              <a:defRPr sz="1800">
                <a:solidFill>
                  <a:schemeClr val="tx1"/>
                </a:solidFill>
              </a:defRPr>
            </a:lvl2pPr>
            <a:lvl3pPr marL="834390" indent="-285750">
              <a:lnSpc>
                <a:spcPct val="120000"/>
              </a:lnSpc>
              <a:spcBef>
                <a:spcPts val="0"/>
              </a:spcBef>
              <a:spcAft>
                <a:spcPts val="600"/>
              </a:spcAft>
              <a:buClr>
                <a:schemeClr val="tx1"/>
              </a:buClr>
              <a:buSzPct val="70000"/>
              <a:buFont typeface="Arial" panose="020B0604020202020204" pitchFamily="34" charset="0"/>
              <a:buChar char="•"/>
              <a:defRPr sz="1600">
                <a:solidFill>
                  <a:schemeClr val="tx1"/>
                </a:solidFill>
              </a:defRPr>
            </a:lvl3pPr>
            <a:lvl4pPr marL="1108710" indent="-285750">
              <a:lnSpc>
                <a:spcPct val="120000"/>
              </a:lnSpc>
              <a:spcBef>
                <a:spcPts val="0"/>
              </a:spcBef>
              <a:spcAft>
                <a:spcPts val="600"/>
              </a:spcAft>
              <a:buClr>
                <a:schemeClr val="tx1"/>
              </a:buClr>
              <a:buSzPct val="70000"/>
              <a:buFont typeface="Arial" panose="020B0604020202020204" pitchFamily="34" charset="0"/>
              <a:buChar char="•"/>
              <a:defRPr sz="1400">
                <a:solidFill>
                  <a:schemeClr val="tx1"/>
                </a:solidFill>
              </a:defRPr>
            </a:lvl4pPr>
            <a:lvl5pPr marL="1383030" indent="-285750">
              <a:lnSpc>
                <a:spcPct val="120000"/>
              </a:lnSpc>
              <a:spcBef>
                <a:spcPts val="0"/>
              </a:spcBef>
              <a:spcAft>
                <a:spcPts val="600"/>
              </a:spcAft>
              <a:buClr>
                <a:schemeClr val="tx1"/>
              </a:buClr>
              <a:buSzPct val="70000"/>
              <a:buFont typeface="Arial" panose="020B0604020202020204" pitchFamily="34" charset="0"/>
              <a:buChar char="•"/>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xmlns="" id="{A5FE327D-6DB7-0242-1F58-482DD5CE6285}"/>
              </a:ext>
            </a:extLst>
          </p:cNvPr>
          <p:cNvSpPr>
            <a:spLocks noGrp="1"/>
          </p:cNvSpPr>
          <p:nvPr>
            <p:ph sz="quarter" idx="15" hasCustomPrompt="1"/>
          </p:nvPr>
        </p:nvSpPr>
        <p:spPr>
          <a:xfrm>
            <a:off x="4566445" y="1379711"/>
            <a:ext cx="6217084" cy="4607079"/>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D17079B3-FBAE-4975-B697-0714F31A9F22}" type="slidenum">
              <a:rPr lang="en-IN" smtClean="0"/>
              <a:t>‹#›</a:t>
            </a:fld>
            <a:endParaRPr lang="en-IN"/>
          </a:p>
        </p:txBody>
      </p:sp>
      <p:sp>
        <p:nvSpPr>
          <p:cNvPr id="7" name="Footer Placeholder 4">
            <a:extLst>
              <a:ext uri="{FF2B5EF4-FFF2-40B4-BE49-F238E27FC236}">
                <a16:creationId xmlns:a16="http://schemas.microsoft.com/office/drawing/2014/main" xmlns="" id="{70D59468-AA2D-D0D3-70C1-4B0B64677339}"/>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endParaRPr lang="en-IN"/>
          </a:p>
        </p:txBody>
      </p:sp>
    </p:spTree>
    <p:extLst>
      <p:ext uri="{BB962C8B-B14F-4D97-AF65-F5344CB8AC3E}">
        <p14:creationId xmlns:p14="http://schemas.microsoft.com/office/powerpoint/2010/main" val="2989038640"/>
      </p:ext>
    </p:extLst>
  </p:cSld>
  <p:clrMapOvr>
    <a:masterClrMapping/>
  </p:clrMapOvr>
  <p:extLst mod="1">
    <p:ext uri="{DCECCB84-F9BA-43D5-87BE-67443E8EF086}">
      <p15:sldGuideLst xmlns:p15="http://schemas.microsoft.com/office/powerpoint/2012/main">
        <p15:guide id="4294967295" pos="3840">
          <p15:clr>
            <a:srgbClr val="FBAE40"/>
          </p15:clr>
        </p15:guide>
        <p15:guide id="4294967295" orient="horz" pos="2160">
          <p15:clr>
            <a:srgbClr val="FBAE40"/>
          </p15:clr>
        </p15:guide>
        <p15:guide id="4294967295" pos="7368">
          <p15:clr>
            <a:srgbClr val="FBAE40"/>
          </p15:clr>
        </p15:guide>
        <p15:guide id="4294967295" pos="312">
          <p15:clr>
            <a:srgbClr val="FBAE40"/>
          </p15:clr>
        </p15:guide>
        <p15:guide id="4294967295" orient="horz" pos="4032">
          <p15:clr>
            <a:srgbClr val="FBAE40"/>
          </p15:clr>
        </p15:guide>
        <p15:guide id="4294967295" orient="horz" pos="288">
          <p15:clr>
            <a:srgbClr val="FBAE40"/>
          </p15:clr>
        </p15:guide>
        <p15:guide id="4294967295" orient="horz" pos="1440">
          <p15:clr>
            <a:srgbClr val="FBAE40"/>
          </p15:clr>
        </p15:guide>
        <p15:guide id="4294967295" pos="7008">
          <p15:clr>
            <a:srgbClr val="FBAE40"/>
          </p15:clr>
        </p15:guide>
        <p15:guide id="4294967295" pos="4128">
          <p15:clr>
            <a:srgbClr val="FBAE40"/>
          </p15:clr>
        </p15:guide>
        <p15:guide id="4294967295" orient="horz" pos="144">
          <p15:clr>
            <a:srgbClr val="FBAE40"/>
          </p15:clr>
        </p15:guide>
        <p15:guide id="4294967295" orient="horz" pos="4176">
          <p15:clr>
            <a:srgbClr val="FBAE40"/>
          </p15:clr>
        </p15:guide>
        <p15:guide id="4294967295" orient="horz" pos="576">
          <p15:clr>
            <a:srgbClr val="FBAE40"/>
          </p15:clr>
        </p15:guide>
        <p15:guide id="4294967295" orient="horz" pos="864">
          <p15:clr>
            <a:srgbClr val="FBAE40"/>
          </p15:clr>
        </p15:guide>
        <p15:guide id="4294967295" orient="horz" pos="3744">
          <p15:clr>
            <a:srgbClr val="FBAE40"/>
          </p15:clr>
        </p15:guide>
        <p15:guide id="4294967295" pos="151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2">
                    <a:lumMod val="50000"/>
                  </a:schemeClr>
                </a:solidFill>
              </a:defRPr>
            </a:lvl1pPr>
          </a:lstStyle>
          <a:p>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2">
                    <a:lumMod val="50000"/>
                  </a:schemeClr>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2">
                    <a:lumMod val="50000"/>
                  </a:schemeClr>
                </a:solidFill>
              </a:defRPr>
            </a:lvl1pPr>
          </a:lstStyle>
          <a:p>
            <a:fld id="{D17079B3-FBAE-4975-B697-0714F31A9F22}" type="slidenum">
              <a:rPr lang="en-IN" smtClean="0"/>
              <a:t>‹#›</a:t>
            </a:fld>
            <a:endParaRPr lang="en-IN"/>
          </a:p>
        </p:txBody>
      </p:sp>
    </p:spTree>
    <p:extLst>
      <p:ext uri="{BB962C8B-B14F-4D97-AF65-F5344CB8AC3E}">
        <p14:creationId xmlns:p14="http://schemas.microsoft.com/office/powerpoint/2010/main" val="15046556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2000" b="1" kern="1200" cap="all" spc="300" baseline="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7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160">
          <p15:clr>
            <a:srgbClr val="F26B43"/>
          </p15:clr>
        </p15:guide>
        <p15:guide id="4294967295"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11128" cy="1088136"/>
          </a:xfrm>
        </p:spPr>
        <p:txBody>
          <a:bodyPr/>
          <a:lstStyle/>
          <a:p>
            <a:r>
              <a:rPr lang="en-IN" dirty="0"/>
              <a:t>Market Basket Analysis</a:t>
            </a:r>
          </a:p>
        </p:txBody>
      </p:sp>
      <p:sp>
        <p:nvSpPr>
          <p:cNvPr id="4" name="Rectangle 3"/>
          <p:cNvSpPr/>
          <p:nvPr/>
        </p:nvSpPr>
        <p:spPr>
          <a:xfrm>
            <a:off x="0" y="1088136"/>
            <a:ext cx="11384280" cy="1785104"/>
          </a:xfrm>
          <a:prstGeom prst="rect">
            <a:avLst/>
          </a:prstGeom>
        </p:spPr>
        <p:txBody>
          <a:bodyPr wrap="square">
            <a:spAutoFit/>
          </a:bodyPr>
          <a:lstStyle/>
          <a:p>
            <a:r>
              <a:rPr lang="en-IN" sz="2000" b="1" dirty="0" smtClean="0">
                <a:solidFill>
                  <a:schemeClr val="bg1"/>
                </a:solidFill>
              </a:rPr>
              <a:t>Problem Statement:</a:t>
            </a:r>
          </a:p>
          <a:p>
            <a:pPr>
              <a:lnSpc>
                <a:spcPct val="150000"/>
              </a:lnSpc>
            </a:pPr>
            <a:r>
              <a:rPr lang="en-US" sz="2000" dirty="0" smtClean="0">
                <a:solidFill>
                  <a:schemeClr val="bg1"/>
                </a:solidFill>
              </a:rPr>
              <a:t>The goal of this project is to conduct a Market Basket Analysis for an online retailer specializing in novelty gifts. The retailer wants to leverage historical transaction data to identify patterns and associations between purchased items, which can be used for cross-promotional strategies and inventory management.</a:t>
            </a:r>
            <a:endParaRPr lang="en-IN" sz="2000" dirty="0">
              <a:solidFill>
                <a:schemeClr val="bg1"/>
              </a:solidFill>
            </a:endParaRPr>
          </a:p>
        </p:txBody>
      </p:sp>
      <p:sp>
        <p:nvSpPr>
          <p:cNvPr id="5" name="Rectangle 4"/>
          <p:cNvSpPr/>
          <p:nvPr/>
        </p:nvSpPr>
        <p:spPr>
          <a:xfrm>
            <a:off x="9144" y="3285804"/>
            <a:ext cx="11219688" cy="3277820"/>
          </a:xfrm>
          <a:prstGeom prst="rect">
            <a:avLst/>
          </a:prstGeom>
        </p:spPr>
        <p:txBody>
          <a:bodyPr wrap="square">
            <a:spAutoFit/>
          </a:bodyPr>
          <a:lstStyle/>
          <a:p>
            <a:r>
              <a:rPr lang="en-US" b="1" i="0" dirty="0" smtClean="0">
                <a:solidFill>
                  <a:schemeClr val="bg1"/>
                </a:solidFill>
                <a:effectLst/>
                <a:latin typeface="__Poppins_024312"/>
              </a:rPr>
              <a:t>What is Market Basket Analysis?</a:t>
            </a:r>
          </a:p>
          <a:p>
            <a:pPr marL="285750" indent="-285750">
              <a:lnSpc>
                <a:spcPct val="150000"/>
              </a:lnSpc>
              <a:buFont typeface="Arial" panose="020B0604020202020204" pitchFamily="34" charset="0"/>
              <a:buChar char="•"/>
            </a:pPr>
            <a:r>
              <a:rPr lang="en-US" b="0" i="0" dirty="0" smtClean="0">
                <a:solidFill>
                  <a:schemeClr val="bg1"/>
                </a:solidFill>
                <a:effectLst/>
                <a:latin typeface="__Poppins_024312"/>
              </a:rPr>
              <a:t>Market basket analysis is a data mining technique that analyzes patterns of co-occurrence and determines the strength of the link between products purchased together. </a:t>
            </a:r>
          </a:p>
          <a:p>
            <a:pPr marL="285750" indent="-285750">
              <a:lnSpc>
                <a:spcPct val="150000"/>
              </a:lnSpc>
              <a:buFont typeface="Arial" panose="020B0604020202020204" pitchFamily="34" charset="0"/>
              <a:buChar char="•"/>
            </a:pPr>
            <a:r>
              <a:rPr lang="en-US" b="0" i="0" dirty="0" smtClean="0">
                <a:solidFill>
                  <a:schemeClr val="bg1"/>
                </a:solidFill>
                <a:effectLst/>
                <a:latin typeface="__Poppins_024312"/>
              </a:rPr>
              <a:t>We also refer to it as frequent </a:t>
            </a:r>
            <a:r>
              <a:rPr lang="en-US" b="0" i="0" dirty="0" err="1" smtClean="0">
                <a:solidFill>
                  <a:schemeClr val="bg1"/>
                </a:solidFill>
                <a:effectLst/>
                <a:latin typeface="__Poppins_024312"/>
              </a:rPr>
              <a:t>itemset</a:t>
            </a:r>
            <a:r>
              <a:rPr lang="en-US" b="0" i="0" dirty="0" smtClean="0">
                <a:solidFill>
                  <a:schemeClr val="bg1"/>
                </a:solidFill>
                <a:effectLst/>
                <a:latin typeface="__Poppins_024312"/>
              </a:rPr>
              <a:t> mining or association analysis. </a:t>
            </a:r>
          </a:p>
          <a:p>
            <a:pPr marL="285750" indent="-285750">
              <a:lnSpc>
                <a:spcPct val="150000"/>
              </a:lnSpc>
              <a:buFont typeface="Arial" panose="020B0604020202020204" pitchFamily="34" charset="0"/>
              <a:buChar char="•"/>
            </a:pPr>
            <a:r>
              <a:rPr lang="en-US" b="0" i="0" dirty="0" smtClean="0">
                <a:solidFill>
                  <a:schemeClr val="bg1"/>
                </a:solidFill>
                <a:effectLst/>
                <a:latin typeface="__Poppins_024312"/>
              </a:rPr>
              <a:t>It leverages these patterns recognized in any retail setting to understand the behavior of the customer by identifying the relationships between the items bought by them. </a:t>
            </a:r>
          </a:p>
          <a:p>
            <a:pPr marL="285750" indent="-285750">
              <a:lnSpc>
                <a:spcPct val="150000"/>
              </a:lnSpc>
              <a:buFont typeface="Arial" panose="020B0604020202020204" pitchFamily="34" charset="0"/>
              <a:buChar char="•"/>
            </a:pPr>
            <a:r>
              <a:rPr lang="en-US" b="0" i="0" dirty="0" smtClean="0">
                <a:solidFill>
                  <a:schemeClr val="bg1"/>
                </a:solidFill>
                <a:effectLst/>
                <a:latin typeface="__Poppins_024312"/>
              </a:rPr>
              <a:t>To put it simply, market basket analysis helps the retailers know about the products frequently bought together so as to keep those items always available in their inventory.</a:t>
            </a:r>
            <a:endParaRPr lang="en-IN" dirty="0">
              <a:solidFill>
                <a:schemeClr val="bg1"/>
              </a:solidFill>
            </a:endParaRPr>
          </a:p>
        </p:txBody>
      </p:sp>
    </p:spTree>
    <p:extLst>
      <p:ext uri="{BB962C8B-B14F-4D97-AF65-F5344CB8AC3E}">
        <p14:creationId xmlns:p14="http://schemas.microsoft.com/office/powerpoint/2010/main" val="9465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064" y="848820"/>
            <a:ext cx="11256264" cy="1295868"/>
          </a:xfrm>
          <a:prstGeom prst="rect">
            <a:avLst/>
          </a:prstGeom>
        </p:spPr>
        <p:txBody>
          <a:bodyPr wrap="square">
            <a:spAutoFit/>
          </a:bodyPr>
          <a:lstStyle/>
          <a:p>
            <a:pPr>
              <a:lnSpc>
                <a:spcPct val="150000"/>
              </a:lnSpc>
            </a:pPr>
            <a:r>
              <a:rPr lang="en-US" b="1" i="1" dirty="0" smtClean="0">
                <a:solidFill>
                  <a:schemeClr val="bg1"/>
                </a:solidFill>
              </a:rPr>
              <a:t>Lift</a:t>
            </a:r>
            <a:r>
              <a:rPr lang="en-US" dirty="0" smtClean="0">
                <a:solidFill>
                  <a:schemeClr val="bg1"/>
                </a:solidFill>
              </a:rPr>
              <a:t>: Goes beyond confidence by considering the "unexpectedness" of the association. It compares the observed co-occurrence of items to what would be expected by random chance. A lift value greater than 1 indicates a positive synergy, meaning the presence of item A increases the likelihood of buying item B more than expected by chance</a:t>
            </a:r>
            <a:endParaRPr lang="en-IN" dirty="0"/>
          </a:p>
        </p:txBody>
      </p:sp>
      <p:sp>
        <p:nvSpPr>
          <p:cNvPr id="6" name="Rectangle 5"/>
          <p:cNvSpPr/>
          <p:nvPr/>
        </p:nvSpPr>
        <p:spPr>
          <a:xfrm>
            <a:off x="131064" y="2274308"/>
            <a:ext cx="11256264" cy="1338828"/>
          </a:xfrm>
          <a:prstGeom prst="rect">
            <a:avLst/>
          </a:prstGeom>
        </p:spPr>
        <p:txBody>
          <a:bodyPr wrap="square">
            <a:spAutoFit/>
          </a:bodyPr>
          <a:lstStyle/>
          <a:p>
            <a:pPr>
              <a:lnSpc>
                <a:spcPct val="150000"/>
              </a:lnSpc>
            </a:pPr>
            <a:r>
              <a:rPr lang="en-US" dirty="0" smtClean="0">
                <a:solidFill>
                  <a:schemeClr val="bg1"/>
                </a:solidFill>
                <a:effectLst/>
              </a:rPr>
              <a:t>Lift provides another metric for evaluating the relationship between items.</a:t>
            </a:r>
          </a:p>
          <a:p>
            <a:pPr marL="742950" lvl="1" indent="-285750">
              <a:lnSpc>
                <a:spcPct val="150000"/>
              </a:lnSpc>
              <a:buFont typeface="Arial" panose="020B0604020202020204" pitchFamily="34" charset="0"/>
              <a:buChar char="•"/>
            </a:pPr>
            <a:r>
              <a:rPr lang="en-US" dirty="0" smtClean="0">
                <a:solidFill>
                  <a:schemeClr val="bg1"/>
                </a:solidFill>
                <a:effectLst/>
              </a:rPr>
              <a:t>Numerator: Proportion of transactions that contain </a:t>
            </a:r>
            <a:r>
              <a:rPr lang="en-US" i="0" u="none" strike="noStrike" dirty="0" smtClean="0">
                <a:solidFill>
                  <a:schemeClr val="bg1"/>
                </a:solidFill>
                <a:effectLst/>
              </a:rPr>
              <a:t>𝑋</a:t>
            </a:r>
            <a:r>
              <a:rPr lang="en-US" dirty="0" smtClean="0">
                <a:solidFill>
                  <a:schemeClr val="bg1"/>
                </a:solidFill>
                <a:effectLst/>
              </a:rPr>
              <a:t>and </a:t>
            </a:r>
            <a:r>
              <a:rPr lang="en-US" i="0" u="none" strike="noStrike" dirty="0" smtClean="0">
                <a:solidFill>
                  <a:schemeClr val="bg1"/>
                </a:solidFill>
                <a:effectLst/>
              </a:rPr>
              <a:t>𝑌</a:t>
            </a:r>
            <a:r>
              <a:rPr lang="en-US" dirty="0" smtClean="0">
                <a:solidFill>
                  <a:schemeClr val="bg1"/>
                </a:solidFill>
                <a:effectLst/>
              </a:rPr>
              <a:t>.</a:t>
            </a:r>
          </a:p>
          <a:p>
            <a:pPr marL="742950" lvl="1" indent="-285750">
              <a:lnSpc>
                <a:spcPct val="150000"/>
              </a:lnSpc>
              <a:buFont typeface="Arial" panose="020B0604020202020204" pitchFamily="34" charset="0"/>
              <a:buChar char="•"/>
            </a:pPr>
            <a:r>
              <a:rPr lang="en-US" dirty="0" smtClean="0">
                <a:solidFill>
                  <a:schemeClr val="bg1"/>
                </a:solidFill>
                <a:effectLst/>
              </a:rPr>
              <a:t>Denominator: Proportion if </a:t>
            </a:r>
            <a:r>
              <a:rPr lang="en-US" i="0" u="none" strike="noStrike" dirty="0" smtClean="0">
                <a:solidFill>
                  <a:schemeClr val="bg1"/>
                </a:solidFill>
                <a:effectLst/>
              </a:rPr>
              <a:t>𝑋</a:t>
            </a:r>
            <a:r>
              <a:rPr lang="en-US" dirty="0" smtClean="0">
                <a:solidFill>
                  <a:schemeClr val="bg1"/>
                </a:solidFill>
                <a:effectLst/>
              </a:rPr>
              <a:t>and </a:t>
            </a:r>
            <a:r>
              <a:rPr lang="en-US" i="0" u="none" strike="noStrike" dirty="0" smtClean="0">
                <a:solidFill>
                  <a:schemeClr val="bg1"/>
                </a:solidFill>
                <a:effectLst/>
              </a:rPr>
              <a:t>𝑌</a:t>
            </a:r>
            <a:r>
              <a:rPr lang="en-US" dirty="0" smtClean="0">
                <a:solidFill>
                  <a:schemeClr val="bg1"/>
                </a:solidFill>
                <a:effectLst/>
              </a:rPr>
              <a:t>are assigned randomly and independently to transactions.</a:t>
            </a:r>
            <a:endParaRPr lang="en-US" dirty="0">
              <a:solidFill>
                <a:schemeClr val="bg1"/>
              </a:solidFill>
              <a:effectLst/>
            </a:endParaRPr>
          </a:p>
        </p:txBody>
      </p:sp>
      <p:pic>
        <p:nvPicPr>
          <p:cNvPr id="7" name="Picture 6"/>
          <p:cNvPicPr>
            <a:picLocks noChangeAspect="1"/>
          </p:cNvPicPr>
          <p:nvPr/>
        </p:nvPicPr>
        <p:blipFill>
          <a:blip r:embed="rId2"/>
          <a:stretch>
            <a:fillRect/>
          </a:stretch>
        </p:blipFill>
        <p:spPr>
          <a:xfrm>
            <a:off x="7971300" y="2403929"/>
            <a:ext cx="2467319" cy="666843"/>
          </a:xfrm>
          <a:prstGeom prst="rect">
            <a:avLst/>
          </a:prstGeom>
        </p:spPr>
      </p:pic>
      <p:sp>
        <p:nvSpPr>
          <p:cNvPr id="9" name="Rectangle 8"/>
          <p:cNvSpPr/>
          <p:nvPr/>
        </p:nvSpPr>
        <p:spPr>
          <a:xfrm>
            <a:off x="131064" y="3872377"/>
            <a:ext cx="12060936" cy="2585323"/>
          </a:xfrm>
          <a:prstGeom prst="rect">
            <a:avLst/>
          </a:prstGeom>
        </p:spPr>
        <p:txBody>
          <a:bodyPr wrap="square">
            <a:spAutoFit/>
          </a:bodyPr>
          <a:lstStyle/>
          <a:p>
            <a:pPr>
              <a:lnSpc>
                <a:spcPct val="150000"/>
              </a:lnSpc>
            </a:pPr>
            <a:r>
              <a:rPr lang="en-US" b="1" i="1" dirty="0" smtClean="0">
                <a:solidFill>
                  <a:schemeClr val="bg1"/>
                </a:solidFill>
              </a:rPr>
              <a:t>Pruning</a:t>
            </a:r>
            <a:r>
              <a:rPr lang="en-US" dirty="0" smtClean="0">
                <a:solidFill>
                  <a:schemeClr val="bg1"/>
                </a:solidFill>
              </a:rPr>
              <a:t> is a technique used to streamline the analysis process in market basket analysis.</a:t>
            </a:r>
          </a:p>
          <a:p>
            <a:pPr>
              <a:lnSpc>
                <a:spcPct val="150000"/>
              </a:lnSpc>
            </a:pPr>
            <a:r>
              <a:rPr lang="en-US" dirty="0" smtClean="0">
                <a:solidFill>
                  <a:schemeClr val="bg1"/>
                </a:solidFill>
              </a:rPr>
              <a:t>It involves filtering out irrelevant or weak </a:t>
            </a:r>
            <a:r>
              <a:rPr lang="en-US" dirty="0" err="1" smtClean="0">
                <a:solidFill>
                  <a:schemeClr val="bg1"/>
                </a:solidFill>
              </a:rPr>
              <a:t>itemsets</a:t>
            </a:r>
            <a:r>
              <a:rPr lang="en-US" dirty="0" smtClean="0">
                <a:solidFill>
                  <a:schemeClr val="bg1"/>
                </a:solidFill>
              </a:rPr>
              <a:t> during the identification of frequent </a:t>
            </a:r>
            <a:r>
              <a:rPr lang="en-US" dirty="0" err="1" smtClean="0">
                <a:solidFill>
                  <a:schemeClr val="bg1"/>
                </a:solidFill>
              </a:rPr>
              <a:t>itemsets</a:t>
            </a:r>
            <a:r>
              <a:rPr lang="en-US" dirty="0" smtClean="0">
                <a:solidFill>
                  <a:schemeClr val="bg1"/>
                </a:solidFill>
              </a:rPr>
              <a:t>.</a:t>
            </a:r>
          </a:p>
          <a:p>
            <a:pPr>
              <a:lnSpc>
                <a:spcPct val="150000"/>
              </a:lnSpc>
            </a:pPr>
            <a:r>
              <a:rPr lang="en-US" dirty="0" smtClean="0">
                <a:solidFill>
                  <a:schemeClr val="bg1"/>
                </a:solidFill>
              </a:rPr>
              <a:t>Pruning can be based on:	</a:t>
            </a:r>
          </a:p>
          <a:p>
            <a:pPr>
              <a:lnSpc>
                <a:spcPct val="150000"/>
              </a:lnSpc>
              <a:buFont typeface="Arial" panose="020B0604020202020204" pitchFamily="34" charset="0"/>
              <a:buChar char="•"/>
            </a:pPr>
            <a:r>
              <a:rPr lang="en-US" dirty="0" smtClean="0">
                <a:solidFill>
                  <a:schemeClr val="bg1"/>
                </a:solidFill>
              </a:rPr>
              <a:t> </a:t>
            </a:r>
            <a:r>
              <a:rPr lang="en-US" u="sng" dirty="0" smtClean="0">
                <a:solidFill>
                  <a:schemeClr val="bg1"/>
                </a:solidFill>
              </a:rPr>
              <a:t>Minimum support threshold</a:t>
            </a:r>
            <a:r>
              <a:rPr lang="en-US" dirty="0" smtClean="0">
                <a:solidFill>
                  <a:schemeClr val="bg1"/>
                </a:solidFill>
              </a:rPr>
              <a:t>: Discarding </a:t>
            </a:r>
            <a:r>
              <a:rPr lang="en-US" dirty="0" err="1" smtClean="0">
                <a:solidFill>
                  <a:schemeClr val="bg1"/>
                </a:solidFill>
              </a:rPr>
              <a:t>itemsets</a:t>
            </a:r>
            <a:r>
              <a:rPr lang="en-US" dirty="0" smtClean="0">
                <a:solidFill>
                  <a:schemeClr val="bg1"/>
                </a:solidFill>
              </a:rPr>
              <a:t> that fall below a certain level of frequency.</a:t>
            </a:r>
          </a:p>
          <a:p>
            <a:pPr>
              <a:lnSpc>
                <a:spcPct val="150000"/>
              </a:lnSpc>
              <a:buFont typeface="Arial" panose="020B0604020202020204" pitchFamily="34" charset="0"/>
              <a:buChar char="•"/>
            </a:pPr>
            <a:r>
              <a:rPr lang="en-US" u="sng" dirty="0" smtClean="0">
                <a:solidFill>
                  <a:schemeClr val="bg1"/>
                </a:solidFill>
              </a:rPr>
              <a:t>Confidence threshold</a:t>
            </a:r>
            <a:r>
              <a:rPr lang="en-US" dirty="0" smtClean="0">
                <a:solidFill>
                  <a:schemeClr val="bg1"/>
                </a:solidFill>
              </a:rPr>
              <a:t>: Eliminating rules with a confidence value below a set minimum, indicating a weak association.</a:t>
            </a:r>
          </a:p>
          <a:p>
            <a:pPr>
              <a:lnSpc>
                <a:spcPct val="150000"/>
              </a:lnSpc>
              <a:buFont typeface="Arial" panose="020B0604020202020204" pitchFamily="34" charset="0"/>
              <a:buChar char="•"/>
            </a:pPr>
            <a:r>
              <a:rPr lang="en-US" u="sng" dirty="0" smtClean="0">
                <a:solidFill>
                  <a:schemeClr val="bg1"/>
                </a:solidFill>
              </a:rPr>
              <a:t>Lift threshold</a:t>
            </a:r>
            <a:r>
              <a:rPr lang="en-US" dirty="0" smtClean="0">
                <a:solidFill>
                  <a:schemeClr val="bg1"/>
                </a:solidFill>
              </a:rPr>
              <a:t>: Focusing on rules with a lift value greater than 1, suggesting a statistically significant co-occurrence.</a:t>
            </a:r>
            <a:endParaRPr lang="en-US" dirty="0">
              <a:solidFill>
                <a:schemeClr val="bg1"/>
              </a:solidFill>
            </a:endParaRPr>
          </a:p>
        </p:txBody>
      </p:sp>
    </p:spTree>
    <p:extLst>
      <p:ext uri="{BB962C8B-B14F-4D97-AF65-F5344CB8AC3E}">
        <p14:creationId xmlns:p14="http://schemas.microsoft.com/office/powerpoint/2010/main" val="335344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2"/>
          <p:cNvSpPr>
            <a:spLocks noGrp="1"/>
          </p:cNvSpPr>
          <p:nvPr>
            <p:ph type="title"/>
          </p:nvPr>
        </p:nvSpPr>
        <p:spPr>
          <a:xfrm>
            <a:off x="100584" y="0"/>
            <a:ext cx="11279297" cy="986170"/>
          </a:xfrm>
        </p:spPr>
        <p:txBody>
          <a:bodyPr/>
          <a:lstStyle/>
          <a:p>
            <a:r>
              <a:rPr lang="en-US" sz="2800" dirty="0"/>
              <a:t>Antecedents and Consequents: The Building Blocks of Association Rules</a:t>
            </a:r>
            <a:endParaRPr lang="en-IN" sz="2800" dirty="0"/>
          </a:p>
        </p:txBody>
      </p:sp>
      <p:sp>
        <p:nvSpPr>
          <p:cNvPr id="6" name="Rectangle 5"/>
          <p:cNvSpPr/>
          <p:nvPr/>
        </p:nvSpPr>
        <p:spPr>
          <a:xfrm>
            <a:off x="100584" y="1229975"/>
            <a:ext cx="11173968" cy="646331"/>
          </a:xfrm>
          <a:prstGeom prst="rect">
            <a:avLst/>
          </a:prstGeom>
        </p:spPr>
        <p:txBody>
          <a:bodyPr wrap="square">
            <a:spAutoFit/>
          </a:bodyPr>
          <a:lstStyle/>
          <a:p>
            <a:r>
              <a:rPr lang="en-US" b="1" i="1" dirty="0" smtClean="0">
                <a:solidFill>
                  <a:schemeClr val="bg1"/>
                </a:solidFill>
              </a:rPr>
              <a:t>Antecedent (A)</a:t>
            </a:r>
            <a:r>
              <a:rPr lang="en-US" b="1" dirty="0" smtClean="0">
                <a:solidFill>
                  <a:schemeClr val="bg1"/>
                </a:solidFill>
              </a:rPr>
              <a:t>:</a:t>
            </a:r>
            <a:r>
              <a:rPr lang="en-US" dirty="0" smtClean="0">
                <a:solidFill>
                  <a:schemeClr val="bg1"/>
                </a:solidFill>
              </a:rPr>
              <a:t> This represents the item or condition that comes first in the association rule. It's the "trigger" or the starting point of the relationship. In the grocery store example (image), </a:t>
            </a:r>
            <a:r>
              <a:rPr lang="en-US" b="1" dirty="0" smtClean="0">
                <a:solidFill>
                  <a:schemeClr val="bg1"/>
                </a:solidFill>
              </a:rPr>
              <a:t>bread</a:t>
            </a:r>
            <a:r>
              <a:rPr lang="en-US" dirty="0" smtClean="0">
                <a:solidFill>
                  <a:schemeClr val="bg1"/>
                </a:solidFill>
              </a:rPr>
              <a:t> would be the antecedent.</a:t>
            </a:r>
            <a:endParaRPr lang="en-IN" dirty="0">
              <a:solidFill>
                <a:schemeClr val="bg1"/>
              </a:solidFill>
            </a:endParaRPr>
          </a:p>
        </p:txBody>
      </p:sp>
      <p:sp>
        <p:nvSpPr>
          <p:cNvPr id="7" name="Rectangle 6"/>
          <p:cNvSpPr/>
          <p:nvPr/>
        </p:nvSpPr>
        <p:spPr>
          <a:xfrm>
            <a:off x="100584" y="2120111"/>
            <a:ext cx="11109960" cy="646331"/>
          </a:xfrm>
          <a:prstGeom prst="rect">
            <a:avLst/>
          </a:prstGeom>
        </p:spPr>
        <p:txBody>
          <a:bodyPr wrap="square">
            <a:spAutoFit/>
          </a:bodyPr>
          <a:lstStyle/>
          <a:p>
            <a:r>
              <a:rPr lang="en-US" b="1" i="1" dirty="0" smtClean="0">
                <a:solidFill>
                  <a:schemeClr val="bg1"/>
                </a:solidFill>
              </a:rPr>
              <a:t>Consequent (B)</a:t>
            </a:r>
            <a:r>
              <a:rPr lang="en-US" b="1" dirty="0" smtClean="0">
                <a:solidFill>
                  <a:schemeClr val="bg1"/>
                </a:solidFill>
              </a:rPr>
              <a:t>:</a:t>
            </a:r>
            <a:r>
              <a:rPr lang="en-US" dirty="0" smtClean="0">
                <a:solidFill>
                  <a:schemeClr val="bg1"/>
                </a:solidFill>
              </a:rPr>
              <a:t> This represents the item that is likely to be purchased following the antecedent. It's the "outcome" or the result of the </a:t>
            </a:r>
            <a:r>
              <a:rPr lang="en-US" dirty="0" err="1" smtClean="0">
                <a:solidFill>
                  <a:schemeClr val="bg1"/>
                </a:solidFill>
              </a:rPr>
              <a:t>association.In</a:t>
            </a:r>
            <a:r>
              <a:rPr lang="en-US" dirty="0" smtClean="0">
                <a:solidFill>
                  <a:schemeClr val="bg1"/>
                </a:solidFill>
              </a:rPr>
              <a:t> the example, </a:t>
            </a:r>
            <a:r>
              <a:rPr lang="en-US" b="1" dirty="0" smtClean="0">
                <a:solidFill>
                  <a:schemeClr val="bg1"/>
                </a:solidFill>
              </a:rPr>
              <a:t>butter</a:t>
            </a:r>
            <a:r>
              <a:rPr lang="en-US" dirty="0" smtClean="0">
                <a:solidFill>
                  <a:schemeClr val="bg1"/>
                </a:solidFill>
              </a:rPr>
              <a:t> would be the consequent.</a:t>
            </a:r>
            <a:endParaRPr lang="en-US"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3944" y="2566416"/>
            <a:ext cx="4008120" cy="4008120"/>
          </a:xfrm>
          <a:prstGeom prst="rect">
            <a:avLst/>
          </a:prstGeom>
        </p:spPr>
      </p:pic>
      <p:sp>
        <p:nvSpPr>
          <p:cNvPr id="10" name="Rectangle 9"/>
          <p:cNvSpPr/>
          <p:nvPr/>
        </p:nvSpPr>
        <p:spPr>
          <a:xfrm>
            <a:off x="100584" y="3206187"/>
            <a:ext cx="7552944" cy="3000821"/>
          </a:xfrm>
          <a:prstGeom prst="rect">
            <a:avLst/>
          </a:prstGeom>
        </p:spPr>
        <p:txBody>
          <a:bodyPr wrap="square">
            <a:spAutoFit/>
          </a:bodyPr>
          <a:lstStyle/>
          <a:p>
            <a:pPr>
              <a:lnSpc>
                <a:spcPct val="150000"/>
              </a:lnSpc>
            </a:pPr>
            <a:r>
              <a:rPr lang="en-US" b="1" dirty="0" smtClean="0">
                <a:solidFill>
                  <a:schemeClr val="bg1"/>
                </a:solidFill>
              </a:rPr>
              <a:t>Understanding the Flow</a:t>
            </a:r>
            <a:endParaRPr lang="en-US" dirty="0" smtClean="0">
              <a:solidFill>
                <a:schemeClr val="bg1"/>
              </a:solidFill>
            </a:endParaRPr>
          </a:p>
          <a:p>
            <a:pPr>
              <a:lnSpc>
                <a:spcPct val="150000"/>
              </a:lnSpc>
              <a:buFont typeface="Arial" panose="020B0604020202020204" pitchFamily="34" charset="0"/>
              <a:buChar char="•"/>
            </a:pPr>
            <a:r>
              <a:rPr lang="en-US" dirty="0" smtClean="0">
                <a:solidFill>
                  <a:schemeClr val="bg1"/>
                </a:solidFill>
              </a:rPr>
              <a:t> Imagine a customer walks into a store. The antecedent represents the initial purchase decision (e.g., buying bread).</a:t>
            </a:r>
          </a:p>
          <a:p>
            <a:pPr>
              <a:lnSpc>
                <a:spcPct val="150000"/>
              </a:lnSpc>
              <a:buFont typeface="Arial" panose="020B0604020202020204" pitchFamily="34" charset="0"/>
              <a:buChar char="•"/>
            </a:pPr>
            <a:r>
              <a:rPr lang="en-US" dirty="0" smtClean="0">
                <a:solidFill>
                  <a:schemeClr val="bg1"/>
                </a:solidFill>
              </a:rPr>
              <a:t> The association rule then suggests that if they buy the antecedent (bread), they are also likely to buy the consequent (butter).</a:t>
            </a:r>
          </a:p>
          <a:p>
            <a:pPr>
              <a:lnSpc>
                <a:spcPct val="150000"/>
              </a:lnSpc>
              <a:buFont typeface="Arial" panose="020B0604020202020204" pitchFamily="34" charset="0"/>
              <a:buChar char="•"/>
            </a:pPr>
            <a:r>
              <a:rPr lang="en-US" dirty="0" smtClean="0">
                <a:solidFill>
                  <a:schemeClr val="bg1"/>
                </a:solidFill>
              </a:rPr>
              <a:t> By analyzing many transactions, we can identify frequent patterns of antecedents and consequents, revealing customer buying habits.</a:t>
            </a:r>
            <a:endParaRPr lang="en-US" dirty="0">
              <a:solidFill>
                <a:schemeClr val="bg1"/>
              </a:solidFill>
            </a:endParaRPr>
          </a:p>
        </p:txBody>
      </p:sp>
    </p:spTree>
    <p:extLst>
      <p:ext uri="{BB962C8B-B14F-4D97-AF65-F5344CB8AC3E}">
        <p14:creationId xmlns:p14="http://schemas.microsoft.com/office/powerpoint/2010/main" val="187197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 y="210312"/>
            <a:ext cx="11082527" cy="466344"/>
          </a:xfrm>
        </p:spPr>
        <p:txBody>
          <a:bodyPr/>
          <a:lstStyle/>
          <a:p>
            <a:pPr>
              <a:lnSpc>
                <a:spcPct val="150000"/>
              </a:lnSpc>
            </a:pPr>
            <a:r>
              <a:rPr lang="en-IN" sz="3600" b="0" dirty="0"/>
              <a:t>Association Rules </a:t>
            </a:r>
            <a:endParaRPr lang="en-IN" sz="3600" dirty="0"/>
          </a:p>
        </p:txBody>
      </p:sp>
      <p:sp>
        <p:nvSpPr>
          <p:cNvPr id="5" name="Rectangle 4"/>
          <p:cNvSpPr/>
          <p:nvPr/>
        </p:nvSpPr>
        <p:spPr>
          <a:xfrm>
            <a:off x="0" y="1040630"/>
            <a:ext cx="11311128" cy="1703030"/>
          </a:xfrm>
          <a:prstGeom prst="rect">
            <a:avLst/>
          </a:prstGeom>
        </p:spPr>
        <p:txBody>
          <a:bodyPr wrap="square">
            <a:spAutoFit/>
          </a:bodyPr>
          <a:lstStyle/>
          <a:p>
            <a:pPr marL="342900" indent="-342900">
              <a:lnSpc>
                <a:spcPct val="150000"/>
              </a:lnSpc>
              <a:buFont typeface="+mj-lt"/>
              <a:buAutoNum type="arabicPeriod"/>
            </a:pPr>
            <a:r>
              <a:rPr lang="en-US" b="0" i="0" dirty="0" smtClean="0">
                <a:solidFill>
                  <a:schemeClr val="bg1"/>
                </a:solidFill>
                <a:effectLst/>
                <a:latin typeface="Roboto"/>
              </a:rPr>
              <a:t>Computing rules from </a:t>
            </a:r>
            <a:r>
              <a:rPr lang="en-US" b="0" i="0" dirty="0" err="1" smtClean="0">
                <a:solidFill>
                  <a:schemeClr val="bg1"/>
                </a:solidFill>
                <a:effectLst/>
                <a:latin typeface="Roboto"/>
              </a:rPr>
              <a:t>Apriori</a:t>
            </a:r>
            <a:r>
              <a:rPr lang="en-US" b="0" i="0" dirty="0" smtClean="0">
                <a:solidFill>
                  <a:schemeClr val="bg1"/>
                </a:solidFill>
                <a:effectLst/>
                <a:latin typeface="Roboto"/>
              </a:rPr>
              <a:t> results.</a:t>
            </a:r>
          </a:p>
          <a:p>
            <a:pPr marL="342900" indent="-342900">
              <a:lnSpc>
                <a:spcPct val="150000"/>
              </a:lnSpc>
              <a:buFont typeface="+mj-lt"/>
              <a:buAutoNum type="arabicPeriod"/>
            </a:pPr>
            <a:r>
              <a:rPr lang="en-US" dirty="0">
                <a:solidFill>
                  <a:schemeClr val="bg1"/>
                </a:solidFill>
              </a:rPr>
              <a:t>Reducing number of association rules.</a:t>
            </a:r>
          </a:p>
          <a:p>
            <a:pPr marL="342900" indent="-342900">
              <a:lnSpc>
                <a:spcPct val="150000"/>
              </a:lnSpc>
              <a:buFont typeface="+mj-lt"/>
              <a:buAutoNum type="arabicPeriod"/>
            </a:pPr>
            <a:r>
              <a:rPr lang="en-IN" dirty="0">
                <a:solidFill>
                  <a:schemeClr val="bg1"/>
                </a:solidFill>
              </a:rPr>
              <a:t>Generating association rules</a:t>
            </a:r>
          </a:p>
          <a:p>
            <a:pPr>
              <a:lnSpc>
                <a:spcPct val="150000"/>
              </a:lnSpc>
            </a:pPr>
            <a:endParaRPr lang="en-US" b="0" i="0" dirty="0">
              <a:solidFill>
                <a:schemeClr val="bg1"/>
              </a:solidFill>
              <a:effectLst/>
              <a:latin typeface="Roboto"/>
            </a:endParaRPr>
          </a:p>
        </p:txBody>
      </p:sp>
      <p:pic>
        <p:nvPicPr>
          <p:cNvPr id="6" name="Picture 5"/>
          <p:cNvPicPr>
            <a:picLocks noChangeAspect="1"/>
          </p:cNvPicPr>
          <p:nvPr/>
        </p:nvPicPr>
        <p:blipFill>
          <a:blip r:embed="rId2"/>
          <a:stretch>
            <a:fillRect/>
          </a:stretch>
        </p:blipFill>
        <p:spPr>
          <a:xfrm>
            <a:off x="6076096" y="769141"/>
            <a:ext cx="6115904" cy="2943636"/>
          </a:xfrm>
          <a:prstGeom prst="rect">
            <a:avLst/>
          </a:prstGeom>
        </p:spPr>
      </p:pic>
    </p:spTree>
    <p:extLst>
      <p:ext uri="{BB962C8B-B14F-4D97-AF65-F5344CB8AC3E}">
        <p14:creationId xmlns:p14="http://schemas.microsoft.com/office/powerpoint/2010/main" val="135959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4" y="513446"/>
            <a:ext cx="6021496" cy="528970"/>
          </a:xfrm>
        </p:spPr>
        <p:txBody>
          <a:bodyPr/>
          <a:lstStyle/>
          <a:p>
            <a:r>
              <a:rPr lang="en-IN" sz="3600" dirty="0"/>
              <a:t>Zhang's rule</a:t>
            </a:r>
            <a:r>
              <a:rPr lang="en-IN" sz="3600" b="0" dirty="0"/>
              <a:t/>
            </a:r>
            <a:br>
              <a:rPr lang="en-IN" sz="3600" b="0" dirty="0"/>
            </a:br>
            <a:endParaRPr lang="en-IN" sz="3600" dirty="0"/>
          </a:p>
        </p:txBody>
      </p:sp>
      <p:sp>
        <p:nvSpPr>
          <p:cNvPr id="4" name="Rectangle 3"/>
          <p:cNvSpPr/>
          <p:nvPr/>
        </p:nvSpPr>
        <p:spPr>
          <a:xfrm>
            <a:off x="74504" y="904578"/>
            <a:ext cx="11329416" cy="3831818"/>
          </a:xfrm>
          <a:prstGeom prst="rect">
            <a:avLst/>
          </a:prstGeom>
        </p:spPr>
        <p:txBody>
          <a:bodyPr wrap="square">
            <a:spAutoFit/>
          </a:bodyPr>
          <a:lstStyle/>
          <a:p>
            <a:pPr>
              <a:lnSpc>
                <a:spcPct val="150000"/>
              </a:lnSpc>
            </a:pPr>
            <a:r>
              <a:rPr lang="en-US" dirty="0">
                <a:solidFill>
                  <a:schemeClr val="bg1"/>
                </a:solidFill>
              </a:rPr>
              <a:t>Introduced by </a:t>
            </a:r>
            <a:r>
              <a:rPr lang="en-US" dirty="0" smtClean="0">
                <a:solidFill>
                  <a:schemeClr val="bg1"/>
                </a:solidFill>
              </a:rPr>
              <a:t>Zhang(in 2000)</a:t>
            </a:r>
            <a:r>
              <a:rPr lang="en-US" b="1" dirty="0" smtClean="0">
                <a:solidFill>
                  <a:schemeClr val="bg1"/>
                </a:solidFill>
              </a:rPr>
              <a:t> 						Defining Zhang's metric</a:t>
            </a:r>
            <a:endParaRPr lang="en-US" dirty="0" smtClean="0">
              <a:solidFill>
                <a:schemeClr val="bg1"/>
              </a:solidFill>
            </a:endParaRPr>
          </a:p>
          <a:p>
            <a:pPr marL="742950" lvl="1" indent="-285750">
              <a:lnSpc>
                <a:spcPct val="150000"/>
              </a:lnSpc>
              <a:buFont typeface="Arial" panose="020B0604020202020204" pitchFamily="34" charset="0"/>
              <a:buChar char="•"/>
            </a:pPr>
            <a:r>
              <a:rPr lang="en-US" dirty="0" smtClean="0">
                <a:solidFill>
                  <a:schemeClr val="bg1"/>
                </a:solidFill>
              </a:rPr>
              <a:t>Takes values between −1−1 and +1+1</a:t>
            </a:r>
          </a:p>
          <a:p>
            <a:pPr marL="742950" lvl="1" indent="-285750">
              <a:lnSpc>
                <a:spcPct val="150000"/>
              </a:lnSpc>
              <a:buFont typeface="Arial" panose="020B0604020202020204" pitchFamily="34" charset="0"/>
              <a:buChar char="•"/>
            </a:pPr>
            <a:r>
              <a:rPr lang="en-US" dirty="0" smtClean="0">
                <a:solidFill>
                  <a:schemeClr val="bg1"/>
                </a:solidFill>
              </a:rPr>
              <a:t>Focuses on both +</a:t>
            </a:r>
            <a:r>
              <a:rPr lang="en-US" dirty="0" err="1" smtClean="0">
                <a:solidFill>
                  <a:schemeClr val="bg1"/>
                </a:solidFill>
              </a:rPr>
              <a:t>ve</a:t>
            </a:r>
            <a:r>
              <a:rPr lang="en-US" dirty="0" smtClean="0">
                <a:solidFill>
                  <a:schemeClr val="bg1"/>
                </a:solidFill>
              </a:rPr>
              <a:t> and –</a:t>
            </a:r>
            <a:r>
              <a:rPr lang="en-US" dirty="0" err="1" smtClean="0">
                <a:solidFill>
                  <a:schemeClr val="bg1"/>
                </a:solidFill>
              </a:rPr>
              <a:t>ve</a:t>
            </a:r>
            <a:r>
              <a:rPr lang="en-US" dirty="0" smtClean="0">
                <a:solidFill>
                  <a:schemeClr val="bg1"/>
                </a:solidFill>
              </a:rPr>
              <a:t> association b/w items</a:t>
            </a:r>
          </a:p>
          <a:p>
            <a:pPr marL="742950" lvl="1" indent="-285750">
              <a:lnSpc>
                <a:spcPct val="150000"/>
              </a:lnSpc>
              <a:buFont typeface="Arial" panose="020B0604020202020204" pitchFamily="34" charset="0"/>
              <a:buChar char="•"/>
            </a:pPr>
            <a:r>
              <a:rPr lang="en-US" dirty="0" smtClean="0">
                <a:solidFill>
                  <a:schemeClr val="bg1"/>
                </a:solidFill>
              </a:rPr>
              <a:t>Value </a:t>
            </a:r>
            <a:r>
              <a:rPr lang="en-US" dirty="0">
                <a:solidFill>
                  <a:schemeClr val="bg1"/>
                </a:solidFill>
              </a:rPr>
              <a:t>of +1+1 indicates perfect association</a:t>
            </a:r>
            <a:endParaRPr lang="en-US" dirty="0" smtClean="0">
              <a:solidFill>
                <a:schemeClr val="bg1"/>
              </a:solidFill>
            </a:endParaRPr>
          </a:p>
          <a:p>
            <a:pPr marL="742950" lvl="1" indent="-285750">
              <a:lnSpc>
                <a:spcPct val="150000"/>
              </a:lnSpc>
              <a:buFont typeface="Arial" panose="020B0604020202020204" pitchFamily="34" charset="0"/>
              <a:buChar char="•"/>
            </a:pPr>
            <a:r>
              <a:rPr lang="en-US" dirty="0">
                <a:solidFill>
                  <a:schemeClr val="bg1"/>
                </a:solidFill>
              </a:rPr>
              <a:t>Value of −1−1 indicates perfect dissociation</a:t>
            </a:r>
            <a:endParaRPr lang="en-US" dirty="0" smtClean="0">
              <a:solidFill>
                <a:schemeClr val="bg1"/>
              </a:solidFill>
            </a:endParaRPr>
          </a:p>
          <a:p>
            <a:pPr>
              <a:lnSpc>
                <a:spcPct val="150000"/>
              </a:lnSpc>
            </a:pPr>
            <a:r>
              <a:rPr lang="en-US" b="1" dirty="0">
                <a:solidFill>
                  <a:schemeClr val="bg1"/>
                </a:solidFill>
              </a:rPr>
              <a:t>Comprehensive and interpretable</a:t>
            </a:r>
            <a:endParaRPr lang="en-US" dirty="0" smtClean="0">
              <a:solidFill>
                <a:schemeClr val="bg1"/>
              </a:solidFill>
            </a:endParaRPr>
          </a:p>
          <a:p>
            <a:pPr>
              <a:lnSpc>
                <a:spcPct val="150000"/>
              </a:lnSpc>
            </a:pPr>
            <a:r>
              <a:rPr lang="en-US" b="1" dirty="0">
                <a:solidFill>
                  <a:schemeClr val="bg1"/>
                </a:solidFill>
              </a:rPr>
              <a:t>Constructed using support</a:t>
            </a:r>
            <a:endParaRPr lang="en-US" dirty="0" smtClean="0">
              <a:solidFill>
                <a:schemeClr val="bg1"/>
              </a:solidFill>
            </a:endParaRPr>
          </a:p>
          <a:p>
            <a:endParaRPr lang="en-US" b="1" dirty="0" smtClean="0">
              <a:solidFill>
                <a:schemeClr val="bg1"/>
              </a:solidFill>
            </a:endParaRPr>
          </a:p>
          <a:p>
            <a:r>
              <a:rPr lang="en-US" b="1" dirty="0">
                <a:solidFill>
                  <a:schemeClr val="bg1"/>
                </a:solidFill>
              </a:rPr>
              <a:t>	</a:t>
            </a:r>
            <a:r>
              <a:rPr lang="en-US" b="1" dirty="0" smtClean="0">
                <a:solidFill>
                  <a:schemeClr val="bg1"/>
                </a:solidFill>
              </a:rPr>
              <a:t>							Using only Support</a:t>
            </a:r>
            <a:endParaRPr lang="en-US" b="1" dirty="0">
              <a:solidFill>
                <a:schemeClr val="bg1"/>
              </a:solidFill>
              <a:effectLst/>
            </a:endParaRPr>
          </a:p>
          <a:p>
            <a:endParaRPr lang="en-US" dirty="0">
              <a:solidFill>
                <a:schemeClr val="bg1"/>
              </a:solidFill>
              <a:effectLst/>
            </a:endParaRPr>
          </a:p>
        </p:txBody>
      </p:sp>
      <p:pic>
        <p:nvPicPr>
          <p:cNvPr id="5" name="Picture 4"/>
          <p:cNvPicPr>
            <a:picLocks noChangeAspect="1"/>
          </p:cNvPicPr>
          <p:nvPr/>
        </p:nvPicPr>
        <p:blipFill>
          <a:blip r:embed="rId2"/>
          <a:stretch>
            <a:fillRect/>
          </a:stretch>
        </p:blipFill>
        <p:spPr>
          <a:xfrm>
            <a:off x="6475348" y="1381208"/>
            <a:ext cx="4563112" cy="1705213"/>
          </a:xfrm>
          <a:prstGeom prst="rect">
            <a:avLst/>
          </a:prstGeom>
        </p:spPr>
      </p:pic>
      <p:pic>
        <p:nvPicPr>
          <p:cNvPr id="6" name="Picture 5"/>
          <p:cNvPicPr>
            <a:picLocks noChangeAspect="1"/>
          </p:cNvPicPr>
          <p:nvPr/>
        </p:nvPicPr>
        <p:blipFill>
          <a:blip r:embed="rId3"/>
          <a:stretch>
            <a:fillRect/>
          </a:stretch>
        </p:blipFill>
        <p:spPr>
          <a:xfrm>
            <a:off x="3731765" y="4470211"/>
            <a:ext cx="7306695" cy="1314633"/>
          </a:xfrm>
          <a:prstGeom prst="rect">
            <a:avLst/>
          </a:prstGeom>
        </p:spPr>
      </p:pic>
    </p:spTree>
    <p:extLst>
      <p:ext uri="{BB962C8B-B14F-4D97-AF65-F5344CB8AC3E}">
        <p14:creationId xmlns:p14="http://schemas.microsoft.com/office/powerpoint/2010/main" val="110824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5" y="275702"/>
            <a:ext cx="4782311" cy="483250"/>
          </a:xfrm>
        </p:spPr>
        <p:txBody>
          <a:bodyPr/>
          <a:lstStyle/>
          <a:p>
            <a:r>
              <a:rPr lang="en-IN" dirty="0" smtClean="0"/>
              <a:t>The result</a:t>
            </a:r>
            <a:endParaRPr lang="en-IN" dirty="0"/>
          </a:p>
        </p:txBody>
      </p:sp>
      <p:pic>
        <p:nvPicPr>
          <p:cNvPr id="4" name="Picture 3"/>
          <p:cNvPicPr>
            <a:picLocks noChangeAspect="1"/>
          </p:cNvPicPr>
          <p:nvPr/>
        </p:nvPicPr>
        <p:blipFill>
          <a:blip r:embed="rId2"/>
          <a:stretch>
            <a:fillRect/>
          </a:stretch>
        </p:blipFill>
        <p:spPr>
          <a:xfrm>
            <a:off x="240792" y="2728576"/>
            <a:ext cx="8306959" cy="2095792"/>
          </a:xfrm>
          <a:prstGeom prst="rect">
            <a:avLst/>
          </a:prstGeom>
        </p:spPr>
      </p:pic>
      <p:sp>
        <p:nvSpPr>
          <p:cNvPr id="5" name="Rectangle 4"/>
          <p:cNvSpPr/>
          <p:nvPr/>
        </p:nvSpPr>
        <p:spPr>
          <a:xfrm>
            <a:off x="240792" y="1075867"/>
            <a:ext cx="10841736" cy="1754326"/>
          </a:xfrm>
          <a:prstGeom prst="rect">
            <a:avLst/>
          </a:prstGeom>
        </p:spPr>
        <p:txBody>
          <a:bodyPr wrap="square">
            <a:spAutoFit/>
          </a:bodyPr>
          <a:lstStyle/>
          <a:p>
            <a:pPr>
              <a:lnSpc>
                <a:spcPct val="150000"/>
              </a:lnSpc>
            </a:pPr>
            <a:r>
              <a:rPr lang="en-US" dirty="0" smtClean="0">
                <a:solidFill>
                  <a:schemeClr val="bg1"/>
                </a:solidFill>
              </a:rPr>
              <a:t>Applying the </a:t>
            </a:r>
            <a:r>
              <a:rPr lang="en-US" dirty="0" err="1" smtClean="0">
                <a:solidFill>
                  <a:schemeClr val="bg1"/>
                </a:solidFill>
              </a:rPr>
              <a:t>Apriori</a:t>
            </a:r>
            <a:r>
              <a:rPr lang="en-US" dirty="0" smtClean="0">
                <a:solidFill>
                  <a:schemeClr val="bg1"/>
                </a:solidFill>
              </a:rPr>
              <a:t> algorithm with a minimum support threshold of 0.04</a:t>
            </a:r>
          </a:p>
          <a:p>
            <a:pPr>
              <a:lnSpc>
                <a:spcPct val="150000"/>
              </a:lnSpc>
            </a:pPr>
            <a:r>
              <a:rPr lang="en-US" dirty="0" smtClean="0">
                <a:solidFill>
                  <a:schemeClr val="bg1"/>
                </a:solidFill>
              </a:rPr>
              <a:t>Recovering </a:t>
            </a:r>
            <a:r>
              <a:rPr lang="en-US" dirty="0">
                <a:solidFill>
                  <a:schemeClr val="bg1"/>
                </a:solidFill>
              </a:rPr>
              <a:t>association rules using a </a:t>
            </a:r>
            <a:r>
              <a:rPr lang="en-US" dirty="0" err="1">
                <a:solidFill>
                  <a:schemeClr val="bg1"/>
                </a:solidFill>
              </a:rPr>
              <a:t>minium</a:t>
            </a:r>
            <a:r>
              <a:rPr lang="en-US" dirty="0">
                <a:solidFill>
                  <a:schemeClr val="bg1"/>
                </a:solidFill>
              </a:rPr>
              <a:t> support threshold of 0.01</a:t>
            </a:r>
          </a:p>
          <a:p>
            <a:pPr>
              <a:lnSpc>
                <a:spcPct val="150000"/>
              </a:lnSpc>
            </a:pPr>
            <a:r>
              <a:rPr lang="en-US" dirty="0" smtClean="0">
                <a:solidFill>
                  <a:schemeClr val="bg1"/>
                </a:solidFill>
              </a:rPr>
              <a:t>Applying </a:t>
            </a:r>
            <a:r>
              <a:rPr lang="en-US" dirty="0">
                <a:solidFill>
                  <a:schemeClr val="bg1"/>
                </a:solidFill>
              </a:rPr>
              <a:t>a 0.002 antecedent support threshold, 0.01 confidence threshold, and 2.50 lift threshold</a:t>
            </a:r>
          </a:p>
          <a:p>
            <a:pPr>
              <a:lnSpc>
                <a:spcPct val="150000"/>
              </a:lnSpc>
            </a:pPr>
            <a:endParaRPr lang="en-US" b="0"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34357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032"/>
            <a:ext cx="11274552" cy="612648"/>
          </a:xfrm>
        </p:spPr>
        <p:txBody>
          <a:bodyPr/>
          <a:lstStyle/>
          <a:p>
            <a:r>
              <a:rPr lang="en-IN" sz="3600" dirty="0"/>
              <a:t>Data Understanding and </a:t>
            </a:r>
            <a:r>
              <a:rPr lang="en-IN" sz="3600" dirty="0" smtClean="0"/>
              <a:t>Preparation</a:t>
            </a:r>
            <a:endParaRPr lang="en-IN" sz="3600" dirty="0"/>
          </a:p>
        </p:txBody>
      </p:sp>
      <p:sp>
        <p:nvSpPr>
          <p:cNvPr id="4" name="Rectangle 3"/>
          <p:cNvSpPr/>
          <p:nvPr/>
        </p:nvSpPr>
        <p:spPr>
          <a:xfrm>
            <a:off x="0" y="1018324"/>
            <a:ext cx="11274552" cy="6555641"/>
          </a:xfrm>
          <a:prstGeom prst="rect">
            <a:avLst/>
          </a:prstGeom>
        </p:spPr>
        <p:txBody>
          <a:bodyPr wrap="square">
            <a:spAutoFit/>
          </a:bodyPr>
          <a:lstStyle/>
          <a:p>
            <a:pPr>
              <a:buFont typeface="Arial" panose="020B0604020202020204" pitchFamily="34" charset="0"/>
              <a:buChar char="•"/>
            </a:pPr>
            <a:r>
              <a:rPr lang="en-US" sz="2800" b="0" i="0" dirty="0" smtClean="0">
                <a:solidFill>
                  <a:srgbClr val="F4F4F5"/>
                </a:solidFill>
                <a:effectLst/>
                <a:latin typeface="DM Sans Merlin"/>
              </a:rPr>
              <a:t>Inspect the retail dataset to understand its structure and contents.</a:t>
            </a:r>
          </a:p>
          <a:p>
            <a:endParaRPr lang="en-US" sz="2800" b="0" i="0" dirty="0" smtClean="0">
              <a:solidFill>
                <a:srgbClr val="F4F4F5"/>
              </a:solidFill>
              <a:effectLst/>
              <a:latin typeface="DM Sans Merlin"/>
            </a:endParaRPr>
          </a:p>
          <a:p>
            <a:pPr>
              <a:buFont typeface="Arial" panose="020B0604020202020204" pitchFamily="34" charset="0"/>
              <a:buChar char="•"/>
            </a:pPr>
            <a:r>
              <a:rPr lang="en-US" sz="2800" b="0" i="0" dirty="0" smtClean="0">
                <a:solidFill>
                  <a:srgbClr val="F4F4F5"/>
                </a:solidFill>
                <a:effectLst/>
                <a:latin typeface="DM Sans Merlin"/>
              </a:rPr>
              <a:t>Perform data cleaning and preprocessing to ensure the dataset is suitable for analysis.</a:t>
            </a:r>
          </a:p>
          <a:p>
            <a:endParaRPr lang="en-US" sz="2800" b="0" i="0" dirty="0" smtClean="0">
              <a:solidFill>
                <a:srgbClr val="F4F4F5"/>
              </a:solidFill>
              <a:effectLst/>
              <a:latin typeface="DM Sans Merlin"/>
            </a:endParaRPr>
          </a:p>
          <a:p>
            <a:pPr>
              <a:buFont typeface="Arial" panose="020B0604020202020204" pitchFamily="34" charset="0"/>
              <a:buChar char="•"/>
            </a:pPr>
            <a:r>
              <a:rPr lang="en-US" sz="2800" b="1" dirty="0" smtClean="0">
                <a:solidFill>
                  <a:schemeClr val="bg1"/>
                </a:solidFill>
              </a:rPr>
              <a:t>Source</a:t>
            </a:r>
            <a:r>
              <a:rPr lang="en-US" sz="2800" dirty="0" smtClean="0">
                <a:solidFill>
                  <a:schemeClr val="bg1"/>
                </a:solidFill>
              </a:rPr>
              <a:t>: Online retail dataset</a:t>
            </a:r>
          </a:p>
          <a:p>
            <a:endParaRPr lang="en-US" sz="2800" dirty="0" smtClean="0">
              <a:solidFill>
                <a:schemeClr val="bg1"/>
              </a:solidFill>
            </a:endParaRPr>
          </a:p>
          <a:p>
            <a:pPr>
              <a:buFont typeface="Arial" panose="020B0604020202020204" pitchFamily="34" charset="0"/>
              <a:buChar char="•"/>
            </a:pPr>
            <a:r>
              <a:rPr lang="en-US" sz="2800" b="1" dirty="0" smtClean="0">
                <a:solidFill>
                  <a:schemeClr val="bg1"/>
                </a:solidFill>
              </a:rPr>
              <a:t>Columns</a:t>
            </a:r>
            <a:r>
              <a:rPr lang="en-US" sz="2800" dirty="0" smtClean="0">
                <a:solidFill>
                  <a:schemeClr val="bg1"/>
                </a:solidFill>
              </a:rPr>
              <a:t>: </a:t>
            </a:r>
            <a:r>
              <a:rPr lang="en-US" sz="2800" dirty="0" err="1" smtClean="0">
                <a:solidFill>
                  <a:schemeClr val="bg1"/>
                </a:solidFill>
              </a:rPr>
              <a:t>InvoiceNo</a:t>
            </a:r>
            <a:r>
              <a:rPr lang="en-US" sz="2800" dirty="0" smtClean="0">
                <a:solidFill>
                  <a:schemeClr val="bg1"/>
                </a:solidFill>
              </a:rPr>
              <a:t>, </a:t>
            </a:r>
            <a:r>
              <a:rPr lang="en-US" sz="2800" dirty="0" err="1" smtClean="0">
                <a:solidFill>
                  <a:schemeClr val="bg1"/>
                </a:solidFill>
              </a:rPr>
              <a:t>StockCode</a:t>
            </a:r>
            <a:r>
              <a:rPr lang="en-US" sz="2800" dirty="0" smtClean="0">
                <a:solidFill>
                  <a:schemeClr val="bg1"/>
                </a:solidFill>
              </a:rPr>
              <a:t>, Description</a:t>
            </a:r>
          </a:p>
          <a:p>
            <a:endParaRPr lang="en-US" sz="2800" dirty="0" smtClean="0">
              <a:solidFill>
                <a:schemeClr val="bg1"/>
              </a:solidFill>
            </a:endParaRPr>
          </a:p>
          <a:p>
            <a:pPr>
              <a:buFont typeface="Arial" panose="020B0604020202020204" pitchFamily="34" charset="0"/>
              <a:buChar char="•"/>
            </a:pPr>
            <a:r>
              <a:rPr lang="en-US" sz="2800" b="1" dirty="0" smtClean="0">
                <a:solidFill>
                  <a:schemeClr val="bg1"/>
                </a:solidFill>
              </a:rPr>
              <a:t>Size</a:t>
            </a:r>
            <a:r>
              <a:rPr lang="en-US" sz="2800" dirty="0" smtClean="0">
                <a:solidFill>
                  <a:schemeClr val="bg1"/>
                </a:solidFill>
              </a:rPr>
              <a:t>: 224,372 entries and 3 columns after data cleaning</a:t>
            </a:r>
          </a:p>
          <a:p>
            <a:pPr>
              <a:buFont typeface="Arial" panose="020B0604020202020204" pitchFamily="34" charset="0"/>
              <a:buChar char="•"/>
            </a:pPr>
            <a:endParaRPr lang="en-US" sz="2800" dirty="0" smtClean="0">
              <a:solidFill>
                <a:schemeClr val="bg1"/>
              </a:solidFill>
            </a:endParaRPr>
          </a:p>
          <a:p>
            <a:pPr>
              <a:buFont typeface="Arial" panose="020B0604020202020204" pitchFamily="34" charset="0"/>
              <a:buChar char="•"/>
            </a:pPr>
            <a:endParaRPr lang="en-US" sz="2800" dirty="0" smtClean="0">
              <a:solidFill>
                <a:schemeClr val="bg1"/>
              </a:solidFill>
            </a:endParaRPr>
          </a:p>
          <a:p>
            <a:pPr>
              <a:buFont typeface="Arial" panose="020B0604020202020204" pitchFamily="34" charset="0"/>
              <a:buChar char="•"/>
            </a:pPr>
            <a:endParaRPr lang="en-US" sz="2800" b="0" i="0" dirty="0" smtClean="0">
              <a:solidFill>
                <a:srgbClr val="F4F4F5"/>
              </a:solidFill>
              <a:effectLst/>
              <a:latin typeface="DM Sans Merlin"/>
            </a:endParaRPr>
          </a:p>
          <a:p>
            <a:pPr>
              <a:buFont typeface="Arial" panose="020B0604020202020204" pitchFamily="34" charset="0"/>
              <a:buChar char="•"/>
            </a:pPr>
            <a:endParaRPr lang="en-US" sz="2800" b="0" i="0" dirty="0" smtClean="0">
              <a:solidFill>
                <a:srgbClr val="F4F4F5"/>
              </a:solidFill>
              <a:effectLst/>
              <a:latin typeface="DM Sans Merlin"/>
            </a:endParaRPr>
          </a:p>
          <a:p>
            <a:pPr>
              <a:buFont typeface="Arial" panose="020B0604020202020204" pitchFamily="34" charset="0"/>
              <a:buChar char="•"/>
            </a:pPr>
            <a:endParaRPr lang="en-US" sz="2800" b="0" i="0" dirty="0">
              <a:solidFill>
                <a:srgbClr val="F4F4F5"/>
              </a:solidFill>
              <a:effectLst/>
              <a:latin typeface="DM Sans Merlin"/>
            </a:endParaRPr>
          </a:p>
        </p:txBody>
      </p:sp>
    </p:spTree>
    <p:extLst>
      <p:ext uri="{BB962C8B-B14F-4D97-AF65-F5344CB8AC3E}">
        <p14:creationId xmlns:p14="http://schemas.microsoft.com/office/powerpoint/2010/main" val="371207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74552" cy="836762"/>
          </a:xfrm>
        </p:spPr>
        <p:txBody>
          <a:bodyPr/>
          <a:lstStyle/>
          <a:p>
            <a:r>
              <a:rPr lang="en-IN" sz="3600" dirty="0"/>
              <a:t>Data Cleaning</a:t>
            </a:r>
          </a:p>
        </p:txBody>
      </p:sp>
      <p:sp>
        <p:nvSpPr>
          <p:cNvPr id="4" name="Rectangle 3"/>
          <p:cNvSpPr/>
          <p:nvPr/>
        </p:nvSpPr>
        <p:spPr>
          <a:xfrm>
            <a:off x="0" y="1009180"/>
            <a:ext cx="11274552" cy="3108543"/>
          </a:xfrm>
          <a:prstGeom prst="rect">
            <a:avLst/>
          </a:prstGeom>
        </p:spPr>
        <p:txBody>
          <a:bodyPr wrap="square">
            <a:spAutoFit/>
          </a:bodyPr>
          <a:lstStyle/>
          <a:p>
            <a:pPr>
              <a:buFont typeface="Arial" panose="020B0604020202020204" pitchFamily="34" charset="0"/>
              <a:buChar char="•"/>
            </a:pPr>
            <a:r>
              <a:rPr lang="en-US" sz="2800" b="0" i="0" dirty="0" smtClean="0">
                <a:solidFill>
                  <a:srgbClr val="F4F4F5"/>
                </a:solidFill>
                <a:effectLst/>
                <a:latin typeface="DM Sans Merlin"/>
              </a:rPr>
              <a:t>Stripped extra spaces in the ‘Description’ column</a:t>
            </a:r>
          </a:p>
          <a:p>
            <a:endParaRPr lang="en-US" sz="2800" b="0" i="0" dirty="0" smtClean="0">
              <a:solidFill>
                <a:srgbClr val="F4F4F5"/>
              </a:solidFill>
              <a:effectLst/>
              <a:latin typeface="DM Sans Merlin"/>
            </a:endParaRPr>
          </a:p>
          <a:p>
            <a:pPr>
              <a:buFont typeface="Arial" panose="020B0604020202020204" pitchFamily="34" charset="0"/>
              <a:buChar char="•"/>
            </a:pPr>
            <a:r>
              <a:rPr lang="en-US" sz="2800" b="0" i="0" dirty="0" smtClean="0">
                <a:solidFill>
                  <a:srgbClr val="F4F4F5"/>
                </a:solidFill>
                <a:effectLst/>
                <a:latin typeface="DM Sans Merlin"/>
              </a:rPr>
              <a:t>Dropped rows without any invoice number</a:t>
            </a:r>
          </a:p>
          <a:p>
            <a:endParaRPr lang="en-US" sz="2800" b="0" i="0" dirty="0" smtClean="0">
              <a:solidFill>
                <a:srgbClr val="F4F4F5"/>
              </a:solidFill>
              <a:effectLst/>
              <a:latin typeface="DM Sans Merlin"/>
            </a:endParaRPr>
          </a:p>
          <a:p>
            <a:pPr>
              <a:buFont typeface="Arial" panose="020B0604020202020204" pitchFamily="34" charset="0"/>
              <a:buChar char="•"/>
            </a:pPr>
            <a:r>
              <a:rPr lang="en-US" sz="2800" b="0" i="0" dirty="0" smtClean="0">
                <a:solidFill>
                  <a:srgbClr val="F4F4F5"/>
                </a:solidFill>
                <a:effectLst/>
                <a:latin typeface="DM Sans Merlin"/>
              </a:rPr>
              <a:t>Removed credit transactions</a:t>
            </a:r>
          </a:p>
          <a:p>
            <a:endParaRPr lang="en-US" sz="2800" b="0" i="0" dirty="0" smtClean="0">
              <a:solidFill>
                <a:srgbClr val="F4F4F5"/>
              </a:solidFill>
              <a:effectLst/>
              <a:latin typeface="DM Sans Merlin"/>
            </a:endParaRPr>
          </a:p>
          <a:p>
            <a:pPr>
              <a:buFont typeface="Arial" panose="020B0604020202020204" pitchFamily="34" charset="0"/>
              <a:buChar char="•"/>
            </a:pPr>
            <a:r>
              <a:rPr lang="en-US" sz="2800" b="0" i="0" dirty="0" smtClean="0">
                <a:solidFill>
                  <a:srgbClr val="F4F4F5"/>
                </a:solidFill>
                <a:effectLst/>
                <a:latin typeface="DM Sans Merlin"/>
              </a:rPr>
              <a:t>Dropped duplicates and missing/null values</a:t>
            </a:r>
            <a:endParaRPr lang="en-US" sz="2800" b="0" i="0" dirty="0">
              <a:solidFill>
                <a:srgbClr val="F4F4F5"/>
              </a:solidFill>
              <a:effectLst/>
              <a:latin typeface="DM Sans Merlin"/>
            </a:endParaRPr>
          </a:p>
        </p:txBody>
      </p:sp>
    </p:spTree>
    <p:extLst>
      <p:ext uri="{BB962C8B-B14F-4D97-AF65-F5344CB8AC3E}">
        <p14:creationId xmlns:p14="http://schemas.microsoft.com/office/powerpoint/2010/main" val="59014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2"/>
          <p:cNvSpPr>
            <a:spLocks noGrp="1"/>
          </p:cNvSpPr>
          <p:nvPr>
            <p:ph type="title"/>
          </p:nvPr>
        </p:nvSpPr>
        <p:spPr>
          <a:xfrm>
            <a:off x="0" y="656986"/>
            <a:ext cx="8019288" cy="45719"/>
          </a:xfrm>
        </p:spPr>
        <p:txBody>
          <a:bodyPr/>
          <a:lstStyle/>
          <a:p>
            <a:r>
              <a:rPr lang="en-IN" sz="3600" dirty="0"/>
              <a:t>Exploratory Data Analysis</a:t>
            </a:r>
            <a:br>
              <a:rPr lang="en-IN" sz="3600" dirty="0"/>
            </a:br>
            <a:endParaRPr lang="en-IN" sz="3600" dirty="0"/>
          </a:p>
        </p:txBody>
      </p:sp>
      <p:sp>
        <p:nvSpPr>
          <p:cNvPr id="6" name="Rectangle 5"/>
          <p:cNvSpPr/>
          <p:nvPr/>
        </p:nvSpPr>
        <p:spPr>
          <a:xfrm>
            <a:off x="0" y="883843"/>
            <a:ext cx="10725912" cy="646331"/>
          </a:xfrm>
          <a:prstGeom prst="rect">
            <a:avLst/>
          </a:prstGeom>
        </p:spPr>
        <p:txBody>
          <a:bodyPr wrap="square">
            <a:spAutoFit/>
          </a:bodyPr>
          <a:lstStyle/>
          <a:p>
            <a:r>
              <a:rPr lang="en-US" b="1" i="0" dirty="0" smtClean="0">
                <a:solidFill>
                  <a:srgbClr val="F4F4F5"/>
                </a:solidFill>
                <a:effectLst/>
                <a:latin typeface="DM Sans Merlin"/>
              </a:rPr>
              <a:t>Frequency of Most Popular Items</a:t>
            </a:r>
            <a:r>
              <a:rPr lang="en-US" b="0" i="0" dirty="0" smtClean="0">
                <a:solidFill>
                  <a:srgbClr val="F4F4F5"/>
                </a:solidFill>
                <a:effectLst/>
                <a:latin typeface="DM Sans Merlin"/>
              </a:rPr>
              <a:t>:</a:t>
            </a:r>
          </a:p>
          <a:p>
            <a:r>
              <a:rPr lang="en-US" b="0" i="0" dirty="0" smtClean="0">
                <a:solidFill>
                  <a:srgbClr val="F4F4F5"/>
                </a:solidFill>
                <a:effectLst/>
                <a:latin typeface="DM Sans Merlin"/>
              </a:rPr>
              <a:t>Include a bar chart of the top 40 most frequent items.</a:t>
            </a:r>
            <a:endParaRPr lang="en-US" b="0" i="0" dirty="0">
              <a:solidFill>
                <a:srgbClr val="F4F4F5"/>
              </a:solidFill>
              <a:effectLst/>
              <a:latin typeface="DM Sans Merlin"/>
            </a:endParaRPr>
          </a:p>
        </p:txBody>
      </p:sp>
      <p:pic>
        <p:nvPicPr>
          <p:cNvPr id="7" name="Picture 6"/>
          <p:cNvPicPr>
            <a:picLocks noChangeAspect="1"/>
          </p:cNvPicPr>
          <p:nvPr/>
        </p:nvPicPr>
        <p:blipFill>
          <a:blip r:embed="rId2"/>
          <a:stretch>
            <a:fillRect/>
          </a:stretch>
        </p:blipFill>
        <p:spPr>
          <a:xfrm>
            <a:off x="0" y="1530174"/>
            <a:ext cx="11247121" cy="5080938"/>
          </a:xfrm>
          <a:prstGeom prst="rect">
            <a:avLst/>
          </a:prstGeom>
        </p:spPr>
      </p:pic>
    </p:spTree>
    <p:extLst>
      <p:ext uri="{BB962C8B-B14F-4D97-AF65-F5344CB8AC3E}">
        <p14:creationId xmlns:p14="http://schemas.microsoft.com/office/powerpoint/2010/main" val="345072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830"/>
            <a:ext cx="5696711" cy="574690"/>
          </a:xfrm>
        </p:spPr>
        <p:txBody>
          <a:bodyPr/>
          <a:lstStyle/>
          <a:p>
            <a:r>
              <a:rPr lang="en-IN" sz="3600" dirty="0" smtClean="0"/>
              <a:t>Top 15 choices</a:t>
            </a:r>
            <a:endParaRPr lang="en-IN" sz="3600" dirty="0"/>
          </a:p>
        </p:txBody>
      </p:sp>
      <p:pic>
        <p:nvPicPr>
          <p:cNvPr id="4" name="Picture 3"/>
          <p:cNvPicPr>
            <a:picLocks noChangeAspect="1"/>
          </p:cNvPicPr>
          <p:nvPr/>
        </p:nvPicPr>
        <p:blipFill>
          <a:blip r:embed="rId2"/>
          <a:stretch>
            <a:fillRect/>
          </a:stretch>
        </p:blipFill>
        <p:spPr>
          <a:xfrm>
            <a:off x="-1" y="658369"/>
            <a:ext cx="9796364" cy="5934456"/>
          </a:xfrm>
          <a:prstGeom prst="rect">
            <a:avLst/>
          </a:prstGeom>
        </p:spPr>
      </p:pic>
    </p:spTree>
    <p:extLst>
      <p:ext uri="{BB962C8B-B14F-4D97-AF65-F5344CB8AC3E}">
        <p14:creationId xmlns:p14="http://schemas.microsoft.com/office/powerpoint/2010/main" val="40005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126"/>
            <a:ext cx="8563529" cy="519826"/>
          </a:xfrm>
        </p:spPr>
        <p:txBody>
          <a:bodyPr/>
          <a:lstStyle/>
          <a:p>
            <a:r>
              <a:rPr lang="en-IN" sz="3600" dirty="0"/>
              <a:t>Transaction Creation</a:t>
            </a:r>
          </a:p>
        </p:txBody>
      </p:sp>
      <p:sp>
        <p:nvSpPr>
          <p:cNvPr id="4" name="Rectangle 3"/>
          <p:cNvSpPr/>
          <p:nvPr/>
        </p:nvSpPr>
        <p:spPr>
          <a:xfrm>
            <a:off x="-64008" y="896112"/>
            <a:ext cx="11247120" cy="1815882"/>
          </a:xfrm>
          <a:prstGeom prst="rect">
            <a:avLst/>
          </a:prstGeom>
        </p:spPr>
        <p:txBody>
          <a:bodyPr wrap="square">
            <a:spAutoFit/>
          </a:bodyPr>
          <a:lstStyle/>
          <a:p>
            <a:pPr>
              <a:buFont typeface="Arial" panose="020B0604020202020204" pitchFamily="34" charset="0"/>
              <a:buChar char="•"/>
            </a:pPr>
            <a:r>
              <a:rPr lang="en-US" sz="2800" b="0" i="0" dirty="0" smtClean="0">
                <a:solidFill>
                  <a:srgbClr val="F4F4F5"/>
                </a:solidFill>
                <a:effectLst/>
                <a:latin typeface="DM Sans Merlin"/>
              </a:rPr>
              <a:t>Created a list of transactions for each unique </a:t>
            </a:r>
            <a:r>
              <a:rPr lang="en-US" sz="2800" b="0" i="0" dirty="0" err="1" smtClean="0">
                <a:solidFill>
                  <a:srgbClr val="F4F4F5"/>
                </a:solidFill>
                <a:effectLst/>
                <a:latin typeface="DM Sans Merlin"/>
              </a:rPr>
              <a:t>InvoiceNo</a:t>
            </a:r>
            <a:endParaRPr lang="en-US" sz="2800" b="0" i="0" dirty="0" smtClean="0">
              <a:solidFill>
                <a:srgbClr val="F4F4F5"/>
              </a:solidFill>
              <a:effectLst/>
              <a:latin typeface="DM Sans Merlin"/>
            </a:endParaRPr>
          </a:p>
          <a:p>
            <a:pPr>
              <a:buFont typeface="Arial" panose="020B0604020202020204" pitchFamily="34" charset="0"/>
              <a:buChar char="•"/>
            </a:pPr>
            <a:r>
              <a:rPr lang="en-US" sz="2800" b="0" i="0" dirty="0" smtClean="0">
                <a:solidFill>
                  <a:srgbClr val="F4F4F5"/>
                </a:solidFill>
                <a:effectLst/>
                <a:latin typeface="DM Sans Merlin"/>
              </a:rPr>
              <a:t>Example Transaction:</a:t>
            </a:r>
          </a:p>
          <a:p>
            <a:pPr marL="742950" lvl="1" indent="-285750">
              <a:buFont typeface="Arial" panose="020B0604020202020204" pitchFamily="34" charset="0"/>
              <a:buChar char="•"/>
            </a:pPr>
            <a:r>
              <a:rPr lang="en-US" sz="2800" b="0" i="0" dirty="0" smtClean="0">
                <a:solidFill>
                  <a:srgbClr val="F4F4F5"/>
                </a:solidFill>
                <a:effectLst/>
                <a:latin typeface="DM Sans Merlin"/>
              </a:rPr>
              <a:t>['IVORY STRING CURTAIN WITH POLE', 'PINK AND BLACK STRING CURTAIN', ...]</a:t>
            </a:r>
            <a:endParaRPr lang="en-US" sz="2800" b="0" i="0" dirty="0">
              <a:solidFill>
                <a:srgbClr val="F4F4F5"/>
              </a:solidFill>
              <a:effectLst/>
              <a:latin typeface="DM Sans Merlin"/>
            </a:endParaRPr>
          </a:p>
        </p:txBody>
      </p:sp>
      <p:pic>
        <p:nvPicPr>
          <p:cNvPr id="5" name="Picture 4"/>
          <p:cNvPicPr>
            <a:picLocks noChangeAspect="1"/>
          </p:cNvPicPr>
          <p:nvPr/>
        </p:nvPicPr>
        <p:blipFill>
          <a:blip r:embed="rId2"/>
          <a:stretch>
            <a:fillRect/>
          </a:stretch>
        </p:blipFill>
        <p:spPr>
          <a:xfrm>
            <a:off x="137408" y="3007898"/>
            <a:ext cx="10088383" cy="1390844"/>
          </a:xfrm>
          <a:prstGeom prst="rect">
            <a:avLst/>
          </a:prstGeom>
        </p:spPr>
      </p:pic>
    </p:spTree>
    <p:extLst>
      <p:ext uri="{BB962C8B-B14F-4D97-AF65-F5344CB8AC3E}">
        <p14:creationId xmlns:p14="http://schemas.microsoft.com/office/powerpoint/2010/main" val="34894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2550"/>
            <a:ext cx="6021496" cy="528970"/>
          </a:xfrm>
        </p:spPr>
        <p:txBody>
          <a:bodyPr/>
          <a:lstStyle/>
          <a:p>
            <a:r>
              <a:rPr lang="en-IN" sz="3600" dirty="0"/>
              <a:t>One-Hot Encoding</a:t>
            </a:r>
          </a:p>
        </p:txBody>
      </p:sp>
      <p:sp>
        <p:nvSpPr>
          <p:cNvPr id="4" name="Rectangle 3"/>
          <p:cNvSpPr/>
          <p:nvPr/>
        </p:nvSpPr>
        <p:spPr>
          <a:xfrm>
            <a:off x="0" y="938707"/>
            <a:ext cx="11283696" cy="954107"/>
          </a:xfrm>
          <a:prstGeom prst="rect">
            <a:avLst/>
          </a:prstGeom>
        </p:spPr>
        <p:txBody>
          <a:bodyPr wrap="square">
            <a:spAutoFit/>
          </a:bodyPr>
          <a:lstStyle/>
          <a:p>
            <a:r>
              <a:rPr lang="en-US" sz="2800" b="0" i="0" dirty="0" smtClean="0">
                <a:solidFill>
                  <a:srgbClr val="F4F4F5"/>
                </a:solidFill>
                <a:effectLst/>
                <a:latin typeface="DM Sans Merlin"/>
              </a:rPr>
              <a:t>Transformed the transaction data using </a:t>
            </a:r>
            <a:r>
              <a:rPr lang="en-US" sz="2800" b="0" i="0" dirty="0" err="1" smtClean="0">
                <a:solidFill>
                  <a:srgbClr val="F4F4F5"/>
                </a:solidFill>
                <a:effectLst/>
                <a:latin typeface="DM Sans Merlin"/>
              </a:rPr>
              <a:t>TransactionEncoder</a:t>
            </a:r>
            <a:r>
              <a:rPr lang="en-US" sz="2800" b="0" i="0" dirty="0" smtClean="0">
                <a:solidFill>
                  <a:srgbClr val="F4F4F5"/>
                </a:solidFill>
                <a:effectLst/>
                <a:latin typeface="DM Sans Merlin"/>
              </a:rPr>
              <a:t> from </a:t>
            </a:r>
            <a:r>
              <a:rPr lang="en-US" sz="2800" b="0" i="0" dirty="0" err="1" smtClean="0">
                <a:solidFill>
                  <a:srgbClr val="F4F4F5"/>
                </a:solidFill>
                <a:effectLst/>
                <a:latin typeface="DM Sans Merlin"/>
              </a:rPr>
              <a:t>mlxtend</a:t>
            </a:r>
            <a:endParaRPr lang="en-IN" sz="2800" dirty="0"/>
          </a:p>
        </p:txBody>
      </p:sp>
      <p:pic>
        <p:nvPicPr>
          <p:cNvPr id="5" name="Picture 4"/>
          <p:cNvPicPr>
            <a:picLocks noChangeAspect="1"/>
          </p:cNvPicPr>
          <p:nvPr/>
        </p:nvPicPr>
        <p:blipFill>
          <a:blip r:embed="rId2"/>
          <a:stretch>
            <a:fillRect/>
          </a:stretch>
        </p:blipFill>
        <p:spPr>
          <a:xfrm>
            <a:off x="0" y="2527341"/>
            <a:ext cx="12192000" cy="2821899"/>
          </a:xfrm>
          <a:prstGeom prst="rect">
            <a:avLst/>
          </a:prstGeom>
        </p:spPr>
      </p:pic>
    </p:spTree>
    <p:extLst>
      <p:ext uri="{BB962C8B-B14F-4D97-AF65-F5344CB8AC3E}">
        <p14:creationId xmlns:p14="http://schemas.microsoft.com/office/powerpoint/2010/main" val="348415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422"/>
            <a:ext cx="6021496" cy="419242"/>
          </a:xfrm>
        </p:spPr>
        <p:txBody>
          <a:bodyPr/>
          <a:lstStyle/>
          <a:p>
            <a:r>
              <a:rPr lang="en-IN" sz="3600" dirty="0" err="1"/>
              <a:t>Apriori</a:t>
            </a:r>
            <a:r>
              <a:rPr lang="en-IN" sz="3600" dirty="0"/>
              <a:t> Algorithm</a:t>
            </a:r>
          </a:p>
        </p:txBody>
      </p:sp>
      <p:pic>
        <p:nvPicPr>
          <p:cNvPr id="4" name="Picture 3"/>
          <p:cNvPicPr>
            <a:picLocks noChangeAspect="1"/>
          </p:cNvPicPr>
          <p:nvPr/>
        </p:nvPicPr>
        <p:blipFill>
          <a:blip r:embed="rId2"/>
          <a:stretch>
            <a:fillRect/>
          </a:stretch>
        </p:blipFill>
        <p:spPr>
          <a:xfrm>
            <a:off x="1" y="740664"/>
            <a:ext cx="7580376" cy="5816709"/>
          </a:xfrm>
          <a:prstGeom prst="rect">
            <a:avLst/>
          </a:prstGeom>
        </p:spPr>
      </p:pic>
      <p:sp>
        <p:nvSpPr>
          <p:cNvPr id="5" name="Rectangle 4"/>
          <p:cNvSpPr/>
          <p:nvPr/>
        </p:nvSpPr>
        <p:spPr>
          <a:xfrm>
            <a:off x="7580377" y="740664"/>
            <a:ext cx="4611623" cy="1294072"/>
          </a:xfrm>
          <a:prstGeom prst="rect">
            <a:avLst/>
          </a:prstGeom>
        </p:spPr>
        <p:txBody>
          <a:bodyPr wrap="square">
            <a:spAutoFit/>
          </a:bodyPr>
          <a:lstStyle/>
          <a:p>
            <a:pPr>
              <a:lnSpc>
                <a:spcPct val="150000"/>
              </a:lnSpc>
            </a:pPr>
            <a:r>
              <a:rPr lang="en-US" b="0" i="0" dirty="0" err="1" smtClean="0">
                <a:solidFill>
                  <a:schemeClr val="bg1"/>
                </a:solidFill>
                <a:effectLst/>
                <a:latin typeface="Roboto"/>
              </a:rPr>
              <a:t>Apriori</a:t>
            </a:r>
            <a:r>
              <a:rPr lang="en-US" b="0" i="0" dirty="0" smtClean="0">
                <a:solidFill>
                  <a:schemeClr val="bg1"/>
                </a:solidFill>
                <a:effectLst/>
                <a:latin typeface="Roboto"/>
              </a:rPr>
              <a:t> algorithm offers alternative. Doesn't require enumeration of all </a:t>
            </a:r>
            <a:r>
              <a:rPr lang="en-US" b="0" i="0" dirty="0" err="1" smtClean="0">
                <a:solidFill>
                  <a:schemeClr val="bg1"/>
                </a:solidFill>
                <a:effectLst/>
                <a:latin typeface="Roboto"/>
              </a:rPr>
              <a:t>itemsets</a:t>
            </a:r>
            <a:r>
              <a:rPr lang="en-US" b="0" i="0" dirty="0" smtClean="0">
                <a:solidFill>
                  <a:schemeClr val="bg1"/>
                </a:solidFill>
                <a:effectLst/>
                <a:latin typeface="Roboto"/>
              </a:rPr>
              <a:t>. Sensible rule for pruning.</a:t>
            </a:r>
            <a:endParaRPr lang="en-IN" dirty="0">
              <a:solidFill>
                <a:schemeClr val="bg1"/>
              </a:solidFill>
            </a:endParaRPr>
          </a:p>
        </p:txBody>
      </p:sp>
      <p:sp>
        <p:nvSpPr>
          <p:cNvPr id="6" name="Rectangle 5"/>
          <p:cNvSpPr/>
          <p:nvPr/>
        </p:nvSpPr>
        <p:spPr>
          <a:xfrm>
            <a:off x="7580377" y="2034736"/>
            <a:ext cx="4611623" cy="4611519"/>
          </a:xfrm>
          <a:prstGeom prst="rect">
            <a:avLst/>
          </a:prstGeom>
        </p:spPr>
        <p:txBody>
          <a:bodyPr wrap="square">
            <a:spAutoFit/>
          </a:bodyPr>
          <a:lstStyle/>
          <a:p>
            <a:pPr>
              <a:lnSpc>
                <a:spcPct val="150000"/>
              </a:lnSpc>
            </a:pPr>
            <a:r>
              <a:rPr lang="en-IN" b="1" i="0" dirty="0" smtClean="0">
                <a:solidFill>
                  <a:schemeClr val="bg1"/>
                </a:solidFill>
                <a:effectLst/>
                <a:latin typeface="Roboto"/>
              </a:rPr>
              <a:t>The </a:t>
            </a:r>
            <a:r>
              <a:rPr lang="en-IN" b="1" i="0" dirty="0" err="1" smtClean="0">
                <a:solidFill>
                  <a:schemeClr val="bg1"/>
                </a:solidFill>
                <a:effectLst/>
                <a:latin typeface="Roboto"/>
              </a:rPr>
              <a:t>Apriori</a:t>
            </a:r>
            <a:r>
              <a:rPr lang="en-IN" b="1" i="0" dirty="0" smtClean="0">
                <a:solidFill>
                  <a:schemeClr val="bg1"/>
                </a:solidFill>
                <a:effectLst/>
                <a:latin typeface="Roboto"/>
              </a:rPr>
              <a:t> principle</a:t>
            </a:r>
            <a:r>
              <a:rPr lang="en-IN" b="0" i="0" dirty="0" smtClean="0">
                <a:solidFill>
                  <a:schemeClr val="bg1"/>
                </a:solidFill>
                <a:effectLst/>
                <a:latin typeface="Roboto"/>
              </a:rPr>
              <a:t>:</a:t>
            </a:r>
          </a:p>
          <a:p>
            <a:pPr>
              <a:lnSpc>
                <a:spcPct val="150000"/>
              </a:lnSpc>
              <a:buFont typeface="Arial" panose="020B0604020202020204" pitchFamily="34" charset="0"/>
              <a:buChar char="•"/>
            </a:pPr>
            <a:r>
              <a:rPr lang="en-IN" b="0" i="0" dirty="0" smtClean="0">
                <a:solidFill>
                  <a:schemeClr val="bg1"/>
                </a:solidFill>
                <a:effectLst/>
                <a:latin typeface="Roboto"/>
              </a:rPr>
              <a:t>Subsets of frequent sets are frequent.</a:t>
            </a:r>
          </a:p>
          <a:p>
            <a:pPr>
              <a:lnSpc>
                <a:spcPct val="150000"/>
              </a:lnSpc>
              <a:buFont typeface="Arial" panose="020B0604020202020204" pitchFamily="34" charset="0"/>
              <a:buChar char="•"/>
            </a:pPr>
            <a:r>
              <a:rPr lang="en-IN" b="0" i="0" dirty="0" smtClean="0">
                <a:solidFill>
                  <a:schemeClr val="bg1"/>
                </a:solidFill>
                <a:effectLst/>
                <a:latin typeface="Roboto"/>
              </a:rPr>
              <a:t>Retain sets known to be frequent.</a:t>
            </a:r>
          </a:p>
          <a:p>
            <a:pPr>
              <a:lnSpc>
                <a:spcPct val="150000"/>
              </a:lnSpc>
              <a:buFont typeface="Arial" panose="020B0604020202020204" pitchFamily="34" charset="0"/>
              <a:buChar char="•"/>
            </a:pPr>
            <a:r>
              <a:rPr lang="en-IN" b="0" i="0" dirty="0" smtClean="0">
                <a:solidFill>
                  <a:schemeClr val="bg1"/>
                </a:solidFill>
                <a:effectLst/>
                <a:latin typeface="Roboto"/>
              </a:rPr>
              <a:t>Prune sets not known to be frequent. Ex:</a:t>
            </a:r>
          </a:p>
          <a:p>
            <a:pPr>
              <a:lnSpc>
                <a:spcPct val="150000"/>
              </a:lnSpc>
              <a:buFont typeface="Arial" panose="020B0604020202020204" pitchFamily="34" charset="0"/>
              <a:buChar char="•"/>
            </a:pPr>
            <a:r>
              <a:rPr lang="en-IN" b="0" i="0" dirty="0" smtClean="0">
                <a:solidFill>
                  <a:schemeClr val="bg1"/>
                </a:solidFill>
                <a:effectLst/>
                <a:latin typeface="Roboto"/>
              </a:rPr>
              <a:t>Candles = Infrequent</a:t>
            </a:r>
          </a:p>
          <a:p>
            <a:pPr marL="742950" lvl="1" indent="-285750">
              <a:lnSpc>
                <a:spcPct val="150000"/>
              </a:lnSpc>
              <a:buFont typeface="Arial" panose="020B0604020202020204" pitchFamily="34" charset="0"/>
              <a:buChar char="•"/>
            </a:pPr>
            <a:r>
              <a:rPr lang="en-IN" b="0" i="0" dirty="0" smtClean="0">
                <a:solidFill>
                  <a:schemeClr val="bg1"/>
                </a:solidFill>
                <a:effectLst/>
                <a:latin typeface="Roboto"/>
              </a:rPr>
              <a:t>{Candles, Signs} = Infrequent</a:t>
            </a:r>
          </a:p>
          <a:p>
            <a:pPr>
              <a:lnSpc>
                <a:spcPct val="150000"/>
              </a:lnSpc>
              <a:buFont typeface="Arial" panose="020B0604020202020204" pitchFamily="34" charset="0"/>
              <a:buChar char="•"/>
            </a:pPr>
            <a:r>
              <a:rPr lang="en-IN" b="0" i="0" dirty="0" smtClean="0">
                <a:solidFill>
                  <a:schemeClr val="bg1"/>
                </a:solidFill>
                <a:effectLst/>
                <a:latin typeface="Roboto"/>
              </a:rPr>
              <a:t>{Candles, Signs} = Infrequent</a:t>
            </a:r>
          </a:p>
          <a:p>
            <a:pPr marL="742950" lvl="1" indent="-285750">
              <a:lnSpc>
                <a:spcPct val="150000"/>
              </a:lnSpc>
              <a:buFont typeface="Arial" panose="020B0604020202020204" pitchFamily="34" charset="0"/>
              <a:buChar char="•"/>
            </a:pPr>
            <a:r>
              <a:rPr lang="en-IN" b="0" i="0" dirty="0" smtClean="0">
                <a:solidFill>
                  <a:schemeClr val="bg1"/>
                </a:solidFill>
                <a:effectLst/>
                <a:latin typeface="Roboto"/>
              </a:rPr>
              <a:t>{Candles, Signs Boxes} = Infrequent</a:t>
            </a:r>
          </a:p>
          <a:p>
            <a:pPr>
              <a:lnSpc>
                <a:spcPct val="150000"/>
              </a:lnSpc>
              <a:buFont typeface="Arial" panose="020B0604020202020204" pitchFamily="34" charset="0"/>
              <a:buChar char="•"/>
            </a:pPr>
            <a:r>
              <a:rPr lang="en-IN" b="0" i="0" dirty="0" smtClean="0">
                <a:solidFill>
                  <a:schemeClr val="bg1"/>
                </a:solidFill>
                <a:effectLst/>
                <a:latin typeface="Roboto"/>
              </a:rPr>
              <a:t>{Candles, Signs, Boxes} = Infrequent</a:t>
            </a:r>
          </a:p>
          <a:p>
            <a:pPr marL="742950" lvl="1" indent="-285750">
              <a:lnSpc>
                <a:spcPct val="150000"/>
              </a:lnSpc>
              <a:buFont typeface="Arial" panose="020B0604020202020204" pitchFamily="34" charset="0"/>
              <a:buChar char="•"/>
            </a:pPr>
            <a:r>
              <a:rPr lang="en-IN" b="0" i="0" dirty="0" smtClean="0">
                <a:solidFill>
                  <a:schemeClr val="bg1"/>
                </a:solidFill>
                <a:effectLst/>
                <a:latin typeface="Roboto"/>
              </a:rPr>
              <a:t>{Candles, Signs, Boxes, Bags} = Infrequent</a:t>
            </a:r>
            <a:endParaRPr lang="en-IN" b="0" i="0" dirty="0">
              <a:solidFill>
                <a:schemeClr val="bg1"/>
              </a:solidFill>
              <a:effectLst/>
              <a:latin typeface="Roboto"/>
            </a:endParaRPr>
          </a:p>
        </p:txBody>
      </p:sp>
    </p:spTree>
    <p:extLst>
      <p:ext uri="{BB962C8B-B14F-4D97-AF65-F5344CB8AC3E}">
        <p14:creationId xmlns:p14="http://schemas.microsoft.com/office/powerpoint/2010/main" val="158561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925313" cy="493776"/>
          </a:xfrm>
        </p:spPr>
        <p:txBody>
          <a:bodyPr/>
          <a:lstStyle/>
          <a:p>
            <a:r>
              <a:rPr lang="en-IN" sz="3600" dirty="0" smtClean="0"/>
              <a:t>Metrics and Pruning</a:t>
            </a:r>
            <a:endParaRPr lang="en-IN" sz="3600" dirty="0"/>
          </a:p>
        </p:txBody>
      </p:sp>
      <p:sp>
        <p:nvSpPr>
          <p:cNvPr id="4" name="Rectangle 3"/>
          <p:cNvSpPr/>
          <p:nvPr/>
        </p:nvSpPr>
        <p:spPr>
          <a:xfrm>
            <a:off x="108682" y="1019996"/>
            <a:ext cx="11283696" cy="880369"/>
          </a:xfrm>
          <a:prstGeom prst="rect">
            <a:avLst/>
          </a:prstGeom>
        </p:spPr>
        <p:txBody>
          <a:bodyPr wrap="square">
            <a:spAutoFit/>
          </a:bodyPr>
          <a:lstStyle/>
          <a:p>
            <a:pPr>
              <a:lnSpc>
                <a:spcPct val="150000"/>
              </a:lnSpc>
            </a:pPr>
            <a:r>
              <a:rPr lang="en-US" dirty="0" smtClean="0">
                <a:solidFill>
                  <a:schemeClr val="bg1"/>
                </a:solidFill>
              </a:rPr>
              <a:t>Metrics are statistical measures used to evaluate the strength and significance of relationships between items in market basket analysis.</a:t>
            </a:r>
            <a:endParaRPr lang="en-IN" dirty="0">
              <a:solidFill>
                <a:schemeClr val="bg1"/>
              </a:solidFill>
            </a:endParaRPr>
          </a:p>
        </p:txBody>
      </p:sp>
      <p:sp>
        <p:nvSpPr>
          <p:cNvPr id="5" name="Rectangle 4"/>
          <p:cNvSpPr/>
          <p:nvPr/>
        </p:nvSpPr>
        <p:spPr>
          <a:xfrm>
            <a:off x="108682" y="2082912"/>
            <a:ext cx="11216640" cy="3831818"/>
          </a:xfrm>
          <a:prstGeom prst="rect">
            <a:avLst/>
          </a:prstGeom>
        </p:spPr>
        <p:txBody>
          <a:bodyPr wrap="square">
            <a:spAutoFit/>
          </a:bodyPr>
          <a:lstStyle/>
          <a:p>
            <a:pPr>
              <a:lnSpc>
                <a:spcPct val="150000"/>
              </a:lnSpc>
            </a:pPr>
            <a:r>
              <a:rPr lang="en-US" dirty="0" smtClean="0">
                <a:solidFill>
                  <a:schemeClr val="bg1"/>
                </a:solidFill>
              </a:rPr>
              <a:t>Three key metrics are commonly used:</a:t>
            </a:r>
          </a:p>
          <a:p>
            <a:pPr>
              <a:lnSpc>
                <a:spcPct val="150000"/>
              </a:lnSpc>
              <a:buFont typeface="Arial" panose="020B0604020202020204" pitchFamily="34" charset="0"/>
              <a:buChar char="•"/>
            </a:pPr>
            <a:r>
              <a:rPr lang="en-US" b="1" i="1" dirty="0" smtClean="0">
                <a:solidFill>
                  <a:schemeClr val="bg1"/>
                </a:solidFill>
              </a:rPr>
              <a:t>Support</a:t>
            </a:r>
            <a:r>
              <a:rPr lang="en-US" dirty="0" smtClean="0">
                <a:solidFill>
                  <a:schemeClr val="bg1"/>
                </a:solidFill>
              </a:rPr>
              <a:t>: Indicates how frequently an </a:t>
            </a:r>
            <a:r>
              <a:rPr lang="en-US" dirty="0" err="1" smtClean="0">
                <a:solidFill>
                  <a:schemeClr val="bg1"/>
                </a:solidFill>
              </a:rPr>
              <a:t>itemset</a:t>
            </a:r>
            <a:r>
              <a:rPr lang="en-US" dirty="0" smtClean="0">
                <a:solidFill>
                  <a:schemeClr val="bg1"/>
                </a:solidFill>
              </a:rPr>
              <a:t> (combination of items) appears in transactions. A higher support value suggests a more common purchase pattern.</a:t>
            </a:r>
            <a:r>
              <a:rPr lang="en-US" dirty="0">
                <a:solidFill>
                  <a:schemeClr val="bg1"/>
                </a:solidFill>
              </a:rPr>
              <a:t> The </a:t>
            </a:r>
            <a:r>
              <a:rPr lang="en-US" b="1" dirty="0">
                <a:solidFill>
                  <a:schemeClr val="bg1"/>
                </a:solidFill>
              </a:rPr>
              <a:t>support</a:t>
            </a:r>
            <a:r>
              <a:rPr lang="en-US" dirty="0">
                <a:solidFill>
                  <a:schemeClr val="bg1"/>
                </a:solidFill>
              </a:rPr>
              <a:t> metric measures the share of transactions that contain an </a:t>
            </a:r>
            <a:r>
              <a:rPr lang="en-US" dirty="0" err="1">
                <a:solidFill>
                  <a:schemeClr val="bg1"/>
                </a:solidFill>
              </a:rPr>
              <a:t>itemset</a:t>
            </a:r>
            <a:r>
              <a:rPr lang="en-US" dirty="0" smtClean="0">
                <a:solidFill>
                  <a:schemeClr val="bg1"/>
                </a:solidFill>
              </a:rPr>
              <a:t>. </a:t>
            </a:r>
          </a:p>
          <a:p>
            <a:pPr>
              <a:lnSpc>
                <a:spcPct val="150000"/>
              </a:lnSpc>
            </a:pPr>
            <a:endParaRPr lang="en-US" dirty="0" smtClean="0">
              <a:solidFill>
                <a:schemeClr val="bg1"/>
              </a:solidFill>
            </a:endParaRPr>
          </a:p>
          <a:p>
            <a:pPr>
              <a:lnSpc>
                <a:spcPct val="150000"/>
              </a:lnSpc>
            </a:pPr>
            <a:endParaRPr lang="en-US" dirty="0" smtClean="0">
              <a:solidFill>
                <a:schemeClr val="bg1"/>
              </a:solidFill>
            </a:endParaRPr>
          </a:p>
          <a:p>
            <a:pPr>
              <a:lnSpc>
                <a:spcPct val="150000"/>
              </a:lnSpc>
              <a:buFont typeface="Arial" panose="020B0604020202020204" pitchFamily="34" charset="0"/>
              <a:buChar char="•"/>
            </a:pPr>
            <a:r>
              <a:rPr lang="en-US" b="1" i="1" dirty="0" smtClean="0">
                <a:solidFill>
                  <a:schemeClr val="bg1"/>
                </a:solidFill>
              </a:rPr>
              <a:t>Confidence</a:t>
            </a:r>
            <a:r>
              <a:rPr lang="en-US" dirty="0" smtClean="0">
                <a:solidFill>
                  <a:schemeClr val="bg1"/>
                </a:solidFill>
              </a:rPr>
              <a:t>: Measures the probability of buying the consequent item (B) given that the antecedent item (A) is already purchased. A high confidence value suggests a strong association between the items. </a:t>
            </a:r>
            <a:r>
              <a:rPr lang="en-US" b="1" dirty="0" err="1" smtClean="0">
                <a:solidFill>
                  <a:schemeClr val="bg1"/>
                </a:solidFill>
                <a:effectLst/>
              </a:rPr>
              <a:t>Confidence</a:t>
            </a:r>
            <a:r>
              <a:rPr lang="en-US" dirty="0" err="1" smtClean="0">
                <a:solidFill>
                  <a:schemeClr val="bg1"/>
                </a:solidFill>
              </a:rPr>
              <a:t>gives</a:t>
            </a:r>
            <a:r>
              <a:rPr lang="en-US" dirty="0" smtClean="0">
                <a:solidFill>
                  <a:schemeClr val="bg1"/>
                </a:solidFill>
              </a:rPr>
              <a:t> us the </a:t>
            </a:r>
            <a:r>
              <a:rPr lang="en-US" i="1" dirty="0" err="1" smtClean="0">
                <a:solidFill>
                  <a:schemeClr val="bg1"/>
                </a:solidFill>
                <a:effectLst/>
              </a:rPr>
              <a:t>probability</a:t>
            </a:r>
            <a:r>
              <a:rPr lang="en-US" dirty="0" err="1" smtClean="0">
                <a:solidFill>
                  <a:schemeClr val="bg1"/>
                </a:solidFill>
              </a:rPr>
              <a:t>we</a:t>
            </a:r>
            <a:r>
              <a:rPr lang="en-US" dirty="0" smtClean="0">
                <a:solidFill>
                  <a:schemeClr val="bg1"/>
                </a:solidFill>
              </a:rPr>
              <a:t> will purchase </a:t>
            </a:r>
            <a:r>
              <a:rPr lang="en-US" b="0" i="0" u="none" strike="noStrike" dirty="0" smtClean="0">
                <a:solidFill>
                  <a:schemeClr val="bg1"/>
                </a:solidFill>
                <a:effectLst/>
              </a:rPr>
              <a:t>𝑌</a:t>
            </a:r>
            <a:r>
              <a:rPr lang="en-US" dirty="0" smtClean="0">
                <a:solidFill>
                  <a:schemeClr val="bg1"/>
                </a:solidFill>
              </a:rPr>
              <a:t>given we have purchased </a:t>
            </a:r>
            <a:r>
              <a:rPr lang="en-US" b="0" i="0" u="none" strike="noStrike" dirty="0" smtClean="0">
                <a:solidFill>
                  <a:schemeClr val="bg1"/>
                </a:solidFill>
                <a:effectLst/>
              </a:rPr>
              <a:t>𝑋</a:t>
            </a:r>
            <a:r>
              <a:rPr lang="en-US" dirty="0" smtClean="0">
                <a:solidFill>
                  <a:schemeClr val="bg1"/>
                </a:solidFill>
              </a:rPr>
              <a:t>.</a:t>
            </a:r>
            <a:endParaRPr lang="en-US" dirty="0">
              <a:solidFill>
                <a:schemeClr val="bg1"/>
              </a:solidFill>
            </a:endParaRPr>
          </a:p>
        </p:txBody>
      </p:sp>
      <p:pic>
        <p:nvPicPr>
          <p:cNvPr id="6" name="Picture 5"/>
          <p:cNvPicPr>
            <a:picLocks noChangeAspect="1"/>
          </p:cNvPicPr>
          <p:nvPr/>
        </p:nvPicPr>
        <p:blipFill>
          <a:blip r:embed="rId2"/>
          <a:stretch>
            <a:fillRect/>
          </a:stretch>
        </p:blipFill>
        <p:spPr>
          <a:xfrm>
            <a:off x="2867344" y="3689215"/>
            <a:ext cx="3610479" cy="619211"/>
          </a:xfrm>
          <a:prstGeom prst="rect">
            <a:avLst/>
          </a:prstGeom>
        </p:spPr>
      </p:pic>
      <p:pic>
        <p:nvPicPr>
          <p:cNvPr id="12" name="Picture 11"/>
          <p:cNvPicPr>
            <a:picLocks noChangeAspect="1"/>
          </p:cNvPicPr>
          <p:nvPr/>
        </p:nvPicPr>
        <p:blipFill>
          <a:blip r:embed="rId3"/>
          <a:stretch>
            <a:fillRect/>
          </a:stretch>
        </p:blipFill>
        <p:spPr>
          <a:xfrm>
            <a:off x="5925313" y="5419301"/>
            <a:ext cx="1343212" cy="609685"/>
          </a:xfrm>
          <a:prstGeom prst="rect">
            <a:avLst/>
          </a:prstGeom>
        </p:spPr>
      </p:pic>
    </p:spTree>
    <p:extLst>
      <p:ext uri="{BB962C8B-B14F-4D97-AF65-F5344CB8AC3E}">
        <p14:creationId xmlns:p14="http://schemas.microsoft.com/office/powerpoint/2010/main" val="4177416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M00019431_Win32_SL_V8" id="{A5076127-C042-40C4-85D3-58A8646FE808}" vid="{B11E6CF2-F2B2-4587-9A5B-71AB7CC606A3}"/>
    </a:ext>
  </a:extLst>
</a:theme>
</file>

<file path=docProps/app.xml><?xml version="1.0" encoding="utf-8"?>
<Properties xmlns="http://schemas.openxmlformats.org/officeDocument/2006/extended-properties" xmlns:vt="http://schemas.openxmlformats.org/officeDocument/2006/docPropsVTypes">
  <Template>Scarlet product presentation</Template>
  <TotalTime>1528</TotalTime>
  <Words>804</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__Poppins_024312</vt:lpstr>
      <vt:lpstr>Arial</vt:lpstr>
      <vt:lpstr>Corbel</vt:lpstr>
      <vt:lpstr>Courier New</vt:lpstr>
      <vt:lpstr>DM Sans Merlin</vt:lpstr>
      <vt:lpstr>Roboto</vt:lpstr>
      <vt:lpstr>Basis</vt:lpstr>
      <vt:lpstr>Market Basket Analysis</vt:lpstr>
      <vt:lpstr>Data Understanding and Preparation</vt:lpstr>
      <vt:lpstr>Data Cleaning</vt:lpstr>
      <vt:lpstr>Exploratory Data Analysis </vt:lpstr>
      <vt:lpstr>Top 15 choices</vt:lpstr>
      <vt:lpstr>Transaction Creation</vt:lpstr>
      <vt:lpstr>One-Hot Encoding</vt:lpstr>
      <vt:lpstr>Apriori Algorithm</vt:lpstr>
      <vt:lpstr>Metrics and Pruning</vt:lpstr>
      <vt:lpstr>PowerPoint Presentation</vt:lpstr>
      <vt:lpstr>Antecedents and Consequents: The Building Blocks of Association Rules</vt:lpstr>
      <vt:lpstr>Association Rules </vt:lpstr>
      <vt:lpstr>Zhang's rule </vt:lpstr>
      <vt:lpstr>The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Microsoft account</dc:creator>
  <cp:lastModifiedBy>Microsoft account</cp:lastModifiedBy>
  <cp:revision>13</cp:revision>
  <dcterms:created xsi:type="dcterms:W3CDTF">2024-06-15T07:05:32Z</dcterms:created>
  <dcterms:modified xsi:type="dcterms:W3CDTF">2024-06-16T08:34:29Z</dcterms:modified>
</cp:coreProperties>
</file>