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71" r:id="rId7"/>
    <p:sldId id="261" r:id="rId8"/>
    <p:sldId id="262" r:id="rId9"/>
    <p:sldId id="263" r:id="rId10"/>
    <p:sldId id="266" r:id="rId11"/>
    <p:sldId id="264" r:id="rId12"/>
    <p:sldId id="265" r:id="rId13"/>
    <p:sldId id="268" r:id="rId14"/>
    <p:sldId id="267" r:id="rId15"/>
    <p:sldId id="269"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29"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E30F0D8-5E24-4FD0-A49D-842D0B326C49}" type="datetimeFigureOut">
              <a:rPr lang="en-IN" smtClean="0"/>
              <a:t>30-01-2024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8753E6-01CD-4CA6-B4A8-D0D64315C570}"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55952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9E30F0D8-5E24-4FD0-A49D-842D0B326C49}" type="datetimeFigureOut">
              <a:rPr lang="en-IN" smtClean="0"/>
              <a:t>30-01-2024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B8753E6-01CD-4CA6-B4A8-D0D64315C570}" type="slidenum">
              <a:rPr lang="en-IN" smtClean="0"/>
              <a:t>‹#›</a:t>
            </a:fld>
            <a:endParaRPr lang="en-IN"/>
          </a:p>
        </p:txBody>
      </p:sp>
    </p:spTree>
    <p:extLst>
      <p:ext uri="{BB962C8B-B14F-4D97-AF65-F5344CB8AC3E}">
        <p14:creationId xmlns:p14="http://schemas.microsoft.com/office/powerpoint/2010/main" val="787341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30F0D8-5E24-4FD0-A49D-842D0B326C49}" type="datetimeFigureOut">
              <a:rPr lang="en-IN" smtClean="0"/>
              <a:t>30-01-2024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8753E6-01CD-4CA6-B4A8-D0D64315C570}" type="slidenum">
              <a:rPr lang="en-IN" smtClean="0"/>
              <a:t>‹#›</a:t>
            </a:fld>
            <a:endParaRPr lang="en-IN"/>
          </a:p>
        </p:txBody>
      </p:sp>
    </p:spTree>
    <p:extLst>
      <p:ext uri="{BB962C8B-B14F-4D97-AF65-F5344CB8AC3E}">
        <p14:creationId xmlns:p14="http://schemas.microsoft.com/office/powerpoint/2010/main" val="22105318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30F0D8-5E24-4FD0-A49D-842D0B326C49}" type="datetimeFigureOut">
              <a:rPr lang="en-IN" smtClean="0"/>
              <a:t>30-01-2024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8753E6-01CD-4CA6-B4A8-D0D64315C570}"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352608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30F0D8-5E24-4FD0-A49D-842D0B326C49}" type="datetimeFigureOut">
              <a:rPr lang="en-IN" smtClean="0"/>
              <a:t>30-01-2024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8753E6-01CD-4CA6-B4A8-D0D64315C570}" type="slidenum">
              <a:rPr lang="en-IN" smtClean="0"/>
              <a:t>‹#›</a:t>
            </a:fld>
            <a:endParaRPr lang="en-IN"/>
          </a:p>
        </p:txBody>
      </p:sp>
    </p:spTree>
    <p:extLst>
      <p:ext uri="{BB962C8B-B14F-4D97-AF65-F5344CB8AC3E}">
        <p14:creationId xmlns:p14="http://schemas.microsoft.com/office/powerpoint/2010/main" val="3164470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30F0D8-5E24-4FD0-A49D-842D0B326C49}" type="datetimeFigureOut">
              <a:rPr lang="en-IN" smtClean="0"/>
              <a:t>30-01-2024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8753E6-01CD-4CA6-B4A8-D0D64315C570}"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7508211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30F0D8-5E24-4FD0-A49D-842D0B326C49}" type="datetimeFigureOut">
              <a:rPr lang="en-IN" smtClean="0"/>
              <a:t>30-01-2024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8753E6-01CD-4CA6-B4A8-D0D64315C570}" type="slidenum">
              <a:rPr lang="en-IN" smtClean="0"/>
              <a:t>‹#›</a:t>
            </a:fld>
            <a:endParaRPr lang="en-IN"/>
          </a:p>
        </p:txBody>
      </p:sp>
    </p:spTree>
    <p:extLst>
      <p:ext uri="{BB962C8B-B14F-4D97-AF65-F5344CB8AC3E}">
        <p14:creationId xmlns:p14="http://schemas.microsoft.com/office/powerpoint/2010/main" val="11053019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E30F0D8-5E24-4FD0-A49D-842D0B326C49}" type="datetimeFigureOut">
              <a:rPr lang="en-IN" smtClean="0"/>
              <a:t>30-01-2024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8753E6-01CD-4CA6-B4A8-D0D64315C570}" type="slidenum">
              <a:rPr lang="en-IN" smtClean="0"/>
              <a:t>‹#›</a:t>
            </a:fld>
            <a:endParaRPr lang="en-IN"/>
          </a:p>
        </p:txBody>
      </p:sp>
    </p:spTree>
    <p:extLst>
      <p:ext uri="{BB962C8B-B14F-4D97-AF65-F5344CB8AC3E}">
        <p14:creationId xmlns:p14="http://schemas.microsoft.com/office/powerpoint/2010/main" val="25786792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E30F0D8-5E24-4FD0-A49D-842D0B326C49}" type="datetimeFigureOut">
              <a:rPr lang="en-IN" smtClean="0"/>
              <a:t>30-01-2024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8753E6-01CD-4CA6-B4A8-D0D64315C570}" type="slidenum">
              <a:rPr lang="en-IN" smtClean="0"/>
              <a:t>‹#›</a:t>
            </a:fld>
            <a:endParaRPr lang="en-IN"/>
          </a:p>
        </p:txBody>
      </p:sp>
    </p:spTree>
    <p:extLst>
      <p:ext uri="{BB962C8B-B14F-4D97-AF65-F5344CB8AC3E}">
        <p14:creationId xmlns:p14="http://schemas.microsoft.com/office/powerpoint/2010/main" val="944365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E30F0D8-5E24-4FD0-A49D-842D0B326C49}" type="datetimeFigureOut">
              <a:rPr lang="en-IN" smtClean="0"/>
              <a:t>30-01-2024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8753E6-01CD-4CA6-B4A8-D0D64315C570}" type="slidenum">
              <a:rPr lang="en-IN" smtClean="0"/>
              <a:t>‹#›</a:t>
            </a:fld>
            <a:endParaRPr lang="en-IN"/>
          </a:p>
        </p:txBody>
      </p:sp>
    </p:spTree>
    <p:extLst>
      <p:ext uri="{BB962C8B-B14F-4D97-AF65-F5344CB8AC3E}">
        <p14:creationId xmlns:p14="http://schemas.microsoft.com/office/powerpoint/2010/main" val="3993952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30F0D8-5E24-4FD0-A49D-842D0B326C49}" type="datetimeFigureOut">
              <a:rPr lang="en-IN" smtClean="0"/>
              <a:t>30-01-2024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8753E6-01CD-4CA6-B4A8-D0D64315C570}" type="slidenum">
              <a:rPr lang="en-IN" smtClean="0"/>
              <a:t>‹#›</a:t>
            </a:fld>
            <a:endParaRPr lang="en-IN"/>
          </a:p>
        </p:txBody>
      </p:sp>
    </p:spTree>
    <p:extLst>
      <p:ext uri="{BB962C8B-B14F-4D97-AF65-F5344CB8AC3E}">
        <p14:creationId xmlns:p14="http://schemas.microsoft.com/office/powerpoint/2010/main" val="1184601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E30F0D8-5E24-4FD0-A49D-842D0B326C49}" type="datetimeFigureOut">
              <a:rPr lang="en-IN" smtClean="0"/>
              <a:t>30-01-2024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8753E6-01CD-4CA6-B4A8-D0D64315C570}" type="slidenum">
              <a:rPr lang="en-IN" smtClean="0"/>
              <a:t>‹#›</a:t>
            </a:fld>
            <a:endParaRPr lang="en-IN"/>
          </a:p>
        </p:txBody>
      </p:sp>
    </p:spTree>
    <p:extLst>
      <p:ext uri="{BB962C8B-B14F-4D97-AF65-F5344CB8AC3E}">
        <p14:creationId xmlns:p14="http://schemas.microsoft.com/office/powerpoint/2010/main" val="2859183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E30F0D8-5E24-4FD0-A49D-842D0B326C49}" type="datetimeFigureOut">
              <a:rPr lang="en-IN" smtClean="0"/>
              <a:t>30-01-2024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B8753E6-01CD-4CA6-B4A8-D0D64315C570}" type="slidenum">
              <a:rPr lang="en-IN" smtClean="0"/>
              <a:t>‹#›</a:t>
            </a:fld>
            <a:endParaRPr lang="en-IN"/>
          </a:p>
        </p:txBody>
      </p:sp>
    </p:spTree>
    <p:extLst>
      <p:ext uri="{BB962C8B-B14F-4D97-AF65-F5344CB8AC3E}">
        <p14:creationId xmlns:p14="http://schemas.microsoft.com/office/powerpoint/2010/main" val="372220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E30F0D8-5E24-4FD0-A49D-842D0B326C49}" type="datetimeFigureOut">
              <a:rPr lang="en-IN" smtClean="0"/>
              <a:t>30-01-2024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B8753E6-01CD-4CA6-B4A8-D0D64315C570}" type="slidenum">
              <a:rPr lang="en-IN" smtClean="0"/>
              <a:t>‹#›</a:t>
            </a:fld>
            <a:endParaRPr lang="en-IN"/>
          </a:p>
        </p:txBody>
      </p:sp>
    </p:spTree>
    <p:extLst>
      <p:ext uri="{BB962C8B-B14F-4D97-AF65-F5344CB8AC3E}">
        <p14:creationId xmlns:p14="http://schemas.microsoft.com/office/powerpoint/2010/main" val="1149491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30F0D8-5E24-4FD0-A49D-842D0B326C49}" type="datetimeFigureOut">
              <a:rPr lang="en-IN" smtClean="0"/>
              <a:t>30-01-2024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B8753E6-01CD-4CA6-B4A8-D0D64315C570}" type="slidenum">
              <a:rPr lang="en-IN" smtClean="0"/>
              <a:t>‹#›</a:t>
            </a:fld>
            <a:endParaRPr lang="en-IN"/>
          </a:p>
        </p:txBody>
      </p:sp>
    </p:spTree>
    <p:extLst>
      <p:ext uri="{BB962C8B-B14F-4D97-AF65-F5344CB8AC3E}">
        <p14:creationId xmlns:p14="http://schemas.microsoft.com/office/powerpoint/2010/main" val="2894208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30F0D8-5E24-4FD0-A49D-842D0B326C49}" type="datetimeFigureOut">
              <a:rPr lang="en-IN" smtClean="0"/>
              <a:t>30-01-2024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8753E6-01CD-4CA6-B4A8-D0D64315C570}" type="slidenum">
              <a:rPr lang="en-IN" smtClean="0"/>
              <a:t>‹#›</a:t>
            </a:fld>
            <a:endParaRPr lang="en-IN"/>
          </a:p>
        </p:txBody>
      </p:sp>
    </p:spTree>
    <p:extLst>
      <p:ext uri="{BB962C8B-B14F-4D97-AF65-F5344CB8AC3E}">
        <p14:creationId xmlns:p14="http://schemas.microsoft.com/office/powerpoint/2010/main" val="3227847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30F0D8-5E24-4FD0-A49D-842D0B326C49}" type="datetimeFigureOut">
              <a:rPr lang="en-IN" smtClean="0"/>
              <a:t>30-01-2024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8753E6-01CD-4CA6-B4A8-D0D64315C570}" type="slidenum">
              <a:rPr lang="en-IN" smtClean="0"/>
              <a:t>‹#›</a:t>
            </a:fld>
            <a:endParaRPr lang="en-IN"/>
          </a:p>
        </p:txBody>
      </p:sp>
    </p:spTree>
    <p:extLst>
      <p:ext uri="{BB962C8B-B14F-4D97-AF65-F5344CB8AC3E}">
        <p14:creationId xmlns:p14="http://schemas.microsoft.com/office/powerpoint/2010/main" val="953865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9E30F0D8-5E24-4FD0-A49D-842D0B326C49}" type="datetimeFigureOut">
              <a:rPr lang="en-IN" smtClean="0"/>
              <a:t>30-01-2024</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5B8753E6-01CD-4CA6-B4A8-D0D64315C570}" type="slidenum">
              <a:rPr lang="en-IN" smtClean="0"/>
              <a:t>‹#›</a:t>
            </a:fld>
            <a:endParaRPr lang="en-IN"/>
          </a:p>
        </p:txBody>
      </p:sp>
    </p:spTree>
    <p:extLst>
      <p:ext uri="{BB962C8B-B14F-4D97-AF65-F5344CB8AC3E}">
        <p14:creationId xmlns:p14="http://schemas.microsoft.com/office/powerpoint/2010/main" val="407079007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4088" y="429768"/>
            <a:ext cx="10936224" cy="1013650"/>
          </a:xfrm>
        </p:spPr>
        <p:txBody>
          <a:bodyPr>
            <a:noAutofit/>
          </a:bodyPr>
          <a:lstStyle/>
          <a:p>
            <a:r>
              <a:rPr lang="en-US" sz="2800" b="1" dirty="0">
                <a:solidFill>
                  <a:srgbClr val="002060"/>
                </a:solidFill>
              </a:rPr>
              <a:t>Cracking the Code of Quality Sleep: A Journey into Sleep Health </a:t>
            </a:r>
            <a:r>
              <a:rPr lang="en-US" sz="2800" b="1" dirty="0" smtClean="0">
                <a:solidFill>
                  <a:srgbClr val="002060"/>
                </a:solidFill>
              </a:rPr>
              <a:t>Patterns</a:t>
            </a:r>
            <a:endParaRPr lang="en-IN" sz="2800" b="1" u="sng" dirty="0">
              <a:solidFill>
                <a:srgbClr val="002060"/>
              </a:solidFill>
            </a:endParaRPr>
          </a:p>
        </p:txBody>
      </p:sp>
      <p:sp>
        <p:nvSpPr>
          <p:cNvPr id="3" name="Subtitle 2"/>
          <p:cNvSpPr>
            <a:spLocks noGrp="1"/>
          </p:cNvSpPr>
          <p:nvPr>
            <p:ph type="subTitle" idx="1"/>
          </p:nvPr>
        </p:nvSpPr>
        <p:spPr>
          <a:xfrm>
            <a:off x="704088" y="1617790"/>
            <a:ext cx="9957816" cy="1994090"/>
          </a:xfrm>
        </p:spPr>
        <p:txBody>
          <a:bodyPr>
            <a:noAutofit/>
          </a:bodyPr>
          <a:lstStyle/>
          <a:p>
            <a:pPr marL="342900" indent="-342900" algn="l">
              <a:buFont typeface="Arial" panose="020B0604020202020204" pitchFamily="34" charset="0"/>
              <a:buChar char="•"/>
            </a:pPr>
            <a:r>
              <a:rPr lang="en-US" sz="1800" dirty="0">
                <a:solidFill>
                  <a:srgbClr val="002060"/>
                </a:solidFill>
              </a:rPr>
              <a:t>Sleep health is a critical aspect of overall well-being, and disruptions in sleep patterns can significantly impact an individual's physical and mental health. </a:t>
            </a:r>
            <a:endParaRPr lang="en-US" sz="1800" dirty="0" smtClean="0">
              <a:solidFill>
                <a:srgbClr val="002060"/>
              </a:solidFill>
            </a:endParaRPr>
          </a:p>
          <a:p>
            <a:pPr marL="342900" indent="-342900" algn="l">
              <a:buFont typeface="Arial" panose="020B0604020202020204" pitchFamily="34" charset="0"/>
              <a:buChar char="•"/>
            </a:pPr>
            <a:endParaRPr lang="en-US" sz="1800" dirty="0" smtClean="0">
              <a:solidFill>
                <a:srgbClr val="002060"/>
              </a:solidFill>
            </a:endParaRPr>
          </a:p>
          <a:p>
            <a:pPr marL="342900" indent="-342900" algn="l">
              <a:buFont typeface="Arial" panose="020B0604020202020204" pitchFamily="34" charset="0"/>
              <a:buChar char="•"/>
            </a:pPr>
            <a:r>
              <a:rPr lang="en-US" sz="1800" dirty="0" smtClean="0">
                <a:solidFill>
                  <a:srgbClr val="002060"/>
                </a:solidFill>
              </a:rPr>
              <a:t>Understanding </a:t>
            </a:r>
            <a:r>
              <a:rPr lang="en-US" sz="1800" dirty="0">
                <a:solidFill>
                  <a:srgbClr val="002060"/>
                </a:solidFill>
              </a:rPr>
              <a:t>and predicting sleep disorders, such as insomnia and sleep apnea, are crucial for early intervention and personalized health management.</a:t>
            </a:r>
          </a:p>
          <a:p>
            <a:pPr algn="l"/>
            <a:r>
              <a:rPr lang="en-US" sz="1800" dirty="0" smtClean="0">
                <a:solidFill>
                  <a:srgbClr val="002060"/>
                </a:solidFill>
              </a:rPr>
              <a:t/>
            </a:r>
            <a:br>
              <a:rPr lang="en-US" sz="1800" dirty="0" smtClean="0">
                <a:solidFill>
                  <a:srgbClr val="002060"/>
                </a:solidFill>
              </a:rPr>
            </a:br>
            <a:endParaRPr lang="en-IN" sz="1800" dirty="0">
              <a:solidFill>
                <a:srgbClr val="002060"/>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44874" y="3145536"/>
            <a:ext cx="3090286" cy="3712464"/>
          </a:xfrm>
          <a:prstGeom prst="rect">
            <a:avLst/>
          </a:prstGeom>
          <a:ln>
            <a:noFill/>
          </a:ln>
          <a:effectLst>
            <a:softEdge rad="112500"/>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572" y="3630168"/>
            <a:ext cx="5270692" cy="3122885"/>
          </a:xfrm>
          <a:prstGeom prst="rect">
            <a:avLst/>
          </a:prstGeom>
          <a:ln>
            <a:noFill/>
          </a:ln>
          <a:effectLst>
            <a:softEdge rad="112500"/>
          </a:effectLst>
        </p:spPr>
      </p:pic>
    </p:spTree>
    <p:extLst>
      <p:ext uri="{BB962C8B-B14F-4D97-AF65-F5344CB8AC3E}">
        <p14:creationId xmlns:p14="http://schemas.microsoft.com/office/powerpoint/2010/main" val="11302718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71286" y="1902632"/>
            <a:ext cx="8012001" cy="2733376"/>
          </a:xfrm>
          <a:prstGeom prst="rect">
            <a:avLst/>
          </a:prstGeom>
          <a:ln>
            <a:noFill/>
          </a:ln>
          <a:effectLst>
            <a:softEdge rad="112500"/>
          </a:effectLst>
        </p:spPr>
      </p:pic>
      <p:sp>
        <p:nvSpPr>
          <p:cNvPr id="3" name="Rectangle 2"/>
          <p:cNvSpPr/>
          <p:nvPr/>
        </p:nvSpPr>
        <p:spPr>
          <a:xfrm>
            <a:off x="703705" y="382262"/>
            <a:ext cx="2877711" cy="369332"/>
          </a:xfrm>
          <a:prstGeom prst="rect">
            <a:avLst/>
          </a:prstGeom>
        </p:spPr>
        <p:txBody>
          <a:bodyPr wrap="none">
            <a:spAutoFit/>
          </a:bodyPr>
          <a:lstStyle/>
          <a:p>
            <a:r>
              <a:rPr lang="en-IN" b="1" i="0" u="sng" dirty="0" smtClean="0">
                <a:solidFill>
                  <a:srgbClr val="002060"/>
                </a:solidFill>
                <a:effectLst/>
                <a:latin typeface="Roboto"/>
              </a:rPr>
              <a:t>LOGISTIC</a:t>
            </a:r>
            <a:r>
              <a:rPr lang="en-IN" b="1" i="0" u="sng" dirty="0" smtClean="0">
                <a:solidFill>
                  <a:schemeClr val="tx1">
                    <a:lumMod val="85000"/>
                    <a:lumOff val="15000"/>
                  </a:schemeClr>
                </a:solidFill>
                <a:effectLst/>
                <a:latin typeface="Roboto"/>
              </a:rPr>
              <a:t> </a:t>
            </a:r>
            <a:r>
              <a:rPr lang="en-IN" b="1" i="0" u="sng" dirty="0" smtClean="0">
                <a:solidFill>
                  <a:srgbClr val="002060"/>
                </a:solidFill>
                <a:effectLst/>
                <a:latin typeface="Roboto"/>
              </a:rPr>
              <a:t>REGRESSION</a:t>
            </a:r>
            <a:endParaRPr lang="en-IN" b="0" i="0" u="sng" dirty="0">
              <a:solidFill>
                <a:srgbClr val="002060"/>
              </a:solidFill>
              <a:effectLst/>
              <a:latin typeface="Roboto"/>
            </a:endParaRPr>
          </a:p>
        </p:txBody>
      </p:sp>
      <p:sp>
        <p:nvSpPr>
          <p:cNvPr id="5" name="Rectangle 4"/>
          <p:cNvSpPr/>
          <p:nvPr/>
        </p:nvSpPr>
        <p:spPr>
          <a:xfrm>
            <a:off x="771286" y="865448"/>
            <a:ext cx="10137505" cy="646331"/>
          </a:xfrm>
          <a:prstGeom prst="rect">
            <a:avLst/>
          </a:prstGeom>
        </p:spPr>
        <p:txBody>
          <a:bodyPr wrap="square">
            <a:spAutoFit/>
          </a:bodyPr>
          <a:lstStyle/>
          <a:p>
            <a:pPr>
              <a:buFont typeface="Arial" panose="020B0604020202020204" pitchFamily="34" charset="0"/>
              <a:buChar char="•"/>
            </a:pPr>
            <a:r>
              <a:rPr lang="en-US" b="0" i="0" dirty="0" smtClean="0">
                <a:solidFill>
                  <a:srgbClr val="002060"/>
                </a:solidFill>
                <a:effectLst/>
                <a:latin typeface="Roboto"/>
              </a:rPr>
              <a:t>Logistic regression classifies samples by using the idea of predictive modelling as a regression technique; as a result, it is categorized as a classification algorithm.</a:t>
            </a:r>
            <a:endParaRPr lang="en-US" b="0" i="0" dirty="0">
              <a:solidFill>
                <a:srgbClr val="002060"/>
              </a:solidFill>
              <a:effectLst/>
              <a:latin typeface="Roboto"/>
            </a:endParaRPr>
          </a:p>
        </p:txBody>
      </p:sp>
      <p:pic>
        <p:nvPicPr>
          <p:cNvPr id="6" name="Picture 5"/>
          <p:cNvPicPr>
            <a:picLocks noChangeAspect="1"/>
          </p:cNvPicPr>
          <p:nvPr/>
        </p:nvPicPr>
        <p:blipFill>
          <a:blip r:embed="rId3"/>
          <a:stretch>
            <a:fillRect/>
          </a:stretch>
        </p:blipFill>
        <p:spPr>
          <a:xfrm>
            <a:off x="5989888" y="3742673"/>
            <a:ext cx="4473328" cy="3124471"/>
          </a:xfrm>
          <a:prstGeom prst="rect">
            <a:avLst/>
          </a:prstGeom>
          <a:ln>
            <a:noFill/>
          </a:ln>
          <a:effectLst>
            <a:softEdge rad="112500"/>
          </a:effectLst>
        </p:spPr>
      </p:pic>
    </p:spTree>
    <p:extLst>
      <p:ext uri="{BB962C8B-B14F-4D97-AF65-F5344CB8AC3E}">
        <p14:creationId xmlns:p14="http://schemas.microsoft.com/office/powerpoint/2010/main" val="9811440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55562" y="1907740"/>
            <a:ext cx="10627435" cy="2785949"/>
          </a:xfrm>
          <a:prstGeom prst="rect">
            <a:avLst/>
          </a:prstGeom>
        </p:spPr>
      </p:pic>
      <p:sp>
        <p:nvSpPr>
          <p:cNvPr id="3" name="Rectangle 2"/>
          <p:cNvSpPr/>
          <p:nvPr/>
        </p:nvSpPr>
        <p:spPr>
          <a:xfrm>
            <a:off x="428714" y="418838"/>
            <a:ext cx="3336547" cy="369332"/>
          </a:xfrm>
          <a:prstGeom prst="rect">
            <a:avLst/>
          </a:prstGeom>
        </p:spPr>
        <p:txBody>
          <a:bodyPr wrap="square">
            <a:spAutoFit/>
          </a:bodyPr>
          <a:lstStyle/>
          <a:p>
            <a:r>
              <a:rPr lang="en-IN" b="1" i="0" u="sng" dirty="0" smtClean="0">
                <a:solidFill>
                  <a:srgbClr val="002060"/>
                </a:solidFill>
                <a:effectLst/>
                <a:latin typeface="Roboto"/>
              </a:rPr>
              <a:t>MODEL BUILDING</a:t>
            </a:r>
            <a:endParaRPr lang="en-IN" b="0" i="0" u="sng" dirty="0">
              <a:solidFill>
                <a:srgbClr val="002060"/>
              </a:solidFill>
              <a:effectLst/>
              <a:latin typeface="Roboto"/>
            </a:endParaRPr>
          </a:p>
        </p:txBody>
      </p:sp>
      <p:sp>
        <p:nvSpPr>
          <p:cNvPr id="4" name="Rectangle 3"/>
          <p:cNvSpPr/>
          <p:nvPr/>
        </p:nvSpPr>
        <p:spPr>
          <a:xfrm>
            <a:off x="515112" y="886290"/>
            <a:ext cx="10786872" cy="923330"/>
          </a:xfrm>
          <a:prstGeom prst="rect">
            <a:avLst/>
          </a:prstGeom>
        </p:spPr>
        <p:txBody>
          <a:bodyPr wrap="square">
            <a:spAutoFit/>
          </a:bodyPr>
          <a:lstStyle/>
          <a:p>
            <a:pPr marL="285750" indent="-285750">
              <a:buFont typeface="Arial" panose="020B0604020202020204" pitchFamily="34" charset="0"/>
              <a:buChar char="•"/>
            </a:pPr>
            <a:r>
              <a:rPr lang="en-US" b="0" dirty="0" smtClean="0">
                <a:solidFill>
                  <a:srgbClr val="002060"/>
                </a:solidFill>
                <a:effectLst/>
                <a:latin typeface="Roboto"/>
              </a:rPr>
              <a:t>Test size = 0.2 implies we have taken 20% of the total data as test data and random state = 42 implies different train and test sets will be generated across different executions.</a:t>
            </a:r>
          </a:p>
          <a:p>
            <a:pPr marL="285750" indent="-285750">
              <a:buFont typeface="Arial" panose="020B0604020202020204" pitchFamily="34" charset="0"/>
              <a:buChar char="•"/>
            </a:pPr>
            <a:r>
              <a:rPr lang="en-US" b="0" dirty="0" smtClean="0">
                <a:solidFill>
                  <a:srgbClr val="002060"/>
                </a:solidFill>
                <a:effectLst/>
                <a:latin typeface="Roboto"/>
              </a:rPr>
              <a:t>if random state = True which means fixed sets will be generated.</a:t>
            </a:r>
            <a:endParaRPr lang="en-US" b="0" dirty="0">
              <a:solidFill>
                <a:srgbClr val="002060"/>
              </a:solidFill>
              <a:effectLst/>
              <a:latin typeface="Roboto"/>
            </a:endParaRPr>
          </a:p>
        </p:txBody>
      </p:sp>
      <p:pic>
        <p:nvPicPr>
          <p:cNvPr id="5" name="Picture 4"/>
          <p:cNvPicPr>
            <a:picLocks noChangeAspect="1"/>
          </p:cNvPicPr>
          <p:nvPr/>
        </p:nvPicPr>
        <p:blipFill>
          <a:blip r:embed="rId3"/>
          <a:stretch>
            <a:fillRect/>
          </a:stretch>
        </p:blipFill>
        <p:spPr>
          <a:xfrm>
            <a:off x="237744" y="5096974"/>
            <a:ext cx="11750041" cy="1212385"/>
          </a:xfrm>
          <a:prstGeom prst="rect">
            <a:avLst/>
          </a:prstGeom>
        </p:spPr>
      </p:pic>
    </p:spTree>
    <p:extLst>
      <p:ext uri="{BB962C8B-B14F-4D97-AF65-F5344CB8AC3E}">
        <p14:creationId xmlns:p14="http://schemas.microsoft.com/office/powerpoint/2010/main" val="25256720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16112" y="1136827"/>
            <a:ext cx="5803560" cy="2545228"/>
          </a:xfrm>
          <a:prstGeom prst="rect">
            <a:avLst/>
          </a:prstGeom>
        </p:spPr>
      </p:pic>
      <p:sp>
        <p:nvSpPr>
          <p:cNvPr id="3" name="Rectangle 2"/>
          <p:cNvSpPr/>
          <p:nvPr/>
        </p:nvSpPr>
        <p:spPr>
          <a:xfrm>
            <a:off x="630684" y="4021574"/>
            <a:ext cx="2987208" cy="369332"/>
          </a:xfrm>
          <a:prstGeom prst="rect">
            <a:avLst/>
          </a:prstGeom>
        </p:spPr>
        <p:txBody>
          <a:bodyPr wrap="square">
            <a:spAutoFit/>
          </a:bodyPr>
          <a:lstStyle/>
          <a:p>
            <a:r>
              <a:rPr lang="en-IN" b="1" i="0" u="sng" dirty="0" smtClean="0">
                <a:solidFill>
                  <a:srgbClr val="002060"/>
                </a:solidFill>
                <a:effectLst/>
                <a:latin typeface="Roboto"/>
              </a:rPr>
              <a:t>ADVANTAGES</a:t>
            </a:r>
            <a:endParaRPr lang="en-IN" b="0" i="0" u="sng" dirty="0">
              <a:solidFill>
                <a:srgbClr val="002060"/>
              </a:solidFill>
              <a:effectLst/>
              <a:latin typeface="Roboto"/>
            </a:endParaRPr>
          </a:p>
        </p:txBody>
      </p:sp>
      <p:sp>
        <p:nvSpPr>
          <p:cNvPr id="4" name="Rectangle 3"/>
          <p:cNvSpPr/>
          <p:nvPr/>
        </p:nvSpPr>
        <p:spPr>
          <a:xfrm>
            <a:off x="716112" y="612642"/>
            <a:ext cx="3572424" cy="369332"/>
          </a:xfrm>
          <a:prstGeom prst="rect">
            <a:avLst/>
          </a:prstGeom>
        </p:spPr>
        <p:txBody>
          <a:bodyPr wrap="square">
            <a:spAutoFit/>
          </a:bodyPr>
          <a:lstStyle/>
          <a:p>
            <a:r>
              <a:rPr lang="en-IN" b="1" i="0" u="sng" dirty="0" smtClean="0">
                <a:solidFill>
                  <a:srgbClr val="002060"/>
                </a:solidFill>
                <a:effectLst/>
                <a:latin typeface="Roboto"/>
              </a:rPr>
              <a:t>PERFORMANCE METRICS</a:t>
            </a:r>
            <a:endParaRPr lang="en-IN" b="0" i="0" u="sng" dirty="0">
              <a:solidFill>
                <a:srgbClr val="002060"/>
              </a:solidFill>
              <a:effectLst/>
              <a:latin typeface="Roboto"/>
            </a:endParaRPr>
          </a:p>
        </p:txBody>
      </p:sp>
      <p:sp>
        <p:nvSpPr>
          <p:cNvPr id="5" name="Rectangle 4"/>
          <p:cNvSpPr/>
          <p:nvPr/>
        </p:nvSpPr>
        <p:spPr>
          <a:xfrm>
            <a:off x="716112" y="4461594"/>
            <a:ext cx="10686456" cy="1754326"/>
          </a:xfrm>
          <a:prstGeom prst="rect">
            <a:avLst/>
          </a:prstGeom>
        </p:spPr>
        <p:txBody>
          <a:bodyPr wrap="square">
            <a:spAutoFit/>
          </a:bodyPr>
          <a:lstStyle/>
          <a:p>
            <a:pPr marL="285750" indent="-285750">
              <a:buFont typeface="Arial" panose="020B0604020202020204" pitchFamily="34" charset="0"/>
              <a:buChar char="•"/>
            </a:pPr>
            <a:r>
              <a:rPr lang="en-US" b="0" i="0" dirty="0" smtClean="0">
                <a:solidFill>
                  <a:srgbClr val="002060"/>
                </a:solidFill>
                <a:effectLst/>
                <a:latin typeface="Söhne"/>
              </a:rPr>
              <a:t>This project aligns with the growing interest in digital health solutions, leveraging technology to address prevalent health challenges. </a:t>
            </a:r>
          </a:p>
          <a:p>
            <a:pPr marL="285750" indent="-285750">
              <a:buFont typeface="Arial" panose="020B0604020202020204" pitchFamily="34" charset="0"/>
              <a:buChar char="•"/>
            </a:pPr>
            <a:r>
              <a:rPr lang="en-US" b="0" i="0" dirty="0" smtClean="0">
                <a:solidFill>
                  <a:srgbClr val="002060"/>
                </a:solidFill>
                <a:effectLst/>
                <a:latin typeface="Söhne"/>
              </a:rPr>
              <a:t>Through the development and deployment of an accurate sleep health prediction model, we aim to empower individuals to take proactive steps toward achieving better sleep and, consequently, better overall health.</a:t>
            </a:r>
          </a:p>
          <a:p>
            <a:pPr marL="285750" indent="-285750">
              <a:buFont typeface="Arial" panose="020B0604020202020204" pitchFamily="34" charset="0"/>
              <a:buChar char="•"/>
            </a:pPr>
            <a:endParaRPr lang="en-IN" dirty="0">
              <a:solidFill>
                <a:srgbClr val="002060"/>
              </a:solidFill>
            </a:endParaRPr>
          </a:p>
        </p:txBody>
      </p:sp>
    </p:spTree>
    <p:extLst>
      <p:ext uri="{BB962C8B-B14F-4D97-AF65-F5344CB8AC3E}">
        <p14:creationId xmlns:p14="http://schemas.microsoft.com/office/powerpoint/2010/main" val="7656730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232" y="2568124"/>
            <a:ext cx="6096000" cy="1477328"/>
          </a:xfrm>
          <a:prstGeom prst="rect">
            <a:avLst/>
          </a:prstGeom>
        </p:spPr>
        <p:txBody>
          <a:bodyPr>
            <a:spAutoFit/>
          </a:bodyPr>
          <a:lstStyle/>
          <a:p>
            <a:pPr marL="285750" indent="-285750">
              <a:buFont typeface="Arial" panose="020B0604020202020204" pitchFamily="34" charset="0"/>
              <a:buChar char="•"/>
            </a:pPr>
            <a:r>
              <a:rPr lang="en-IN" dirty="0" smtClean="0">
                <a:solidFill>
                  <a:srgbClr val="002060"/>
                </a:solidFill>
              </a:rPr>
              <a:t>Improve Sleep Health Awareness</a:t>
            </a:r>
          </a:p>
          <a:p>
            <a:pPr marL="285750" indent="-285750">
              <a:buFont typeface="Arial" panose="020B0604020202020204" pitchFamily="34" charset="0"/>
              <a:buChar char="•"/>
            </a:pPr>
            <a:r>
              <a:rPr lang="en-IN" dirty="0" smtClean="0">
                <a:solidFill>
                  <a:srgbClr val="002060"/>
                </a:solidFill>
              </a:rPr>
              <a:t>Enable Early Intervention</a:t>
            </a:r>
          </a:p>
          <a:p>
            <a:pPr marL="285750" indent="-285750">
              <a:buFont typeface="Arial" panose="020B0604020202020204" pitchFamily="34" charset="0"/>
              <a:buChar char="•"/>
            </a:pPr>
            <a:r>
              <a:rPr lang="en-IN" dirty="0" smtClean="0">
                <a:solidFill>
                  <a:srgbClr val="002060"/>
                </a:solidFill>
              </a:rPr>
              <a:t>Personalized Health Management</a:t>
            </a:r>
          </a:p>
          <a:p>
            <a:pPr marL="285750" indent="-285750">
              <a:buFont typeface="Arial" panose="020B0604020202020204" pitchFamily="34" charset="0"/>
              <a:buChar char="•"/>
            </a:pPr>
            <a:r>
              <a:rPr lang="en-IN" dirty="0" smtClean="0">
                <a:solidFill>
                  <a:srgbClr val="002060"/>
                </a:solidFill>
              </a:rPr>
              <a:t>Contribute to Public Health</a:t>
            </a:r>
          </a:p>
          <a:p>
            <a:pPr marL="285750" indent="-285750">
              <a:buFont typeface="Arial" panose="020B0604020202020204" pitchFamily="34" charset="0"/>
              <a:buChar char="•"/>
            </a:pPr>
            <a:r>
              <a:rPr lang="en-IN" dirty="0" smtClean="0">
                <a:solidFill>
                  <a:srgbClr val="002060"/>
                </a:solidFill>
              </a:rPr>
              <a:t>Promote Proactive Self-Care</a:t>
            </a:r>
          </a:p>
        </p:txBody>
      </p:sp>
      <p:sp>
        <p:nvSpPr>
          <p:cNvPr id="3" name="Rectangle 2"/>
          <p:cNvSpPr/>
          <p:nvPr/>
        </p:nvSpPr>
        <p:spPr>
          <a:xfrm>
            <a:off x="676404" y="446270"/>
            <a:ext cx="2987208" cy="369332"/>
          </a:xfrm>
          <a:prstGeom prst="rect">
            <a:avLst/>
          </a:prstGeom>
        </p:spPr>
        <p:txBody>
          <a:bodyPr wrap="square">
            <a:spAutoFit/>
          </a:bodyPr>
          <a:lstStyle/>
          <a:p>
            <a:r>
              <a:rPr lang="en-IN" b="1" i="0" u="sng" dirty="0" smtClean="0">
                <a:solidFill>
                  <a:srgbClr val="002060"/>
                </a:solidFill>
                <a:effectLst/>
                <a:latin typeface="Roboto"/>
              </a:rPr>
              <a:t>ADVANTAGES</a:t>
            </a:r>
            <a:endParaRPr lang="en-IN" b="0" i="0" u="sng" dirty="0">
              <a:solidFill>
                <a:srgbClr val="002060"/>
              </a:solidFill>
              <a:effectLst/>
              <a:latin typeface="Roboto"/>
            </a:endParaRPr>
          </a:p>
        </p:txBody>
      </p:sp>
      <p:sp>
        <p:nvSpPr>
          <p:cNvPr id="4" name="Rectangle 3"/>
          <p:cNvSpPr/>
          <p:nvPr/>
        </p:nvSpPr>
        <p:spPr>
          <a:xfrm>
            <a:off x="533232" y="875806"/>
            <a:ext cx="10686456" cy="1754326"/>
          </a:xfrm>
          <a:prstGeom prst="rect">
            <a:avLst/>
          </a:prstGeom>
        </p:spPr>
        <p:txBody>
          <a:bodyPr wrap="square">
            <a:spAutoFit/>
          </a:bodyPr>
          <a:lstStyle/>
          <a:p>
            <a:pPr marL="285750" indent="-285750">
              <a:buFont typeface="Arial" panose="020B0604020202020204" pitchFamily="34" charset="0"/>
              <a:buChar char="•"/>
            </a:pPr>
            <a:r>
              <a:rPr lang="en-US" b="0" i="0" dirty="0" smtClean="0">
                <a:solidFill>
                  <a:srgbClr val="002060"/>
                </a:solidFill>
                <a:effectLst/>
                <a:latin typeface="Söhne"/>
              </a:rPr>
              <a:t>This project aligns with the growing interest in digital health solutions, leveraging technology to address prevalent health challenges. </a:t>
            </a:r>
          </a:p>
          <a:p>
            <a:pPr marL="285750" indent="-285750">
              <a:buFont typeface="Arial" panose="020B0604020202020204" pitchFamily="34" charset="0"/>
              <a:buChar char="•"/>
            </a:pPr>
            <a:r>
              <a:rPr lang="en-US" b="0" i="0" dirty="0" smtClean="0">
                <a:solidFill>
                  <a:srgbClr val="002060"/>
                </a:solidFill>
                <a:effectLst/>
                <a:latin typeface="Söhne"/>
              </a:rPr>
              <a:t>Through the development and deployment of an accurate sleep health prediction model, we aim to empower individuals to take proactive steps toward achieving better sleep and, consequently, better overall health.</a:t>
            </a:r>
          </a:p>
          <a:p>
            <a:pPr marL="285750" indent="-285750">
              <a:buFont typeface="Arial" panose="020B0604020202020204" pitchFamily="34" charset="0"/>
              <a:buChar char="•"/>
            </a:pPr>
            <a:endParaRPr lang="en-IN" dirty="0">
              <a:solidFill>
                <a:srgbClr val="002060"/>
              </a:solidFill>
            </a:endParaRPr>
          </a:p>
        </p:txBody>
      </p:sp>
    </p:spTree>
    <p:extLst>
      <p:ext uri="{BB962C8B-B14F-4D97-AF65-F5344CB8AC3E}">
        <p14:creationId xmlns:p14="http://schemas.microsoft.com/office/powerpoint/2010/main" val="40763783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07136" y="1254728"/>
            <a:ext cx="10439400" cy="923330"/>
          </a:xfrm>
          <a:prstGeom prst="rect">
            <a:avLst/>
          </a:prstGeom>
        </p:spPr>
        <p:txBody>
          <a:bodyPr wrap="square">
            <a:spAutoFit/>
          </a:bodyPr>
          <a:lstStyle/>
          <a:p>
            <a:r>
              <a:rPr lang="en-US" b="1" i="0" dirty="0" smtClean="0">
                <a:solidFill>
                  <a:srgbClr val="002060"/>
                </a:solidFill>
                <a:effectLst/>
                <a:latin typeface="Söhne"/>
              </a:rPr>
              <a:t>Data Quality and Availability:</a:t>
            </a:r>
            <a:endParaRPr lang="en-US" b="0" i="0" dirty="0" smtClean="0">
              <a:solidFill>
                <a:srgbClr val="002060"/>
              </a:solidFill>
              <a:effectLst/>
              <a:latin typeface="Söhne"/>
            </a:endParaRPr>
          </a:p>
          <a:p>
            <a:pPr>
              <a:buFont typeface="Arial" panose="020B0604020202020204" pitchFamily="34" charset="0"/>
              <a:buChar char="•"/>
            </a:pPr>
            <a:r>
              <a:rPr lang="en-US" b="0" i="0" dirty="0" smtClean="0">
                <a:solidFill>
                  <a:srgbClr val="002060"/>
                </a:solidFill>
                <a:effectLst/>
                <a:latin typeface="Söhne"/>
              </a:rPr>
              <a:t>Obtaining a comprehensive and high-quality dataset with diverse sleep-related features can be challenging. Incomplete or biased data may impact the model's performance.</a:t>
            </a:r>
            <a:endParaRPr lang="en-US" b="0" i="0" dirty="0">
              <a:solidFill>
                <a:srgbClr val="002060"/>
              </a:solidFill>
              <a:effectLst/>
              <a:latin typeface="Söhne"/>
            </a:endParaRPr>
          </a:p>
        </p:txBody>
      </p:sp>
      <p:sp>
        <p:nvSpPr>
          <p:cNvPr id="4" name="Rectangle 3"/>
          <p:cNvSpPr/>
          <p:nvPr/>
        </p:nvSpPr>
        <p:spPr>
          <a:xfrm>
            <a:off x="707136" y="635246"/>
            <a:ext cx="2987208" cy="369332"/>
          </a:xfrm>
          <a:prstGeom prst="rect">
            <a:avLst/>
          </a:prstGeom>
        </p:spPr>
        <p:txBody>
          <a:bodyPr wrap="square">
            <a:spAutoFit/>
          </a:bodyPr>
          <a:lstStyle/>
          <a:p>
            <a:r>
              <a:rPr lang="en-IN" b="1" i="0" u="sng" dirty="0" smtClean="0">
                <a:solidFill>
                  <a:srgbClr val="002060"/>
                </a:solidFill>
                <a:effectLst/>
                <a:latin typeface="Roboto"/>
              </a:rPr>
              <a:t>CHALLENGES FACED</a:t>
            </a:r>
            <a:endParaRPr lang="en-IN" b="0" i="0" u="sng" dirty="0">
              <a:solidFill>
                <a:srgbClr val="002060"/>
              </a:solidFill>
              <a:effectLst/>
              <a:latin typeface="Roboto"/>
            </a:endParaRPr>
          </a:p>
        </p:txBody>
      </p:sp>
      <p:sp>
        <p:nvSpPr>
          <p:cNvPr id="5" name="Rectangle 4"/>
          <p:cNvSpPr/>
          <p:nvPr/>
        </p:nvSpPr>
        <p:spPr>
          <a:xfrm>
            <a:off x="707136" y="2428208"/>
            <a:ext cx="10439400" cy="923330"/>
          </a:xfrm>
          <a:prstGeom prst="rect">
            <a:avLst/>
          </a:prstGeom>
        </p:spPr>
        <p:txBody>
          <a:bodyPr wrap="square">
            <a:spAutoFit/>
          </a:bodyPr>
          <a:lstStyle/>
          <a:p>
            <a:r>
              <a:rPr lang="en-US" b="1" i="0" dirty="0" smtClean="0">
                <a:solidFill>
                  <a:srgbClr val="002060"/>
                </a:solidFill>
                <a:effectLst/>
                <a:latin typeface="Söhne"/>
              </a:rPr>
              <a:t>Labeling and Class Imbalance:</a:t>
            </a:r>
            <a:endParaRPr lang="en-US" b="0" i="0" dirty="0" smtClean="0">
              <a:solidFill>
                <a:srgbClr val="002060"/>
              </a:solidFill>
              <a:effectLst/>
              <a:latin typeface="Söhne"/>
            </a:endParaRPr>
          </a:p>
          <a:p>
            <a:pPr>
              <a:buFont typeface="Arial" panose="020B0604020202020204" pitchFamily="34" charset="0"/>
              <a:buChar char="•"/>
            </a:pPr>
            <a:r>
              <a:rPr lang="en-US" b="0" i="0" dirty="0" smtClean="0">
                <a:solidFill>
                  <a:srgbClr val="002060"/>
                </a:solidFill>
                <a:effectLst/>
                <a:latin typeface="Söhne"/>
              </a:rPr>
              <a:t>Accurate labeling of sleep health patterns, especially for disorders like insomnia and sleep apnea, can be subjective. Class imbalance also affected model training.</a:t>
            </a:r>
            <a:endParaRPr lang="en-US" b="0" i="0" dirty="0">
              <a:solidFill>
                <a:srgbClr val="002060"/>
              </a:solidFill>
              <a:effectLst/>
              <a:latin typeface="Söhne"/>
            </a:endParaRPr>
          </a:p>
        </p:txBody>
      </p:sp>
      <p:sp>
        <p:nvSpPr>
          <p:cNvPr id="6" name="Rectangle 5"/>
          <p:cNvSpPr/>
          <p:nvPr/>
        </p:nvSpPr>
        <p:spPr>
          <a:xfrm>
            <a:off x="707136" y="3531584"/>
            <a:ext cx="10439400" cy="923330"/>
          </a:xfrm>
          <a:prstGeom prst="rect">
            <a:avLst/>
          </a:prstGeom>
        </p:spPr>
        <p:txBody>
          <a:bodyPr wrap="square">
            <a:spAutoFit/>
          </a:bodyPr>
          <a:lstStyle/>
          <a:p>
            <a:r>
              <a:rPr lang="en-US" b="1" i="0" dirty="0" smtClean="0">
                <a:solidFill>
                  <a:srgbClr val="002060"/>
                </a:solidFill>
                <a:effectLst/>
                <a:latin typeface="Söhne"/>
              </a:rPr>
              <a:t>Feature Selection and Engineering:</a:t>
            </a:r>
            <a:endParaRPr lang="en-US" b="0" i="0" dirty="0" smtClean="0">
              <a:solidFill>
                <a:srgbClr val="002060"/>
              </a:solidFill>
              <a:effectLst/>
              <a:latin typeface="Söhne"/>
            </a:endParaRPr>
          </a:p>
          <a:p>
            <a:pPr>
              <a:buFont typeface="Arial" panose="020B0604020202020204" pitchFamily="34" charset="0"/>
              <a:buChar char="•"/>
            </a:pPr>
            <a:r>
              <a:rPr lang="en-US" b="0" i="0" dirty="0" smtClean="0">
                <a:solidFill>
                  <a:srgbClr val="002060"/>
                </a:solidFill>
                <a:effectLst/>
                <a:latin typeface="Söhne"/>
              </a:rPr>
              <a:t>Identifying and selecting relevant features from sleep-related data is complex. Choosing the right set of features that truly contribute to predicting sleep health patterns is crucial.</a:t>
            </a:r>
            <a:endParaRPr lang="en-US" b="0" i="0" dirty="0">
              <a:solidFill>
                <a:srgbClr val="002060"/>
              </a:solidFill>
              <a:effectLst/>
              <a:latin typeface="Söhne"/>
            </a:endParaRPr>
          </a:p>
        </p:txBody>
      </p:sp>
    </p:spTree>
    <p:extLst>
      <p:ext uri="{BB962C8B-B14F-4D97-AF65-F5344CB8AC3E}">
        <p14:creationId xmlns:p14="http://schemas.microsoft.com/office/powerpoint/2010/main" val="7259240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2709"/>
            <a:ext cx="12192000" cy="6832581"/>
          </a:xfrm>
          <a:prstGeom prst="rect">
            <a:avLst/>
          </a:prstGeom>
        </p:spPr>
      </p:pic>
    </p:spTree>
    <p:extLst>
      <p:ext uri="{BB962C8B-B14F-4D97-AF65-F5344CB8AC3E}">
        <p14:creationId xmlns:p14="http://schemas.microsoft.com/office/powerpoint/2010/main" val="15712753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1956" y="162220"/>
            <a:ext cx="2095564" cy="523580"/>
          </a:xfrm>
        </p:spPr>
        <p:txBody>
          <a:bodyPr>
            <a:normAutofit/>
          </a:bodyPr>
          <a:lstStyle/>
          <a:p>
            <a:r>
              <a:rPr lang="en-IN" sz="2800" b="1" u="sng" dirty="0" smtClean="0">
                <a:solidFill>
                  <a:srgbClr val="002060"/>
                </a:solidFill>
              </a:rPr>
              <a:t>Insight</a:t>
            </a:r>
            <a:endParaRPr lang="en-IN" sz="2800" b="1" u="sng" dirty="0">
              <a:solidFill>
                <a:srgbClr val="002060"/>
              </a:solidFill>
            </a:endParaRPr>
          </a:p>
        </p:txBody>
      </p:sp>
      <p:sp>
        <p:nvSpPr>
          <p:cNvPr id="3" name="Content Placeholder 2"/>
          <p:cNvSpPr>
            <a:spLocks noGrp="1"/>
          </p:cNvSpPr>
          <p:nvPr>
            <p:ph sz="half" idx="1"/>
          </p:nvPr>
        </p:nvSpPr>
        <p:spPr>
          <a:xfrm>
            <a:off x="684211" y="685800"/>
            <a:ext cx="4937655" cy="6080760"/>
          </a:xfrm>
        </p:spPr>
        <p:txBody>
          <a:bodyPr>
            <a:normAutofit fontScale="92500" lnSpcReduction="10000"/>
          </a:bodyPr>
          <a:lstStyle/>
          <a:p>
            <a:r>
              <a:rPr lang="en-US" sz="1800" b="1" dirty="0"/>
              <a:t>Population Distribution:</a:t>
            </a:r>
            <a:endParaRPr lang="en-US" sz="1800" dirty="0"/>
          </a:p>
          <a:p>
            <a:r>
              <a:rPr lang="en-US" sz="1800" dirty="0"/>
              <a:t>The population in this dataset has a fairly balanced gender distribution, with 50.5% males and 49.5% females.</a:t>
            </a:r>
          </a:p>
          <a:p>
            <a:r>
              <a:rPr lang="en-US" sz="1800" dirty="0"/>
              <a:t>The most prevalent occupation is nursing (19.5%), followed by doctors (19.0%), with the majority falling into the Normal BMI category (57.8</a:t>
            </a:r>
            <a:r>
              <a:rPr lang="en-US" sz="1800" dirty="0" smtClean="0"/>
              <a:t>%).</a:t>
            </a:r>
          </a:p>
          <a:p>
            <a:r>
              <a:rPr lang="en-US" sz="1800" b="1" dirty="0"/>
              <a:t>Relationship between Sleep Disorders and Other Factors:</a:t>
            </a:r>
            <a:endParaRPr lang="en-US" sz="1800" dirty="0"/>
          </a:p>
          <a:p>
            <a:r>
              <a:rPr lang="en-US" sz="1800" dirty="0"/>
              <a:t>Individuals without sleep disorders (None) have the highest distribution, while Insomnia has the lowest.</a:t>
            </a:r>
          </a:p>
          <a:p>
            <a:r>
              <a:rPr lang="en-US" sz="1800" dirty="0"/>
              <a:t>Nurses are the occupational group with the highest rate of sleep disorders, while Managers, Engineers, and Salespersons have the lowest rates.</a:t>
            </a:r>
          </a:p>
          <a:p>
            <a:endParaRPr lang="en-US" sz="1800" dirty="0"/>
          </a:p>
        </p:txBody>
      </p:sp>
      <p:sp>
        <p:nvSpPr>
          <p:cNvPr id="4" name="Content Placeholder 3"/>
          <p:cNvSpPr>
            <a:spLocks noGrp="1"/>
          </p:cNvSpPr>
          <p:nvPr>
            <p:ph sz="half" idx="2"/>
          </p:nvPr>
        </p:nvSpPr>
        <p:spPr>
          <a:xfrm>
            <a:off x="5808133" y="685800"/>
            <a:ext cx="4934479" cy="6080760"/>
          </a:xfrm>
        </p:spPr>
        <p:txBody>
          <a:bodyPr>
            <a:normAutofit fontScale="92500" lnSpcReduction="10000"/>
          </a:bodyPr>
          <a:lstStyle/>
          <a:p>
            <a:r>
              <a:rPr lang="en-US" sz="1800" b="1" dirty="0"/>
              <a:t>Influence of BMI and Occupation on Sleep Duration and Quality:</a:t>
            </a:r>
            <a:endParaRPr lang="en-US" sz="1800" dirty="0"/>
          </a:p>
          <a:p>
            <a:r>
              <a:rPr lang="en-US" sz="1800" dirty="0"/>
              <a:t>Nurses have the highest sleep duration and quality, while Managers have the lowest.</a:t>
            </a:r>
          </a:p>
          <a:p>
            <a:r>
              <a:rPr lang="en-US" sz="1800" dirty="0"/>
              <a:t>Engineers and Nurses with a Normal BMI category have the highest sleep duration and quality, while Software Engineers and Scientists with an Obese BMI category have the lowest</a:t>
            </a:r>
            <a:r>
              <a:rPr lang="en-US" sz="1800" dirty="0" smtClean="0"/>
              <a:t>.</a:t>
            </a:r>
          </a:p>
          <a:p>
            <a:r>
              <a:rPr lang="en-US" sz="1800" b="1" dirty="0"/>
              <a:t>Characteristics of Sleep Disorders:</a:t>
            </a:r>
            <a:endParaRPr lang="en-US" sz="1800" dirty="0"/>
          </a:p>
          <a:p>
            <a:r>
              <a:rPr lang="en-US" sz="1800" dirty="0"/>
              <a:t>The average age of individuals without sleep disorders falls in the range of 35 to 40 years. Meanwhile, those with Sleep Apnea tend to have an average age of 50 years, and individuals with Insomnia typically fall within the average age range of 40 to 45 years.</a:t>
            </a:r>
          </a:p>
          <a:p>
            <a:r>
              <a:rPr lang="en-US" sz="1800" dirty="0"/>
              <a:t>The average sleep duration and quality of sleep scores are lower for individuals with sleep disorders, with Sleep Apnea having a lower average than Insomnia.</a:t>
            </a:r>
          </a:p>
          <a:p>
            <a:endParaRPr lang="en-US" sz="1800" dirty="0"/>
          </a:p>
        </p:txBody>
      </p:sp>
    </p:spTree>
    <p:extLst>
      <p:ext uri="{BB962C8B-B14F-4D97-AF65-F5344CB8AC3E}">
        <p14:creationId xmlns:p14="http://schemas.microsoft.com/office/powerpoint/2010/main" val="3704006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7092" y="98213"/>
            <a:ext cx="7737412" cy="496148"/>
          </a:xfrm>
        </p:spPr>
        <p:txBody>
          <a:bodyPr>
            <a:normAutofit fontScale="90000"/>
          </a:bodyPr>
          <a:lstStyle/>
          <a:p>
            <a:r>
              <a:rPr lang="en-IN" b="1" u="sng" dirty="0" smtClean="0">
                <a:solidFill>
                  <a:srgbClr val="002060"/>
                </a:solidFill>
              </a:rPr>
              <a:t>Motivation behind the project</a:t>
            </a:r>
            <a:endParaRPr lang="en-IN" b="1" u="sng" dirty="0">
              <a:solidFill>
                <a:srgbClr val="002060"/>
              </a:solidFill>
            </a:endParaRPr>
          </a:p>
        </p:txBody>
      </p:sp>
      <p:sp>
        <p:nvSpPr>
          <p:cNvPr id="3" name="Content Placeholder 2"/>
          <p:cNvSpPr>
            <a:spLocks noGrp="1"/>
          </p:cNvSpPr>
          <p:nvPr>
            <p:ph idx="1"/>
          </p:nvPr>
        </p:nvSpPr>
        <p:spPr/>
        <p:txBody>
          <a:bodyPr/>
          <a:lstStyle/>
          <a:p>
            <a:r>
              <a:rPr lang="en-US" dirty="0"/>
              <a:t>Sleep health is a cornerstone of overall well-being, influencing physical health, cognitive function, and emotional balance. </a:t>
            </a:r>
            <a:endParaRPr lang="en-US" dirty="0" smtClean="0"/>
          </a:p>
          <a:p>
            <a:r>
              <a:rPr lang="en-US" dirty="0"/>
              <a:t>Recognizing the importance of addressing sleep health, our motivation is to develop a predictive model that empowers individuals to understand and manage their sleep patterns effectively</a:t>
            </a:r>
            <a:r>
              <a:rPr lang="en-US" dirty="0" smtClean="0"/>
              <a:t>.</a:t>
            </a:r>
          </a:p>
          <a:p>
            <a:r>
              <a:rPr lang="en-US" dirty="0"/>
              <a:t>By leveraging machine learning techniques, we aim to provide a tool that can predict the likelihood of common sleep disorders, namely "Insomnia" and "Sleep Apnea." </a:t>
            </a:r>
            <a:endParaRPr lang="en-IN" dirty="0"/>
          </a:p>
        </p:txBody>
      </p:sp>
      <p:pic>
        <p:nvPicPr>
          <p:cNvPr id="4" name="Picture 3"/>
          <p:cNvPicPr>
            <a:picLocks noChangeAspect="1"/>
          </p:cNvPicPr>
          <p:nvPr/>
        </p:nvPicPr>
        <p:blipFill>
          <a:blip r:embed="rId2"/>
          <a:stretch>
            <a:fillRect/>
          </a:stretch>
        </p:blipFill>
        <p:spPr>
          <a:xfrm>
            <a:off x="8937115" y="3547872"/>
            <a:ext cx="2968149" cy="2980944"/>
          </a:xfrm>
          <a:prstGeom prst="rect">
            <a:avLst/>
          </a:prstGeom>
        </p:spPr>
      </p:pic>
    </p:spTree>
    <p:extLst>
      <p:ext uri="{BB962C8B-B14F-4D97-AF65-F5344CB8AC3E}">
        <p14:creationId xmlns:p14="http://schemas.microsoft.com/office/powerpoint/2010/main" val="10277002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836" y="912029"/>
            <a:ext cx="4729036" cy="468716"/>
          </a:xfrm>
        </p:spPr>
        <p:txBody>
          <a:bodyPr>
            <a:normAutofit fontScale="90000"/>
          </a:bodyPr>
          <a:lstStyle/>
          <a:p>
            <a:r>
              <a:rPr lang="en-IN" b="1" u="sng" dirty="0" smtClean="0">
                <a:solidFill>
                  <a:srgbClr val="002060"/>
                </a:solidFill>
              </a:rPr>
              <a:t>Problem Statement</a:t>
            </a:r>
            <a:endParaRPr lang="en-IN" b="1" u="sng" dirty="0">
              <a:solidFill>
                <a:srgbClr val="002060"/>
              </a:solidFill>
            </a:endParaRPr>
          </a:p>
        </p:txBody>
      </p:sp>
      <p:sp>
        <p:nvSpPr>
          <p:cNvPr id="3" name="Content Placeholder 2"/>
          <p:cNvSpPr>
            <a:spLocks noGrp="1"/>
          </p:cNvSpPr>
          <p:nvPr>
            <p:ph idx="1"/>
          </p:nvPr>
        </p:nvSpPr>
        <p:spPr>
          <a:xfrm>
            <a:off x="838200" y="1825625"/>
            <a:ext cx="10975848" cy="1740535"/>
          </a:xfrm>
        </p:spPr>
        <p:txBody>
          <a:bodyPr>
            <a:normAutofit/>
          </a:bodyPr>
          <a:lstStyle/>
          <a:p>
            <a:r>
              <a:rPr lang="en-US" dirty="0"/>
              <a:t>The problem is to design a machine learning model that accurately classifies individuals into three categories: those without any sleep disorder ("None"), those with insomnia, and those with sleep apnea. </a:t>
            </a:r>
            <a:r>
              <a:rPr lang="en-US" dirty="0" smtClean="0"/>
              <a:t/>
            </a:r>
            <a:br>
              <a:rPr lang="en-US" dirty="0" smtClean="0"/>
            </a:br>
            <a:endParaRPr lang="en-US" dirty="0" smtClean="0"/>
          </a:p>
          <a:p>
            <a:pPr marL="0" indent="0">
              <a:buNone/>
            </a:pPr>
            <a:endParaRPr lang="en-IN" dirty="0"/>
          </a:p>
        </p:txBody>
      </p:sp>
    </p:spTree>
    <p:extLst>
      <p:ext uri="{BB962C8B-B14F-4D97-AF65-F5344CB8AC3E}">
        <p14:creationId xmlns:p14="http://schemas.microsoft.com/office/powerpoint/2010/main" val="17996915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911840" cy="1255903"/>
          </a:xfrm>
        </p:spPr>
        <p:txBody>
          <a:bodyPr/>
          <a:lstStyle/>
          <a:p>
            <a:r>
              <a:rPr lang="en-US" dirty="0" smtClean="0"/>
              <a:t>The model will utilize relevant features extracted from sleep-related data, encompassing aspects such as sleep duration, efficiency, bedtime patterns, and other metrics.</a:t>
            </a:r>
          </a:p>
          <a:p>
            <a:endParaRPr lang="en-US" dirty="0"/>
          </a:p>
        </p:txBody>
      </p:sp>
      <p:pic>
        <p:nvPicPr>
          <p:cNvPr id="4" name="Picture 3"/>
          <p:cNvPicPr>
            <a:picLocks noChangeAspect="1"/>
          </p:cNvPicPr>
          <p:nvPr/>
        </p:nvPicPr>
        <p:blipFill>
          <a:blip r:embed="rId2"/>
          <a:stretch>
            <a:fillRect/>
          </a:stretch>
        </p:blipFill>
        <p:spPr>
          <a:xfrm>
            <a:off x="4794547" y="3982938"/>
            <a:ext cx="1734306" cy="1629648"/>
          </a:xfrm>
          <a:prstGeom prst="rect">
            <a:avLst/>
          </a:prstGeom>
          <a:ln w="88900" cap="sq" cmpd="thickThin">
            <a:solidFill>
              <a:srgbClr val="000000"/>
            </a:solidFill>
            <a:prstDash val="solid"/>
            <a:miter lim="800000"/>
          </a:ln>
          <a:effectLst>
            <a:innerShdw blurRad="76200">
              <a:srgbClr val="000000"/>
            </a:innerShdw>
          </a:effectLst>
        </p:spPr>
      </p:pic>
      <p:sp>
        <p:nvSpPr>
          <p:cNvPr id="5" name="Right Arrow 4"/>
          <p:cNvSpPr/>
          <p:nvPr/>
        </p:nvSpPr>
        <p:spPr>
          <a:xfrm>
            <a:off x="3771444" y="4654296"/>
            <a:ext cx="822960" cy="493776"/>
          </a:xfrm>
          <a:prstGeom prst="right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p:cNvPicPr>
            <a:picLocks noChangeAspect="1"/>
          </p:cNvPicPr>
          <p:nvPr/>
        </p:nvPicPr>
        <p:blipFill>
          <a:blip r:embed="rId3"/>
          <a:stretch>
            <a:fillRect/>
          </a:stretch>
        </p:blipFill>
        <p:spPr>
          <a:xfrm>
            <a:off x="8028319" y="3559196"/>
            <a:ext cx="2591025" cy="2446232"/>
          </a:xfrm>
          <a:prstGeom prst="rect">
            <a:avLst/>
          </a:prstGeom>
          <a:ln>
            <a:noFill/>
          </a:ln>
          <a:effectLst>
            <a:softEdge rad="112500"/>
          </a:effectLst>
        </p:spPr>
      </p:pic>
      <p:pic>
        <p:nvPicPr>
          <p:cNvPr id="7" name="Picture 6"/>
          <p:cNvPicPr>
            <a:picLocks noChangeAspect="1"/>
          </p:cNvPicPr>
          <p:nvPr/>
        </p:nvPicPr>
        <p:blipFill>
          <a:blip r:embed="rId4"/>
          <a:stretch>
            <a:fillRect/>
          </a:stretch>
        </p:blipFill>
        <p:spPr>
          <a:xfrm>
            <a:off x="972656" y="3559196"/>
            <a:ext cx="2598645" cy="2415749"/>
          </a:xfrm>
          <a:prstGeom prst="rect">
            <a:avLst/>
          </a:prstGeom>
          <a:ln>
            <a:noFill/>
          </a:ln>
          <a:effectLst>
            <a:softEdge rad="112500"/>
          </a:effectLst>
        </p:spPr>
      </p:pic>
      <p:sp>
        <p:nvSpPr>
          <p:cNvPr id="8" name="Right Arrow 7"/>
          <p:cNvSpPr/>
          <p:nvPr/>
        </p:nvSpPr>
        <p:spPr>
          <a:xfrm>
            <a:off x="6867106" y="4654296"/>
            <a:ext cx="822960" cy="493776"/>
          </a:xfrm>
          <a:prstGeom prst="right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itle 1"/>
          <p:cNvSpPr txBox="1">
            <a:spLocks/>
          </p:cNvSpPr>
          <p:nvPr/>
        </p:nvSpPr>
        <p:spPr>
          <a:xfrm>
            <a:off x="1104836" y="912029"/>
            <a:ext cx="4729036" cy="468716"/>
          </a:xfrm>
          <a:prstGeom prst="rect">
            <a:avLst/>
          </a:prstGeom>
          <a:effectLst/>
        </p:spPr>
        <p:txBody>
          <a:bodyPr vert="horz" lIns="91440" tIns="45720" rIns="91440" bIns="45720" rtlCol="0" anchor="ctr">
            <a:normAutofit fontScale="82500" lnSpcReduction="2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u="sng" dirty="0" smtClean="0">
                <a:solidFill>
                  <a:srgbClr val="002060"/>
                </a:solidFill>
              </a:rPr>
              <a:t>Aim</a:t>
            </a:r>
            <a:endParaRPr lang="en-IN" b="1" u="sng" dirty="0">
              <a:solidFill>
                <a:srgbClr val="002060"/>
              </a:solidFill>
            </a:endParaRPr>
          </a:p>
        </p:txBody>
      </p:sp>
    </p:spTree>
    <p:extLst>
      <p:ext uri="{BB962C8B-B14F-4D97-AF65-F5344CB8AC3E}">
        <p14:creationId xmlns:p14="http://schemas.microsoft.com/office/powerpoint/2010/main" val="3386835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576072" y="2951347"/>
            <a:ext cx="10515600" cy="1565369"/>
          </a:xfrm>
          <a:prstGeom prst="rect">
            <a:avLst/>
          </a:prstGeom>
        </p:spPr>
      </p:pic>
      <p:sp>
        <p:nvSpPr>
          <p:cNvPr id="5" name="TextBox 4"/>
          <p:cNvSpPr txBox="1"/>
          <p:nvPr/>
        </p:nvSpPr>
        <p:spPr>
          <a:xfrm>
            <a:off x="576072" y="2028017"/>
            <a:ext cx="10591800" cy="923330"/>
          </a:xfrm>
          <a:prstGeom prst="rect">
            <a:avLst/>
          </a:prstGeom>
          <a:noFill/>
        </p:spPr>
        <p:txBody>
          <a:bodyPr wrap="square" rtlCol="0">
            <a:spAutoFit/>
          </a:bodyPr>
          <a:lstStyle/>
          <a:p>
            <a:r>
              <a:rPr lang="en-IN" dirty="0" smtClean="0"/>
              <a:t>Importing Data: Data understanding</a:t>
            </a:r>
          </a:p>
          <a:p>
            <a:r>
              <a:rPr lang="en-IN" dirty="0" smtClean="0"/>
              <a:t>Exploratory Data Analysis: Data Exploration, Univariate/Multivariate analysis</a:t>
            </a:r>
          </a:p>
          <a:p>
            <a:endParaRPr lang="en-IN" dirty="0" smtClean="0"/>
          </a:p>
        </p:txBody>
      </p:sp>
      <p:sp>
        <p:nvSpPr>
          <p:cNvPr id="6" name="Title 1"/>
          <p:cNvSpPr txBox="1">
            <a:spLocks/>
          </p:cNvSpPr>
          <p:nvPr/>
        </p:nvSpPr>
        <p:spPr>
          <a:xfrm>
            <a:off x="691896" y="907353"/>
            <a:ext cx="4729036" cy="468716"/>
          </a:xfrm>
          <a:prstGeom prst="rect">
            <a:avLst/>
          </a:prstGeom>
          <a:effectLst/>
        </p:spPr>
        <p:txBody>
          <a:bodyPr vert="horz" lIns="91440" tIns="45720" rIns="91440" bIns="45720" rtlCol="0" anchor="ctr">
            <a:normAutofit fontScale="82500" lnSpcReduction="2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u="sng" dirty="0" smtClean="0">
                <a:solidFill>
                  <a:srgbClr val="002060"/>
                </a:solidFill>
              </a:rPr>
              <a:t>Project Modules</a:t>
            </a:r>
            <a:endParaRPr lang="en-IN" b="1" u="sng" dirty="0">
              <a:solidFill>
                <a:srgbClr val="002060"/>
              </a:solidFill>
            </a:endParaRPr>
          </a:p>
        </p:txBody>
      </p:sp>
    </p:spTree>
    <p:extLst>
      <p:ext uri="{BB962C8B-B14F-4D97-AF65-F5344CB8AC3E}">
        <p14:creationId xmlns:p14="http://schemas.microsoft.com/office/powerpoint/2010/main" val="4345918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8872" y="197346"/>
            <a:ext cx="11952000" cy="6740307"/>
          </a:xfrm>
          <a:prstGeom prst="rect">
            <a:avLst/>
          </a:prstGeom>
        </p:spPr>
        <p:txBody>
          <a:bodyPr wrap="square">
            <a:spAutoFit/>
          </a:bodyPr>
          <a:lstStyle/>
          <a:p>
            <a:pPr>
              <a:buFont typeface="Arial" panose="020B0604020202020204" pitchFamily="34" charset="0"/>
              <a:buChar char="•"/>
            </a:pPr>
            <a:r>
              <a:rPr lang="en-US" sz="2400" b="1" dirty="0">
                <a:solidFill>
                  <a:srgbClr val="242424"/>
                </a:solidFill>
                <a:latin typeface="source-serif-pro"/>
              </a:rPr>
              <a:t>Person </a:t>
            </a:r>
            <a:r>
              <a:rPr lang="en-US" sz="2400" b="1" dirty="0" smtClean="0">
                <a:solidFill>
                  <a:srgbClr val="242424"/>
                </a:solidFill>
                <a:latin typeface="source-serif-pro"/>
              </a:rPr>
              <a:t>ID:</a:t>
            </a:r>
            <a:r>
              <a:rPr lang="en-US" sz="2400" dirty="0">
                <a:solidFill>
                  <a:srgbClr val="242424"/>
                </a:solidFill>
                <a:latin typeface="source-serif-pro"/>
              </a:rPr>
              <a:t> An identifier for each individual</a:t>
            </a:r>
            <a:r>
              <a:rPr lang="en-US" sz="2400" dirty="0" smtClean="0">
                <a:solidFill>
                  <a:srgbClr val="242424"/>
                </a:solidFill>
                <a:latin typeface="source-serif-pro"/>
              </a:rPr>
              <a:t>.</a:t>
            </a:r>
            <a:endParaRPr lang="en-US" sz="2400" dirty="0">
              <a:solidFill>
                <a:srgbClr val="242424"/>
              </a:solidFill>
              <a:latin typeface="source-serif-pro"/>
            </a:endParaRPr>
          </a:p>
          <a:p>
            <a:pPr>
              <a:buFont typeface="Arial" panose="020B0604020202020204" pitchFamily="34" charset="0"/>
              <a:buChar char="•"/>
            </a:pPr>
            <a:r>
              <a:rPr lang="en-US" sz="2400" b="1" dirty="0" smtClean="0">
                <a:solidFill>
                  <a:srgbClr val="242424"/>
                </a:solidFill>
                <a:latin typeface="source-serif-pro"/>
              </a:rPr>
              <a:t>Gender:</a:t>
            </a:r>
            <a:r>
              <a:rPr lang="en-US" sz="2400" dirty="0">
                <a:solidFill>
                  <a:srgbClr val="242424"/>
                </a:solidFill>
                <a:latin typeface="source-serif-pro"/>
              </a:rPr>
              <a:t> The gender of the person (</a:t>
            </a:r>
            <a:r>
              <a:rPr lang="en-US" sz="2400" b="1" dirty="0">
                <a:solidFill>
                  <a:srgbClr val="242424"/>
                </a:solidFill>
                <a:latin typeface="source-serif-pro"/>
              </a:rPr>
              <a:t>Male</a:t>
            </a:r>
            <a:r>
              <a:rPr lang="en-US" sz="2400" dirty="0">
                <a:solidFill>
                  <a:srgbClr val="242424"/>
                </a:solidFill>
                <a:latin typeface="source-serif-pro"/>
              </a:rPr>
              <a:t>/</a:t>
            </a:r>
            <a:r>
              <a:rPr lang="en-US" sz="2400" b="1" dirty="0">
                <a:solidFill>
                  <a:srgbClr val="242424"/>
                </a:solidFill>
                <a:latin typeface="source-serif-pro"/>
              </a:rPr>
              <a:t>Female</a:t>
            </a:r>
            <a:r>
              <a:rPr lang="en-US" sz="2400" dirty="0" smtClean="0">
                <a:solidFill>
                  <a:srgbClr val="242424"/>
                </a:solidFill>
                <a:latin typeface="source-serif-pro"/>
              </a:rPr>
              <a:t>).</a:t>
            </a:r>
            <a:endParaRPr lang="en-US" sz="2400" dirty="0">
              <a:solidFill>
                <a:srgbClr val="242424"/>
              </a:solidFill>
              <a:latin typeface="source-serif-pro"/>
            </a:endParaRPr>
          </a:p>
          <a:p>
            <a:pPr>
              <a:buFont typeface="Arial" panose="020B0604020202020204" pitchFamily="34" charset="0"/>
              <a:buChar char="•"/>
            </a:pPr>
            <a:r>
              <a:rPr lang="en-US" sz="2400" b="1" dirty="0" smtClean="0">
                <a:solidFill>
                  <a:srgbClr val="242424"/>
                </a:solidFill>
                <a:latin typeface="source-serif-pro"/>
              </a:rPr>
              <a:t>Age:</a:t>
            </a:r>
            <a:r>
              <a:rPr lang="en-US" sz="2400" dirty="0">
                <a:solidFill>
                  <a:srgbClr val="242424"/>
                </a:solidFill>
                <a:latin typeface="source-serif-pro"/>
              </a:rPr>
              <a:t> The age of the person in years</a:t>
            </a:r>
            <a:r>
              <a:rPr lang="en-US" sz="2400" dirty="0" smtClean="0">
                <a:solidFill>
                  <a:srgbClr val="242424"/>
                </a:solidFill>
                <a:latin typeface="source-serif-pro"/>
              </a:rPr>
              <a:t>.</a:t>
            </a:r>
            <a:endParaRPr lang="en-US" sz="2400" dirty="0">
              <a:solidFill>
                <a:srgbClr val="242424"/>
              </a:solidFill>
              <a:latin typeface="source-serif-pro"/>
            </a:endParaRPr>
          </a:p>
          <a:p>
            <a:pPr>
              <a:buFont typeface="Arial" panose="020B0604020202020204" pitchFamily="34" charset="0"/>
              <a:buChar char="•"/>
            </a:pPr>
            <a:r>
              <a:rPr lang="en-US" sz="2400" b="1" dirty="0" smtClean="0">
                <a:solidFill>
                  <a:srgbClr val="242424"/>
                </a:solidFill>
                <a:latin typeface="source-serif-pro"/>
              </a:rPr>
              <a:t>Occupation:</a:t>
            </a:r>
            <a:r>
              <a:rPr lang="en-US" sz="2400" dirty="0">
                <a:solidFill>
                  <a:srgbClr val="242424"/>
                </a:solidFill>
                <a:latin typeface="source-serif-pro"/>
              </a:rPr>
              <a:t> The occupation or profession of the person</a:t>
            </a:r>
            <a:r>
              <a:rPr lang="en-US" sz="2400" dirty="0" smtClean="0">
                <a:solidFill>
                  <a:srgbClr val="242424"/>
                </a:solidFill>
                <a:latin typeface="source-serif-pro"/>
              </a:rPr>
              <a:t>.</a:t>
            </a:r>
            <a:endParaRPr lang="en-US" sz="2400" dirty="0">
              <a:solidFill>
                <a:srgbClr val="242424"/>
              </a:solidFill>
              <a:latin typeface="source-serif-pro"/>
            </a:endParaRPr>
          </a:p>
          <a:p>
            <a:pPr>
              <a:buFont typeface="Arial" panose="020B0604020202020204" pitchFamily="34" charset="0"/>
              <a:buChar char="•"/>
            </a:pPr>
            <a:r>
              <a:rPr lang="en-US" sz="2400" b="1" dirty="0">
                <a:solidFill>
                  <a:srgbClr val="242424"/>
                </a:solidFill>
                <a:latin typeface="source-serif-pro"/>
              </a:rPr>
              <a:t>Sleep </a:t>
            </a:r>
            <a:r>
              <a:rPr lang="en-US" sz="2400" b="1" dirty="0" smtClean="0">
                <a:solidFill>
                  <a:srgbClr val="242424"/>
                </a:solidFill>
                <a:latin typeface="source-serif-pro"/>
              </a:rPr>
              <a:t>Duration:</a:t>
            </a:r>
            <a:r>
              <a:rPr lang="en-US" sz="2400" dirty="0">
                <a:solidFill>
                  <a:srgbClr val="242424"/>
                </a:solidFill>
                <a:latin typeface="source-serif-pro"/>
              </a:rPr>
              <a:t> The number of hours the person sleeps per day</a:t>
            </a:r>
            <a:r>
              <a:rPr lang="en-US" sz="2400" dirty="0" smtClean="0">
                <a:solidFill>
                  <a:srgbClr val="242424"/>
                </a:solidFill>
                <a:latin typeface="source-serif-pro"/>
              </a:rPr>
              <a:t>.</a:t>
            </a:r>
            <a:endParaRPr lang="en-US" sz="2400" dirty="0">
              <a:solidFill>
                <a:srgbClr val="242424"/>
              </a:solidFill>
              <a:latin typeface="source-serif-pro"/>
            </a:endParaRPr>
          </a:p>
          <a:p>
            <a:pPr>
              <a:buFont typeface="Arial" panose="020B0604020202020204" pitchFamily="34" charset="0"/>
              <a:buChar char="•"/>
            </a:pPr>
            <a:r>
              <a:rPr lang="en-US" sz="2400" b="1" dirty="0">
                <a:solidFill>
                  <a:srgbClr val="242424"/>
                </a:solidFill>
                <a:latin typeface="source-serif-pro"/>
              </a:rPr>
              <a:t>Quality of </a:t>
            </a:r>
            <a:r>
              <a:rPr lang="en-US" sz="2400" b="1" dirty="0" smtClean="0">
                <a:solidFill>
                  <a:srgbClr val="242424"/>
                </a:solidFill>
                <a:latin typeface="source-serif-pro"/>
              </a:rPr>
              <a:t>Sleep:</a:t>
            </a:r>
            <a:r>
              <a:rPr lang="en-US" sz="2400" dirty="0">
                <a:solidFill>
                  <a:srgbClr val="242424"/>
                </a:solidFill>
                <a:latin typeface="source-serif-pro"/>
              </a:rPr>
              <a:t> A subjective rating of the quality of sleep, ranging from </a:t>
            </a:r>
            <a:r>
              <a:rPr lang="en-US" sz="2400" b="1" dirty="0">
                <a:solidFill>
                  <a:srgbClr val="242424"/>
                </a:solidFill>
                <a:latin typeface="source-serif-pro"/>
              </a:rPr>
              <a:t>1 to 10</a:t>
            </a:r>
            <a:r>
              <a:rPr lang="en-US" sz="2400" dirty="0" smtClean="0">
                <a:solidFill>
                  <a:srgbClr val="242424"/>
                </a:solidFill>
                <a:latin typeface="source-serif-pro"/>
              </a:rPr>
              <a:t>.</a:t>
            </a:r>
            <a:endParaRPr lang="en-US" sz="2400" dirty="0">
              <a:solidFill>
                <a:srgbClr val="242424"/>
              </a:solidFill>
              <a:latin typeface="source-serif-pro"/>
            </a:endParaRPr>
          </a:p>
          <a:p>
            <a:pPr>
              <a:buFont typeface="Arial" panose="020B0604020202020204" pitchFamily="34" charset="0"/>
              <a:buChar char="•"/>
            </a:pPr>
            <a:r>
              <a:rPr lang="en-US" sz="2400" b="1" dirty="0">
                <a:solidFill>
                  <a:srgbClr val="242424"/>
                </a:solidFill>
                <a:latin typeface="source-serif-pro"/>
              </a:rPr>
              <a:t>Physical </a:t>
            </a:r>
            <a:r>
              <a:rPr lang="en-US" sz="2400" b="1" dirty="0" smtClean="0">
                <a:solidFill>
                  <a:srgbClr val="242424"/>
                </a:solidFill>
                <a:latin typeface="source-serif-pro"/>
              </a:rPr>
              <a:t>Activity:</a:t>
            </a:r>
            <a:r>
              <a:rPr lang="en-US" sz="2400" dirty="0">
                <a:solidFill>
                  <a:srgbClr val="242424"/>
                </a:solidFill>
                <a:latin typeface="source-serif-pro"/>
              </a:rPr>
              <a:t> The number of minutes the person engages in physical activity daily</a:t>
            </a:r>
            <a:r>
              <a:rPr lang="en-US" sz="2400" dirty="0" smtClean="0">
                <a:solidFill>
                  <a:srgbClr val="242424"/>
                </a:solidFill>
                <a:latin typeface="source-serif-pro"/>
              </a:rPr>
              <a:t>.</a:t>
            </a:r>
            <a:endParaRPr lang="en-US" sz="2400" dirty="0">
              <a:solidFill>
                <a:srgbClr val="242424"/>
              </a:solidFill>
              <a:latin typeface="source-serif-pro"/>
            </a:endParaRPr>
          </a:p>
          <a:p>
            <a:pPr>
              <a:buFont typeface="Arial" panose="020B0604020202020204" pitchFamily="34" charset="0"/>
              <a:buChar char="•"/>
            </a:pPr>
            <a:r>
              <a:rPr lang="en-US" sz="2400" b="1" dirty="0">
                <a:solidFill>
                  <a:srgbClr val="242424"/>
                </a:solidFill>
                <a:latin typeface="source-serif-pro"/>
              </a:rPr>
              <a:t>Stress </a:t>
            </a:r>
            <a:r>
              <a:rPr lang="en-US" sz="2400" b="1" dirty="0" smtClean="0">
                <a:solidFill>
                  <a:srgbClr val="242424"/>
                </a:solidFill>
                <a:latin typeface="source-serif-pro"/>
              </a:rPr>
              <a:t>Level:</a:t>
            </a:r>
            <a:r>
              <a:rPr lang="en-US" sz="2400" dirty="0">
                <a:solidFill>
                  <a:srgbClr val="242424"/>
                </a:solidFill>
                <a:latin typeface="source-serif-pro"/>
              </a:rPr>
              <a:t> A subjective rating of the stress level experienced by the person, ranging from </a:t>
            </a:r>
            <a:r>
              <a:rPr lang="en-US" sz="2400" b="1" dirty="0">
                <a:solidFill>
                  <a:srgbClr val="242424"/>
                </a:solidFill>
                <a:latin typeface="source-serif-pro"/>
              </a:rPr>
              <a:t>1 to 10</a:t>
            </a:r>
            <a:r>
              <a:rPr lang="en-US" sz="2400" dirty="0" smtClean="0">
                <a:solidFill>
                  <a:srgbClr val="242424"/>
                </a:solidFill>
                <a:latin typeface="source-serif-pro"/>
              </a:rPr>
              <a:t>.</a:t>
            </a:r>
            <a:endParaRPr lang="en-US" sz="2400" dirty="0">
              <a:solidFill>
                <a:srgbClr val="242424"/>
              </a:solidFill>
              <a:latin typeface="source-serif-pro"/>
            </a:endParaRPr>
          </a:p>
          <a:p>
            <a:pPr>
              <a:buFont typeface="Arial" panose="020B0604020202020204" pitchFamily="34" charset="0"/>
              <a:buChar char="•"/>
            </a:pPr>
            <a:r>
              <a:rPr lang="en-US" sz="2400" b="1" dirty="0">
                <a:solidFill>
                  <a:srgbClr val="242424"/>
                </a:solidFill>
                <a:latin typeface="source-serif-pro"/>
              </a:rPr>
              <a:t>BMI Category:</a:t>
            </a:r>
            <a:r>
              <a:rPr lang="en-US" sz="2400" dirty="0">
                <a:solidFill>
                  <a:srgbClr val="242424"/>
                </a:solidFill>
                <a:latin typeface="source-serif-pro"/>
              </a:rPr>
              <a:t> The BMI category of the person (e.g., </a:t>
            </a:r>
            <a:r>
              <a:rPr lang="en-US" sz="2400" b="1" dirty="0">
                <a:solidFill>
                  <a:srgbClr val="242424"/>
                </a:solidFill>
                <a:latin typeface="source-serif-pro"/>
              </a:rPr>
              <a:t>Underweight, Normal, Overweight</a:t>
            </a:r>
            <a:r>
              <a:rPr lang="en-US" sz="2400" dirty="0" smtClean="0">
                <a:solidFill>
                  <a:srgbClr val="242424"/>
                </a:solidFill>
                <a:latin typeface="source-serif-pro"/>
              </a:rPr>
              <a:t>).</a:t>
            </a:r>
            <a:endParaRPr lang="en-US" sz="2400" dirty="0">
              <a:solidFill>
                <a:srgbClr val="242424"/>
              </a:solidFill>
              <a:latin typeface="source-serif-pro"/>
            </a:endParaRPr>
          </a:p>
          <a:p>
            <a:pPr>
              <a:buFont typeface="Arial" panose="020B0604020202020204" pitchFamily="34" charset="0"/>
              <a:buChar char="•"/>
            </a:pPr>
            <a:r>
              <a:rPr lang="en-US" sz="2400" b="1" dirty="0">
                <a:solidFill>
                  <a:srgbClr val="242424"/>
                </a:solidFill>
                <a:latin typeface="source-serif-pro"/>
              </a:rPr>
              <a:t>Blood Pressure:</a:t>
            </a:r>
            <a:r>
              <a:rPr lang="en-US" sz="2400" dirty="0">
                <a:solidFill>
                  <a:srgbClr val="242424"/>
                </a:solidFill>
                <a:latin typeface="source-serif-pro"/>
              </a:rPr>
              <a:t> The blood pressure measurement of the person, indicated as systolic pressure over diastolic </a:t>
            </a:r>
            <a:r>
              <a:rPr lang="en-US" sz="2400" dirty="0" smtClean="0">
                <a:solidFill>
                  <a:srgbClr val="242424"/>
                </a:solidFill>
                <a:latin typeface="source-serif-pro"/>
              </a:rPr>
              <a:t>  pressure</a:t>
            </a:r>
            <a:r>
              <a:rPr lang="en-US" sz="2400" dirty="0">
                <a:solidFill>
                  <a:srgbClr val="242424"/>
                </a:solidFill>
                <a:latin typeface="source-serif-pro"/>
              </a:rPr>
              <a:t>.</a:t>
            </a:r>
          </a:p>
          <a:p>
            <a:pPr>
              <a:buFont typeface="Arial" panose="020B0604020202020204" pitchFamily="34" charset="0"/>
              <a:buChar char="•"/>
            </a:pPr>
            <a:r>
              <a:rPr lang="en-US" sz="2400" b="1" dirty="0">
                <a:solidFill>
                  <a:srgbClr val="242424"/>
                </a:solidFill>
                <a:latin typeface="source-serif-pro"/>
              </a:rPr>
              <a:t>Heart Rate:</a:t>
            </a:r>
            <a:r>
              <a:rPr lang="en-US" sz="2400" dirty="0">
                <a:solidFill>
                  <a:srgbClr val="242424"/>
                </a:solidFill>
                <a:latin typeface="source-serif-pro"/>
              </a:rPr>
              <a:t> The resting heart rate of the person in beats per minute.</a:t>
            </a:r>
          </a:p>
          <a:p>
            <a:pPr>
              <a:buFont typeface="Arial" panose="020B0604020202020204" pitchFamily="34" charset="0"/>
              <a:buChar char="•"/>
            </a:pPr>
            <a:r>
              <a:rPr lang="en-US" sz="2400" b="1" dirty="0">
                <a:solidFill>
                  <a:srgbClr val="242424"/>
                </a:solidFill>
                <a:latin typeface="source-serif-pro"/>
              </a:rPr>
              <a:t>Daily Steps:</a:t>
            </a:r>
            <a:r>
              <a:rPr lang="en-US" sz="2400" dirty="0">
                <a:solidFill>
                  <a:srgbClr val="242424"/>
                </a:solidFill>
                <a:latin typeface="source-serif-pro"/>
              </a:rPr>
              <a:t> The number of steps the person takes per day.</a:t>
            </a:r>
          </a:p>
          <a:p>
            <a:pPr>
              <a:buFont typeface="Arial" panose="020B0604020202020204" pitchFamily="34" charset="0"/>
              <a:buChar char="•"/>
            </a:pPr>
            <a:r>
              <a:rPr lang="en-US" sz="2400" b="1" dirty="0">
                <a:solidFill>
                  <a:srgbClr val="242424"/>
                </a:solidFill>
                <a:latin typeface="source-serif-pro"/>
              </a:rPr>
              <a:t>Sleep Disorder:</a:t>
            </a:r>
            <a:r>
              <a:rPr lang="en-US" sz="2400" dirty="0">
                <a:solidFill>
                  <a:srgbClr val="242424"/>
                </a:solidFill>
                <a:latin typeface="source-serif-pro"/>
              </a:rPr>
              <a:t> The presence or absence of a sleep disorder in the person (</a:t>
            </a:r>
            <a:r>
              <a:rPr lang="en-US" sz="2400" b="1" dirty="0">
                <a:solidFill>
                  <a:srgbClr val="242424"/>
                </a:solidFill>
                <a:latin typeface="source-serif-pro"/>
              </a:rPr>
              <a:t>None, Insomnia, Sleep Apnea</a:t>
            </a:r>
            <a:r>
              <a:rPr lang="en-US" sz="2400" dirty="0">
                <a:solidFill>
                  <a:srgbClr val="242424"/>
                </a:solidFill>
                <a:latin typeface="source-serif-pro"/>
              </a:rPr>
              <a:t>).</a:t>
            </a:r>
            <a:endParaRPr lang="en-US" sz="2400" b="0" i="0" dirty="0">
              <a:solidFill>
                <a:srgbClr val="242424"/>
              </a:solidFill>
              <a:effectLst/>
              <a:latin typeface="source-serif-pro"/>
            </a:endParaRPr>
          </a:p>
        </p:txBody>
      </p:sp>
    </p:spTree>
    <p:extLst>
      <p:ext uri="{BB962C8B-B14F-4D97-AF65-F5344CB8AC3E}">
        <p14:creationId xmlns:p14="http://schemas.microsoft.com/office/powerpoint/2010/main" val="3302909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3143" y="2514600"/>
            <a:ext cx="5054653" cy="3336989"/>
          </a:xfrm>
        </p:spPr>
      </p:pic>
      <p:sp>
        <p:nvSpPr>
          <p:cNvPr id="6" name="TextBox 5"/>
          <p:cNvSpPr txBox="1"/>
          <p:nvPr/>
        </p:nvSpPr>
        <p:spPr>
          <a:xfrm>
            <a:off x="691896" y="786384"/>
            <a:ext cx="10591800" cy="923330"/>
          </a:xfrm>
          <a:prstGeom prst="rect">
            <a:avLst/>
          </a:prstGeom>
          <a:noFill/>
        </p:spPr>
        <p:txBody>
          <a:bodyPr wrap="square" rtlCol="0">
            <a:spAutoFit/>
          </a:bodyPr>
          <a:lstStyle/>
          <a:p>
            <a:r>
              <a:rPr lang="en-IN" dirty="0" smtClean="0">
                <a:solidFill>
                  <a:srgbClr val="002060"/>
                </a:solidFill>
              </a:rPr>
              <a:t>While exploring, found that Heart rate has some outliers.</a:t>
            </a:r>
          </a:p>
          <a:p>
            <a:r>
              <a:rPr lang="en-IN" dirty="0" smtClean="0">
                <a:solidFill>
                  <a:srgbClr val="002060"/>
                </a:solidFill>
              </a:rPr>
              <a:t>So, treating the outliers using IQR (Inter Quartile Range)</a:t>
            </a:r>
          </a:p>
          <a:p>
            <a:r>
              <a:rPr lang="en-IN" dirty="0" smtClean="0">
                <a:solidFill>
                  <a:srgbClr val="002060"/>
                </a:solidFill>
              </a:rPr>
              <a:t>After treating, most of the outliers were resolved.</a:t>
            </a:r>
          </a:p>
        </p:txBody>
      </p:sp>
      <p:pic>
        <p:nvPicPr>
          <p:cNvPr id="7" name="Picture 6"/>
          <p:cNvPicPr>
            <a:picLocks noChangeAspect="1"/>
          </p:cNvPicPr>
          <p:nvPr/>
        </p:nvPicPr>
        <p:blipFill>
          <a:blip r:embed="rId3"/>
          <a:stretch>
            <a:fillRect/>
          </a:stretch>
        </p:blipFill>
        <p:spPr>
          <a:xfrm>
            <a:off x="6111091" y="2710910"/>
            <a:ext cx="5592742" cy="3080957"/>
          </a:xfrm>
          <a:prstGeom prst="rect">
            <a:avLst/>
          </a:prstGeom>
        </p:spPr>
      </p:pic>
      <p:sp>
        <p:nvSpPr>
          <p:cNvPr id="9" name="Title 1"/>
          <p:cNvSpPr txBox="1">
            <a:spLocks/>
          </p:cNvSpPr>
          <p:nvPr/>
        </p:nvSpPr>
        <p:spPr>
          <a:xfrm>
            <a:off x="691896" y="235373"/>
            <a:ext cx="4729036" cy="468716"/>
          </a:xfrm>
          <a:prstGeom prst="rect">
            <a:avLst/>
          </a:prstGeom>
          <a:effectLst/>
        </p:spPr>
        <p:txBody>
          <a:bodyPr vert="horz" lIns="91440" tIns="45720" rIns="91440" bIns="45720" rtlCol="0" anchor="ctr">
            <a:normAutofit fontScale="82500" lnSpcReduction="2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u="sng" dirty="0" smtClean="0">
                <a:solidFill>
                  <a:srgbClr val="002060"/>
                </a:solidFill>
              </a:rPr>
              <a:t>Treating Outliers</a:t>
            </a:r>
            <a:endParaRPr lang="en-IN" b="1" u="sng" dirty="0">
              <a:solidFill>
                <a:srgbClr val="002060"/>
              </a:solidFill>
            </a:endParaRPr>
          </a:p>
        </p:txBody>
      </p:sp>
    </p:spTree>
    <p:extLst>
      <p:ext uri="{BB962C8B-B14F-4D97-AF65-F5344CB8AC3E}">
        <p14:creationId xmlns:p14="http://schemas.microsoft.com/office/powerpoint/2010/main" val="404882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91896" y="786384"/>
            <a:ext cx="10591800" cy="646331"/>
          </a:xfrm>
          <a:prstGeom prst="rect">
            <a:avLst/>
          </a:prstGeom>
          <a:noFill/>
        </p:spPr>
        <p:txBody>
          <a:bodyPr wrap="square" rtlCol="0">
            <a:spAutoFit/>
          </a:bodyPr>
          <a:lstStyle/>
          <a:p>
            <a:r>
              <a:rPr lang="en-IN" dirty="0" smtClean="0">
                <a:solidFill>
                  <a:srgbClr val="002060"/>
                </a:solidFill>
              </a:rPr>
              <a:t>Applied </a:t>
            </a:r>
            <a:r>
              <a:rPr lang="en-IN" b="1" dirty="0" smtClean="0">
                <a:solidFill>
                  <a:srgbClr val="002060"/>
                </a:solidFill>
              </a:rPr>
              <a:t>Label </a:t>
            </a:r>
            <a:r>
              <a:rPr lang="en-IN" b="1" dirty="0">
                <a:solidFill>
                  <a:srgbClr val="002060"/>
                </a:solidFill>
              </a:rPr>
              <a:t>Encoding</a:t>
            </a:r>
            <a:r>
              <a:rPr lang="en-IN" dirty="0">
                <a:solidFill>
                  <a:srgbClr val="002060"/>
                </a:solidFill>
              </a:rPr>
              <a:t> as we have three unique values for our dependent categorical variable 'Sleep Disorder' : 'None', 'Insomnia', 'Sleep Apnea'</a:t>
            </a:r>
          </a:p>
        </p:txBody>
      </p:sp>
      <p:pic>
        <p:nvPicPr>
          <p:cNvPr id="3" name="Picture 2"/>
          <p:cNvPicPr>
            <a:picLocks noChangeAspect="1"/>
          </p:cNvPicPr>
          <p:nvPr/>
        </p:nvPicPr>
        <p:blipFill>
          <a:blip r:embed="rId2"/>
          <a:stretch>
            <a:fillRect/>
          </a:stretch>
        </p:blipFill>
        <p:spPr>
          <a:xfrm>
            <a:off x="253478" y="1481491"/>
            <a:ext cx="5845570" cy="5196862"/>
          </a:xfrm>
          <a:prstGeom prst="rect">
            <a:avLst/>
          </a:prstGeom>
        </p:spPr>
      </p:pic>
      <p:sp>
        <p:nvSpPr>
          <p:cNvPr id="4" name="TextBox 3"/>
          <p:cNvSpPr txBox="1"/>
          <p:nvPr/>
        </p:nvSpPr>
        <p:spPr>
          <a:xfrm>
            <a:off x="6327648" y="1816608"/>
            <a:ext cx="5550408" cy="1477328"/>
          </a:xfrm>
          <a:prstGeom prst="rect">
            <a:avLst/>
          </a:prstGeom>
          <a:noFill/>
        </p:spPr>
        <p:txBody>
          <a:bodyPr wrap="square" rtlCol="0">
            <a:spAutoFit/>
          </a:bodyPr>
          <a:lstStyle/>
          <a:p>
            <a:r>
              <a:rPr lang="en-US" b="1" dirty="0">
                <a:solidFill>
                  <a:srgbClr val="002060"/>
                </a:solidFill>
              </a:rPr>
              <a:t>Heatmap </a:t>
            </a:r>
            <a:r>
              <a:rPr lang="en-US" b="1" dirty="0" smtClean="0">
                <a:solidFill>
                  <a:srgbClr val="002060"/>
                </a:solidFill>
              </a:rPr>
              <a:t>Evaluation:</a:t>
            </a:r>
            <a:endParaRPr lang="en-US" b="1" dirty="0">
              <a:solidFill>
                <a:srgbClr val="002060"/>
              </a:solidFill>
            </a:endParaRPr>
          </a:p>
          <a:p>
            <a:pPr marL="285750" indent="-285750">
              <a:buFont typeface="Arial" panose="020B0604020202020204" pitchFamily="34" charset="0"/>
              <a:buChar char="•"/>
            </a:pPr>
            <a:r>
              <a:rPr lang="en-US" dirty="0" smtClean="0">
                <a:solidFill>
                  <a:srgbClr val="002060"/>
                </a:solidFill>
              </a:rPr>
              <a:t>There </a:t>
            </a:r>
            <a:r>
              <a:rPr lang="en-US" dirty="0">
                <a:solidFill>
                  <a:srgbClr val="002060"/>
                </a:solidFill>
              </a:rPr>
              <a:t>is a correlation between Occupation and BMI Category.</a:t>
            </a:r>
          </a:p>
          <a:p>
            <a:pPr marL="285750" indent="-285750">
              <a:buFont typeface="Arial" panose="020B0604020202020204" pitchFamily="34" charset="0"/>
              <a:buChar char="•"/>
            </a:pPr>
            <a:r>
              <a:rPr lang="en-US" dirty="0">
                <a:solidFill>
                  <a:srgbClr val="002060"/>
                </a:solidFill>
              </a:rPr>
              <a:t>Quality of sleep is highly correlated with Sleep duration.</a:t>
            </a:r>
          </a:p>
        </p:txBody>
      </p:sp>
      <p:sp>
        <p:nvSpPr>
          <p:cNvPr id="5" name="Title 1"/>
          <p:cNvSpPr txBox="1">
            <a:spLocks/>
          </p:cNvSpPr>
          <p:nvPr/>
        </p:nvSpPr>
        <p:spPr>
          <a:xfrm>
            <a:off x="811744" y="268892"/>
            <a:ext cx="5287303" cy="468716"/>
          </a:xfrm>
          <a:prstGeom prst="rect">
            <a:avLst/>
          </a:prstGeom>
          <a:effectLst/>
        </p:spPr>
        <p:txBody>
          <a:bodyPr vert="horz" lIns="91440" tIns="45720" rIns="91440" bIns="45720" rtlCol="0" anchor="ctr">
            <a:normAutofit fontScale="75000" lnSpcReduction="2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u="sng" dirty="0" smtClean="0">
                <a:solidFill>
                  <a:srgbClr val="002060"/>
                </a:solidFill>
              </a:rPr>
              <a:t>Label encoding/</a:t>
            </a:r>
            <a:r>
              <a:rPr lang="en-IN" b="1" u="sng" dirty="0" err="1" smtClean="0">
                <a:solidFill>
                  <a:srgbClr val="002060"/>
                </a:solidFill>
              </a:rPr>
              <a:t>heatmap</a:t>
            </a:r>
            <a:endParaRPr lang="en-IN" b="1" u="sng" dirty="0">
              <a:solidFill>
                <a:srgbClr val="002060"/>
              </a:solidFill>
            </a:endParaRPr>
          </a:p>
        </p:txBody>
      </p:sp>
    </p:spTree>
    <p:extLst>
      <p:ext uri="{BB962C8B-B14F-4D97-AF65-F5344CB8AC3E}">
        <p14:creationId xmlns:p14="http://schemas.microsoft.com/office/powerpoint/2010/main" val="16736633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57629" y="546854"/>
            <a:ext cx="4086355" cy="400110"/>
          </a:xfrm>
          <a:prstGeom prst="rect">
            <a:avLst/>
          </a:prstGeom>
        </p:spPr>
        <p:txBody>
          <a:bodyPr wrap="square">
            <a:spAutoFit/>
          </a:bodyPr>
          <a:lstStyle/>
          <a:p>
            <a:r>
              <a:rPr lang="en-IN" sz="2000" b="1" i="0" u="sng" dirty="0" smtClean="0">
                <a:solidFill>
                  <a:srgbClr val="002060"/>
                </a:solidFill>
                <a:effectLst/>
                <a:latin typeface="Roboto"/>
              </a:rPr>
              <a:t>FEATURE SELECTION</a:t>
            </a:r>
            <a:endParaRPr lang="en-IN" sz="2000" b="0" i="0" u="sng" dirty="0">
              <a:solidFill>
                <a:srgbClr val="002060"/>
              </a:solidFill>
              <a:effectLst/>
              <a:latin typeface="Roboto"/>
            </a:endParaRPr>
          </a:p>
        </p:txBody>
      </p:sp>
      <p:pic>
        <p:nvPicPr>
          <p:cNvPr id="4" name="Picture 3"/>
          <p:cNvPicPr>
            <a:picLocks noChangeAspect="1"/>
          </p:cNvPicPr>
          <p:nvPr/>
        </p:nvPicPr>
        <p:blipFill>
          <a:blip r:embed="rId2"/>
          <a:stretch>
            <a:fillRect/>
          </a:stretch>
        </p:blipFill>
        <p:spPr>
          <a:xfrm>
            <a:off x="357629" y="1708142"/>
            <a:ext cx="4398011" cy="2790706"/>
          </a:xfrm>
          <a:prstGeom prst="rect">
            <a:avLst/>
          </a:prstGeom>
        </p:spPr>
      </p:pic>
      <p:sp>
        <p:nvSpPr>
          <p:cNvPr id="5" name="Rectangle 4"/>
          <p:cNvSpPr/>
          <p:nvPr/>
        </p:nvSpPr>
        <p:spPr>
          <a:xfrm>
            <a:off x="4959096" y="1835926"/>
            <a:ext cx="6096000" cy="2862322"/>
          </a:xfrm>
          <a:prstGeom prst="rect">
            <a:avLst/>
          </a:prstGeom>
        </p:spPr>
        <p:txBody>
          <a:bodyPr>
            <a:spAutoFit/>
          </a:bodyPr>
          <a:lstStyle/>
          <a:p>
            <a:pPr marL="285750" indent="-285750">
              <a:buFont typeface="Arial" panose="020B0604020202020204" pitchFamily="34" charset="0"/>
              <a:buChar char="•"/>
            </a:pPr>
            <a:r>
              <a:rPr lang="en-US" b="0" i="0" dirty="0" smtClean="0">
                <a:solidFill>
                  <a:srgbClr val="002060"/>
                </a:solidFill>
                <a:effectLst/>
                <a:latin typeface="Roboto"/>
              </a:rPr>
              <a:t>A small p-value (typically below 0.05) indicates that the relationship is statistically significant.</a:t>
            </a:r>
          </a:p>
          <a:p>
            <a:endParaRPr lang="en-US" b="0" i="0" dirty="0" smtClean="0">
              <a:solidFill>
                <a:srgbClr val="002060"/>
              </a:solidFill>
              <a:effectLst/>
              <a:latin typeface="Roboto"/>
            </a:endParaRPr>
          </a:p>
          <a:p>
            <a:pPr marL="285750" indent="-285750">
              <a:buFont typeface="Arial" panose="020B0604020202020204" pitchFamily="34" charset="0"/>
              <a:buChar char="•"/>
            </a:pPr>
            <a:r>
              <a:rPr lang="en-US" b="0" i="0" dirty="0" smtClean="0">
                <a:solidFill>
                  <a:srgbClr val="002060"/>
                </a:solidFill>
                <a:effectLst/>
                <a:latin typeface="Roboto"/>
              </a:rPr>
              <a:t>Age, Occupation, Sleep Duration, Quality of Sleep, Physical Activity Level, Stress Level, BMI Category, Heart Rate, Daily Steps, BP High, BP Low:</a:t>
            </a:r>
          </a:p>
          <a:p>
            <a:endParaRPr lang="en-US" b="0" i="0" dirty="0" smtClean="0">
              <a:solidFill>
                <a:srgbClr val="002060"/>
              </a:solidFill>
              <a:effectLst/>
              <a:latin typeface="Roboto"/>
            </a:endParaRPr>
          </a:p>
          <a:p>
            <a:pPr marL="285750" indent="-285750">
              <a:buFont typeface="Arial" panose="020B0604020202020204" pitchFamily="34" charset="0"/>
              <a:buChar char="•"/>
            </a:pPr>
            <a:r>
              <a:rPr lang="en-US" b="0" i="0" dirty="0" smtClean="0">
                <a:solidFill>
                  <a:srgbClr val="002060"/>
                </a:solidFill>
                <a:effectLst/>
                <a:latin typeface="Roboto"/>
              </a:rPr>
              <a:t>All these variables have extremely low p-values (close to zero), indicating a highly significant association with the target variable.</a:t>
            </a:r>
            <a:endParaRPr lang="en-US" b="0" i="0" dirty="0">
              <a:solidFill>
                <a:srgbClr val="002060"/>
              </a:solidFill>
              <a:effectLst/>
              <a:latin typeface="Roboto"/>
            </a:endParaRPr>
          </a:p>
        </p:txBody>
      </p:sp>
    </p:spTree>
    <p:extLst>
      <p:ext uri="{BB962C8B-B14F-4D97-AF65-F5344CB8AC3E}">
        <p14:creationId xmlns:p14="http://schemas.microsoft.com/office/powerpoint/2010/main" val="2333708974"/>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209</TotalTime>
  <Words>933</Words>
  <Application>Microsoft Office PowerPoint</Application>
  <PresentationFormat>Widescreen</PresentationFormat>
  <Paragraphs>81</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Century Gothic</vt:lpstr>
      <vt:lpstr>Roboto</vt:lpstr>
      <vt:lpstr>Söhne</vt:lpstr>
      <vt:lpstr>source-serif-pro</vt:lpstr>
      <vt:lpstr>Wingdings 3</vt:lpstr>
      <vt:lpstr>Slice</vt:lpstr>
      <vt:lpstr>Cracking the Code of Quality Sleep: A Journey into Sleep Health Patterns</vt:lpstr>
      <vt:lpstr>Motivation behind the project</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Insight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Sleep Health Pattern</dc:title>
  <dc:creator>Microsoft account</dc:creator>
  <cp:lastModifiedBy>Microsoft account</cp:lastModifiedBy>
  <cp:revision>26</cp:revision>
  <dcterms:created xsi:type="dcterms:W3CDTF">2024-01-29T09:52:14Z</dcterms:created>
  <dcterms:modified xsi:type="dcterms:W3CDTF">2024-01-30T17:52:43Z</dcterms:modified>
</cp:coreProperties>
</file>