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29"/>
  </p:handoutMasterIdLst>
  <p:sldIdLst>
    <p:sldId id="256" r:id="rId2"/>
    <p:sldId id="259" r:id="rId3"/>
    <p:sldId id="257"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78" r:id="rId25"/>
    <p:sldId id="280" r:id="rId26"/>
    <p:sldId id="281" r:id="rId27"/>
    <p:sldId id="282" r:id="rId28"/>
    <p:sldId id="283" r:id="rId29"/>
    <p:sldId id="284" r:id="rId30"/>
    <p:sldId id="285" r:id="rId31"/>
    <p:sldId id="287" r:id="rId32"/>
    <p:sldId id="288" r:id="rId33"/>
    <p:sldId id="289" r:id="rId34"/>
    <p:sldId id="286" r:id="rId35"/>
    <p:sldId id="290" r:id="rId36"/>
    <p:sldId id="291" r:id="rId37"/>
    <p:sldId id="292" r:id="rId38"/>
    <p:sldId id="293"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3" r:id="rId77"/>
    <p:sldId id="334" r:id="rId78"/>
    <p:sldId id="335" r:id="rId79"/>
    <p:sldId id="332"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 id="352" r:id="rId97"/>
    <p:sldId id="353" r:id="rId98"/>
    <p:sldId id="354" r:id="rId99"/>
    <p:sldId id="355" r:id="rId100"/>
    <p:sldId id="356" r:id="rId101"/>
    <p:sldId id="357" r:id="rId102"/>
    <p:sldId id="358" r:id="rId103"/>
    <p:sldId id="359" r:id="rId104"/>
    <p:sldId id="360" r:id="rId105"/>
    <p:sldId id="361" r:id="rId106"/>
    <p:sldId id="362" r:id="rId107"/>
    <p:sldId id="363" r:id="rId108"/>
    <p:sldId id="364" r:id="rId109"/>
    <p:sldId id="365" r:id="rId110"/>
    <p:sldId id="366" r:id="rId111"/>
    <p:sldId id="367" r:id="rId112"/>
    <p:sldId id="368" r:id="rId113"/>
    <p:sldId id="369" r:id="rId114"/>
    <p:sldId id="370" r:id="rId115"/>
    <p:sldId id="371" r:id="rId116"/>
    <p:sldId id="372" r:id="rId117"/>
    <p:sldId id="373" r:id="rId118"/>
    <p:sldId id="375" r:id="rId119"/>
    <p:sldId id="376" r:id="rId120"/>
    <p:sldId id="374" r:id="rId121"/>
    <p:sldId id="377" r:id="rId122"/>
    <p:sldId id="378" r:id="rId123"/>
    <p:sldId id="379" r:id="rId124"/>
    <p:sldId id="380" r:id="rId125"/>
    <p:sldId id="381" r:id="rId126"/>
    <p:sldId id="382" r:id="rId127"/>
    <p:sldId id="383" r:id="rId128"/>
    <p:sldId id="385" r:id="rId129"/>
    <p:sldId id="386" r:id="rId130"/>
    <p:sldId id="387" r:id="rId131"/>
    <p:sldId id="388" r:id="rId132"/>
    <p:sldId id="390" r:id="rId133"/>
    <p:sldId id="391" r:id="rId134"/>
    <p:sldId id="392" r:id="rId135"/>
    <p:sldId id="393" r:id="rId136"/>
    <p:sldId id="396" r:id="rId137"/>
    <p:sldId id="394" r:id="rId138"/>
    <p:sldId id="395" r:id="rId139"/>
    <p:sldId id="397" r:id="rId140"/>
    <p:sldId id="389" r:id="rId141"/>
    <p:sldId id="398" r:id="rId142"/>
    <p:sldId id="399" r:id="rId143"/>
    <p:sldId id="400" r:id="rId144"/>
    <p:sldId id="401" r:id="rId145"/>
    <p:sldId id="402" r:id="rId146"/>
    <p:sldId id="403" r:id="rId147"/>
    <p:sldId id="404" r:id="rId148"/>
    <p:sldId id="405" r:id="rId149"/>
    <p:sldId id="406" r:id="rId150"/>
    <p:sldId id="407" r:id="rId151"/>
    <p:sldId id="408" r:id="rId152"/>
    <p:sldId id="409" r:id="rId153"/>
    <p:sldId id="410" r:id="rId154"/>
    <p:sldId id="411" r:id="rId155"/>
    <p:sldId id="412" r:id="rId156"/>
    <p:sldId id="413" r:id="rId157"/>
    <p:sldId id="414" r:id="rId158"/>
    <p:sldId id="415" r:id="rId159"/>
    <p:sldId id="416" r:id="rId160"/>
    <p:sldId id="417" r:id="rId161"/>
    <p:sldId id="418" r:id="rId162"/>
    <p:sldId id="419" r:id="rId163"/>
    <p:sldId id="420" r:id="rId164"/>
    <p:sldId id="421" r:id="rId165"/>
    <p:sldId id="422" r:id="rId166"/>
    <p:sldId id="423" r:id="rId167"/>
    <p:sldId id="424" r:id="rId168"/>
    <p:sldId id="425" r:id="rId169"/>
    <p:sldId id="426" r:id="rId170"/>
    <p:sldId id="427" r:id="rId171"/>
    <p:sldId id="428" r:id="rId172"/>
    <p:sldId id="429" r:id="rId173"/>
    <p:sldId id="430" r:id="rId174"/>
    <p:sldId id="431" r:id="rId175"/>
    <p:sldId id="432" r:id="rId176"/>
    <p:sldId id="433" r:id="rId177"/>
    <p:sldId id="434" r:id="rId178"/>
    <p:sldId id="435" r:id="rId179"/>
    <p:sldId id="436" r:id="rId180"/>
    <p:sldId id="437" r:id="rId181"/>
    <p:sldId id="438" r:id="rId182"/>
    <p:sldId id="439" r:id="rId183"/>
    <p:sldId id="440" r:id="rId184"/>
    <p:sldId id="441" r:id="rId185"/>
    <p:sldId id="442" r:id="rId186"/>
    <p:sldId id="443" r:id="rId187"/>
    <p:sldId id="444" r:id="rId188"/>
    <p:sldId id="445" r:id="rId189"/>
    <p:sldId id="446" r:id="rId190"/>
    <p:sldId id="447" r:id="rId191"/>
    <p:sldId id="448" r:id="rId192"/>
    <p:sldId id="450" r:id="rId193"/>
    <p:sldId id="451" r:id="rId194"/>
    <p:sldId id="452" r:id="rId195"/>
    <p:sldId id="453" r:id="rId196"/>
    <p:sldId id="454" r:id="rId197"/>
    <p:sldId id="449" r:id="rId198"/>
    <p:sldId id="455" r:id="rId199"/>
    <p:sldId id="456" r:id="rId200"/>
    <p:sldId id="457" r:id="rId201"/>
    <p:sldId id="458" r:id="rId202"/>
    <p:sldId id="459" r:id="rId203"/>
    <p:sldId id="460" r:id="rId204"/>
    <p:sldId id="461" r:id="rId205"/>
    <p:sldId id="462" r:id="rId206"/>
    <p:sldId id="464" r:id="rId207"/>
    <p:sldId id="463" r:id="rId208"/>
    <p:sldId id="465" r:id="rId209"/>
    <p:sldId id="466" r:id="rId210"/>
    <p:sldId id="467" r:id="rId211"/>
    <p:sldId id="468" r:id="rId212"/>
    <p:sldId id="469" r:id="rId213"/>
    <p:sldId id="470" r:id="rId214"/>
    <p:sldId id="471" r:id="rId215"/>
    <p:sldId id="472" r:id="rId216"/>
    <p:sldId id="473" r:id="rId217"/>
    <p:sldId id="474" r:id="rId218"/>
    <p:sldId id="475" r:id="rId219"/>
    <p:sldId id="476" r:id="rId220"/>
    <p:sldId id="477" r:id="rId221"/>
    <p:sldId id="478" r:id="rId222"/>
    <p:sldId id="479" r:id="rId223"/>
    <p:sldId id="480" r:id="rId224"/>
    <p:sldId id="481" r:id="rId225"/>
    <p:sldId id="482" r:id="rId226"/>
    <p:sldId id="483" r:id="rId227"/>
    <p:sldId id="484" r:id="rId228"/>
    <p:sldId id="485" r:id="rId229"/>
    <p:sldId id="487" r:id="rId230"/>
    <p:sldId id="488" r:id="rId231"/>
    <p:sldId id="489" r:id="rId232"/>
    <p:sldId id="490" r:id="rId233"/>
    <p:sldId id="492" r:id="rId234"/>
    <p:sldId id="493" r:id="rId235"/>
    <p:sldId id="491" r:id="rId236"/>
    <p:sldId id="494" r:id="rId237"/>
    <p:sldId id="495" r:id="rId238"/>
    <p:sldId id="496" r:id="rId239"/>
    <p:sldId id="497" r:id="rId240"/>
    <p:sldId id="498" r:id="rId241"/>
    <p:sldId id="499" r:id="rId242"/>
    <p:sldId id="500" r:id="rId243"/>
    <p:sldId id="501" r:id="rId244"/>
    <p:sldId id="502" r:id="rId245"/>
    <p:sldId id="503" r:id="rId246"/>
    <p:sldId id="504" r:id="rId247"/>
    <p:sldId id="505" r:id="rId248"/>
    <p:sldId id="506" r:id="rId249"/>
    <p:sldId id="507" r:id="rId250"/>
    <p:sldId id="509" r:id="rId251"/>
    <p:sldId id="510" r:id="rId252"/>
    <p:sldId id="511" r:id="rId253"/>
    <p:sldId id="512" r:id="rId254"/>
    <p:sldId id="508" r:id="rId255"/>
    <p:sldId id="513" r:id="rId256"/>
    <p:sldId id="514" r:id="rId257"/>
    <p:sldId id="515" r:id="rId258"/>
    <p:sldId id="516" r:id="rId259"/>
    <p:sldId id="517" r:id="rId260"/>
    <p:sldId id="518" r:id="rId261"/>
    <p:sldId id="519" r:id="rId262"/>
    <p:sldId id="520" r:id="rId263"/>
    <p:sldId id="521" r:id="rId264"/>
    <p:sldId id="522" r:id="rId265"/>
    <p:sldId id="523" r:id="rId266"/>
    <p:sldId id="524" r:id="rId267"/>
    <p:sldId id="525" r:id="rId268"/>
    <p:sldId id="526" r:id="rId269"/>
    <p:sldId id="527" r:id="rId270"/>
    <p:sldId id="528" r:id="rId271"/>
    <p:sldId id="529" r:id="rId272"/>
    <p:sldId id="530" r:id="rId273"/>
    <p:sldId id="531" r:id="rId274"/>
    <p:sldId id="532" r:id="rId275"/>
    <p:sldId id="533" r:id="rId276"/>
    <p:sldId id="534" r:id="rId277"/>
    <p:sldId id="535" r:id="rId278"/>
    <p:sldId id="536" r:id="rId279"/>
    <p:sldId id="537" r:id="rId280"/>
    <p:sldId id="538" r:id="rId281"/>
    <p:sldId id="539" r:id="rId282"/>
    <p:sldId id="540" r:id="rId283"/>
    <p:sldId id="541" r:id="rId284"/>
    <p:sldId id="542" r:id="rId285"/>
    <p:sldId id="543" r:id="rId286"/>
    <p:sldId id="544" r:id="rId287"/>
    <p:sldId id="545" r:id="rId288"/>
    <p:sldId id="546" r:id="rId289"/>
    <p:sldId id="547" r:id="rId290"/>
    <p:sldId id="548" r:id="rId291"/>
    <p:sldId id="550" r:id="rId292"/>
    <p:sldId id="551" r:id="rId293"/>
    <p:sldId id="549" r:id="rId294"/>
    <p:sldId id="552" r:id="rId295"/>
    <p:sldId id="553" r:id="rId296"/>
    <p:sldId id="554" r:id="rId297"/>
    <p:sldId id="555" r:id="rId298"/>
    <p:sldId id="556" r:id="rId299"/>
    <p:sldId id="557" r:id="rId300"/>
    <p:sldId id="558" r:id="rId301"/>
    <p:sldId id="559" r:id="rId302"/>
    <p:sldId id="560" r:id="rId303"/>
    <p:sldId id="561" r:id="rId304"/>
    <p:sldId id="562" r:id="rId305"/>
    <p:sldId id="563" r:id="rId306"/>
    <p:sldId id="564" r:id="rId307"/>
    <p:sldId id="565" r:id="rId308"/>
    <p:sldId id="566" r:id="rId309"/>
    <p:sldId id="567" r:id="rId310"/>
    <p:sldId id="568" r:id="rId311"/>
    <p:sldId id="569" r:id="rId312"/>
    <p:sldId id="570" r:id="rId313"/>
    <p:sldId id="571" r:id="rId314"/>
    <p:sldId id="572" r:id="rId315"/>
    <p:sldId id="573" r:id="rId316"/>
    <p:sldId id="574" r:id="rId317"/>
    <p:sldId id="575" r:id="rId318"/>
    <p:sldId id="576" r:id="rId319"/>
    <p:sldId id="577" r:id="rId320"/>
    <p:sldId id="578" r:id="rId321"/>
    <p:sldId id="579" r:id="rId322"/>
    <p:sldId id="580" r:id="rId323"/>
    <p:sldId id="581" r:id="rId324"/>
    <p:sldId id="582" r:id="rId325"/>
    <p:sldId id="584" r:id="rId326"/>
    <p:sldId id="585" r:id="rId327"/>
    <p:sldId id="586" r:id="rId328"/>
  </p:sldIdLst>
  <p:sldSz cx="9144000" cy="6858000" type="screen4x3"/>
  <p:notesSz cx="7045325" cy="9345613"/>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BE0E3"/>
    <a:srgbClr val="CC00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2812"/>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327" Type="http://schemas.openxmlformats.org/officeDocument/2006/relationships/slide" Target="slides/slide326.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slide" Target="slides/slide327.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handoutMaster" Target="handoutMasters/handoutMaster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presProps" Target="presProps.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viewProps" Target="viewProps.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theme" Target="theme/theme1.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tableStyles" Target="tableStyles.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162" Type="http://schemas.openxmlformats.org/officeDocument/2006/relationships/slide" Target="slides/slide161.xml"/><Relationship Id="rId218" Type="http://schemas.openxmlformats.org/officeDocument/2006/relationships/slide" Target="slides/slide217.xml"/><Relationship Id="rId271" Type="http://schemas.openxmlformats.org/officeDocument/2006/relationships/slide" Target="slides/slide27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2763"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90975" y="0"/>
            <a:ext cx="3052763" cy="466725"/>
          </a:xfrm>
          <a:prstGeom prst="rect">
            <a:avLst/>
          </a:prstGeom>
        </p:spPr>
        <p:txBody>
          <a:bodyPr vert="horz" lIns="91440" tIns="45720" rIns="91440" bIns="45720" rtlCol="0"/>
          <a:lstStyle>
            <a:lvl1pPr algn="r">
              <a:defRPr sz="1200"/>
            </a:lvl1pPr>
          </a:lstStyle>
          <a:p>
            <a:fld id="{BDBD5E02-F339-4CFA-9A10-042BB82C39D7}" type="datetimeFigureOut">
              <a:rPr lang="en-US" smtClean="0"/>
              <a:t>2/8/2016</a:t>
            </a:fld>
            <a:endParaRPr lang="en-US"/>
          </a:p>
        </p:txBody>
      </p:sp>
      <p:sp>
        <p:nvSpPr>
          <p:cNvPr id="4" name="Footer Placeholder 3"/>
          <p:cNvSpPr>
            <a:spLocks noGrp="1"/>
          </p:cNvSpPr>
          <p:nvPr>
            <p:ph type="ftr" sz="quarter" idx="2"/>
          </p:nvPr>
        </p:nvSpPr>
        <p:spPr>
          <a:xfrm>
            <a:off x="0" y="8877300"/>
            <a:ext cx="3052763"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90975" y="8877300"/>
            <a:ext cx="3052763" cy="466725"/>
          </a:xfrm>
          <a:prstGeom prst="rect">
            <a:avLst/>
          </a:prstGeom>
        </p:spPr>
        <p:txBody>
          <a:bodyPr vert="horz" lIns="91440" tIns="45720" rIns="91440" bIns="45720" rtlCol="0" anchor="b"/>
          <a:lstStyle>
            <a:lvl1pPr algn="r">
              <a:defRPr sz="1200"/>
            </a:lvl1pPr>
          </a:lstStyle>
          <a:p>
            <a:fld id="{BA096D39-8679-4E69-A0C9-4CE5073AAA8C}" type="slidenum">
              <a:rPr lang="en-US" smtClean="0"/>
              <a:t>‹#›</a:t>
            </a:fld>
            <a:endParaRPr lang="en-US"/>
          </a:p>
        </p:txBody>
      </p:sp>
    </p:spTree>
    <p:extLst>
      <p:ext uri="{BB962C8B-B14F-4D97-AF65-F5344CB8AC3E}">
        <p14:creationId xmlns:p14="http://schemas.microsoft.com/office/powerpoint/2010/main" val="43261006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95DDC5A-4353-4B6F-82D3-DF0175998B53}"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168D1BD-2595-4DAD-9A38-E53235F47BB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D2B3A51-8319-495F-A122-3062048FECBF}"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5EAFE38-30F5-4C78-A0DA-13E1AD2FF7A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C794562-0259-4AC4-8FB5-48BD6AB8329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E3B266C-5DC5-4476-84C4-5C5D5AFACCE6}"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BD41E42-9FB3-429F-854E-689DA40CF484}"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40A7058-97C9-45F2-AC02-4E860069C1A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F695FD8-1803-4433-AC78-49DCF9E474F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9EFB60A0-D073-4A0C-945D-C10B5E3E785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22F22BE-A562-4E2D-9A65-6B9D76F8ED1A}"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3C36085-EED0-4722-A4D4-1C86C349E14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20EB2799-B9B7-4AC6-A493-8145E06752C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dirty="0" smtClean="0"/>
              <a:t>Software Engineering</a:t>
            </a:r>
          </a:p>
        </p:txBody>
      </p:sp>
      <p:sp>
        <p:nvSpPr>
          <p:cNvPr id="2051" name="Rectangle 3"/>
          <p:cNvSpPr>
            <a:spLocks noGrp="1" noChangeArrowheads="1"/>
          </p:cNvSpPr>
          <p:nvPr>
            <p:ph type="subTitle" idx="1"/>
          </p:nvPr>
        </p:nvSpPr>
        <p:spPr/>
        <p:txBody>
          <a:bodyPr/>
          <a:lstStyle/>
          <a:p>
            <a:pPr eaLnBrk="1" hangingPunct="1"/>
            <a:r>
              <a:rPr lang="en-US" dirty="0" err="1" smtClean="0"/>
              <a:t>B.Tech</a:t>
            </a:r>
            <a:r>
              <a:rPr lang="en-US" dirty="0" smtClean="0"/>
              <a:t> IV Semester</a:t>
            </a:r>
          </a:p>
          <a:p>
            <a:pPr eaLnBrk="1" hangingPunct="1"/>
            <a:r>
              <a:rPr lang="en-US" dirty="0" smtClean="0"/>
              <a:t>Computer Science &amp; Engineering</a:t>
            </a:r>
          </a:p>
          <a:p>
            <a:pPr eaLnBrk="1" hangingPunct="1"/>
            <a:r>
              <a:rPr lang="en-US" dirty="0" smtClean="0"/>
              <a:t>(Software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274638"/>
            <a:ext cx="8229600" cy="563562"/>
          </a:xfrm>
        </p:spPr>
        <p:txBody>
          <a:bodyPr/>
          <a:lstStyle/>
          <a:p>
            <a:pPr eaLnBrk="1" hangingPunct="1"/>
            <a:r>
              <a:rPr lang="en-US" sz="4000" smtClean="0"/>
              <a:t>Advantages of SRS</a:t>
            </a:r>
          </a:p>
        </p:txBody>
      </p:sp>
      <p:sp>
        <p:nvSpPr>
          <p:cNvPr id="11267" name="Rectangle 3"/>
          <p:cNvSpPr>
            <a:spLocks noGrp="1" noChangeArrowheads="1"/>
          </p:cNvSpPr>
          <p:nvPr>
            <p:ph type="body" idx="1"/>
          </p:nvPr>
        </p:nvSpPr>
        <p:spPr>
          <a:xfrm>
            <a:off x="457200" y="990600"/>
            <a:ext cx="8229600" cy="5135563"/>
          </a:xfrm>
        </p:spPr>
        <p:txBody>
          <a:bodyPr/>
          <a:lstStyle/>
          <a:p>
            <a:pPr eaLnBrk="1" hangingPunct="1">
              <a:lnSpc>
                <a:spcPct val="90000"/>
              </a:lnSpc>
              <a:buFontTx/>
              <a:buNone/>
            </a:pPr>
            <a:r>
              <a:rPr lang="en-US" smtClean="0"/>
              <a:t>1. </a:t>
            </a:r>
            <a:r>
              <a:rPr lang="en-US" smtClean="0">
                <a:solidFill>
                  <a:srgbClr val="0000CC"/>
                </a:solidFill>
              </a:rPr>
              <a:t>An SRS establishes the basis for agreement between the client and the supplier on what the s/w product will do</a:t>
            </a:r>
          </a:p>
          <a:p>
            <a:pPr eaLnBrk="1" hangingPunct="1">
              <a:lnSpc>
                <a:spcPct val="90000"/>
              </a:lnSpc>
            </a:pPr>
            <a:r>
              <a:rPr lang="en-US" smtClean="0"/>
              <a:t>This basis of agreement is frequently formalized into a legal contract between the client and the developer</a:t>
            </a:r>
          </a:p>
          <a:p>
            <a:pPr eaLnBrk="1" hangingPunct="1">
              <a:lnSpc>
                <a:spcPct val="90000"/>
              </a:lnSpc>
            </a:pPr>
            <a:r>
              <a:rPr lang="en-US" smtClean="0"/>
              <a:t>Through the SRS, the client clearly describes what it expects from the supplier and the developer clearly understands what should be the capabilities of the s/w</a:t>
            </a:r>
          </a:p>
          <a:p>
            <a:pPr eaLnBrk="1" hangingPunct="1">
              <a:lnSpc>
                <a:spcPct val="90000"/>
              </a:lnSpc>
              <a:buFontTx/>
              <a:buNone/>
            </a:pPr>
            <a:endParaRPr lang="en-US" smtClean="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457200" y="274638"/>
            <a:ext cx="8229600" cy="563562"/>
          </a:xfrm>
        </p:spPr>
        <p:txBody>
          <a:bodyPr/>
          <a:lstStyle/>
          <a:p>
            <a:pPr eaLnBrk="1" hangingPunct="1"/>
            <a:r>
              <a:rPr lang="en-US" sz="4000" smtClean="0"/>
              <a:t>Design Document Specification</a:t>
            </a:r>
          </a:p>
        </p:txBody>
      </p:sp>
      <p:sp>
        <p:nvSpPr>
          <p:cNvPr id="103427" name="Rectangle 3"/>
          <p:cNvSpPr>
            <a:spLocks noGrp="1" noChangeArrowheads="1"/>
          </p:cNvSpPr>
          <p:nvPr>
            <p:ph type="body" idx="1"/>
          </p:nvPr>
        </p:nvSpPr>
        <p:spPr>
          <a:xfrm>
            <a:off x="457200" y="1066800"/>
            <a:ext cx="8229600" cy="5638800"/>
          </a:xfrm>
        </p:spPr>
        <p:txBody>
          <a:bodyPr/>
          <a:lstStyle/>
          <a:p>
            <a:pPr eaLnBrk="1" hangingPunct="1">
              <a:lnSpc>
                <a:spcPct val="80000"/>
              </a:lnSpc>
            </a:pPr>
            <a:r>
              <a:rPr lang="en-US" sz="2800" smtClean="0"/>
              <a:t>Using some design rules or methodology, a conceptual design of the system can be produced in terms of a structure chart</a:t>
            </a:r>
          </a:p>
          <a:p>
            <a:pPr eaLnBrk="1" hangingPunct="1">
              <a:lnSpc>
                <a:spcPct val="80000"/>
              </a:lnSpc>
            </a:pPr>
            <a:r>
              <a:rPr lang="en-US" sz="2800" smtClean="0"/>
              <a:t>This is all right while the designer is designing but inadequate when the design is to be communicated to other programmers or archived for future reference</a:t>
            </a:r>
          </a:p>
          <a:p>
            <a:pPr eaLnBrk="1" hangingPunct="1">
              <a:lnSpc>
                <a:spcPct val="80000"/>
              </a:lnSpc>
            </a:pPr>
            <a:r>
              <a:rPr lang="en-US" sz="2800" smtClean="0"/>
              <a:t>To avoid these problems, the design needs to be formally specified</a:t>
            </a:r>
          </a:p>
          <a:p>
            <a:pPr eaLnBrk="1" hangingPunct="1">
              <a:lnSpc>
                <a:spcPct val="80000"/>
              </a:lnSpc>
            </a:pPr>
            <a:r>
              <a:rPr lang="en-US" sz="2800" smtClean="0"/>
              <a:t>The design specification is then communicated in the </a:t>
            </a:r>
            <a:r>
              <a:rPr lang="en-US" sz="2800" smtClean="0">
                <a:solidFill>
                  <a:srgbClr val="CC0000"/>
                </a:solidFill>
              </a:rPr>
              <a:t>design document</a:t>
            </a:r>
          </a:p>
          <a:p>
            <a:pPr eaLnBrk="1" hangingPunct="1">
              <a:lnSpc>
                <a:spcPct val="80000"/>
              </a:lnSpc>
            </a:pPr>
            <a:r>
              <a:rPr lang="en-US" sz="2800" smtClean="0"/>
              <a:t>It is used as a reference for the design phase for later activities like detailed design or implementation</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3"/>
          <p:cNvSpPr>
            <a:spLocks noGrp="1" noChangeArrowheads="1"/>
          </p:cNvSpPr>
          <p:nvPr>
            <p:ph type="body" idx="1"/>
          </p:nvPr>
        </p:nvSpPr>
        <p:spPr>
          <a:xfrm>
            <a:off x="457200" y="228600"/>
            <a:ext cx="8229600" cy="6629400"/>
          </a:xfrm>
        </p:spPr>
        <p:txBody>
          <a:bodyPr/>
          <a:lstStyle/>
          <a:p>
            <a:pPr eaLnBrk="1" hangingPunct="1">
              <a:lnSpc>
                <a:spcPct val="80000"/>
              </a:lnSpc>
            </a:pPr>
            <a:r>
              <a:rPr lang="en-US" sz="2800" smtClean="0"/>
              <a:t>As the design document is them means by which the design is communicated, it should contain all information relevant to future phases</a:t>
            </a:r>
          </a:p>
          <a:p>
            <a:pPr eaLnBrk="1" hangingPunct="1">
              <a:lnSpc>
                <a:spcPct val="80000"/>
              </a:lnSpc>
            </a:pPr>
            <a:r>
              <a:rPr lang="en-US" sz="2800" smtClean="0"/>
              <a:t>It should contain:</a:t>
            </a:r>
          </a:p>
          <a:p>
            <a:pPr lvl="1" eaLnBrk="1" hangingPunct="1">
              <a:lnSpc>
                <a:spcPct val="80000"/>
              </a:lnSpc>
            </a:pPr>
            <a:r>
              <a:rPr lang="en-US" sz="2400" smtClean="0"/>
              <a:t>Problem specification</a:t>
            </a:r>
          </a:p>
          <a:p>
            <a:pPr lvl="1" eaLnBrk="1" hangingPunct="1">
              <a:lnSpc>
                <a:spcPct val="80000"/>
              </a:lnSpc>
            </a:pPr>
            <a:r>
              <a:rPr lang="en-US" sz="2400" smtClean="0"/>
              <a:t>Major data structures</a:t>
            </a:r>
          </a:p>
          <a:p>
            <a:pPr lvl="1" eaLnBrk="1" hangingPunct="1">
              <a:lnSpc>
                <a:spcPct val="80000"/>
              </a:lnSpc>
            </a:pPr>
            <a:r>
              <a:rPr lang="en-US" sz="2400" smtClean="0"/>
              <a:t>Modules and their specifications</a:t>
            </a:r>
          </a:p>
          <a:p>
            <a:pPr lvl="1" eaLnBrk="1" hangingPunct="1">
              <a:lnSpc>
                <a:spcPct val="80000"/>
              </a:lnSpc>
            </a:pPr>
            <a:r>
              <a:rPr lang="en-US" sz="2400" smtClean="0"/>
              <a:t>Design decisions</a:t>
            </a:r>
          </a:p>
          <a:p>
            <a:pPr eaLnBrk="1" hangingPunct="1">
              <a:lnSpc>
                <a:spcPct val="80000"/>
              </a:lnSpc>
            </a:pPr>
            <a:r>
              <a:rPr lang="en-US" sz="2800" smtClean="0"/>
              <a:t>The requirements document specifies the problem in the terminology of the problem domain</a:t>
            </a:r>
          </a:p>
          <a:p>
            <a:pPr eaLnBrk="1" hangingPunct="1">
              <a:lnSpc>
                <a:spcPct val="80000"/>
              </a:lnSpc>
            </a:pPr>
            <a:r>
              <a:rPr lang="en-US" sz="2800" smtClean="0"/>
              <a:t>Often, before starting design, the requirements are translated into a specification of a problem more suited for design purposes</a:t>
            </a:r>
          </a:p>
          <a:p>
            <a:pPr eaLnBrk="1" hangingPunct="1">
              <a:lnSpc>
                <a:spcPct val="80000"/>
              </a:lnSpc>
            </a:pPr>
            <a:r>
              <a:rPr lang="en-US" sz="2800" smtClean="0"/>
              <a:t>Thus </a:t>
            </a:r>
            <a:r>
              <a:rPr lang="en-US" sz="2800" smtClean="0">
                <a:solidFill>
                  <a:srgbClr val="CC0000"/>
                </a:solidFill>
              </a:rPr>
              <a:t>problem restatement</a:t>
            </a:r>
            <a:r>
              <a:rPr lang="en-US" sz="2800" smtClean="0"/>
              <a:t> is the 1</a:t>
            </a:r>
            <a:r>
              <a:rPr lang="en-US" sz="2800" baseline="30000" smtClean="0"/>
              <a:t>st</a:t>
            </a:r>
            <a:r>
              <a:rPr lang="en-US" sz="2800" smtClean="0"/>
              <a:t> step in the design process</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3"/>
          <p:cNvSpPr>
            <a:spLocks noGrp="1" noChangeArrowheads="1"/>
          </p:cNvSpPr>
          <p:nvPr>
            <p:ph type="body" idx="1"/>
          </p:nvPr>
        </p:nvSpPr>
        <p:spPr>
          <a:xfrm>
            <a:off x="457200" y="228600"/>
            <a:ext cx="8305800" cy="5897563"/>
          </a:xfrm>
        </p:spPr>
        <p:txBody>
          <a:bodyPr/>
          <a:lstStyle/>
          <a:p>
            <a:pPr eaLnBrk="1" hangingPunct="1"/>
            <a:r>
              <a:rPr lang="en-US" smtClean="0"/>
              <a:t>During system design, the major data structures for the s/w are identified</a:t>
            </a:r>
          </a:p>
          <a:p>
            <a:pPr eaLnBrk="1" hangingPunct="1"/>
            <a:r>
              <a:rPr lang="en-US" smtClean="0"/>
              <a:t>Without these, the system modules can’t be meaningfully defined during design</a:t>
            </a:r>
          </a:p>
          <a:p>
            <a:pPr eaLnBrk="1" hangingPunct="1"/>
            <a:r>
              <a:rPr lang="en-US" smtClean="0"/>
              <a:t>In the design specification, formal definition of these data structures should be given</a:t>
            </a:r>
          </a:p>
          <a:p>
            <a:pPr eaLnBrk="1" hangingPunct="1"/>
            <a:endParaRPr lang="en-US" smtClean="0"/>
          </a:p>
          <a:p>
            <a:pPr eaLnBrk="1" hangingPunct="1"/>
            <a:endParaRPr lang="en-US" smtClean="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3"/>
          <p:cNvSpPr>
            <a:spLocks noGrp="1" noChangeArrowheads="1"/>
          </p:cNvSpPr>
          <p:nvPr>
            <p:ph type="body" idx="1"/>
          </p:nvPr>
        </p:nvSpPr>
        <p:spPr>
          <a:xfrm>
            <a:off x="457200" y="228600"/>
            <a:ext cx="8229600" cy="5897563"/>
          </a:xfrm>
        </p:spPr>
        <p:txBody>
          <a:bodyPr/>
          <a:lstStyle/>
          <a:p>
            <a:pPr eaLnBrk="1" hangingPunct="1"/>
            <a:r>
              <a:rPr lang="en-US" smtClean="0"/>
              <a:t>Module specification is the major part of system design specification</a:t>
            </a:r>
          </a:p>
          <a:p>
            <a:pPr eaLnBrk="1" hangingPunct="1"/>
            <a:r>
              <a:rPr lang="en-US" smtClean="0"/>
              <a:t>All modules in the system should be identified when the system design is complete and these modules should be specified in the document</a:t>
            </a:r>
          </a:p>
          <a:p>
            <a:pPr eaLnBrk="1" hangingPunct="1"/>
            <a:r>
              <a:rPr lang="en-US" smtClean="0"/>
              <a:t>During system design only the module specification is obtained because the internal details of the modules are defined later</a:t>
            </a:r>
          </a:p>
          <a:p>
            <a:pPr eaLnBrk="1" hangingPunct="1"/>
            <a:endParaRPr lang="en-US" smtClean="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3"/>
          <p:cNvSpPr>
            <a:spLocks noGrp="1" noChangeArrowheads="1"/>
          </p:cNvSpPr>
          <p:nvPr>
            <p:ph type="body" idx="1"/>
          </p:nvPr>
        </p:nvSpPr>
        <p:spPr>
          <a:xfrm>
            <a:off x="457200" y="304800"/>
            <a:ext cx="8229600" cy="5821363"/>
          </a:xfrm>
        </p:spPr>
        <p:txBody>
          <a:bodyPr/>
          <a:lstStyle/>
          <a:p>
            <a:pPr eaLnBrk="1" hangingPunct="1"/>
            <a:r>
              <a:rPr lang="en-US" smtClean="0"/>
              <a:t>To specify a module, the design document must specify:</a:t>
            </a:r>
          </a:p>
          <a:p>
            <a:pPr lvl="1" eaLnBrk="1" hangingPunct="1"/>
            <a:r>
              <a:rPr lang="en-US" smtClean="0"/>
              <a:t>The interface of the module (all data items, their types, whether they are for input and/or output)</a:t>
            </a:r>
          </a:p>
          <a:p>
            <a:pPr lvl="1" eaLnBrk="1" hangingPunct="1"/>
            <a:r>
              <a:rPr lang="en-US" smtClean="0"/>
              <a:t>The </a:t>
            </a:r>
            <a:r>
              <a:rPr lang="en-US" smtClean="0">
                <a:solidFill>
                  <a:srgbClr val="CC0000"/>
                </a:solidFill>
              </a:rPr>
              <a:t>abstract behaviour</a:t>
            </a:r>
            <a:r>
              <a:rPr lang="en-US" smtClean="0"/>
              <a:t> of the module (</a:t>
            </a:r>
            <a:r>
              <a:rPr lang="en-US" i="1" smtClean="0"/>
              <a:t>what</a:t>
            </a:r>
            <a:r>
              <a:rPr lang="en-US" smtClean="0"/>
              <a:t> the module does) by specifying the module’s functionality or its input/output behaviour</a:t>
            </a:r>
          </a:p>
          <a:p>
            <a:pPr lvl="1" eaLnBrk="1" hangingPunct="1"/>
            <a:r>
              <a:rPr lang="en-US" smtClean="0"/>
              <a:t> all other modules used by the module being specified</a:t>
            </a:r>
          </a:p>
          <a:p>
            <a:pPr eaLnBrk="1" hangingPunct="1"/>
            <a:r>
              <a:rPr lang="en-US" smtClean="0"/>
              <a:t>This information is quite useful in maintaining and understanding the design</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3"/>
          <p:cNvSpPr>
            <a:spLocks noGrp="1" noChangeArrowheads="1"/>
          </p:cNvSpPr>
          <p:nvPr>
            <p:ph type="body" idx="1"/>
          </p:nvPr>
        </p:nvSpPr>
        <p:spPr>
          <a:xfrm>
            <a:off x="457200" y="228600"/>
            <a:ext cx="8305800" cy="5897563"/>
          </a:xfrm>
        </p:spPr>
        <p:txBody>
          <a:bodyPr/>
          <a:lstStyle/>
          <a:p>
            <a:pPr eaLnBrk="1" hangingPunct="1">
              <a:lnSpc>
                <a:spcPct val="80000"/>
              </a:lnSpc>
            </a:pPr>
            <a:r>
              <a:rPr lang="en-US" sz="2800" smtClean="0"/>
              <a:t>Hence, a design specification will necessarily contain specification of the major data structures and modules in the system</a:t>
            </a:r>
          </a:p>
          <a:p>
            <a:pPr eaLnBrk="1" hangingPunct="1">
              <a:lnSpc>
                <a:spcPct val="80000"/>
              </a:lnSpc>
            </a:pPr>
            <a:r>
              <a:rPr lang="en-US" sz="2800" smtClean="0"/>
              <a:t>After a design is approved (using some verification mechanism), the modules will have to be implemented in the target language</a:t>
            </a:r>
          </a:p>
          <a:p>
            <a:pPr eaLnBrk="1" hangingPunct="1">
              <a:lnSpc>
                <a:spcPct val="80000"/>
              </a:lnSpc>
            </a:pPr>
            <a:r>
              <a:rPr lang="en-US" sz="2800" smtClean="0"/>
              <a:t>This requires that the module “headers” for the target language first be created from the design</a:t>
            </a:r>
          </a:p>
          <a:p>
            <a:pPr eaLnBrk="1" hangingPunct="1">
              <a:lnSpc>
                <a:spcPct val="80000"/>
              </a:lnSpc>
            </a:pPr>
            <a:r>
              <a:rPr lang="en-US" sz="2800" smtClean="0"/>
              <a:t>The translation of the design for the target language can introduce errors if it’s done manually</a:t>
            </a:r>
          </a:p>
          <a:p>
            <a:pPr eaLnBrk="1" hangingPunct="1">
              <a:lnSpc>
                <a:spcPct val="80000"/>
              </a:lnSpc>
            </a:pPr>
            <a:r>
              <a:rPr lang="en-US" sz="2800" smtClean="0"/>
              <a:t>To eliminate these errors, if the target language is known, it’s better to have a design specification language whose module specifications can be used directly in programming</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3"/>
          <p:cNvSpPr>
            <a:spLocks noGrp="1" noChangeArrowheads="1"/>
          </p:cNvSpPr>
          <p:nvPr>
            <p:ph type="body" idx="1"/>
          </p:nvPr>
        </p:nvSpPr>
        <p:spPr>
          <a:xfrm>
            <a:off x="457200" y="228600"/>
            <a:ext cx="8382000" cy="5897563"/>
          </a:xfrm>
        </p:spPr>
        <p:txBody>
          <a:bodyPr/>
          <a:lstStyle/>
          <a:p>
            <a:pPr eaLnBrk="1" hangingPunct="1">
              <a:lnSpc>
                <a:spcPct val="90000"/>
              </a:lnSpc>
            </a:pPr>
            <a:r>
              <a:rPr lang="en-US" sz="2800" smtClean="0"/>
              <a:t>This not only minimizes the translation errors that may occur but also reduces the effort required for translating the design to programs</a:t>
            </a:r>
          </a:p>
          <a:p>
            <a:pPr eaLnBrk="1" hangingPunct="1">
              <a:lnSpc>
                <a:spcPct val="90000"/>
              </a:lnSpc>
            </a:pPr>
            <a:r>
              <a:rPr lang="en-US" sz="2800" smtClean="0"/>
              <a:t>This provides an added incentive to the designers that the design document will not be thrown away after review but will be used directly in coding</a:t>
            </a:r>
          </a:p>
          <a:p>
            <a:pPr eaLnBrk="1" hangingPunct="1">
              <a:lnSpc>
                <a:spcPct val="90000"/>
              </a:lnSpc>
            </a:pPr>
            <a:r>
              <a:rPr lang="en-US" sz="2800" smtClean="0"/>
              <a:t>To aid in understanding of the design, all major design decisions made by the designers during the design process should be explained thoroughly</a:t>
            </a:r>
          </a:p>
          <a:p>
            <a:pPr eaLnBrk="1" hangingPunct="1">
              <a:lnSpc>
                <a:spcPct val="90000"/>
              </a:lnSpc>
            </a:pPr>
            <a:r>
              <a:rPr lang="en-US" sz="2800" smtClean="0"/>
              <a:t>The choices that were available and the reasons for making a particular choice should be explained</a:t>
            </a:r>
          </a:p>
          <a:p>
            <a:pPr eaLnBrk="1" hangingPunct="1">
              <a:lnSpc>
                <a:spcPct val="90000"/>
              </a:lnSpc>
            </a:pPr>
            <a:r>
              <a:rPr lang="en-US" sz="2800" smtClean="0"/>
              <a:t>This makes the design more </a:t>
            </a:r>
            <a:r>
              <a:rPr lang="en-US" sz="2800" i="1" smtClean="0"/>
              <a:t>visible</a:t>
            </a:r>
            <a:r>
              <a:rPr lang="en-US" sz="2800" smtClean="0"/>
              <a:t> </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457200" y="274638"/>
            <a:ext cx="8229600" cy="563562"/>
          </a:xfrm>
        </p:spPr>
        <p:txBody>
          <a:bodyPr/>
          <a:lstStyle/>
          <a:p>
            <a:pPr eaLnBrk="1" hangingPunct="1"/>
            <a:r>
              <a:rPr lang="en-US" sz="4000" smtClean="0"/>
              <a:t>Structured Design Methodology</a:t>
            </a:r>
          </a:p>
        </p:txBody>
      </p:sp>
      <p:sp>
        <p:nvSpPr>
          <p:cNvPr id="110595" name="Rectangle 3"/>
          <p:cNvSpPr>
            <a:spLocks noGrp="1" noChangeArrowheads="1"/>
          </p:cNvSpPr>
          <p:nvPr>
            <p:ph type="body" idx="1"/>
          </p:nvPr>
        </p:nvSpPr>
        <p:spPr>
          <a:xfrm>
            <a:off x="457200" y="990600"/>
            <a:ext cx="8229600" cy="5135563"/>
          </a:xfrm>
        </p:spPr>
        <p:txBody>
          <a:bodyPr/>
          <a:lstStyle/>
          <a:p>
            <a:pPr eaLnBrk="1" hangingPunct="1">
              <a:lnSpc>
                <a:spcPct val="90000"/>
              </a:lnSpc>
            </a:pPr>
            <a:r>
              <a:rPr lang="en-US" smtClean="0"/>
              <a:t>Creating the s/w system design is a major concern of the design phase</a:t>
            </a:r>
          </a:p>
          <a:p>
            <a:pPr eaLnBrk="1" hangingPunct="1">
              <a:lnSpc>
                <a:spcPct val="90000"/>
              </a:lnSpc>
            </a:pPr>
            <a:r>
              <a:rPr lang="en-US" smtClean="0"/>
              <a:t>The aim of the design methodologies is not to reduce the process of design to a sequence of steps</a:t>
            </a:r>
          </a:p>
          <a:p>
            <a:pPr eaLnBrk="1" hangingPunct="1">
              <a:lnSpc>
                <a:spcPct val="90000"/>
              </a:lnSpc>
            </a:pPr>
            <a:r>
              <a:rPr lang="en-US" smtClean="0"/>
              <a:t>But it is to provide guidelines to aid the designer during the design process</a:t>
            </a:r>
          </a:p>
          <a:p>
            <a:pPr eaLnBrk="1" hangingPunct="1">
              <a:lnSpc>
                <a:spcPct val="90000"/>
              </a:lnSpc>
            </a:pPr>
            <a:r>
              <a:rPr lang="en-US" smtClean="0"/>
              <a:t>The SDM is one of the design methodologies for developing system designs</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3"/>
          <p:cNvSpPr>
            <a:spLocks noGrp="1" noChangeArrowheads="1"/>
          </p:cNvSpPr>
          <p:nvPr>
            <p:ph type="body" idx="1"/>
          </p:nvPr>
        </p:nvSpPr>
        <p:spPr>
          <a:xfrm>
            <a:off x="457200" y="304800"/>
            <a:ext cx="8229600" cy="6248400"/>
          </a:xfrm>
        </p:spPr>
        <p:txBody>
          <a:bodyPr/>
          <a:lstStyle/>
          <a:p>
            <a:pPr eaLnBrk="1" hangingPunct="1">
              <a:lnSpc>
                <a:spcPct val="90000"/>
              </a:lnSpc>
            </a:pPr>
            <a:r>
              <a:rPr lang="en-US" smtClean="0"/>
              <a:t>SDM views every s/w system as having some inputs that are converted into desired outputs by the s/w system</a:t>
            </a:r>
          </a:p>
          <a:p>
            <a:pPr eaLnBrk="1" hangingPunct="1">
              <a:lnSpc>
                <a:spcPct val="90000"/>
              </a:lnSpc>
            </a:pPr>
            <a:r>
              <a:rPr lang="en-US" smtClean="0"/>
              <a:t>The s/w is viewed as a transformation function that transforms the given inputs into the desired outputs</a:t>
            </a:r>
          </a:p>
          <a:p>
            <a:pPr eaLnBrk="1" hangingPunct="1">
              <a:lnSpc>
                <a:spcPct val="90000"/>
              </a:lnSpc>
            </a:pPr>
            <a:r>
              <a:rPr lang="en-US" smtClean="0"/>
              <a:t>The central problem of designing s/w systems is to be properly designing this transformation function</a:t>
            </a:r>
          </a:p>
          <a:p>
            <a:pPr eaLnBrk="1" hangingPunct="1">
              <a:lnSpc>
                <a:spcPct val="90000"/>
              </a:lnSpc>
            </a:pPr>
            <a:r>
              <a:rPr lang="en-US" smtClean="0"/>
              <a:t>Due to this view, the SDM is primarily function oriented </a:t>
            </a:r>
          </a:p>
          <a:p>
            <a:pPr eaLnBrk="1" hangingPunct="1">
              <a:lnSpc>
                <a:spcPct val="90000"/>
              </a:lnSpc>
            </a:pPr>
            <a:r>
              <a:rPr lang="en-US" smtClean="0"/>
              <a:t>Thus it relies heavily on functional abstraction and functional decomposition</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3"/>
          <p:cNvSpPr>
            <a:spLocks noGrp="1" noChangeArrowheads="1"/>
          </p:cNvSpPr>
          <p:nvPr>
            <p:ph type="body" idx="1"/>
          </p:nvPr>
        </p:nvSpPr>
        <p:spPr>
          <a:xfrm>
            <a:off x="457200" y="304800"/>
            <a:ext cx="8229600" cy="5821363"/>
          </a:xfrm>
        </p:spPr>
        <p:txBody>
          <a:bodyPr/>
          <a:lstStyle/>
          <a:p>
            <a:pPr eaLnBrk="1" hangingPunct="1"/>
            <a:r>
              <a:rPr lang="en-US" smtClean="0"/>
              <a:t>The concept of a program lies at the heart of the SDM</a:t>
            </a:r>
          </a:p>
          <a:p>
            <a:pPr eaLnBrk="1" hangingPunct="1"/>
            <a:r>
              <a:rPr lang="en-US" smtClean="0"/>
              <a:t>During design, SDM aims to control and influence the structure of the final program</a:t>
            </a:r>
          </a:p>
          <a:p>
            <a:pPr eaLnBrk="1" hangingPunct="1"/>
            <a:r>
              <a:rPr lang="en-US" smtClean="0"/>
              <a:t>The aim is to design a system so that:</a:t>
            </a:r>
          </a:p>
          <a:p>
            <a:pPr lvl="1" eaLnBrk="1" hangingPunct="1"/>
            <a:r>
              <a:rPr lang="en-US" smtClean="0"/>
              <a:t>programs implementing the design would have a hierarchical structure</a:t>
            </a:r>
          </a:p>
          <a:p>
            <a:pPr lvl="1" eaLnBrk="1" hangingPunct="1"/>
            <a:r>
              <a:rPr lang="en-US" smtClean="0"/>
              <a:t>Has functionally cohesive modules</a:t>
            </a:r>
          </a:p>
          <a:p>
            <a:pPr lvl="1" eaLnBrk="1" hangingPunct="1"/>
            <a:r>
              <a:rPr lang="en-US" smtClean="0"/>
              <a:t>As few interconnections between modules as possible</a:t>
            </a:r>
          </a:p>
          <a:p>
            <a:pPr eaLnBrk="1" hangingPunct="1"/>
            <a:endParaRPr lang="en-US" smtClean="0"/>
          </a:p>
          <a:p>
            <a:pPr lvl="1" eaLnBrk="1" hangingPunct="1"/>
            <a:endParaRPr lang="en-US" smtClean="0"/>
          </a:p>
          <a:p>
            <a:pPr lvl="1" eaLnBrk="1" hangingPunct="1"/>
            <a:endParaRPr lang="en-US" smtClean="0"/>
          </a:p>
          <a:p>
            <a:pPr eaLnBrk="1" hangingPunct="1"/>
            <a:endParaRPr lang="en-US" smtClean="0"/>
          </a:p>
          <a:p>
            <a:pPr eaLnBrk="1" hangingPunct="1"/>
            <a:endParaRPr lang="en-US"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body" idx="1"/>
          </p:nvPr>
        </p:nvSpPr>
        <p:spPr>
          <a:xfrm>
            <a:off x="457200" y="381000"/>
            <a:ext cx="8229600" cy="5745163"/>
          </a:xfrm>
        </p:spPr>
        <p:txBody>
          <a:bodyPr/>
          <a:lstStyle/>
          <a:p>
            <a:pPr eaLnBrk="1" hangingPunct="1">
              <a:lnSpc>
                <a:spcPct val="90000"/>
              </a:lnSpc>
            </a:pPr>
            <a:r>
              <a:rPr lang="en-US" smtClean="0"/>
              <a:t>Without such an agreement, it is almost guaranteed that once the development is over, the project will have an unhappy client</a:t>
            </a:r>
          </a:p>
          <a:p>
            <a:pPr eaLnBrk="1" hangingPunct="1">
              <a:lnSpc>
                <a:spcPct val="90000"/>
              </a:lnSpc>
            </a:pPr>
            <a:r>
              <a:rPr lang="en-US" smtClean="0"/>
              <a:t>This will obviously lead to unhappy developers</a:t>
            </a:r>
          </a:p>
          <a:p>
            <a:pPr eaLnBrk="1" hangingPunct="1">
              <a:lnSpc>
                <a:spcPct val="90000"/>
              </a:lnSpc>
              <a:buFontTx/>
              <a:buNone/>
            </a:pPr>
            <a:r>
              <a:rPr lang="en-US" smtClean="0"/>
              <a:t>		</a:t>
            </a:r>
            <a:r>
              <a:rPr lang="en-US" smtClean="0">
                <a:solidFill>
                  <a:srgbClr val="CC0000"/>
                </a:solidFill>
              </a:rPr>
              <a:t>Client: “Hey! There’s a bug!!”</a:t>
            </a:r>
          </a:p>
          <a:p>
            <a:pPr eaLnBrk="1" hangingPunct="1">
              <a:lnSpc>
                <a:spcPct val="90000"/>
              </a:lnSpc>
              <a:buFontTx/>
              <a:buNone/>
            </a:pPr>
            <a:r>
              <a:rPr lang="en-US" smtClean="0">
                <a:solidFill>
                  <a:srgbClr val="CC0000"/>
                </a:solidFill>
              </a:rPr>
              <a:t>		Developer: “No! it is a s/w feature</a:t>
            </a:r>
            <a:r>
              <a:rPr lang="en-US" smtClean="0">
                <a:solidFill>
                  <a:srgbClr val="0000CC"/>
                </a:solidFill>
              </a:rPr>
              <a:t>!!”</a:t>
            </a:r>
          </a:p>
          <a:p>
            <a:pPr eaLnBrk="1" hangingPunct="1">
              <a:lnSpc>
                <a:spcPct val="90000"/>
              </a:lnSpc>
            </a:pPr>
            <a:r>
              <a:rPr lang="en-US" smtClean="0"/>
              <a:t>The reality is that even with such an agreement, the client is frequently not satisfied</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3"/>
          <p:cNvSpPr>
            <a:spLocks noGrp="1" noChangeArrowheads="1"/>
          </p:cNvSpPr>
          <p:nvPr>
            <p:ph type="body" idx="1"/>
          </p:nvPr>
        </p:nvSpPr>
        <p:spPr>
          <a:xfrm>
            <a:off x="457200" y="304800"/>
            <a:ext cx="8305800" cy="5821363"/>
          </a:xfrm>
        </p:spPr>
        <p:txBody>
          <a:bodyPr/>
          <a:lstStyle/>
          <a:p>
            <a:pPr eaLnBrk="1" hangingPunct="1"/>
            <a:r>
              <a:rPr lang="en-US" sz="2800" smtClean="0"/>
              <a:t>In a properly designed system, it is often the case that a module with subordinates does not actually perform much computation</a:t>
            </a:r>
          </a:p>
          <a:p>
            <a:pPr eaLnBrk="1" hangingPunct="1"/>
            <a:r>
              <a:rPr lang="en-US" sz="2800" smtClean="0"/>
              <a:t>The bulk of actual computation is performed by its subordinates</a:t>
            </a:r>
          </a:p>
          <a:p>
            <a:pPr eaLnBrk="1" hangingPunct="1"/>
            <a:r>
              <a:rPr lang="en-US" sz="2800" smtClean="0"/>
              <a:t>The module itself largely coordinates the data flow between the subordinates to get the computations done</a:t>
            </a:r>
          </a:p>
          <a:p>
            <a:pPr eaLnBrk="1" hangingPunct="1"/>
            <a:r>
              <a:rPr lang="en-US" sz="2800" smtClean="0"/>
              <a:t>The subordinates in turn get the bulk of their work done by their subordinates until the “atomic” modules which have no subordinates are reached</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3"/>
          <p:cNvSpPr>
            <a:spLocks noGrp="1" noChangeArrowheads="1"/>
          </p:cNvSpPr>
          <p:nvPr>
            <p:ph type="body" idx="1"/>
          </p:nvPr>
        </p:nvSpPr>
        <p:spPr>
          <a:xfrm>
            <a:off x="457200" y="304800"/>
            <a:ext cx="8229600" cy="6324600"/>
          </a:xfrm>
        </p:spPr>
        <p:txBody>
          <a:bodyPr/>
          <a:lstStyle/>
          <a:p>
            <a:pPr eaLnBrk="1" hangingPunct="1">
              <a:lnSpc>
                <a:spcPct val="80000"/>
              </a:lnSpc>
            </a:pPr>
            <a:r>
              <a:rPr lang="en-US" sz="2800" smtClean="0">
                <a:solidFill>
                  <a:srgbClr val="CC0000"/>
                </a:solidFill>
              </a:rPr>
              <a:t>Factoring</a:t>
            </a:r>
            <a:r>
              <a:rPr lang="en-US" sz="2800" smtClean="0"/>
              <a:t> is a process of decomposing a module so that the bulk of its work is done by its subordinates</a:t>
            </a:r>
          </a:p>
          <a:p>
            <a:pPr eaLnBrk="1" hangingPunct="1">
              <a:lnSpc>
                <a:spcPct val="80000"/>
              </a:lnSpc>
            </a:pPr>
            <a:r>
              <a:rPr lang="en-US" sz="2800" smtClean="0"/>
              <a:t>A system is said to be completely factored if all the actual processing is accomplished by bottom-level atomic modules and if the non-atomic modules largely perform the jobs of control and coordination</a:t>
            </a:r>
          </a:p>
          <a:p>
            <a:pPr eaLnBrk="1" hangingPunct="1">
              <a:lnSpc>
                <a:spcPct val="80000"/>
              </a:lnSpc>
            </a:pPr>
            <a:r>
              <a:rPr lang="en-US" sz="2800" smtClean="0"/>
              <a:t>SDM attempts to achieve a structure that is close to being completely factored</a:t>
            </a:r>
          </a:p>
          <a:p>
            <a:pPr eaLnBrk="1" hangingPunct="1">
              <a:lnSpc>
                <a:spcPct val="80000"/>
              </a:lnSpc>
            </a:pPr>
            <a:r>
              <a:rPr lang="en-US" sz="2800" smtClean="0"/>
              <a:t>The overall strategy is to identify the input and the output streams and the primary transformations that have to be performed to produce the output</a:t>
            </a:r>
          </a:p>
          <a:p>
            <a:pPr eaLnBrk="1" hangingPunct="1">
              <a:lnSpc>
                <a:spcPct val="80000"/>
              </a:lnSpc>
            </a:pPr>
            <a:r>
              <a:rPr lang="en-US" sz="2800" smtClean="0"/>
              <a:t>High-level modules are then created to perform these major activities which are later refined</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3"/>
          <p:cNvSpPr>
            <a:spLocks noGrp="1" noChangeArrowheads="1"/>
          </p:cNvSpPr>
          <p:nvPr>
            <p:ph type="body" idx="1"/>
          </p:nvPr>
        </p:nvSpPr>
        <p:spPr>
          <a:xfrm>
            <a:off x="457200" y="381000"/>
            <a:ext cx="8229600" cy="5745163"/>
          </a:xfrm>
        </p:spPr>
        <p:txBody>
          <a:bodyPr/>
          <a:lstStyle/>
          <a:p>
            <a:pPr marL="609600" indent="-609600" eaLnBrk="1" hangingPunct="1"/>
            <a:r>
              <a:rPr lang="en-US" smtClean="0"/>
              <a:t>There are 4 major steps in this strategy:</a:t>
            </a:r>
          </a:p>
          <a:p>
            <a:pPr marL="990600" lvl="1" indent="-533400" eaLnBrk="1" hangingPunct="1">
              <a:buFontTx/>
              <a:buAutoNum type="arabicPeriod"/>
            </a:pPr>
            <a:r>
              <a:rPr lang="en-US" smtClean="0">
                <a:solidFill>
                  <a:srgbClr val="0000CC"/>
                </a:solidFill>
              </a:rPr>
              <a:t>Restate the problem as a data flow diagram</a:t>
            </a:r>
          </a:p>
          <a:p>
            <a:pPr marL="990600" lvl="1" indent="-533400" eaLnBrk="1" hangingPunct="1">
              <a:buFontTx/>
              <a:buAutoNum type="arabicPeriod"/>
            </a:pPr>
            <a:r>
              <a:rPr lang="en-US" smtClean="0">
                <a:solidFill>
                  <a:srgbClr val="0000CC"/>
                </a:solidFill>
              </a:rPr>
              <a:t>Identify the input and output data elements</a:t>
            </a:r>
          </a:p>
          <a:p>
            <a:pPr marL="990600" lvl="1" indent="-533400" eaLnBrk="1" hangingPunct="1">
              <a:buFontTx/>
              <a:buAutoNum type="arabicPeriod"/>
            </a:pPr>
            <a:r>
              <a:rPr lang="en-US" smtClean="0">
                <a:solidFill>
                  <a:srgbClr val="0000CC"/>
                </a:solidFill>
              </a:rPr>
              <a:t>First-level factoring</a:t>
            </a:r>
          </a:p>
          <a:p>
            <a:pPr marL="990600" lvl="1" indent="-533400" eaLnBrk="1" hangingPunct="1">
              <a:buFontTx/>
              <a:buAutoNum type="arabicPeriod"/>
            </a:pPr>
            <a:r>
              <a:rPr lang="en-US" smtClean="0">
                <a:solidFill>
                  <a:srgbClr val="0000CC"/>
                </a:solidFill>
              </a:rPr>
              <a:t>Factoring of input, output, and transform branches</a:t>
            </a:r>
          </a:p>
          <a:p>
            <a:pPr marL="609600" indent="-609600" eaLnBrk="1" hangingPunct="1">
              <a:buFontTx/>
              <a:buNone/>
            </a:pPr>
            <a:endParaRPr lang="en-US" smtClean="0">
              <a:solidFill>
                <a:srgbClr val="0000CC"/>
              </a:solidFill>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457200" y="274638"/>
            <a:ext cx="8229600" cy="639762"/>
          </a:xfrm>
        </p:spPr>
        <p:txBody>
          <a:bodyPr/>
          <a:lstStyle/>
          <a:p>
            <a:pPr eaLnBrk="1" hangingPunct="1"/>
            <a:r>
              <a:rPr lang="en-US" sz="4000" smtClean="0">
                <a:solidFill>
                  <a:srgbClr val="0000CC"/>
                </a:solidFill>
              </a:rPr>
              <a:t>1.</a:t>
            </a:r>
            <a:r>
              <a:rPr lang="en-US" sz="4000" smtClean="0"/>
              <a:t> </a:t>
            </a:r>
            <a:r>
              <a:rPr lang="en-US" sz="4000" smtClean="0">
                <a:solidFill>
                  <a:srgbClr val="0000CC"/>
                </a:solidFill>
              </a:rPr>
              <a:t>Restate the problem as a DFD</a:t>
            </a:r>
          </a:p>
        </p:txBody>
      </p:sp>
      <p:sp>
        <p:nvSpPr>
          <p:cNvPr id="116739" name="Rectangle 3"/>
          <p:cNvSpPr>
            <a:spLocks noGrp="1" noChangeArrowheads="1"/>
          </p:cNvSpPr>
          <p:nvPr>
            <p:ph type="body" idx="1"/>
          </p:nvPr>
        </p:nvSpPr>
        <p:spPr>
          <a:xfrm>
            <a:off x="457200" y="1066800"/>
            <a:ext cx="8229600" cy="5059363"/>
          </a:xfrm>
        </p:spPr>
        <p:txBody>
          <a:bodyPr/>
          <a:lstStyle/>
          <a:p>
            <a:pPr eaLnBrk="1" hangingPunct="1">
              <a:lnSpc>
                <a:spcPct val="80000"/>
              </a:lnSpc>
            </a:pPr>
            <a:r>
              <a:rPr lang="en-US" sz="2800" smtClean="0"/>
              <a:t>The 1</a:t>
            </a:r>
            <a:r>
              <a:rPr lang="en-US" sz="2800" baseline="30000" smtClean="0"/>
              <a:t>st</a:t>
            </a:r>
            <a:r>
              <a:rPr lang="en-US" sz="2800" smtClean="0"/>
              <a:t> step is to construct the DFD</a:t>
            </a:r>
          </a:p>
          <a:p>
            <a:pPr eaLnBrk="1" hangingPunct="1">
              <a:lnSpc>
                <a:spcPct val="80000"/>
              </a:lnSpc>
            </a:pPr>
            <a:r>
              <a:rPr lang="en-US" sz="2800" smtClean="0"/>
              <a:t>DFDs can be drawn during requirement analysis and during structured design</a:t>
            </a:r>
          </a:p>
          <a:p>
            <a:pPr eaLnBrk="1" hangingPunct="1">
              <a:lnSpc>
                <a:spcPct val="80000"/>
              </a:lnSpc>
            </a:pPr>
            <a:r>
              <a:rPr lang="en-US" sz="2800" smtClean="0"/>
              <a:t>In the requirements analysis, a DFD is drawn to model the problem domain</a:t>
            </a:r>
          </a:p>
          <a:p>
            <a:pPr eaLnBrk="1" hangingPunct="1">
              <a:lnSpc>
                <a:spcPct val="80000"/>
              </a:lnSpc>
            </a:pPr>
            <a:r>
              <a:rPr lang="en-US" sz="2800" smtClean="0"/>
              <a:t>During design activity, the DFD represents how the data will flow in the system when it is built</a:t>
            </a:r>
          </a:p>
          <a:p>
            <a:pPr eaLnBrk="1" hangingPunct="1">
              <a:lnSpc>
                <a:spcPct val="80000"/>
              </a:lnSpc>
            </a:pPr>
            <a:r>
              <a:rPr lang="en-US" sz="2800" smtClean="0"/>
              <a:t>In this modeling, the major transform or functions in the software are decided</a:t>
            </a:r>
          </a:p>
          <a:p>
            <a:pPr eaLnBrk="1" hangingPunct="1">
              <a:lnSpc>
                <a:spcPct val="80000"/>
              </a:lnSpc>
            </a:pPr>
            <a:r>
              <a:rPr lang="en-US" sz="2800" smtClean="0"/>
              <a:t>The DFD shows the major transforms that the s/w will have and how the data will flow through the different transforms</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457200" y="274638"/>
            <a:ext cx="8229600" cy="792162"/>
          </a:xfrm>
        </p:spPr>
        <p:txBody>
          <a:bodyPr/>
          <a:lstStyle/>
          <a:p>
            <a:pPr eaLnBrk="1" hangingPunct="1"/>
            <a:r>
              <a:rPr lang="en-US" smtClean="0"/>
              <a:t>DFD</a:t>
            </a:r>
          </a:p>
        </p:txBody>
      </p:sp>
      <p:sp>
        <p:nvSpPr>
          <p:cNvPr id="117763" name="Rectangle 3"/>
          <p:cNvSpPr>
            <a:spLocks noGrp="1" noChangeArrowheads="1"/>
          </p:cNvSpPr>
          <p:nvPr>
            <p:ph type="body" idx="1"/>
          </p:nvPr>
        </p:nvSpPr>
        <p:spPr>
          <a:xfrm>
            <a:off x="457200" y="1143000"/>
            <a:ext cx="8229600" cy="4983163"/>
          </a:xfrm>
        </p:spPr>
        <p:txBody>
          <a:bodyPr/>
          <a:lstStyle/>
          <a:p>
            <a:pPr eaLnBrk="1" hangingPunct="1">
              <a:lnSpc>
                <a:spcPct val="80000"/>
              </a:lnSpc>
            </a:pPr>
            <a:r>
              <a:rPr lang="en-US" sz="2800" smtClean="0"/>
              <a:t>Data flow diagrams (also called data flow graphs) are useful in understanding a system and can be effectively used in analysis and design</a:t>
            </a:r>
          </a:p>
          <a:p>
            <a:pPr eaLnBrk="1" hangingPunct="1">
              <a:lnSpc>
                <a:spcPct val="80000"/>
              </a:lnSpc>
            </a:pPr>
            <a:r>
              <a:rPr lang="en-US" sz="2800" smtClean="0"/>
              <a:t>It views a system as a function that transforms the inputs into the desired outputs</a:t>
            </a:r>
          </a:p>
          <a:p>
            <a:pPr eaLnBrk="1" hangingPunct="1">
              <a:lnSpc>
                <a:spcPct val="80000"/>
              </a:lnSpc>
            </a:pPr>
            <a:r>
              <a:rPr lang="en-US" sz="2800" smtClean="0"/>
              <a:t>Any complex system will not perform this transformation in a single step but data will typically undergo a series of transformations before it becomes the output</a:t>
            </a:r>
          </a:p>
          <a:p>
            <a:pPr eaLnBrk="1" hangingPunct="1">
              <a:lnSpc>
                <a:spcPct val="80000"/>
              </a:lnSpc>
            </a:pPr>
            <a:r>
              <a:rPr lang="en-US" sz="2800" smtClean="0"/>
              <a:t>A DFD aims to capture the transformations that take place within a system to the input data so that eventually the output data is produced</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3"/>
          <p:cNvSpPr>
            <a:spLocks noGrp="1" noChangeArrowheads="1"/>
          </p:cNvSpPr>
          <p:nvPr>
            <p:ph type="body" idx="1"/>
          </p:nvPr>
        </p:nvSpPr>
        <p:spPr>
          <a:xfrm>
            <a:off x="457200" y="304800"/>
            <a:ext cx="8229600" cy="5821363"/>
          </a:xfrm>
        </p:spPr>
        <p:txBody>
          <a:bodyPr/>
          <a:lstStyle/>
          <a:p>
            <a:pPr eaLnBrk="1" hangingPunct="1"/>
            <a:r>
              <a:rPr lang="en-US" smtClean="0"/>
              <a:t>The agent that performs the transformation of data from one state to another is called a </a:t>
            </a:r>
            <a:r>
              <a:rPr lang="en-US" smtClean="0">
                <a:solidFill>
                  <a:srgbClr val="CC0000"/>
                </a:solidFill>
              </a:rPr>
              <a:t>process </a:t>
            </a:r>
            <a:r>
              <a:rPr lang="en-US" smtClean="0"/>
              <a:t>or a bubble</a:t>
            </a:r>
          </a:p>
          <a:p>
            <a:pPr eaLnBrk="1" hangingPunct="1"/>
            <a:r>
              <a:rPr lang="en-US" smtClean="0"/>
              <a:t>The processes are shown by named circles and data flows are represented by named arrows entering or leaving the bubbles</a:t>
            </a:r>
          </a:p>
          <a:p>
            <a:pPr eaLnBrk="1" hangingPunct="1"/>
            <a:r>
              <a:rPr lang="en-US" smtClean="0"/>
              <a:t>A rectangle represents a source or sink and is a originator or consumer of data </a:t>
            </a:r>
          </a:p>
          <a:p>
            <a:pPr eaLnBrk="1" hangingPunct="1"/>
            <a:r>
              <a:rPr lang="en-US" smtClean="0"/>
              <a:t>A source or a sink is typically outside the main system of study</a:t>
            </a:r>
            <a:endParaRPr lang="en-US" smtClean="0">
              <a:solidFill>
                <a:srgbClr val="CC0000"/>
              </a:solidFill>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Oval 4"/>
          <p:cNvSpPr>
            <a:spLocks noChangeArrowheads="1"/>
          </p:cNvSpPr>
          <p:nvPr/>
        </p:nvSpPr>
        <p:spPr bwMode="auto">
          <a:xfrm>
            <a:off x="914400" y="381000"/>
            <a:ext cx="1219200" cy="1219200"/>
          </a:xfrm>
          <a:prstGeom prst="ellipse">
            <a:avLst/>
          </a:prstGeom>
          <a:solidFill>
            <a:schemeClr val="accent1"/>
          </a:solidFill>
          <a:ln w="9525">
            <a:solidFill>
              <a:schemeClr val="tx1"/>
            </a:solidFill>
            <a:round/>
            <a:headEnd/>
            <a:tailEnd/>
          </a:ln>
        </p:spPr>
        <p:txBody>
          <a:bodyPr wrap="none" anchor="ctr"/>
          <a:lstStyle/>
          <a:p>
            <a:pPr algn="ctr"/>
            <a:r>
              <a:rPr lang="en-US"/>
              <a:t>Sort</a:t>
            </a:r>
          </a:p>
        </p:txBody>
      </p:sp>
      <p:sp>
        <p:nvSpPr>
          <p:cNvPr id="119811" name="AutoShape 5"/>
          <p:cNvSpPr>
            <a:spLocks noChangeArrowheads="1"/>
          </p:cNvSpPr>
          <p:nvPr/>
        </p:nvSpPr>
        <p:spPr bwMode="auto">
          <a:xfrm>
            <a:off x="2362200" y="762000"/>
            <a:ext cx="1295400" cy="381000"/>
          </a:xfrm>
          <a:prstGeom prst="rightArrow">
            <a:avLst>
              <a:gd name="adj1" fmla="val 50000"/>
              <a:gd name="adj2" fmla="val 85000"/>
            </a:avLst>
          </a:prstGeom>
          <a:solidFill>
            <a:srgbClr val="CC0000"/>
          </a:solidFill>
          <a:ln w="9525">
            <a:solidFill>
              <a:schemeClr val="tx1"/>
            </a:solidFill>
            <a:miter lim="800000"/>
            <a:headEnd/>
            <a:tailEnd/>
          </a:ln>
        </p:spPr>
        <p:txBody>
          <a:bodyPr wrap="none" anchor="ctr"/>
          <a:lstStyle/>
          <a:p>
            <a:endParaRPr lang="en-IN"/>
          </a:p>
        </p:txBody>
      </p:sp>
      <p:sp>
        <p:nvSpPr>
          <p:cNvPr id="119812" name="Text Box 6"/>
          <p:cNvSpPr txBox="1">
            <a:spLocks noChangeArrowheads="1"/>
          </p:cNvSpPr>
          <p:nvPr/>
        </p:nvSpPr>
        <p:spPr bwMode="auto">
          <a:xfrm>
            <a:off x="3810000" y="762000"/>
            <a:ext cx="1200150" cy="366713"/>
          </a:xfrm>
          <a:prstGeom prst="rect">
            <a:avLst/>
          </a:prstGeom>
          <a:noFill/>
          <a:ln w="9525">
            <a:noFill/>
            <a:miter lim="800000"/>
            <a:headEnd/>
            <a:tailEnd/>
          </a:ln>
        </p:spPr>
        <p:txBody>
          <a:bodyPr wrap="none">
            <a:spAutoFit/>
          </a:bodyPr>
          <a:lstStyle/>
          <a:p>
            <a:r>
              <a:rPr lang="en-US"/>
              <a:t>A process</a:t>
            </a:r>
          </a:p>
        </p:txBody>
      </p:sp>
      <p:sp>
        <p:nvSpPr>
          <p:cNvPr id="119813" name="Line 7"/>
          <p:cNvSpPr>
            <a:spLocks noChangeShapeType="1"/>
          </p:cNvSpPr>
          <p:nvPr/>
        </p:nvSpPr>
        <p:spPr bwMode="auto">
          <a:xfrm flipV="1">
            <a:off x="1066800" y="1828800"/>
            <a:ext cx="1143000" cy="838200"/>
          </a:xfrm>
          <a:prstGeom prst="line">
            <a:avLst/>
          </a:prstGeom>
          <a:noFill/>
          <a:ln w="9525">
            <a:solidFill>
              <a:schemeClr val="tx1"/>
            </a:solidFill>
            <a:round/>
            <a:headEnd/>
            <a:tailEnd type="triangle" w="med" len="med"/>
          </a:ln>
        </p:spPr>
        <p:txBody>
          <a:bodyPr/>
          <a:lstStyle/>
          <a:p>
            <a:endParaRPr lang="en-IN"/>
          </a:p>
        </p:txBody>
      </p:sp>
      <p:sp>
        <p:nvSpPr>
          <p:cNvPr id="119814" name="Text Box 8"/>
          <p:cNvSpPr txBox="1">
            <a:spLocks noChangeArrowheads="1"/>
          </p:cNvSpPr>
          <p:nvPr/>
        </p:nvSpPr>
        <p:spPr bwMode="auto">
          <a:xfrm>
            <a:off x="1066800" y="1905000"/>
            <a:ext cx="476250" cy="366713"/>
          </a:xfrm>
          <a:prstGeom prst="rect">
            <a:avLst/>
          </a:prstGeom>
          <a:noFill/>
          <a:ln w="9525">
            <a:noFill/>
            <a:miter lim="800000"/>
            <a:headEnd/>
            <a:tailEnd/>
          </a:ln>
        </p:spPr>
        <p:txBody>
          <a:bodyPr wrap="none">
            <a:spAutoFit/>
          </a:bodyPr>
          <a:lstStyle/>
          <a:p>
            <a:r>
              <a:rPr lang="en-US" i="1"/>
              <a:t>x,y</a:t>
            </a:r>
          </a:p>
        </p:txBody>
      </p:sp>
      <p:sp>
        <p:nvSpPr>
          <p:cNvPr id="119815" name="AutoShape 9"/>
          <p:cNvSpPr>
            <a:spLocks noChangeArrowheads="1"/>
          </p:cNvSpPr>
          <p:nvPr/>
        </p:nvSpPr>
        <p:spPr bwMode="auto">
          <a:xfrm>
            <a:off x="2362200" y="1828800"/>
            <a:ext cx="1295400" cy="381000"/>
          </a:xfrm>
          <a:prstGeom prst="rightArrow">
            <a:avLst>
              <a:gd name="adj1" fmla="val 50000"/>
              <a:gd name="adj2" fmla="val 85000"/>
            </a:avLst>
          </a:prstGeom>
          <a:solidFill>
            <a:srgbClr val="CC0000"/>
          </a:solidFill>
          <a:ln w="9525">
            <a:solidFill>
              <a:schemeClr val="tx1"/>
            </a:solidFill>
            <a:miter lim="800000"/>
            <a:headEnd/>
            <a:tailEnd/>
          </a:ln>
        </p:spPr>
        <p:txBody>
          <a:bodyPr wrap="none" anchor="ctr"/>
          <a:lstStyle/>
          <a:p>
            <a:endParaRPr lang="en-IN"/>
          </a:p>
        </p:txBody>
      </p:sp>
      <p:sp>
        <p:nvSpPr>
          <p:cNvPr id="119816" name="Text Box 10"/>
          <p:cNvSpPr txBox="1">
            <a:spLocks noChangeArrowheads="1"/>
          </p:cNvSpPr>
          <p:nvPr/>
        </p:nvSpPr>
        <p:spPr bwMode="auto">
          <a:xfrm>
            <a:off x="3810000" y="1828800"/>
            <a:ext cx="1136650" cy="366713"/>
          </a:xfrm>
          <a:prstGeom prst="rect">
            <a:avLst/>
          </a:prstGeom>
          <a:noFill/>
          <a:ln w="9525">
            <a:noFill/>
            <a:miter lim="800000"/>
            <a:headEnd/>
            <a:tailEnd/>
          </a:ln>
        </p:spPr>
        <p:txBody>
          <a:bodyPr wrap="none">
            <a:spAutoFit/>
          </a:bodyPr>
          <a:lstStyle/>
          <a:p>
            <a:r>
              <a:rPr lang="en-US"/>
              <a:t>Data flow</a:t>
            </a:r>
          </a:p>
        </p:txBody>
      </p:sp>
      <p:sp>
        <p:nvSpPr>
          <p:cNvPr id="119817" name="Rectangle 11"/>
          <p:cNvSpPr>
            <a:spLocks noChangeArrowheads="1"/>
          </p:cNvSpPr>
          <p:nvPr/>
        </p:nvSpPr>
        <p:spPr bwMode="auto">
          <a:xfrm>
            <a:off x="838200" y="2819400"/>
            <a:ext cx="1524000" cy="990600"/>
          </a:xfrm>
          <a:prstGeom prst="rect">
            <a:avLst/>
          </a:prstGeom>
          <a:solidFill>
            <a:schemeClr val="accent1"/>
          </a:solidFill>
          <a:ln w="9525">
            <a:solidFill>
              <a:schemeClr val="tx1"/>
            </a:solidFill>
            <a:miter lim="800000"/>
            <a:headEnd/>
            <a:tailEnd/>
          </a:ln>
        </p:spPr>
        <p:txBody>
          <a:bodyPr wrap="none" anchor="ctr"/>
          <a:lstStyle/>
          <a:p>
            <a:pPr algn="ctr"/>
            <a:r>
              <a:rPr lang="en-US"/>
              <a:t>Worker</a:t>
            </a:r>
          </a:p>
        </p:txBody>
      </p:sp>
      <p:sp>
        <p:nvSpPr>
          <p:cNvPr id="119818" name="AutoShape 12"/>
          <p:cNvSpPr>
            <a:spLocks noChangeArrowheads="1"/>
          </p:cNvSpPr>
          <p:nvPr/>
        </p:nvSpPr>
        <p:spPr bwMode="auto">
          <a:xfrm>
            <a:off x="2514600" y="3124200"/>
            <a:ext cx="1295400" cy="381000"/>
          </a:xfrm>
          <a:prstGeom prst="rightArrow">
            <a:avLst>
              <a:gd name="adj1" fmla="val 50000"/>
              <a:gd name="adj2" fmla="val 85000"/>
            </a:avLst>
          </a:prstGeom>
          <a:solidFill>
            <a:srgbClr val="CC0000"/>
          </a:solidFill>
          <a:ln w="9525">
            <a:solidFill>
              <a:schemeClr val="tx1"/>
            </a:solidFill>
            <a:miter lim="800000"/>
            <a:headEnd/>
            <a:tailEnd/>
          </a:ln>
        </p:spPr>
        <p:txBody>
          <a:bodyPr wrap="none" anchor="ctr"/>
          <a:lstStyle/>
          <a:p>
            <a:endParaRPr lang="en-IN"/>
          </a:p>
        </p:txBody>
      </p:sp>
      <p:sp>
        <p:nvSpPr>
          <p:cNvPr id="119819" name="Text Box 15"/>
          <p:cNvSpPr txBox="1">
            <a:spLocks noChangeArrowheads="1"/>
          </p:cNvSpPr>
          <p:nvPr/>
        </p:nvSpPr>
        <p:spPr bwMode="auto">
          <a:xfrm>
            <a:off x="3886200" y="3124200"/>
            <a:ext cx="3130550" cy="366713"/>
          </a:xfrm>
          <a:prstGeom prst="rect">
            <a:avLst/>
          </a:prstGeom>
          <a:noFill/>
          <a:ln w="9525">
            <a:noFill/>
            <a:miter lim="800000"/>
            <a:headEnd/>
            <a:tailEnd/>
          </a:ln>
        </p:spPr>
        <p:txBody>
          <a:bodyPr wrap="none">
            <a:spAutoFit/>
          </a:bodyPr>
          <a:lstStyle/>
          <a:p>
            <a:r>
              <a:rPr lang="en-US"/>
              <a:t>Originator/ Consumer of data</a:t>
            </a:r>
          </a:p>
        </p:txBody>
      </p:sp>
      <p:sp>
        <p:nvSpPr>
          <p:cNvPr id="119820" name="Text Box 16"/>
          <p:cNvSpPr txBox="1">
            <a:spLocks noChangeArrowheads="1"/>
          </p:cNvSpPr>
          <p:nvPr/>
        </p:nvSpPr>
        <p:spPr bwMode="auto">
          <a:xfrm>
            <a:off x="914400" y="4114800"/>
            <a:ext cx="806450" cy="579438"/>
          </a:xfrm>
          <a:prstGeom prst="rect">
            <a:avLst/>
          </a:prstGeom>
          <a:noFill/>
          <a:ln w="9525">
            <a:noFill/>
            <a:miter lim="800000"/>
            <a:headEnd/>
            <a:tailEnd/>
          </a:ln>
        </p:spPr>
        <p:txBody>
          <a:bodyPr wrap="none">
            <a:spAutoFit/>
          </a:bodyPr>
          <a:lstStyle/>
          <a:p>
            <a:r>
              <a:rPr lang="en-US" sz="3200"/>
              <a:t>*, +</a:t>
            </a:r>
          </a:p>
        </p:txBody>
      </p:sp>
      <p:sp>
        <p:nvSpPr>
          <p:cNvPr id="119821" name="AutoShape 17"/>
          <p:cNvSpPr>
            <a:spLocks noChangeArrowheads="1"/>
          </p:cNvSpPr>
          <p:nvPr/>
        </p:nvSpPr>
        <p:spPr bwMode="auto">
          <a:xfrm>
            <a:off x="2514600" y="4267200"/>
            <a:ext cx="1295400" cy="381000"/>
          </a:xfrm>
          <a:prstGeom prst="rightArrow">
            <a:avLst>
              <a:gd name="adj1" fmla="val 50000"/>
              <a:gd name="adj2" fmla="val 85000"/>
            </a:avLst>
          </a:prstGeom>
          <a:solidFill>
            <a:srgbClr val="CC0000"/>
          </a:solidFill>
          <a:ln w="9525">
            <a:solidFill>
              <a:schemeClr val="tx1"/>
            </a:solidFill>
            <a:miter lim="800000"/>
            <a:headEnd/>
            <a:tailEnd/>
          </a:ln>
        </p:spPr>
        <p:txBody>
          <a:bodyPr wrap="none" anchor="ctr"/>
          <a:lstStyle/>
          <a:p>
            <a:endParaRPr lang="en-IN"/>
          </a:p>
        </p:txBody>
      </p:sp>
      <p:sp>
        <p:nvSpPr>
          <p:cNvPr id="119822" name="Text Box 18"/>
          <p:cNvSpPr txBox="1">
            <a:spLocks noChangeArrowheads="1"/>
          </p:cNvSpPr>
          <p:nvPr/>
        </p:nvSpPr>
        <p:spPr bwMode="auto">
          <a:xfrm>
            <a:off x="3886200" y="4267200"/>
            <a:ext cx="4160838" cy="396875"/>
          </a:xfrm>
          <a:prstGeom prst="rect">
            <a:avLst/>
          </a:prstGeom>
          <a:noFill/>
          <a:ln w="9525">
            <a:noFill/>
            <a:miter lim="800000"/>
            <a:headEnd/>
            <a:tailEnd/>
          </a:ln>
        </p:spPr>
        <p:txBody>
          <a:bodyPr wrap="none">
            <a:spAutoFit/>
          </a:bodyPr>
          <a:lstStyle/>
          <a:p>
            <a:r>
              <a:rPr lang="en-US"/>
              <a:t>Multiple data flows, </a:t>
            </a:r>
            <a:r>
              <a:rPr lang="en-US" sz="2000"/>
              <a:t>* = AND , * = OR </a:t>
            </a:r>
          </a:p>
        </p:txBody>
      </p:sp>
      <p:sp>
        <p:nvSpPr>
          <p:cNvPr id="119823" name="Text Box 19"/>
          <p:cNvSpPr txBox="1">
            <a:spLocks noChangeArrowheads="1"/>
          </p:cNvSpPr>
          <p:nvPr/>
        </p:nvSpPr>
        <p:spPr bwMode="auto">
          <a:xfrm>
            <a:off x="609600" y="5334000"/>
            <a:ext cx="2000250" cy="366713"/>
          </a:xfrm>
          <a:prstGeom prst="rect">
            <a:avLst/>
          </a:prstGeom>
          <a:noFill/>
          <a:ln w="9525">
            <a:noFill/>
            <a:miter lim="800000"/>
            <a:headEnd/>
            <a:tailEnd/>
          </a:ln>
        </p:spPr>
        <p:txBody>
          <a:bodyPr wrap="none">
            <a:spAutoFit/>
          </a:bodyPr>
          <a:lstStyle/>
          <a:p>
            <a:r>
              <a:rPr lang="en-US" u="sng"/>
              <a:t>Employee Record</a:t>
            </a:r>
          </a:p>
        </p:txBody>
      </p:sp>
      <p:sp>
        <p:nvSpPr>
          <p:cNvPr id="119824" name="AutoShape 20"/>
          <p:cNvSpPr>
            <a:spLocks noChangeArrowheads="1"/>
          </p:cNvSpPr>
          <p:nvPr/>
        </p:nvSpPr>
        <p:spPr bwMode="auto">
          <a:xfrm>
            <a:off x="2667000" y="5410200"/>
            <a:ext cx="1295400" cy="381000"/>
          </a:xfrm>
          <a:prstGeom prst="rightArrow">
            <a:avLst>
              <a:gd name="adj1" fmla="val 50000"/>
              <a:gd name="adj2" fmla="val 85000"/>
            </a:avLst>
          </a:prstGeom>
          <a:solidFill>
            <a:srgbClr val="CC0000"/>
          </a:solidFill>
          <a:ln w="9525">
            <a:solidFill>
              <a:schemeClr val="tx1"/>
            </a:solidFill>
            <a:miter lim="800000"/>
            <a:headEnd/>
            <a:tailEnd/>
          </a:ln>
        </p:spPr>
        <p:txBody>
          <a:bodyPr wrap="none" anchor="ctr"/>
          <a:lstStyle/>
          <a:p>
            <a:endParaRPr lang="en-IN"/>
          </a:p>
        </p:txBody>
      </p:sp>
      <p:sp>
        <p:nvSpPr>
          <p:cNvPr id="119825" name="Text Box 21"/>
          <p:cNvSpPr txBox="1">
            <a:spLocks noChangeArrowheads="1"/>
          </p:cNvSpPr>
          <p:nvPr/>
        </p:nvSpPr>
        <p:spPr bwMode="auto">
          <a:xfrm>
            <a:off x="4251325" y="5446713"/>
            <a:ext cx="1492250" cy="366712"/>
          </a:xfrm>
          <a:prstGeom prst="rect">
            <a:avLst/>
          </a:prstGeom>
          <a:noFill/>
          <a:ln w="9525">
            <a:noFill/>
            <a:miter lim="800000"/>
            <a:headEnd/>
            <a:tailEnd/>
          </a:ln>
        </p:spPr>
        <p:txBody>
          <a:bodyPr wrap="none">
            <a:spAutoFit/>
          </a:bodyPr>
          <a:lstStyle/>
          <a:p>
            <a:r>
              <a:rPr lang="en-US"/>
              <a:t>External files</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3"/>
          <p:cNvSpPr>
            <a:spLocks noGrp="1" noChangeArrowheads="1"/>
          </p:cNvSpPr>
          <p:nvPr>
            <p:ph type="body" idx="1"/>
          </p:nvPr>
        </p:nvSpPr>
        <p:spPr>
          <a:xfrm>
            <a:off x="457200" y="381000"/>
            <a:ext cx="8229600" cy="6324600"/>
          </a:xfrm>
          <a:noFill/>
        </p:spPr>
        <p:txBody>
          <a:bodyPr/>
          <a:lstStyle/>
          <a:p>
            <a:pPr eaLnBrk="1" hangingPunct="1">
              <a:lnSpc>
                <a:spcPct val="80000"/>
              </a:lnSpc>
            </a:pPr>
            <a:r>
              <a:rPr lang="en-US" sz="2800" smtClean="0"/>
              <a:t>Most of the systems are too large for a single DFD to describe the data processing clearly</a:t>
            </a:r>
          </a:p>
          <a:p>
            <a:pPr eaLnBrk="1" hangingPunct="1">
              <a:lnSpc>
                <a:spcPct val="80000"/>
              </a:lnSpc>
            </a:pPr>
            <a:r>
              <a:rPr lang="en-US" sz="2800" smtClean="0"/>
              <a:t>It is necessary that some decomposition and abstraction mechanism be used for such systems</a:t>
            </a:r>
          </a:p>
          <a:p>
            <a:pPr eaLnBrk="1" hangingPunct="1">
              <a:lnSpc>
                <a:spcPct val="80000"/>
              </a:lnSpc>
            </a:pPr>
            <a:r>
              <a:rPr lang="en-US" sz="2800" smtClean="0"/>
              <a:t>DFDs can be hierarchically organized which helps in progressively partitioning and analyzing large systems</a:t>
            </a:r>
          </a:p>
          <a:p>
            <a:pPr eaLnBrk="1" hangingPunct="1">
              <a:lnSpc>
                <a:spcPct val="80000"/>
              </a:lnSpc>
            </a:pPr>
            <a:r>
              <a:rPr lang="en-US" sz="2800" smtClean="0"/>
              <a:t>Such DFDs are called </a:t>
            </a:r>
            <a:r>
              <a:rPr lang="en-US" sz="2800" smtClean="0">
                <a:solidFill>
                  <a:srgbClr val="CC0000"/>
                </a:solidFill>
              </a:rPr>
              <a:t>leveled DFD set</a:t>
            </a:r>
          </a:p>
          <a:p>
            <a:pPr eaLnBrk="1" hangingPunct="1">
              <a:lnSpc>
                <a:spcPct val="80000"/>
              </a:lnSpc>
            </a:pPr>
            <a:r>
              <a:rPr lang="en-US" sz="2800" smtClean="0"/>
              <a:t>A leveled DFD set has a starting DFD which is a very abstract representation of the system </a:t>
            </a:r>
          </a:p>
          <a:p>
            <a:pPr eaLnBrk="1" hangingPunct="1">
              <a:lnSpc>
                <a:spcPct val="80000"/>
              </a:lnSpc>
            </a:pPr>
            <a:r>
              <a:rPr lang="en-US" sz="2800" smtClean="0"/>
              <a:t>It only identifies the major inputs, outputs and the major processes in the system</a:t>
            </a:r>
          </a:p>
          <a:p>
            <a:pPr eaLnBrk="1" hangingPunct="1">
              <a:lnSpc>
                <a:spcPct val="80000"/>
              </a:lnSpc>
            </a:pPr>
            <a:r>
              <a:rPr lang="en-US" sz="2800" smtClean="0"/>
              <a:t>Then each bubble is refined and a DFD drawn for the process i.e. a bubble in a DFD is expanded into a DFD during refinement</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3"/>
          <p:cNvSpPr>
            <a:spLocks noGrp="1" noChangeArrowheads="1"/>
          </p:cNvSpPr>
          <p:nvPr>
            <p:ph type="body" idx="1"/>
          </p:nvPr>
        </p:nvSpPr>
        <p:spPr>
          <a:xfrm>
            <a:off x="457200" y="304800"/>
            <a:ext cx="8229600" cy="6400800"/>
          </a:xfrm>
        </p:spPr>
        <p:txBody>
          <a:bodyPr/>
          <a:lstStyle/>
          <a:p>
            <a:pPr eaLnBrk="1" hangingPunct="1">
              <a:lnSpc>
                <a:spcPct val="90000"/>
              </a:lnSpc>
            </a:pPr>
            <a:r>
              <a:rPr lang="en-US" sz="2800" smtClean="0"/>
              <a:t>For the hierarchy to be consistent, it is important that the net inputs and outputs of a DFD for a process are the same as the inputs and outputs of the process in the higher level DFD</a:t>
            </a:r>
          </a:p>
          <a:p>
            <a:pPr eaLnBrk="1" hangingPunct="1">
              <a:lnSpc>
                <a:spcPct val="90000"/>
              </a:lnSpc>
            </a:pPr>
            <a:r>
              <a:rPr lang="en-US" sz="2800" smtClean="0"/>
              <a:t>This refinements stops if each bubble is considered to be “atomic” i.e. each bubble can be easily understood</a:t>
            </a:r>
          </a:p>
          <a:p>
            <a:pPr eaLnBrk="1" hangingPunct="1">
              <a:lnSpc>
                <a:spcPct val="90000"/>
              </a:lnSpc>
            </a:pPr>
            <a:r>
              <a:rPr lang="en-US" sz="2800" smtClean="0"/>
              <a:t>It is to be noted that during refinement, though the net input and output are reserved, a refinement of the data might also occur</a:t>
            </a:r>
          </a:p>
          <a:p>
            <a:pPr eaLnBrk="1" hangingPunct="1">
              <a:lnSpc>
                <a:spcPct val="90000"/>
              </a:lnSpc>
            </a:pPr>
            <a:r>
              <a:rPr lang="en-US" sz="2800" smtClean="0"/>
              <a:t>That is, a unit of data may be broken into its components for processing when the detailed DFD for a process is being drawn</a:t>
            </a:r>
          </a:p>
          <a:p>
            <a:pPr eaLnBrk="1" hangingPunct="1">
              <a:lnSpc>
                <a:spcPct val="90000"/>
              </a:lnSpc>
            </a:pPr>
            <a:r>
              <a:rPr lang="en-US" sz="2800" smtClean="0"/>
              <a:t>So, as the processes are decomposed, data decomposition also occurs</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Rectangle 3"/>
          <p:cNvSpPr>
            <a:spLocks noGrp="1" noChangeArrowheads="1"/>
          </p:cNvSpPr>
          <p:nvPr>
            <p:ph type="body" idx="1"/>
          </p:nvPr>
        </p:nvSpPr>
        <p:spPr>
          <a:xfrm>
            <a:off x="457200" y="381000"/>
            <a:ext cx="8229600" cy="6324600"/>
          </a:xfrm>
        </p:spPr>
        <p:txBody>
          <a:bodyPr/>
          <a:lstStyle/>
          <a:p>
            <a:pPr eaLnBrk="1" hangingPunct="1"/>
            <a:r>
              <a:rPr lang="en-US" sz="2600" smtClean="0"/>
              <a:t>Some points to remember:</a:t>
            </a:r>
          </a:p>
          <a:p>
            <a:pPr lvl="1" eaLnBrk="1" hangingPunct="1"/>
            <a:r>
              <a:rPr lang="en-US" sz="2600" smtClean="0"/>
              <a:t>A DFD is not a flowchart</a:t>
            </a:r>
          </a:p>
          <a:p>
            <a:pPr lvl="1" eaLnBrk="1" hangingPunct="1"/>
            <a:r>
              <a:rPr lang="en-US" sz="2600" smtClean="0"/>
              <a:t>A DFD represents the flow data while a flowchart represents the flow of control</a:t>
            </a:r>
          </a:p>
          <a:p>
            <a:pPr lvl="1" eaLnBrk="1" hangingPunct="1"/>
            <a:r>
              <a:rPr lang="en-US" sz="2600" smtClean="0"/>
              <a:t>A DFD doesn’t represent procedural information</a:t>
            </a:r>
          </a:p>
          <a:p>
            <a:pPr lvl="1" eaLnBrk="1" hangingPunct="1"/>
            <a:r>
              <a:rPr lang="en-US" sz="2600" smtClean="0"/>
              <a:t>While drawing a DFD, the procedural details and thinking must be avoided</a:t>
            </a:r>
          </a:p>
          <a:p>
            <a:pPr lvl="1" eaLnBrk="1" hangingPunct="1"/>
            <a:r>
              <a:rPr lang="en-US" sz="2600" smtClean="0"/>
              <a:t>For e.g: considerations of loops and decisions must be ignored</a:t>
            </a:r>
          </a:p>
          <a:p>
            <a:pPr lvl="1" eaLnBrk="1" hangingPunct="1"/>
            <a:r>
              <a:rPr lang="en-US" sz="2600" smtClean="0"/>
              <a:t>The designer of the DFD should only specify the major transforms in the path of the data flowing from the input to the output</a:t>
            </a:r>
          </a:p>
          <a:p>
            <a:pPr lvl="1" eaLnBrk="1" hangingPunct="1"/>
            <a:r>
              <a:rPr lang="en-US" sz="2600" i="1" smtClean="0"/>
              <a:t>How</a:t>
            </a:r>
            <a:r>
              <a:rPr lang="en-US" sz="2600" smtClean="0"/>
              <a:t> those transforms are performed is not an issue while drawing the DFD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6979">
                                            <p:txEl>
                                              <p:pRg st="2" end="2"/>
                                            </p:txEl>
                                          </p:spTgt>
                                        </p:tgtEl>
                                        <p:attrNameLst>
                                          <p:attrName>style.visibility</p:attrName>
                                        </p:attrNameLst>
                                      </p:cBhvr>
                                      <p:to>
                                        <p:strVal val="visible"/>
                                      </p:to>
                                    </p:set>
                                    <p:anim calcmode="lin" valueType="num">
                                      <p:cBhvr additive="base">
                                        <p:cTn id="7" dur="500" fill="hold"/>
                                        <p:tgtEl>
                                          <p:spTgt spid="12697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697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6979">
                                            <p:txEl>
                                              <p:pRg st="3" end="3"/>
                                            </p:txEl>
                                          </p:spTgt>
                                        </p:tgtEl>
                                        <p:attrNameLst>
                                          <p:attrName>style.visibility</p:attrName>
                                        </p:attrNameLst>
                                      </p:cBhvr>
                                      <p:to>
                                        <p:strVal val="visible"/>
                                      </p:to>
                                    </p:set>
                                    <p:anim calcmode="lin" valueType="num">
                                      <p:cBhvr additive="base">
                                        <p:cTn id="13" dur="500" fill="hold"/>
                                        <p:tgtEl>
                                          <p:spTgt spid="126979">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697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6979">
                                            <p:txEl>
                                              <p:pRg st="4" end="4"/>
                                            </p:txEl>
                                          </p:spTgt>
                                        </p:tgtEl>
                                        <p:attrNameLst>
                                          <p:attrName>style.visibility</p:attrName>
                                        </p:attrNameLst>
                                      </p:cBhvr>
                                      <p:to>
                                        <p:strVal val="visible"/>
                                      </p:to>
                                    </p:set>
                                    <p:anim calcmode="lin" valueType="num">
                                      <p:cBhvr additive="base">
                                        <p:cTn id="19" dur="500" fill="hold"/>
                                        <p:tgtEl>
                                          <p:spTgt spid="12697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697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6979">
                                            <p:txEl>
                                              <p:pRg st="5" end="5"/>
                                            </p:txEl>
                                          </p:spTgt>
                                        </p:tgtEl>
                                        <p:attrNameLst>
                                          <p:attrName>style.visibility</p:attrName>
                                        </p:attrNameLst>
                                      </p:cBhvr>
                                      <p:to>
                                        <p:strVal val="visible"/>
                                      </p:to>
                                    </p:set>
                                    <p:anim calcmode="lin" valueType="num">
                                      <p:cBhvr additive="base">
                                        <p:cTn id="25" dur="500" fill="hold"/>
                                        <p:tgtEl>
                                          <p:spTgt spid="126979">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697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6979">
                                            <p:txEl>
                                              <p:pRg st="6" end="6"/>
                                            </p:txEl>
                                          </p:spTgt>
                                        </p:tgtEl>
                                        <p:attrNameLst>
                                          <p:attrName>style.visibility</p:attrName>
                                        </p:attrNameLst>
                                      </p:cBhvr>
                                      <p:to>
                                        <p:strVal val="visible"/>
                                      </p:to>
                                    </p:set>
                                    <p:anim calcmode="lin" valueType="num">
                                      <p:cBhvr additive="base">
                                        <p:cTn id="31" dur="500" fill="hold"/>
                                        <p:tgtEl>
                                          <p:spTgt spid="126979">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697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26979">
                                            <p:txEl>
                                              <p:pRg st="7" end="7"/>
                                            </p:txEl>
                                          </p:spTgt>
                                        </p:tgtEl>
                                        <p:attrNameLst>
                                          <p:attrName>style.visibility</p:attrName>
                                        </p:attrNameLst>
                                      </p:cBhvr>
                                      <p:to>
                                        <p:strVal val="visible"/>
                                      </p:to>
                                    </p:set>
                                    <p:anim calcmode="lin" valueType="num">
                                      <p:cBhvr additive="base">
                                        <p:cTn id="37" dur="500" fill="hold"/>
                                        <p:tgtEl>
                                          <p:spTgt spid="126979">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697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body" idx="1"/>
          </p:nvPr>
        </p:nvSpPr>
        <p:spPr>
          <a:xfrm>
            <a:off x="457200" y="304800"/>
            <a:ext cx="8229600" cy="5821363"/>
          </a:xfrm>
        </p:spPr>
        <p:txBody>
          <a:bodyPr/>
          <a:lstStyle/>
          <a:p>
            <a:pPr marL="609600" indent="-609600" eaLnBrk="1" hangingPunct="1">
              <a:buFontTx/>
              <a:buNone/>
            </a:pPr>
            <a:r>
              <a:rPr lang="en-US" smtClean="0"/>
              <a:t>2. </a:t>
            </a:r>
            <a:r>
              <a:rPr lang="en-US" smtClean="0">
                <a:solidFill>
                  <a:srgbClr val="0000CC"/>
                </a:solidFill>
              </a:rPr>
              <a:t>An SRS provides a reference for validation of the final product</a:t>
            </a:r>
          </a:p>
          <a:p>
            <a:pPr marL="609600" indent="-609600" eaLnBrk="1" hangingPunct="1"/>
            <a:r>
              <a:rPr lang="en-US" smtClean="0"/>
              <a:t>The SRS helps the client determine of the s/w meets the requirements</a:t>
            </a:r>
          </a:p>
          <a:p>
            <a:pPr marL="609600" indent="-609600" eaLnBrk="1" hangingPunct="1"/>
            <a:r>
              <a:rPr lang="en-US" smtClean="0"/>
              <a:t>Without a proper SRS:</a:t>
            </a:r>
          </a:p>
          <a:p>
            <a:pPr marL="990600" lvl="1" indent="-533400" eaLnBrk="1" hangingPunct="1"/>
            <a:r>
              <a:rPr lang="en-US" smtClean="0"/>
              <a:t>There’s no way a client can determine if the s/w being developed is what was ordered</a:t>
            </a:r>
          </a:p>
          <a:p>
            <a:pPr marL="990600" lvl="1" indent="-533400" eaLnBrk="1" hangingPunct="1"/>
            <a:r>
              <a:rPr lang="en-US" smtClean="0"/>
              <a:t>There’s no way a developer can convince the client that all requirements have been fulfilled</a:t>
            </a:r>
          </a:p>
          <a:p>
            <a:pPr marL="609600" indent="-609600" eaLnBrk="1" hangingPunct="1"/>
            <a:endParaRPr lang="en-US" smtClean="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3"/>
          <p:cNvSpPr>
            <a:spLocks noGrp="1" noChangeArrowheads="1"/>
          </p:cNvSpPr>
          <p:nvPr>
            <p:ph type="body" idx="1"/>
          </p:nvPr>
        </p:nvSpPr>
        <p:spPr>
          <a:xfrm>
            <a:off x="457200" y="457200"/>
            <a:ext cx="8229600" cy="5668963"/>
          </a:xfrm>
        </p:spPr>
        <p:txBody>
          <a:bodyPr/>
          <a:lstStyle/>
          <a:p>
            <a:pPr eaLnBrk="1" hangingPunct="1">
              <a:lnSpc>
                <a:spcPct val="90000"/>
              </a:lnSpc>
            </a:pPr>
            <a:r>
              <a:rPr lang="en-US" smtClean="0"/>
              <a:t>Following are some suggestions to draw a DFD:</a:t>
            </a:r>
          </a:p>
          <a:p>
            <a:pPr lvl="1" eaLnBrk="1" hangingPunct="1">
              <a:lnSpc>
                <a:spcPct val="90000"/>
              </a:lnSpc>
            </a:pPr>
            <a:r>
              <a:rPr lang="en-US" smtClean="0"/>
              <a:t>Work your way consistently from the inputs to the outputs or vice versa. If you get stuck, reverse direction</a:t>
            </a:r>
          </a:p>
          <a:p>
            <a:pPr lvl="1" eaLnBrk="1" hangingPunct="1">
              <a:lnSpc>
                <a:spcPct val="90000"/>
              </a:lnSpc>
            </a:pPr>
            <a:r>
              <a:rPr lang="en-US" smtClean="0"/>
              <a:t>Start with a high-level data flow graph with a few major transformations describing the entire transformation from the inputs to the outputs and then refine each transform with more detailed transformations</a:t>
            </a:r>
          </a:p>
          <a:p>
            <a:pPr lvl="1" eaLnBrk="1" hangingPunct="1">
              <a:lnSpc>
                <a:spcPct val="90000"/>
              </a:lnSpc>
            </a:pPr>
            <a:r>
              <a:rPr lang="en-US" smtClean="0"/>
              <a:t>Never try to show control logic. If you find yourself thinking in terms of loops or decisions, it is time to stop and start again</a:t>
            </a:r>
          </a:p>
          <a:p>
            <a:pPr lvl="1" eaLnBrk="1" hangingPunct="1">
              <a:lnSpc>
                <a:spcPct val="90000"/>
              </a:lnSpc>
            </a:pPr>
            <a:endParaRPr lang="en-US" smtClean="0"/>
          </a:p>
          <a:p>
            <a:pPr lvl="1" eaLnBrk="1" hangingPunct="1">
              <a:lnSpc>
                <a:spcPct val="90000"/>
              </a:lnSpc>
            </a:pPr>
            <a:endParaRPr lang="en-US" smtClean="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3"/>
          <p:cNvSpPr>
            <a:spLocks noGrp="1" noChangeArrowheads="1"/>
          </p:cNvSpPr>
          <p:nvPr>
            <p:ph type="body" idx="1"/>
          </p:nvPr>
        </p:nvSpPr>
        <p:spPr>
          <a:xfrm>
            <a:off x="457200" y="152400"/>
            <a:ext cx="8229600" cy="5973763"/>
          </a:xfrm>
        </p:spPr>
        <p:txBody>
          <a:bodyPr/>
          <a:lstStyle/>
          <a:p>
            <a:pPr eaLnBrk="1" hangingPunct="1"/>
            <a:r>
              <a:rPr lang="en-US" smtClean="0"/>
              <a:t>Label each arrow with proper data elements. Inputs and outputs of each transform should be carefully identified</a:t>
            </a:r>
          </a:p>
          <a:p>
            <a:pPr eaLnBrk="1" hangingPunct="1"/>
            <a:r>
              <a:rPr lang="en-US" smtClean="0"/>
              <a:t>Make use of * and + operations and show sufficient detail in the data flow graph</a:t>
            </a:r>
          </a:p>
          <a:p>
            <a:pPr eaLnBrk="1" hangingPunct="1"/>
            <a:r>
              <a:rPr lang="en-US" smtClean="0"/>
              <a:t>Try drawing alternate data flow graphs before settling down on one</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3"/>
          <p:cNvSpPr>
            <a:spLocks noGrp="1" noChangeArrowheads="1"/>
          </p:cNvSpPr>
          <p:nvPr>
            <p:ph type="body" idx="1"/>
          </p:nvPr>
        </p:nvSpPr>
        <p:spPr>
          <a:xfrm>
            <a:off x="304800" y="304800"/>
            <a:ext cx="8229600" cy="6202363"/>
          </a:xfrm>
        </p:spPr>
        <p:txBody>
          <a:bodyPr/>
          <a:lstStyle/>
          <a:p>
            <a:pPr eaLnBrk="1" hangingPunct="1"/>
            <a:r>
              <a:rPr lang="en-US" smtClean="0"/>
              <a:t>Some common errors while drawing a DFD are:</a:t>
            </a:r>
          </a:p>
          <a:p>
            <a:pPr lvl="1" eaLnBrk="1" hangingPunct="1"/>
            <a:r>
              <a:rPr lang="en-US" smtClean="0"/>
              <a:t>Unlabeled data flows</a:t>
            </a:r>
          </a:p>
          <a:p>
            <a:pPr lvl="1" eaLnBrk="1" hangingPunct="1"/>
            <a:r>
              <a:rPr lang="en-US" smtClean="0"/>
              <a:t>Missing data flows: information required by a process is not available</a:t>
            </a:r>
          </a:p>
          <a:p>
            <a:pPr lvl="1" eaLnBrk="1" hangingPunct="1"/>
            <a:r>
              <a:rPr lang="en-US" smtClean="0"/>
              <a:t>Extraneous data flows: some information is not being used in the process</a:t>
            </a:r>
          </a:p>
          <a:p>
            <a:pPr lvl="1" eaLnBrk="1" hangingPunct="1"/>
            <a:r>
              <a:rPr lang="en-US" smtClean="0"/>
              <a:t>Consistency not maintained during refinement</a:t>
            </a:r>
          </a:p>
          <a:p>
            <a:pPr lvl="1" eaLnBrk="1" hangingPunct="1"/>
            <a:r>
              <a:rPr lang="en-US" smtClean="0"/>
              <a:t>Missing processes</a:t>
            </a:r>
          </a:p>
          <a:p>
            <a:pPr lvl="1" eaLnBrk="1" hangingPunct="1"/>
            <a:r>
              <a:rPr lang="en-US" smtClean="0"/>
              <a:t>Contains control information</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3"/>
          <p:cNvSpPr>
            <a:spLocks noGrp="1" noChangeArrowheads="1"/>
          </p:cNvSpPr>
          <p:nvPr>
            <p:ph type="body" idx="1"/>
          </p:nvPr>
        </p:nvSpPr>
        <p:spPr>
          <a:xfrm>
            <a:off x="457200" y="228600"/>
            <a:ext cx="8305800" cy="6400800"/>
          </a:xfrm>
        </p:spPr>
        <p:txBody>
          <a:bodyPr/>
          <a:lstStyle/>
          <a:p>
            <a:pPr eaLnBrk="1" hangingPunct="1">
              <a:lnSpc>
                <a:spcPct val="90000"/>
              </a:lnSpc>
            </a:pPr>
            <a:r>
              <a:rPr lang="en-US" smtClean="0"/>
              <a:t>Unlabeled data flows:</a:t>
            </a:r>
          </a:p>
          <a:p>
            <a:pPr lvl="1" eaLnBrk="1" hangingPunct="1">
              <a:lnSpc>
                <a:spcPct val="90000"/>
              </a:lnSpc>
            </a:pPr>
            <a:r>
              <a:rPr lang="en-US" smtClean="0"/>
              <a:t>It is the most common error</a:t>
            </a:r>
          </a:p>
          <a:p>
            <a:pPr lvl="1" eaLnBrk="1" hangingPunct="1">
              <a:lnSpc>
                <a:spcPct val="90000"/>
              </a:lnSpc>
            </a:pPr>
            <a:r>
              <a:rPr lang="en-US" smtClean="0"/>
              <a:t>If an analyst can’t label the data flow, it is likely that he doesn’t understand the purpose and structure of that data flow</a:t>
            </a:r>
          </a:p>
          <a:p>
            <a:pPr eaLnBrk="1" hangingPunct="1">
              <a:lnSpc>
                <a:spcPct val="90000"/>
              </a:lnSpc>
            </a:pPr>
            <a:r>
              <a:rPr lang="en-US" smtClean="0"/>
              <a:t>Missing data flow:</a:t>
            </a:r>
          </a:p>
          <a:p>
            <a:pPr lvl="1" eaLnBrk="1" hangingPunct="1">
              <a:lnSpc>
                <a:spcPct val="90000"/>
              </a:lnSpc>
            </a:pPr>
            <a:r>
              <a:rPr lang="en-US" smtClean="0"/>
              <a:t>To check for this the analyst should ask:</a:t>
            </a:r>
          </a:p>
          <a:p>
            <a:pPr lvl="1" eaLnBrk="1" hangingPunct="1">
              <a:lnSpc>
                <a:spcPct val="90000"/>
              </a:lnSpc>
              <a:buFontTx/>
              <a:buNone/>
            </a:pPr>
            <a:r>
              <a:rPr lang="en-US" smtClean="0"/>
              <a:t>   “ Can the process build the outputs shown from the given inputs?”</a:t>
            </a:r>
          </a:p>
          <a:p>
            <a:pPr eaLnBrk="1" hangingPunct="1">
              <a:lnSpc>
                <a:spcPct val="90000"/>
              </a:lnSpc>
            </a:pPr>
            <a:r>
              <a:rPr lang="en-US" smtClean="0"/>
              <a:t>Extraneous data flow:</a:t>
            </a:r>
          </a:p>
          <a:p>
            <a:pPr lvl="1" eaLnBrk="1" hangingPunct="1">
              <a:lnSpc>
                <a:spcPct val="90000"/>
              </a:lnSpc>
            </a:pPr>
            <a:r>
              <a:rPr lang="en-US" smtClean="0"/>
              <a:t>Check for redundant data flows by asking:</a:t>
            </a:r>
          </a:p>
          <a:p>
            <a:pPr lvl="1" eaLnBrk="1" hangingPunct="1">
              <a:lnSpc>
                <a:spcPct val="90000"/>
              </a:lnSpc>
              <a:buFontTx/>
              <a:buNone/>
            </a:pPr>
            <a:r>
              <a:rPr lang="en-US" smtClean="0"/>
              <a:t>  “Are all data flows required in the computation of the output?”</a:t>
            </a:r>
          </a:p>
          <a:p>
            <a:pPr eaLnBrk="1" hangingPunct="1">
              <a:lnSpc>
                <a:spcPct val="90000"/>
              </a:lnSpc>
            </a:pPr>
            <a:endParaRPr lang="en-US" smtClean="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3"/>
          <p:cNvSpPr>
            <a:spLocks noGrp="1" noChangeArrowheads="1"/>
          </p:cNvSpPr>
          <p:nvPr>
            <p:ph type="body" idx="1"/>
          </p:nvPr>
        </p:nvSpPr>
        <p:spPr>
          <a:xfrm>
            <a:off x="457200" y="228600"/>
            <a:ext cx="8305800" cy="5897563"/>
          </a:xfrm>
        </p:spPr>
        <p:txBody>
          <a:bodyPr/>
          <a:lstStyle/>
          <a:p>
            <a:pPr eaLnBrk="1" hangingPunct="1"/>
            <a:r>
              <a:rPr lang="en-US" smtClean="0"/>
              <a:t>Consistency:</a:t>
            </a:r>
          </a:p>
          <a:p>
            <a:pPr lvl="1" eaLnBrk="1" hangingPunct="1"/>
            <a:r>
              <a:rPr lang="en-US" smtClean="0"/>
              <a:t>Can be easily lost if new data flows are added to the DFD during modification</a:t>
            </a:r>
          </a:p>
          <a:p>
            <a:pPr lvl="1" eaLnBrk="1" hangingPunct="1"/>
            <a:r>
              <a:rPr lang="en-US" smtClean="0"/>
              <a:t>If such changes are made, appropriate changes should be made in the parent or the child DFD</a:t>
            </a:r>
          </a:p>
          <a:p>
            <a:pPr lvl="1" eaLnBrk="1" hangingPunct="1"/>
            <a:r>
              <a:rPr lang="en-US" smtClean="0"/>
              <a:t>If a new data flow is added in a lower-level DFD, it should also be reflected in the higher-level DFDs</a:t>
            </a:r>
          </a:p>
          <a:p>
            <a:pPr lvl="1" eaLnBrk="1" hangingPunct="1"/>
            <a:r>
              <a:rPr lang="en-US" smtClean="0"/>
              <a:t>If a data flow is added in a higher-level DFD, the DFD for the processes affected by the change should also be appropriately modified</a:t>
            </a:r>
          </a:p>
          <a:p>
            <a:pPr lvl="1" eaLnBrk="1" hangingPunct="1"/>
            <a:endParaRPr lang="en-US" smtClean="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3"/>
          <p:cNvSpPr>
            <a:spLocks noGrp="1" noChangeArrowheads="1"/>
          </p:cNvSpPr>
          <p:nvPr>
            <p:ph type="body" idx="1"/>
          </p:nvPr>
        </p:nvSpPr>
        <p:spPr>
          <a:xfrm>
            <a:off x="457200" y="228600"/>
            <a:ext cx="8229600" cy="5897563"/>
          </a:xfrm>
        </p:spPr>
        <p:txBody>
          <a:bodyPr/>
          <a:lstStyle/>
          <a:p>
            <a:pPr eaLnBrk="1" hangingPunct="1"/>
            <a:r>
              <a:rPr lang="en-US" smtClean="0"/>
              <a:t>Missing processes and control information:</a:t>
            </a:r>
          </a:p>
          <a:p>
            <a:pPr lvl="1" eaLnBrk="1" hangingPunct="1"/>
            <a:r>
              <a:rPr lang="en-US" smtClean="0"/>
              <a:t>The DFD should be carefully scrutinized to make sure that all the processes in the physical environment are shown in the DFD</a:t>
            </a:r>
          </a:p>
          <a:p>
            <a:pPr lvl="1" eaLnBrk="1" hangingPunct="1"/>
            <a:r>
              <a:rPr lang="en-US" smtClean="0"/>
              <a:t>It should also be ensured that none of the data flows is actually carrying control information</a:t>
            </a:r>
          </a:p>
          <a:p>
            <a:pPr lvl="1" eaLnBrk="1" hangingPunct="1"/>
            <a:r>
              <a:rPr lang="en-US" smtClean="0"/>
              <a:t>A data flow without any structure or composition is a potential candidate for control information</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457200" y="274638"/>
            <a:ext cx="8229600" cy="639762"/>
          </a:xfrm>
        </p:spPr>
        <p:txBody>
          <a:bodyPr/>
          <a:lstStyle/>
          <a:p>
            <a:pPr eaLnBrk="1" hangingPunct="1"/>
            <a:r>
              <a:rPr lang="en-US" sz="4000" smtClean="0"/>
              <a:t>An example: Word counting</a:t>
            </a:r>
          </a:p>
        </p:txBody>
      </p:sp>
      <p:sp>
        <p:nvSpPr>
          <p:cNvPr id="130051" name="Rectangle 3"/>
          <p:cNvSpPr>
            <a:spLocks noGrp="1" noChangeArrowheads="1"/>
          </p:cNvSpPr>
          <p:nvPr>
            <p:ph type="body" idx="1"/>
          </p:nvPr>
        </p:nvSpPr>
        <p:spPr>
          <a:xfrm>
            <a:off x="457200" y="990600"/>
            <a:ext cx="8229600" cy="990600"/>
          </a:xfrm>
        </p:spPr>
        <p:txBody>
          <a:bodyPr/>
          <a:lstStyle/>
          <a:p>
            <a:pPr eaLnBrk="1" hangingPunct="1">
              <a:lnSpc>
                <a:spcPct val="90000"/>
              </a:lnSpc>
            </a:pPr>
            <a:r>
              <a:rPr lang="en-US" smtClean="0"/>
              <a:t>Problem: To determine the no. of different words in the file</a:t>
            </a:r>
          </a:p>
          <a:p>
            <a:pPr eaLnBrk="1" hangingPunct="1">
              <a:lnSpc>
                <a:spcPct val="90000"/>
              </a:lnSpc>
            </a:pPr>
            <a:endParaRPr lang="en-US" smtClean="0"/>
          </a:p>
        </p:txBody>
      </p:sp>
      <p:sp>
        <p:nvSpPr>
          <p:cNvPr id="130052" name="Oval 4"/>
          <p:cNvSpPr>
            <a:spLocks noChangeArrowheads="1"/>
          </p:cNvSpPr>
          <p:nvPr/>
        </p:nvSpPr>
        <p:spPr bwMode="auto">
          <a:xfrm>
            <a:off x="3657600" y="2362200"/>
            <a:ext cx="1905000" cy="1828800"/>
          </a:xfrm>
          <a:prstGeom prst="ellipse">
            <a:avLst/>
          </a:prstGeom>
          <a:solidFill>
            <a:schemeClr val="accent1"/>
          </a:solidFill>
          <a:ln w="9525">
            <a:solidFill>
              <a:schemeClr val="tx1"/>
            </a:solidFill>
            <a:round/>
            <a:headEnd/>
            <a:tailEnd/>
          </a:ln>
        </p:spPr>
        <p:txBody>
          <a:bodyPr wrap="none" anchor="ctr"/>
          <a:lstStyle/>
          <a:p>
            <a:pPr algn="ctr"/>
            <a:r>
              <a:rPr lang="en-US"/>
              <a:t> Determine the no.</a:t>
            </a:r>
          </a:p>
          <a:p>
            <a:pPr algn="ctr"/>
            <a:r>
              <a:rPr lang="en-US"/>
              <a:t>of different </a:t>
            </a:r>
          </a:p>
          <a:p>
            <a:pPr algn="ctr"/>
            <a:r>
              <a:rPr lang="en-US"/>
              <a:t>words</a:t>
            </a:r>
          </a:p>
        </p:txBody>
      </p:sp>
      <p:sp>
        <p:nvSpPr>
          <p:cNvPr id="130053" name="Line 6"/>
          <p:cNvSpPr>
            <a:spLocks noChangeShapeType="1"/>
          </p:cNvSpPr>
          <p:nvPr/>
        </p:nvSpPr>
        <p:spPr bwMode="auto">
          <a:xfrm>
            <a:off x="2362200" y="3276600"/>
            <a:ext cx="1295400" cy="0"/>
          </a:xfrm>
          <a:prstGeom prst="line">
            <a:avLst/>
          </a:prstGeom>
          <a:noFill/>
          <a:ln w="9525">
            <a:solidFill>
              <a:schemeClr val="tx1"/>
            </a:solidFill>
            <a:round/>
            <a:headEnd/>
            <a:tailEnd type="triangle" w="lg" len="lg"/>
          </a:ln>
        </p:spPr>
        <p:txBody>
          <a:bodyPr/>
          <a:lstStyle/>
          <a:p>
            <a:endParaRPr lang="en-IN"/>
          </a:p>
        </p:txBody>
      </p:sp>
      <p:sp>
        <p:nvSpPr>
          <p:cNvPr id="130054" name="Text Box 7"/>
          <p:cNvSpPr txBox="1">
            <a:spLocks noChangeArrowheads="1"/>
          </p:cNvSpPr>
          <p:nvPr/>
        </p:nvSpPr>
        <p:spPr bwMode="auto">
          <a:xfrm>
            <a:off x="609600" y="3048000"/>
            <a:ext cx="1606550" cy="366713"/>
          </a:xfrm>
          <a:prstGeom prst="rect">
            <a:avLst/>
          </a:prstGeom>
          <a:noFill/>
          <a:ln w="9525">
            <a:noFill/>
            <a:miter lim="800000"/>
            <a:headEnd/>
            <a:tailEnd/>
          </a:ln>
        </p:spPr>
        <p:txBody>
          <a:bodyPr wrap="none">
            <a:spAutoFit/>
          </a:bodyPr>
          <a:lstStyle/>
          <a:p>
            <a:r>
              <a:rPr lang="en-US"/>
              <a:t>Input word file</a:t>
            </a:r>
          </a:p>
        </p:txBody>
      </p:sp>
      <p:sp>
        <p:nvSpPr>
          <p:cNvPr id="130055" name="Line 8"/>
          <p:cNvSpPr>
            <a:spLocks noChangeShapeType="1"/>
          </p:cNvSpPr>
          <p:nvPr/>
        </p:nvSpPr>
        <p:spPr bwMode="auto">
          <a:xfrm>
            <a:off x="5562600" y="3200400"/>
            <a:ext cx="1295400" cy="0"/>
          </a:xfrm>
          <a:prstGeom prst="line">
            <a:avLst/>
          </a:prstGeom>
          <a:noFill/>
          <a:ln w="9525">
            <a:solidFill>
              <a:schemeClr val="tx1"/>
            </a:solidFill>
            <a:round/>
            <a:headEnd/>
            <a:tailEnd type="triangle" w="lg" len="lg"/>
          </a:ln>
        </p:spPr>
        <p:txBody>
          <a:bodyPr/>
          <a:lstStyle/>
          <a:p>
            <a:endParaRPr lang="en-IN"/>
          </a:p>
        </p:txBody>
      </p:sp>
      <p:sp>
        <p:nvSpPr>
          <p:cNvPr id="130056" name="Text Box 9"/>
          <p:cNvSpPr txBox="1">
            <a:spLocks noChangeArrowheads="1"/>
          </p:cNvSpPr>
          <p:nvPr/>
        </p:nvSpPr>
        <p:spPr bwMode="auto">
          <a:xfrm>
            <a:off x="6934200" y="3048000"/>
            <a:ext cx="1466850" cy="366713"/>
          </a:xfrm>
          <a:prstGeom prst="rect">
            <a:avLst/>
          </a:prstGeom>
          <a:noFill/>
          <a:ln w="9525">
            <a:noFill/>
            <a:miter lim="800000"/>
            <a:headEnd/>
            <a:tailEnd/>
          </a:ln>
        </p:spPr>
        <p:txBody>
          <a:bodyPr wrap="none">
            <a:spAutoFit/>
          </a:bodyPr>
          <a:lstStyle/>
          <a:p>
            <a:r>
              <a:rPr lang="en-US"/>
              <a:t>No. of words</a:t>
            </a:r>
          </a:p>
        </p:txBody>
      </p:sp>
      <p:sp>
        <p:nvSpPr>
          <p:cNvPr id="130057" name="Text Box 10"/>
          <p:cNvSpPr txBox="1">
            <a:spLocks noChangeArrowheads="1"/>
          </p:cNvSpPr>
          <p:nvPr/>
        </p:nvSpPr>
        <p:spPr bwMode="auto">
          <a:xfrm>
            <a:off x="3733800" y="4448175"/>
            <a:ext cx="2163763" cy="519113"/>
          </a:xfrm>
          <a:prstGeom prst="rect">
            <a:avLst/>
          </a:prstGeom>
          <a:noFill/>
          <a:ln w="9525">
            <a:noFill/>
            <a:miter lim="800000"/>
            <a:headEnd/>
            <a:tailEnd/>
          </a:ln>
        </p:spPr>
        <p:txBody>
          <a:bodyPr wrap="none">
            <a:spAutoFit/>
          </a:bodyPr>
          <a:lstStyle/>
          <a:p>
            <a:r>
              <a:rPr lang="en-US" sz="2800"/>
              <a:t>Level 0 DFD</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Oval 4"/>
          <p:cNvSpPr>
            <a:spLocks noChangeArrowheads="1"/>
          </p:cNvSpPr>
          <p:nvPr/>
        </p:nvSpPr>
        <p:spPr bwMode="auto">
          <a:xfrm>
            <a:off x="1981200" y="2819400"/>
            <a:ext cx="1524000" cy="1600200"/>
          </a:xfrm>
          <a:prstGeom prst="ellipse">
            <a:avLst/>
          </a:prstGeom>
          <a:solidFill>
            <a:schemeClr val="accent1"/>
          </a:solidFill>
          <a:ln w="9525">
            <a:solidFill>
              <a:schemeClr val="tx1"/>
            </a:solidFill>
            <a:round/>
            <a:headEnd/>
            <a:tailEnd/>
          </a:ln>
        </p:spPr>
        <p:txBody>
          <a:bodyPr wrap="none" anchor="ctr"/>
          <a:lstStyle/>
          <a:p>
            <a:pPr algn="ctr"/>
            <a:r>
              <a:rPr lang="en-US"/>
              <a:t>Get word list</a:t>
            </a:r>
          </a:p>
        </p:txBody>
      </p:sp>
      <p:sp>
        <p:nvSpPr>
          <p:cNvPr id="131075" name="Oval 5"/>
          <p:cNvSpPr>
            <a:spLocks noChangeArrowheads="1"/>
          </p:cNvSpPr>
          <p:nvPr/>
        </p:nvSpPr>
        <p:spPr bwMode="auto">
          <a:xfrm>
            <a:off x="4953000" y="2819400"/>
            <a:ext cx="1600200" cy="1600200"/>
          </a:xfrm>
          <a:prstGeom prst="ellipse">
            <a:avLst/>
          </a:prstGeom>
          <a:solidFill>
            <a:schemeClr val="accent1"/>
          </a:solidFill>
          <a:ln w="9525">
            <a:solidFill>
              <a:schemeClr val="tx1"/>
            </a:solidFill>
            <a:round/>
            <a:headEnd/>
            <a:tailEnd/>
          </a:ln>
        </p:spPr>
        <p:txBody>
          <a:bodyPr wrap="none" anchor="ctr"/>
          <a:lstStyle/>
          <a:p>
            <a:pPr algn="ctr"/>
            <a:r>
              <a:rPr lang="en-US"/>
              <a:t>Count no.</a:t>
            </a:r>
          </a:p>
          <a:p>
            <a:pPr algn="ctr"/>
            <a:r>
              <a:rPr lang="en-US"/>
              <a:t>of </a:t>
            </a:r>
          </a:p>
          <a:p>
            <a:pPr algn="ctr"/>
            <a:r>
              <a:rPr lang="en-US"/>
              <a:t>Different </a:t>
            </a:r>
          </a:p>
          <a:p>
            <a:pPr algn="ctr"/>
            <a:r>
              <a:rPr lang="en-US"/>
              <a:t>words</a:t>
            </a:r>
          </a:p>
        </p:txBody>
      </p:sp>
      <p:sp>
        <p:nvSpPr>
          <p:cNvPr id="131076" name="Line 6"/>
          <p:cNvSpPr>
            <a:spLocks noChangeShapeType="1"/>
          </p:cNvSpPr>
          <p:nvPr/>
        </p:nvSpPr>
        <p:spPr bwMode="auto">
          <a:xfrm>
            <a:off x="990600" y="3657600"/>
            <a:ext cx="990600" cy="0"/>
          </a:xfrm>
          <a:prstGeom prst="line">
            <a:avLst/>
          </a:prstGeom>
          <a:noFill/>
          <a:ln w="9525">
            <a:solidFill>
              <a:schemeClr val="tx1"/>
            </a:solidFill>
            <a:round/>
            <a:headEnd/>
            <a:tailEnd type="triangle" w="lg" len="lg"/>
          </a:ln>
        </p:spPr>
        <p:txBody>
          <a:bodyPr/>
          <a:lstStyle/>
          <a:p>
            <a:endParaRPr lang="en-IN"/>
          </a:p>
        </p:txBody>
      </p:sp>
      <p:sp>
        <p:nvSpPr>
          <p:cNvPr id="131077" name="Text Box 7"/>
          <p:cNvSpPr txBox="1">
            <a:spLocks noChangeArrowheads="1"/>
          </p:cNvSpPr>
          <p:nvPr/>
        </p:nvSpPr>
        <p:spPr bwMode="auto">
          <a:xfrm>
            <a:off x="228600" y="3200400"/>
            <a:ext cx="755650" cy="915988"/>
          </a:xfrm>
          <a:prstGeom prst="rect">
            <a:avLst/>
          </a:prstGeom>
          <a:noFill/>
          <a:ln w="9525">
            <a:noFill/>
            <a:miter lim="800000"/>
            <a:headEnd/>
            <a:tailEnd/>
          </a:ln>
        </p:spPr>
        <p:txBody>
          <a:bodyPr wrap="none">
            <a:spAutoFit/>
          </a:bodyPr>
          <a:lstStyle/>
          <a:p>
            <a:r>
              <a:rPr lang="en-US"/>
              <a:t>Input </a:t>
            </a:r>
          </a:p>
          <a:p>
            <a:r>
              <a:rPr lang="en-US"/>
              <a:t>word </a:t>
            </a:r>
          </a:p>
          <a:p>
            <a:r>
              <a:rPr lang="en-US"/>
              <a:t>file</a:t>
            </a:r>
          </a:p>
        </p:txBody>
      </p:sp>
      <p:sp>
        <p:nvSpPr>
          <p:cNvPr id="131078" name="Line 9"/>
          <p:cNvSpPr>
            <a:spLocks noChangeShapeType="1"/>
          </p:cNvSpPr>
          <p:nvPr/>
        </p:nvSpPr>
        <p:spPr bwMode="auto">
          <a:xfrm>
            <a:off x="3505200" y="3657600"/>
            <a:ext cx="1371600" cy="0"/>
          </a:xfrm>
          <a:prstGeom prst="line">
            <a:avLst/>
          </a:prstGeom>
          <a:noFill/>
          <a:ln w="9525">
            <a:solidFill>
              <a:schemeClr val="tx1"/>
            </a:solidFill>
            <a:round/>
            <a:headEnd/>
            <a:tailEnd type="triangle" w="lg" len="lg"/>
          </a:ln>
        </p:spPr>
        <p:txBody>
          <a:bodyPr/>
          <a:lstStyle/>
          <a:p>
            <a:endParaRPr lang="en-IN"/>
          </a:p>
        </p:txBody>
      </p:sp>
      <p:sp>
        <p:nvSpPr>
          <p:cNvPr id="131079" name="Text Box 10"/>
          <p:cNvSpPr txBox="1">
            <a:spLocks noChangeArrowheads="1"/>
          </p:cNvSpPr>
          <p:nvPr/>
        </p:nvSpPr>
        <p:spPr bwMode="auto">
          <a:xfrm>
            <a:off x="3962400" y="3124200"/>
            <a:ext cx="527050" cy="366713"/>
          </a:xfrm>
          <a:prstGeom prst="rect">
            <a:avLst/>
          </a:prstGeom>
          <a:noFill/>
          <a:ln w="9525">
            <a:noFill/>
            <a:miter lim="800000"/>
            <a:headEnd/>
            <a:tailEnd/>
          </a:ln>
        </p:spPr>
        <p:txBody>
          <a:bodyPr wrap="none">
            <a:spAutoFit/>
          </a:bodyPr>
          <a:lstStyle/>
          <a:p>
            <a:r>
              <a:rPr lang="en-US"/>
              <a:t>w.l.</a:t>
            </a:r>
          </a:p>
        </p:txBody>
      </p:sp>
      <p:sp>
        <p:nvSpPr>
          <p:cNvPr id="131080" name="Text Box 12"/>
          <p:cNvSpPr txBox="1">
            <a:spLocks noChangeArrowheads="1"/>
          </p:cNvSpPr>
          <p:nvPr/>
        </p:nvSpPr>
        <p:spPr bwMode="auto">
          <a:xfrm>
            <a:off x="7677150" y="3505200"/>
            <a:ext cx="1466850" cy="366713"/>
          </a:xfrm>
          <a:prstGeom prst="rect">
            <a:avLst/>
          </a:prstGeom>
          <a:noFill/>
          <a:ln w="9525">
            <a:noFill/>
            <a:miter lim="800000"/>
            <a:headEnd/>
            <a:tailEnd/>
          </a:ln>
        </p:spPr>
        <p:txBody>
          <a:bodyPr wrap="none">
            <a:spAutoFit/>
          </a:bodyPr>
          <a:lstStyle/>
          <a:p>
            <a:r>
              <a:rPr lang="en-US"/>
              <a:t>No. of words</a:t>
            </a:r>
          </a:p>
        </p:txBody>
      </p:sp>
      <p:sp>
        <p:nvSpPr>
          <p:cNvPr id="131081" name="Line 13"/>
          <p:cNvSpPr>
            <a:spLocks noChangeShapeType="1"/>
          </p:cNvSpPr>
          <p:nvPr/>
        </p:nvSpPr>
        <p:spPr bwMode="auto">
          <a:xfrm>
            <a:off x="6629400" y="3657600"/>
            <a:ext cx="990600" cy="0"/>
          </a:xfrm>
          <a:prstGeom prst="line">
            <a:avLst/>
          </a:prstGeom>
          <a:noFill/>
          <a:ln w="9525">
            <a:solidFill>
              <a:schemeClr val="tx1"/>
            </a:solidFill>
            <a:round/>
            <a:headEnd/>
            <a:tailEnd type="triangle" w="lg" len="lg"/>
          </a:ln>
        </p:spPr>
        <p:txBody>
          <a:bodyPr/>
          <a:lstStyle/>
          <a:p>
            <a:endParaRPr lang="en-IN"/>
          </a:p>
        </p:txBody>
      </p:sp>
      <p:sp>
        <p:nvSpPr>
          <p:cNvPr id="131082" name="Text Box 14"/>
          <p:cNvSpPr txBox="1">
            <a:spLocks noChangeArrowheads="1"/>
          </p:cNvSpPr>
          <p:nvPr/>
        </p:nvSpPr>
        <p:spPr bwMode="auto">
          <a:xfrm>
            <a:off x="3276600" y="5105400"/>
            <a:ext cx="2163763" cy="519113"/>
          </a:xfrm>
          <a:prstGeom prst="rect">
            <a:avLst/>
          </a:prstGeom>
          <a:noFill/>
          <a:ln w="9525">
            <a:noFill/>
            <a:miter lim="800000"/>
            <a:headEnd/>
            <a:tailEnd/>
          </a:ln>
        </p:spPr>
        <p:txBody>
          <a:bodyPr wrap="none">
            <a:spAutoFit/>
          </a:bodyPr>
          <a:lstStyle/>
          <a:p>
            <a:r>
              <a:rPr lang="en-US" sz="2800"/>
              <a:t>Level 1 DFD</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098" name="Group 25"/>
          <p:cNvGrpSpPr>
            <a:grpSpLocks/>
          </p:cNvGrpSpPr>
          <p:nvPr/>
        </p:nvGrpSpPr>
        <p:grpSpPr bwMode="auto">
          <a:xfrm>
            <a:off x="0" y="685800"/>
            <a:ext cx="8915400" cy="4851400"/>
            <a:chOff x="0" y="432"/>
            <a:chExt cx="5616" cy="3056"/>
          </a:xfrm>
        </p:grpSpPr>
        <p:sp>
          <p:nvSpPr>
            <p:cNvPr id="132099" name="Oval 5"/>
            <p:cNvSpPr>
              <a:spLocks noChangeArrowheads="1"/>
            </p:cNvSpPr>
            <p:nvPr/>
          </p:nvSpPr>
          <p:spPr bwMode="auto">
            <a:xfrm>
              <a:off x="720" y="1728"/>
              <a:ext cx="816" cy="816"/>
            </a:xfrm>
            <a:prstGeom prst="ellipse">
              <a:avLst/>
            </a:prstGeom>
            <a:solidFill>
              <a:schemeClr val="accent1"/>
            </a:solidFill>
            <a:ln w="9525">
              <a:solidFill>
                <a:schemeClr val="tx1"/>
              </a:solidFill>
              <a:round/>
              <a:headEnd/>
              <a:tailEnd/>
            </a:ln>
          </p:spPr>
          <p:txBody>
            <a:bodyPr wrap="none" anchor="ctr"/>
            <a:lstStyle/>
            <a:p>
              <a:pPr algn="ctr"/>
              <a:r>
                <a:rPr lang="en-US"/>
                <a:t>Get word</a:t>
              </a:r>
            </a:p>
            <a:p>
              <a:pPr algn="ctr"/>
              <a:r>
                <a:rPr lang="en-US"/>
                <a:t> list</a:t>
              </a:r>
            </a:p>
          </p:txBody>
        </p:sp>
        <p:sp>
          <p:nvSpPr>
            <p:cNvPr id="132100" name="Line 6"/>
            <p:cNvSpPr>
              <a:spLocks noChangeShapeType="1"/>
            </p:cNvSpPr>
            <p:nvPr/>
          </p:nvSpPr>
          <p:spPr bwMode="auto">
            <a:xfrm>
              <a:off x="432" y="2160"/>
              <a:ext cx="288" cy="0"/>
            </a:xfrm>
            <a:prstGeom prst="line">
              <a:avLst/>
            </a:prstGeom>
            <a:noFill/>
            <a:ln w="9525">
              <a:solidFill>
                <a:schemeClr val="tx1"/>
              </a:solidFill>
              <a:round/>
              <a:headEnd/>
              <a:tailEnd type="triangle" w="lg" len="lg"/>
            </a:ln>
          </p:spPr>
          <p:txBody>
            <a:bodyPr/>
            <a:lstStyle/>
            <a:p>
              <a:endParaRPr lang="en-IN"/>
            </a:p>
          </p:txBody>
        </p:sp>
        <p:sp>
          <p:nvSpPr>
            <p:cNvPr id="132101" name="Text Box 7"/>
            <p:cNvSpPr txBox="1">
              <a:spLocks noChangeArrowheads="1"/>
            </p:cNvSpPr>
            <p:nvPr/>
          </p:nvSpPr>
          <p:spPr bwMode="auto">
            <a:xfrm>
              <a:off x="0" y="1872"/>
              <a:ext cx="476" cy="577"/>
            </a:xfrm>
            <a:prstGeom prst="rect">
              <a:avLst/>
            </a:prstGeom>
            <a:noFill/>
            <a:ln w="9525">
              <a:noFill/>
              <a:miter lim="800000"/>
              <a:headEnd/>
              <a:tailEnd/>
            </a:ln>
          </p:spPr>
          <p:txBody>
            <a:bodyPr wrap="none">
              <a:spAutoFit/>
            </a:bodyPr>
            <a:lstStyle/>
            <a:p>
              <a:r>
                <a:rPr lang="en-US"/>
                <a:t>Input </a:t>
              </a:r>
            </a:p>
            <a:p>
              <a:r>
                <a:rPr lang="en-US"/>
                <a:t>word </a:t>
              </a:r>
            </a:p>
            <a:p>
              <a:r>
                <a:rPr lang="en-US"/>
                <a:t>file</a:t>
              </a:r>
            </a:p>
          </p:txBody>
        </p:sp>
        <p:sp>
          <p:nvSpPr>
            <p:cNvPr id="132102" name="Oval 8"/>
            <p:cNvSpPr>
              <a:spLocks noChangeArrowheads="1"/>
            </p:cNvSpPr>
            <p:nvPr/>
          </p:nvSpPr>
          <p:spPr bwMode="auto">
            <a:xfrm>
              <a:off x="1536" y="816"/>
              <a:ext cx="816" cy="816"/>
            </a:xfrm>
            <a:prstGeom prst="ellipse">
              <a:avLst/>
            </a:prstGeom>
            <a:solidFill>
              <a:schemeClr val="accent1"/>
            </a:solidFill>
            <a:ln w="9525">
              <a:solidFill>
                <a:schemeClr val="tx1"/>
              </a:solidFill>
              <a:round/>
              <a:headEnd/>
              <a:tailEnd/>
            </a:ln>
          </p:spPr>
          <p:txBody>
            <a:bodyPr wrap="none" anchor="ctr"/>
            <a:lstStyle/>
            <a:p>
              <a:pPr algn="ctr"/>
              <a:r>
                <a:rPr lang="en-US"/>
                <a:t>Sort the</a:t>
              </a:r>
            </a:p>
            <a:p>
              <a:pPr algn="ctr"/>
              <a:r>
                <a:rPr lang="en-US"/>
                <a:t> list</a:t>
              </a:r>
            </a:p>
          </p:txBody>
        </p:sp>
        <p:sp>
          <p:nvSpPr>
            <p:cNvPr id="132103" name="Line 9"/>
            <p:cNvSpPr>
              <a:spLocks noChangeShapeType="1"/>
            </p:cNvSpPr>
            <p:nvPr/>
          </p:nvSpPr>
          <p:spPr bwMode="auto">
            <a:xfrm flipV="1">
              <a:off x="1392" y="1536"/>
              <a:ext cx="288" cy="288"/>
            </a:xfrm>
            <a:prstGeom prst="line">
              <a:avLst/>
            </a:prstGeom>
            <a:noFill/>
            <a:ln w="9525">
              <a:solidFill>
                <a:schemeClr val="tx1"/>
              </a:solidFill>
              <a:round/>
              <a:headEnd/>
              <a:tailEnd type="triangle" w="lg" len="lg"/>
            </a:ln>
          </p:spPr>
          <p:txBody>
            <a:bodyPr/>
            <a:lstStyle/>
            <a:p>
              <a:endParaRPr lang="en-IN"/>
            </a:p>
          </p:txBody>
        </p:sp>
        <p:sp>
          <p:nvSpPr>
            <p:cNvPr id="132104" name="Text Box 10"/>
            <p:cNvSpPr txBox="1">
              <a:spLocks noChangeArrowheads="1"/>
            </p:cNvSpPr>
            <p:nvPr/>
          </p:nvSpPr>
          <p:spPr bwMode="auto">
            <a:xfrm>
              <a:off x="1200" y="1488"/>
              <a:ext cx="332" cy="231"/>
            </a:xfrm>
            <a:prstGeom prst="rect">
              <a:avLst/>
            </a:prstGeom>
            <a:noFill/>
            <a:ln w="9525">
              <a:noFill/>
              <a:miter lim="800000"/>
              <a:headEnd/>
              <a:tailEnd/>
            </a:ln>
          </p:spPr>
          <p:txBody>
            <a:bodyPr wrap="none">
              <a:spAutoFit/>
            </a:bodyPr>
            <a:lstStyle/>
            <a:p>
              <a:r>
                <a:rPr lang="en-US"/>
                <a:t>w.l.</a:t>
              </a:r>
            </a:p>
          </p:txBody>
        </p:sp>
        <p:sp>
          <p:nvSpPr>
            <p:cNvPr id="132105" name="Oval 11"/>
            <p:cNvSpPr>
              <a:spLocks noChangeArrowheads="1"/>
            </p:cNvSpPr>
            <p:nvPr/>
          </p:nvSpPr>
          <p:spPr bwMode="auto">
            <a:xfrm>
              <a:off x="3024" y="1440"/>
              <a:ext cx="1392" cy="1440"/>
            </a:xfrm>
            <a:prstGeom prst="ellipse">
              <a:avLst/>
            </a:prstGeom>
            <a:solidFill>
              <a:schemeClr val="accent1"/>
            </a:solidFill>
            <a:ln w="9525">
              <a:solidFill>
                <a:schemeClr val="tx1"/>
              </a:solidFill>
              <a:round/>
              <a:headEnd/>
              <a:tailEnd/>
            </a:ln>
          </p:spPr>
          <p:txBody>
            <a:bodyPr wrap="none" anchor="ctr"/>
            <a:lstStyle/>
            <a:p>
              <a:pPr algn="ctr"/>
              <a:r>
                <a:rPr lang="en-US"/>
                <a:t>Count the</a:t>
              </a:r>
            </a:p>
            <a:p>
              <a:pPr algn="ctr"/>
              <a:r>
                <a:rPr lang="en-US"/>
                <a:t>no. of different</a:t>
              </a:r>
            </a:p>
            <a:p>
              <a:pPr algn="ctr"/>
              <a:r>
                <a:rPr lang="en-US"/>
                <a:t>words</a:t>
              </a:r>
            </a:p>
          </p:txBody>
        </p:sp>
        <p:sp>
          <p:nvSpPr>
            <p:cNvPr id="132106" name="Line 13"/>
            <p:cNvSpPr>
              <a:spLocks noChangeShapeType="1"/>
            </p:cNvSpPr>
            <p:nvPr/>
          </p:nvSpPr>
          <p:spPr bwMode="auto">
            <a:xfrm>
              <a:off x="2256" y="1440"/>
              <a:ext cx="768" cy="720"/>
            </a:xfrm>
            <a:prstGeom prst="line">
              <a:avLst/>
            </a:prstGeom>
            <a:noFill/>
            <a:ln w="9525">
              <a:solidFill>
                <a:schemeClr val="tx1"/>
              </a:solidFill>
              <a:round/>
              <a:headEnd/>
              <a:tailEnd type="triangle" w="lg" len="lg"/>
            </a:ln>
          </p:spPr>
          <p:txBody>
            <a:bodyPr/>
            <a:lstStyle/>
            <a:p>
              <a:endParaRPr lang="en-IN"/>
            </a:p>
          </p:txBody>
        </p:sp>
        <p:sp>
          <p:nvSpPr>
            <p:cNvPr id="132107" name="Line 14"/>
            <p:cNvSpPr>
              <a:spLocks noChangeShapeType="1"/>
            </p:cNvSpPr>
            <p:nvPr/>
          </p:nvSpPr>
          <p:spPr bwMode="auto">
            <a:xfrm flipV="1">
              <a:off x="4416" y="1200"/>
              <a:ext cx="528" cy="960"/>
            </a:xfrm>
            <a:prstGeom prst="line">
              <a:avLst/>
            </a:prstGeom>
            <a:noFill/>
            <a:ln w="9525">
              <a:solidFill>
                <a:schemeClr val="tx1"/>
              </a:solidFill>
              <a:round/>
              <a:headEnd/>
              <a:tailEnd type="triangle" w="lg" len="lg"/>
            </a:ln>
          </p:spPr>
          <p:txBody>
            <a:bodyPr/>
            <a:lstStyle/>
            <a:p>
              <a:endParaRPr lang="en-IN"/>
            </a:p>
          </p:txBody>
        </p:sp>
        <p:sp>
          <p:nvSpPr>
            <p:cNvPr id="132108" name="Oval 15"/>
            <p:cNvSpPr>
              <a:spLocks noChangeArrowheads="1"/>
            </p:cNvSpPr>
            <p:nvPr/>
          </p:nvSpPr>
          <p:spPr bwMode="auto">
            <a:xfrm>
              <a:off x="4800" y="432"/>
              <a:ext cx="816" cy="816"/>
            </a:xfrm>
            <a:prstGeom prst="ellipse">
              <a:avLst/>
            </a:prstGeom>
            <a:solidFill>
              <a:schemeClr val="accent1"/>
            </a:solidFill>
            <a:ln w="9525">
              <a:solidFill>
                <a:schemeClr val="tx1"/>
              </a:solidFill>
              <a:round/>
              <a:headEnd/>
              <a:tailEnd/>
            </a:ln>
          </p:spPr>
          <p:txBody>
            <a:bodyPr wrap="none" anchor="ctr"/>
            <a:lstStyle/>
            <a:p>
              <a:pPr algn="ctr"/>
              <a:r>
                <a:rPr lang="en-US"/>
                <a:t>Print </a:t>
              </a:r>
            </a:p>
            <a:p>
              <a:pPr algn="ctr"/>
              <a:r>
                <a:rPr lang="en-US"/>
                <a:t>the </a:t>
              </a:r>
            </a:p>
            <a:p>
              <a:pPr algn="ctr"/>
              <a:r>
                <a:rPr lang="en-US"/>
                <a:t>count</a:t>
              </a:r>
            </a:p>
          </p:txBody>
        </p:sp>
        <p:sp>
          <p:nvSpPr>
            <p:cNvPr id="132109" name="Arc 18"/>
            <p:cNvSpPr>
              <a:spLocks/>
            </p:cNvSpPr>
            <p:nvPr/>
          </p:nvSpPr>
          <p:spPr bwMode="auto">
            <a:xfrm rot="1300369">
              <a:off x="4032" y="1296"/>
              <a:ext cx="912" cy="1584"/>
            </a:xfrm>
            <a:custGeom>
              <a:avLst/>
              <a:gdLst>
                <a:gd name="T0" fmla="*/ 0 w 21600"/>
                <a:gd name="T1" fmla="*/ 0 h 36110"/>
                <a:gd name="T2" fmla="*/ 676 w 21600"/>
                <a:gd name="T3" fmla="*/ 1584 h 36110"/>
                <a:gd name="T4" fmla="*/ 0 w 21600"/>
                <a:gd name="T5" fmla="*/ 948 h 36110"/>
                <a:gd name="T6" fmla="*/ 0 60000 65536"/>
                <a:gd name="T7" fmla="*/ 0 60000 65536"/>
                <a:gd name="T8" fmla="*/ 0 60000 65536"/>
                <a:gd name="T9" fmla="*/ 0 w 21600"/>
                <a:gd name="T10" fmla="*/ 0 h 36110"/>
                <a:gd name="T11" fmla="*/ 21600 w 21600"/>
                <a:gd name="T12" fmla="*/ 36110 h 36110"/>
              </a:gdLst>
              <a:ahLst/>
              <a:cxnLst>
                <a:cxn ang="T6">
                  <a:pos x="T0" y="T1"/>
                </a:cxn>
                <a:cxn ang="T7">
                  <a:pos x="T2" y="T3"/>
                </a:cxn>
                <a:cxn ang="T8">
                  <a:pos x="T4" y="T5"/>
                </a:cxn>
              </a:cxnLst>
              <a:rect l="T9" t="T10" r="T11" b="T12"/>
              <a:pathLst>
                <a:path w="21600" h="36110" fill="none" extrusionOk="0">
                  <a:moveTo>
                    <a:pt x="-1" y="0"/>
                  </a:moveTo>
                  <a:cubicBezTo>
                    <a:pt x="11929" y="0"/>
                    <a:pt x="21600" y="9670"/>
                    <a:pt x="21600" y="21600"/>
                  </a:cubicBezTo>
                  <a:cubicBezTo>
                    <a:pt x="21600" y="26964"/>
                    <a:pt x="19603" y="32136"/>
                    <a:pt x="16000" y="36110"/>
                  </a:cubicBezTo>
                </a:path>
                <a:path w="21600" h="36110" stroke="0" extrusionOk="0">
                  <a:moveTo>
                    <a:pt x="-1" y="0"/>
                  </a:moveTo>
                  <a:cubicBezTo>
                    <a:pt x="11929" y="0"/>
                    <a:pt x="21600" y="9670"/>
                    <a:pt x="21600" y="21600"/>
                  </a:cubicBezTo>
                  <a:cubicBezTo>
                    <a:pt x="21600" y="26964"/>
                    <a:pt x="19603" y="32136"/>
                    <a:pt x="16000" y="36110"/>
                  </a:cubicBezTo>
                  <a:lnTo>
                    <a:pt x="0" y="21600"/>
                  </a:lnTo>
                  <a:close/>
                </a:path>
              </a:pathLst>
            </a:custGeom>
            <a:noFill/>
            <a:ln w="9525">
              <a:solidFill>
                <a:schemeClr val="tx1"/>
              </a:solidFill>
              <a:prstDash val="dash"/>
              <a:round/>
              <a:headEnd/>
              <a:tailEnd/>
            </a:ln>
          </p:spPr>
          <p:txBody>
            <a:bodyPr wrap="none" anchor="ctr"/>
            <a:lstStyle/>
            <a:p>
              <a:endParaRPr lang="en-IN"/>
            </a:p>
          </p:txBody>
        </p:sp>
        <p:sp>
          <p:nvSpPr>
            <p:cNvPr id="132110" name="Arc 19"/>
            <p:cNvSpPr>
              <a:spLocks/>
            </p:cNvSpPr>
            <p:nvPr/>
          </p:nvSpPr>
          <p:spPr bwMode="auto">
            <a:xfrm rot="10800000">
              <a:off x="2544" y="1248"/>
              <a:ext cx="768" cy="1680"/>
            </a:xfrm>
            <a:custGeom>
              <a:avLst/>
              <a:gdLst>
                <a:gd name="T0" fmla="*/ 0 w 21600"/>
                <a:gd name="T1" fmla="*/ 0 h 42600"/>
                <a:gd name="T2" fmla="*/ 180 w 21600"/>
                <a:gd name="T3" fmla="*/ 1680 h 42600"/>
                <a:gd name="T4" fmla="*/ 0 w 21600"/>
                <a:gd name="T5" fmla="*/ 852 h 42600"/>
                <a:gd name="T6" fmla="*/ 0 60000 65536"/>
                <a:gd name="T7" fmla="*/ 0 60000 65536"/>
                <a:gd name="T8" fmla="*/ 0 60000 65536"/>
                <a:gd name="T9" fmla="*/ 0 w 21600"/>
                <a:gd name="T10" fmla="*/ 0 h 42600"/>
                <a:gd name="T11" fmla="*/ 21600 w 21600"/>
                <a:gd name="T12" fmla="*/ 42600 h 42600"/>
              </a:gdLst>
              <a:ahLst/>
              <a:cxnLst>
                <a:cxn ang="T6">
                  <a:pos x="T0" y="T1"/>
                </a:cxn>
                <a:cxn ang="T7">
                  <a:pos x="T2" y="T3"/>
                </a:cxn>
                <a:cxn ang="T8">
                  <a:pos x="T4" y="T5"/>
                </a:cxn>
              </a:cxnLst>
              <a:rect l="T9" t="T10" r="T11" b="T12"/>
              <a:pathLst>
                <a:path w="21600" h="42600" fill="none" extrusionOk="0">
                  <a:moveTo>
                    <a:pt x="-1" y="0"/>
                  </a:moveTo>
                  <a:cubicBezTo>
                    <a:pt x="11929" y="0"/>
                    <a:pt x="21600" y="9670"/>
                    <a:pt x="21600" y="21600"/>
                  </a:cubicBezTo>
                  <a:cubicBezTo>
                    <a:pt x="21600" y="31581"/>
                    <a:pt x="14760" y="40263"/>
                    <a:pt x="5055" y="42599"/>
                  </a:cubicBezTo>
                </a:path>
                <a:path w="21600" h="42600" stroke="0" extrusionOk="0">
                  <a:moveTo>
                    <a:pt x="-1" y="0"/>
                  </a:moveTo>
                  <a:cubicBezTo>
                    <a:pt x="11929" y="0"/>
                    <a:pt x="21600" y="9670"/>
                    <a:pt x="21600" y="21600"/>
                  </a:cubicBezTo>
                  <a:cubicBezTo>
                    <a:pt x="21600" y="31581"/>
                    <a:pt x="14760" y="40263"/>
                    <a:pt x="5055" y="42599"/>
                  </a:cubicBezTo>
                  <a:lnTo>
                    <a:pt x="0" y="21600"/>
                  </a:lnTo>
                  <a:close/>
                </a:path>
              </a:pathLst>
            </a:custGeom>
            <a:noFill/>
            <a:ln w="9525">
              <a:solidFill>
                <a:schemeClr val="tx1"/>
              </a:solidFill>
              <a:prstDash val="dash"/>
              <a:round/>
              <a:headEnd/>
              <a:tailEnd/>
            </a:ln>
          </p:spPr>
          <p:txBody>
            <a:bodyPr wrap="none" anchor="ctr"/>
            <a:lstStyle/>
            <a:p>
              <a:endParaRPr lang="en-IN"/>
            </a:p>
          </p:txBody>
        </p:sp>
        <p:sp>
          <p:nvSpPr>
            <p:cNvPr id="132111" name="Text Box 20"/>
            <p:cNvSpPr txBox="1">
              <a:spLocks noChangeArrowheads="1"/>
            </p:cNvSpPr>
            <p:nvPr/>
          </p:nvSpPr>
          <p:spPr bwMode="auto">
            <a:xfrm>
              <a:off x="2640" y="1680"/>
              <a:ext cx="289" cy="738"/>
            </a:xfrm>
            <a:prstGeom prst="rect">
              <a:avLst/>
            </a:prstGeom>
            <a:solidFill>
              <a:schemeClr val="bg1"/>
            </a:solidFill>
            <a:ln w="9525">
              <a:noFill/>
              <a:miter lim="800000"/>
              <a:headEnd/>
              <a:tailEnd/>
            </a:ln>
          </p:spPr>
          <p:txBody>
            <a:bodyPr vert="eaVert">
              <a:spAutoFit/>
            </a:bodyPr>
            <a:lstStyle/>
            <a:p>
              <a:r>
                <a:rPr lang="en-US"/>
                <a:t>Sorted w.l.</a:t>
              </a:r>
            </a:p>
          </p:txBody>
        </p:sp>
        <p:sp>
          <p:nvSpPr>
            <p:cNvPr id="132112" name="Text Box 21"/>
            <p:cNvSpPr txBox="1">
              <a:spLocks noChangeArrowheads="1"/>
            </p:cNvSpPr>
            <p:nvPr/>
          </p:nvSpPr>
          <p:spPr bwMode="auto">
            <a:xfrm>
              <a:off x="3014" y="983"/>
              <a:ext cx="348" cy="231"/>
            </a:xfrm>
            <a:prstGeom prst="rect">
              <a:avLst/>
            </a:prstGeom>
            <a:noFill/>
            <a:ln w="9525">
              <a:noFill/>
              <a:miter lim="800000"/>
              <a:headEnd/>
              <a:tailEnd/>
            </a:ln>
          </p:spPr>
          <p:txBody>
            <a:bodyPr wrap="none">
              <a:spAutoFit/>
            </a:bodyPr>
            <a:lstStyle/>
            <a:p>
              <a:r>
                <a:rPr lang="en-US"/>
                <a:t>mai</a:t>
              </a:r>
            </a:p>
          </p:txBody>
        </p:sp>
        <p:sp>
          <p:nvSpPr>
            <p:cNvPr id="132113" name="Text Box 22"/>
            <p:cNvSpPr txBox="1">
              <a:spLocks noChangeArrowheads="1"/>
            </p:cNvSpPr>
            <p:nvPr/>
          </p:nvSpPr>
          <p:spPr bwMode="auto">
            <a:xfrm>
              <a:off x="4512" y="1536"/>
              <a:ext cx="289" cy="738"/>
            </a:xfrm>
            <a:prstGeom prst="rect">
              <a:avLst/>
            </a:prstGeom>
            <a:solidFill>
              <a:schemeClr val="bg1"/>
            </a:solidFill>
            <a:ln w="9525">
              <a:noFill/>
              <a:miter lim="800000"/>
              <a:headEnd/>
              <a:tailEnd/>
            </a:ln>
          </p:spPr>
          <p:txBody>
            <a:bodyPr vert="eaVert">
              <a:spAutoFit/>
            </a:bodyPr>
            <a:lstStyle/>
            <a:p>
              <a:r>
                <a:rPr lang="en-US"/>
                <a:t>count</a:t>
              </a:r>
            </a:p>
          </p:txBody>
        </p:sp>
        <p:sp>
          <p:nvSpPr>
            <p:cNvPr id="132114" name="Text Box 23"/>
            <p:cNvSpPr txBox="1">
              <a:spLocks noChangeArrowheads="1"/>
            </p:cNvSpPr>
            <p:nvPr/>
          </p:nvSpPr>
          <p:spPr bwMode="auto">
            <a:xfrm>
              <a:off x="4128" y="960"/>
              <a:ext cx="396" cy="231"/>
            </a:xfrm>
            <a:prstGeom prst="rect">
              <a:avLst/>
            </a:prstGeom>
            <a:noFill/>
            <a:ln w="9525">
              <a:noFill/>
              <a:miter lim="800000"/>
              <a:headEnd/>
              <a:tailEnd/>
            </a:ln>
          </p:spPr>
          <p:txBody>
            <a:bodyPr wrap="none">
              <a:spAutoFit/>
            </a:bodyPr>
            <a:lstStyle/>
            <a:p>
              <a:r>
                <a:rPr lang="en-US"/>
                <a:t>mao</a:t>
              </a:r>
            </a:p>
          </p:txBody>
        </p:sp>
        <p:sp>
          <p:nvSpPr>
            <p:cNvPr id="132115" name="Text Box 24"/>
            <p:cNvSpPr txBox="1">
              <a:spLocks noChangeArrowheads="1"/>
            </p:cNvSpPr>
            <p:nvPr/>
          </p:nvSpPr>
          <p:spPr bwMode="auto">
            <a:xfrm>
              <a:off x="2150" y="3161"/>
              <a:ext cx="1363" cy="327"/>
            </a:xfrm>
            <a:prstGeom prst="rect">
              <a:avLst/>
            </a:prstGeom>
            <a:noFill/>
            <a:ln w="9525">
              <a:noFill/>
              <a:miter lim="800000"/>
              <a:headEnd/>
              <a:tailEnd/>
            </a:ln>
          </p:spPr>
          <p:txBody>
            <a:bodyPr wrap="none">
              <a:spAutoFit/>
            </a:bodyPr>
            <a:lstStyle/>
            <a:p>
              <a:r>
                <a:rPr lang="en-US" sz="2800"/>
                <a:t>Level 2 DFD</a:t>
              </a:r>
            </a:p>
          </p:txBody>
        </p:sp>
      </p:gr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pPr eaLnBrk="1" hangingPunct="1"/>
            <a:r>
              <a:rPr lang="en-US" sz="4000" smtClean="0">
                <a:solidFill>
                  <a:srgbClr val="0000CC"/>
                </a:solidFill>
              </a:rPr>
              <a:t>2. Identify the most abstract input and output data elements</a:t>
            </a:r>
          </a:p>
        </p:txBody>
      </p:sp>
      <p:sp>
        <p:nvSpPr>
          <p:cNvPr id="133123" name="Rectangle 3"/>
          <p:cNvSpPr>
            <a:spLocks noGrp="1" noChangeArrowheads="1"/>
          </p:cNvSpPr>
          <p:nvPr>
            <p:ph type="body" idx="1"/>
          </p:nvPr>
        </p:nvSpPr>
        <p:spPr/>
        <p:txBody>
          <a:bodyPr/>
          <a:lstStyle/>
          <a:p>
            <a:pPr eaLnBrk="1" hangingPunct="1">
              <a:lnSpc>
                <a:spcPct val="90000"/>
              </a:lnSpc>
            </a:pPr>
            <a:r>
              <a:rPr lang="en-US" sz="2800" smtClean="0"/>
              <a:t>Sometimes the transformations can’t be easily applied to the actual physical input and produce the desired physical output</a:t>
            </a:r>
          </a:p>
          <a:p>
            <a:pPr eaLnBrk="1" hangingPunct="1">
              <a:lnSpc>
                <a:spcPct val="90000"/>
              </a:lnSpc>
            </a:pPr>
            <a:r>
              <a:rPr lang="en-US" sz="2800" smtClean="0"/>
              <a:t>Then it becomes necessary to convert the inputs/outputs into a form on which the transformation can be applied with ease</a:t>
            </a:r>
          </a:p>
          <a:p>
            <a:pPr eaLnBrk="1" hangingPunct="1">
              <a:lnSpc>
                <a:spcPct val="90000"/>
              </a:lnSpc>
            </a:pPr>
            <a:r>
              <a:rPr lang="en-US" sz="2800" smtClean="0"/>
              <a:t>The goal of this step is to separate the transforms in the DFD that convert the input/output to the desired format from the ones that perform the actual transformations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body" idx="1"/>
          </p:nvPr>
        </p:nvSpPr>
        <p:spPr>
          <a:xfrm>
            <a:off x="457200" y="228600"/>
            <a:ext cx="8229600" cy="6477000"/>
          </a:xfrm>
        </p:spPr>
        <p:txBody>
          <a:bodyPr/>
          <a:lstStyle/>
          <a:p>
            <a:pPr eaLnBrk="1" hangingPunct="1">
              <a:lnSpc>
                <a:spcPct val="80000"/>
              </a:lnSpc>
              <a:buFontTx/>
              <a:buNone/>
            </a:pPr>
            <a:r>
              <a:rPr lang="en-US" sz="2800" dirty="0" smtClean="0"/>
              <a:t>3. </a:t>
            </a:r>
            <a:r>
              <a:rPr lang="en-US" sz="2800" dirty="0" smtClean="0">
                <a:solidFill>
                  <a:srgbClr val="0000CC"/>
                </a:solidFill>
              </a:rPr>
              <a:t>A </a:t>
            </a:r>
            <a:r>
              <a:rPr lang="en-US" sz="2800" smtClean="0">
                <a:solidFill>
                  <a:srgbClr val="0000CC"/>
                </a:solidFill>
              </a:rPr>
              <a:t>high-quality SRS is a prerequisite to high-quality s/w</a:t>
            </a:r>
          </a:p>
          <a:p>
            <a:pPr eaLnBrk="1" hangingPunct="1">
              <a:lnSpc>
                <a:spcPct val="80000"/>
              </a:lnSpc>
            </a:pPr>
            <a:r>
              <a:rPr lang="en-US" sz="2800" dirty="0" smtClean="0"/>
              <a:t>It is known that the primary forces driving a project are:</a:t>
            </a:r>
          </a:p>
          <a:p>
            <a:pPr lvl="1" eaLnBrk="1" hangingPunct="1">
              <a:lnSpc>
                <a:spcPct val="80000"/>
              </a:lnSpc>
            </a:pPr>
            <a:r>
              <a:rPr lang="en-US" sz="2400" dirty="0" smtClean="0"/>
              <a:t>Cost</a:t>
            </a:r>
          </a:p>
          <a:p>
            <a:pPr lvl="1" eaLnBrk="1" hangingPunct="1">
              <a:lnSpc>
                <a:spcPct val="80000"/>
              </a:lnSpc>
            </a:pPr>
            <a:r>
              <a:rPr lang="en-US" sz="2400" dirty="0" smtClean="0"/>
              <a:t>Schedule</a:t>
            </a:r>
          </a:p>
          <a:p>
            <a:pPr lvl="1" eaLnBrk="1" hangingPunct="1">
              <a:lnSpc>
                <a:spcPct val="80000"/>
              </a:lnSpc>
            </a:pPr>
            <a:r>
              <a:rPr lang="en-US" sz="2400" dirty="0" smtClean="0"/>
              <a:t>Quality</a:t>
            </a:r>
          </a:p>
          <a:p>
            <a:pPr eaLnBrk="1" hangingPunct="1">
              <a:lnSpc>
                <a:spcPct val="80000"/>
              </a:lnSpc>
            </a:pPr>
            <a:r>
              <a:rPr lang="en-US" sz="2800" dirty="0" smtClean="0"/>
              <a:t>Consequently anything that has a </a:t>
            </a:r>
            <a:r>
              <a:rPr lang="en-US" sz="2800" dirty="0" err="1" smtClean="0"/>
              <a:t>favourable</a:t>
            </a:r>
            <a:r>
              <a:rPr lang="en-US" sz="2800" dirty="0" smtClean="0"/>
              <a:t> effect on these factors is desirable</a:t>
            </a:r>
          </a:p>
          <a:p>
            <a:pPr eaLnBrk="1" hangingPunct="1">
              <a:lnSpc>
                <a:spcPct val="80000"/>
              </a:lnSpc>
            </a:pPr>
            <a:r>
              <a:rPr lang="en-US" sz="2800" dirty="0" smtClean="0"/>
              <a:t>Boehm found that in some projects </a:t>
            </a:r>
            <a:r>
              <a:rPr lang="en-US" sz="2800" b="1" dirty="0" smtClean="0">
                <a:solidFill>
                  <a:srgbClr val="CC0000"/>
                </a:solidFill>
              </a:rPr>
              <a:t>54%</a:t>
            </a:r>
            <a:r>
              <a:rPr lang="en-US" sz="2800" dirty="0" smtClean="0"/>
              <a:t> of all the errors were detected after coding and testing was done</a:t>
            </a:r>
          </a:p>
          <a:p>
            <a:pPr eaLnBrk="1" hangingPunct="1">
              <a:lnSpc>
                <a:spcPct val="80000"/>
              </a:lnSpc>
            </a:pPr>
            <a:r>
              <a:rPr lang="en-US" sz="2800" dirty="0" smtClean="0"/>
              <a:t>Out of these </a:t>
            </a:r>
            <a:r>
              <a:rPr lang="en-US" sz="2800" b="1" dirty="0" smtClean="0">
                <a:solidFill>
                  <a:srgbClr val="CC0000"/>
                </a:solidFill>
              </a:rPr>
              <a:t>45%</a:t>
            </a:r>
            <a:r>
              <a:rPr lang="en-US" sz="2800" dirty="0" smtClean="0"/>
              <a:t> of the error originated during the requirements and early design stages</a:t>
            </a:r>
          </a:p>
          <a:p>
            <a:pPr eaLnBrk="1" hangingPunct="1">
              <a:lnSpc>
                <a:spcPct val="80000"/>
              </a:lnSpc>
            </a:pPr>
            <a:r>
              <a:rPr lang="en-US" sz="2800" dirty="0" smtClean="0"/>
              <a:t>That is, out of the total, approx. </a:t>
            </a:r>
            <a:r>
              <a:rPr lang="en-US" sz="2800" b="1" dirty="0" smtClean="0">
                <a:solidFill>
                  <a:srgbClr val="CC0000"/>
                </a:solidFill>
              </a:rPr>
              <a:t>25%</a:t>
            </a:r>
            <a:r>
              <a:rPr lang="en-US" sz="2800" dirty="0" smtClean="0"/>
              <a:t> errors occur during requirements and early design stages</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3"/>
          <p:cNvSpPr>
            <a:spLocks noGrp="1" noChangeArrowheads="1"/>
          </p:cNvSpPr>
          <p:nvPr>
            <p:ph type="body" idx="1"/>
          </p:nvPr>
        </p:nvSpPr>
        <p:spPr>
          <a:xfrm>
            <a:off x="457200" y="609600"/>
            <a:ext cx="8229600" cy="5516563"/>
          </a:xfrm>
        </p:spPr>
        <p:txBody>
          <a:bodyPr/>
          <a:lstStyle/>
          <a:p>
            <a:pPr eaLnBrk="1" hangingPunct="1">
              <a:lnSpc>
                <a:spcPct val="80000"/>
              </a:lnSpc>
            </a:pPr>
            <a:r>
              <a:rPr lang="en-US" sz="2800" smtClean="0"/>
              <a:t>For this separation, once the DFD is ready the next step is to identify the highest abstract level of input/output</a:t>
            </a:r>
          </a:p>
          <a:p>
            <a:pPr eaLnBrk="1" hangingPunct="1">
              <a:lnSpc>
                <a:spcPct val="80000"/>
              </a:lnSpc>
            </a:pPr>
            <a:r>
              <a:rPr lang="en-US" sz="2800" smtClean="0"/>
              <a:t>The </a:t>
            </a:r>
            <a:r>
              <a:rPr lang="en-US" sz="2800" smtClean="0">
                <a:solidFill>
                  <a:srgbClr val="CC0000"/>
                </a:solidFill>
              </a:rPr>
              <a:t>most abstract input data elements (mai)</a:t>
            </a:r>
            <a:r>
              <a:rPr lang="en-US" sz="2800" smtClean="0"/>
              <a:t> are those that are furthest removed from the physical inputs but can still be considered inputs to the system</a:t>
            </a:r>
          </a:p>
          <a:p>
            <a:pPr eaLnBrk="1" hangingPunct="1">
              <a:lnSpc>
                <a:spcPct val="80000"/>
              </a:lnSpc>
            </a:pPr>
            <a:r>
              <a:rPr lang="en-US" sz="2800" i="1" smtClean="0"/>
              <a:t>MAI </a:t>
            </a:r>
            <a:r>
              <a:rPr lang="en-US" sz="2800" smtClean="0"/>
              <a:t>data elements are recognized by starting from the physical inputs and traveling towards the outputs in the DFD until the data elements are reached that no longer be considered incoming</a:t>
            </a:r>
          </a:p>
          <a:p>
            <a:pPr eaLnBrk="1" hangingPunct="1">
              <a:lnSpc>
                <a:spcPct val="80000"/>
              </a:lnSpc>
            </a:pPr>
            <a:r>
              <a:rPr lang="en-US" sz="2800" smtClean="0"/>
              <a:t>The aim is to go as far as possible from the physical inputs without losing the incoming nature of the data element</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3"/>
          <p:cNvSpPr>
            <a:spLocks noGrp="1" noChangeArrowheads="1"/>
          </p:cNvSpPr>
          <p:nvPr>
            <p:ph type="body" idx="1"/>
          </p:nvPr>
        </p:nvSpPr>
        <p:spPr>
          <a:xfrm>
            <a:off x="457200" y="304800"/>
            <a:ext cx="8229600" cy="5821363"/>
          </a:xfrm>
        </p:spPr>
        <p:txBody>
          <a:bodyPr/>
          <a:lstStyle/>
          <a:p>
            <a:pPr eaLnBrk="1" hangingPunct="1">
              <a:lnSpc>
                <a:spcPct val="90000"/>
              </a:lnSpc>
            </a:pPr>
            <a:r>
              <a:rPr lang="en-US" sz="2800" i="1" smtClean="0">
                <a:solidFill>
                  <a:srgbClr val="CC0000"/>
                </a:solidFill>
              </a:rPr>
              <a:t>MAO</a:t>
            </a:r>
            <a:r>
              <a:rPr lang="en-US" sz="2800" smtClean="0">
                <a:solidFill>
                  <a:srgbClr val="CC0000"/>
                </a:solidFill>
              </a:rPr>
              <a:t>:</a:t>
            </a:r>
            <a:r>
              <a:rPr lang="en-US" sz="2800" smtClean="0"/>
              <a:t> Identified by starting from the outputs in the DFD and traveling towards the inputs</a:t>
            </a:r>
          </a:p>
          <a:p>
            <a:pPr eaLnBrk="1" hangingPunct="1">
              <a:lnSpc>
                <a:spcPct val="90000"/>
              </a:lnSpc>
            </a:pPr>
            <a:r>
              <a:rPr lang="en-US" sz="2800" smtClean="0"/>
              <a:t>These are data elements that are most removed from the actual outputs but can still be considered outgoing</a:t>
            </a:r>
          </a:p>
          <a:p>
            <a:pPr eaLnBrk="1" hangingPunct="1">
              <a:lnSpc>
                <a:spcPct val="90000"/>
              </a:lnSpc>
            </a:pPr>
            <a:r>
              <a:rPr lang="en-US" sz="2800" smtClean="0"/>
              <a:t>The MAO data elements may also be considered the logical data items that are to be converted into a form that is required as the output</a:t>
            </a:r>
          </a:p>
          <a:p>
            <a:pPr eaLnBrk="1" hangingPunct="1">
              <a:lnSpc>
                <a:spcPct val="90000"/>
              </a:lnSpc>
            </a:pPr>
            <a:r>
              <a:rPr lang="en-US" sz="2800" smtClean="0"/>
              <a:t>There will usually be some transforms left between the MAI and MAO data items</a:t>
            </a:r>
          </a:p>
          <a:p>
            <a:pPr eaLnBrk="1" hangingPunct="1">
              <a:lnSpc>
                <a:spcPct val="90000"/>
              </a:lnSpc>
            </a:pPr>
            <a:r>
              <a:rPr lang="en-US" sz="2800" smtClean="0">
                <a:solidFill>
                  <a:srgbClr val="CC0000"/>
                </a:solidFill>
              </a:rPr>
              <a:t>Central Transforms:</a:t>
            </a:r>
            <a:r>
              <a:rPr lang="en-US" sz="2800" smtClean="0"/>
              <a:t> performs the basic transformation for the system taking the MAI and transforming it into the MAO</a:t>
            </a:r>
          </a:p>
          <a:p>
            <a:pPr eaLnBrk="1" hangingPunct="1">
              <a:lnSpc>
                <a:spcPct val="90000"/>
              </a:lnSpc>
            </a:pPr>
            <a:endParaRPr lang="en-US" sz="2800" smtClean="0"/>
          </a:p>
          <a:p>
            <a:pPr eaLnBrk="1" hangingPunct="1">
              <a:lnSpc>
                <a:spcPct val="90000"/>
              </a:lnSpc>
            </a:pPr>
            <a:endParaRPr lang="en-US" sz="2800" smtClean="0"/>
          </a:p>
          <a:p>
            <a:pPr eaLnBrk="1" hangingPunct="1">
              <a:lnSpc>
                <a:spcPct val="90000"/>
              </a:lnSpc>
            </a:pPr>
            <a:endParaRPr lang="en-US" sz="2800" i="1" smtClean="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6194" name="Group 4"/>
          <p:cNvGrpSpPr>
            <a:grpSpLocks/>
          </p:cNvGrpSpPr>
          <p:nvPr/>
        </p:nvGrpSpPr>
        <p:grpSpPr bwMode="auto">
          <a:xfrm>
            <a:off x="0" y="762000"/>
            <a:ext cx="8915400" cy="4851400"/>
            <a:chOff x="0" y="432"/>
            <a:chExt cx="5616" cy="3056"/>
          </a:xfrm>
        </p:grpSpPr>
        <p:sp>
          <p:nvSpPr>
            <p:cNvPr id="136195" name="Oval 5"/>
            <p:cNvSpPr>
              <a:spLocks noChangeArrowheads="1"/>
            </p:cNvSpPr>
            <p:nvPr/>
          </p:nvSpPr>
          <p:spPr bwMode="auto">
            <a:xfrm>
              <a:off x="720" y="1728"/>
              <a:ext cx="816" cy="816"/>
            </a:xfrm>
            <a:prstGeom prst="ellipse">
              <a:avLst/>
            </a:prstGeom>
            <a:solidFill>
              <a:schemeClr val="accent1"/>
            </a:solidFill>
            <a:ln w="9525">
              <a:solidFill>
                <a:schemeClr val="tx1"/>
              </a:solidFill>
              <a:round/>
              <a:headEnd/>
              <a:tailEnd/>
            </a:ln>
          </p:spPr>
          <p:txBody>
            <a:bodyPr wrap="none" anchor="ctr"/>
            <a:lstStyle/>
            <a:p>
              <a:pPr algn="ctr"/>
              <a:r>
                <a:rPr lang="en-US"/>
                <a:t>Get word</a:t>
              </a:r>
            </a:p>
            <a:p>
              <a:pPr algn="ctr"/>
              <a:r>
                <a:rPr lang="en-US"/>
                <a:t> list</a:t>
              </a:r>
            </a:p>
          </p:txBody>
        </p:sp>
        <p:sp>
          <p:nvSpPr>
            <p:cNvPr id="136196" name="Line 6"/>
            <p:cNvSpPr>
              <a:spLocks noChangeShapeType="1"/>
            </p:cNvSpPr>
            <p:nvPr/>
          </p:nvSpPr>
          <p:spPr bwMode="auto">
            <a:xfrm>
              <a:off x="432" y="2160"/>
              <a:ext cx="288" cy="0"/>
            </a:xfrm>
            <a:prstGeom prst="line">
              <a:avLst/>
            </a:prstGeom>
            <a:noFill/>
            <a:ln w="9525">
              <a:solidFill>
                <a:schemeClr val="tx1"/>
              </a:solidFill>
              <a:round/>
              <a:headEnd/>
              <a:tailEnd type="triangle" w="lg" len="lg"/>
            </a:ln>
          </p:spPr>
          <p:txBody>
            <a:bodyPr/>
            <a:lstStyle/>
            <a:p>
              <a:endParaRPr lang="en-IN"/>
            </a:p>
          </p:txBody>
        </p:sp>
        <p:sp>
          <p:nvSpPr>
            <p:cNvPr id="136197" name="Text Box 7"/>
            <p:cNvSpPr txBox="1">
              <a:spLocks noChangeArrowheads="1"/>
            </p:cNvSpPr>
            <p:nvPr/>
          </p:nvSpPr>
          <p:spPr bwMode="auto">
            <a:xfrm>
              <a:off x="0" y="1872"/>
              <a:ext cx="476" cy="577"/>
            </a:xfrm>
            <a:prstGeom prst="rect">
              <a:avLst/>
            </a:prstGeom>
            <a:noFill/>
            <a:ln w="9525">
              <a:noFill/>
              <a:miter lim="800000"/>
              <a:headEnd/>
              <a:tailEnd/>
            </a:ln>
          </p:spPr>
          <p:txBody>
            <a:bodyPr wrap="none">
              <a:spAutoFit/>
            </a:bodyPr>
            <a:lstStyle/>
            <a:p>
              <a:r>
                <a:rPr lang="en-US"/>
                <a:t>Input </a:t>
              </a:r>
            </a:p>
            <a:p>
              <a:r>
                <a:rPr lang="en-US"/>
                <a:t>word </a:t>
              </a:r>
            </a:p>
            <a:p>
              <a:r>
                <a:rPr lang="en-US"/>
                <a:t>file</a:t>
              </a:r>
            </a:p>
          </p:txBody>
        </p:sp>
        <p:sp>
          <p:nvSpPr>
            <p:cNvPr id="136198" name="Oval 8"/>
            <p:cNvSpPr>
              <a:spLocks noChangeArrowheads="1"/>
            </p:cNvSpPr>
            <p:nvPr/>
          </p:nvSpPr>
          <p:spPr bwMode="auto">
            <a:xfrm>
              <a:off x="1536" y="816"/>
              <a:ext cx="816" cy="816"/>
            </a:xfrm>
            <a:prstGeom prst="ellipse">
              <a:avLst/>
            </a:prstGeom>
            <a:solidFill>
              <a:schemeClr val="accent1"/>
            </a:solidFill>
            <a:ln w="9525">
              <a:solidFill>
                <a:schemeClr val="tx1"/>
              </a:solidFill>
              <a:round/>
              <a:headEnd/>
              <a:tailEnd/>
            </a:ln>
          </p:spPr>
          <p:txBody>
            <a:bodyPr wrap="none" anchor="ctr"/>
            <a:lstStyle/>
            <a:p>
              <a:pPr algn="ctr"/>
              <a:r>
                <a:rPr lang="en-US"/>
                <a:t>Sort the</a:t>
              </a:r>
            </a:p>
            <a:p>
              <a:pPr algn="ctr"/>
              <a:r>
                <a:rPr lang="en-US"/>
                <a:t> list</a:t>
              </a:r>
            </a:p>
          </p:txBody>
        </p:sp>
        <p:sp>
          <p:nvSpPr>
            <p:cNvPr id="136199" name="Line 9"/>
            <p:cNvSpPr>
              <a:spLocks noChangeShapeType="1"/>
            </p:cNvSpPr>
            <p:nvPr/>
          </p:nvSpPr>
          <p:spPr bwMode="auto">
            <a:xfrm flipV="1">
              <a:off x="1392" y="1536"/>
              <a:ext cx="288" cy="288"/>
            </a:xfrm>
            <a:prstGeom prst="line">
              <a:avLst/>
            </a:prstGeom>
            <a:noFill/>
            <a:ln w="9525">
              <a:solidFill>
                <a:schemeClr val="tx1"/>
              </a:solidFill>
              <a:round/>
              <a:headEnd/>
              <a:tailEnd type="triangle" w="lg" len="lg"/>
            </a:ln>
          </p:spPr>
          <p:txBody>
            <a:bodyPr/>
            <a:lstStyle/>
            <a:p>
              <a:endParaRPr lang="en-IN"/>
            </a:p>
          </p:txBody>
        </p:sp>
        <p:sp>
          <p:nvSpPr>
            <p:cNvPr id="136200" name="Text Box 10"/>
            <p:cNvSpPr txBox="1">
              <a:spLocks noChangeArrowheads="1"/>
            </p:cNvSpPr>
            <p:nvPr/>
          </p:nvSpPr>
          <p:spPr bwMode="auto">
            <a:xfrm>
              <a:off x="1200" y="1488"/>
              <a:ext cx="332" cy="231"/>
            </a:xfrm>
            <a:prstGeom prst="rect">
              <a:avLst/>
            </a:prstGeom>
            <a:noFill/>
            <a:ln w="9525">
              <a:noFill/>
              <a:miter lim="800000"/>
              <a:headEnd/>
              <a:tailEnd/>
            </a:ln>
          </p:spPr>
          <p:txBody>
            <a:bodyPr wrap="none">
              <a:spAutoFit/>
            </a:bodyPr>
            <a:lstStyle/>
            <a:p>
              <a:r>
                <a:rPr lang="en-US"/>
                <a:t>w.l.</a:t>
              </a:r>
            </a:p>
          </p:txBody>
        </p:sp>
        <p:sp>
          <p:nvSpPr>
            <p:cNvPr id="136201" name="Oval 11"/>
            <p:cNvSpPr>
              <a:spLocks noChangeArrowheads="1"/>
            </p:cNvSpPr>
            <p:nvPr/>
          </p:nvSpPr>
          <p:spPr bwMode="auto">
            <a:xfrm>
              <a:off x="3024" y="1440"/>
              <a:ext cx="1392" cy="1440"/>
            </a:xfrm>
            <a:prstGeom prst="ellipse">
              <a:avLst/>
            </a:prstGeom>
            <a:solidFill>
              <a:schemeClr val="accent1"/>
            </a:solidFill>
            <a:ln w="9525">
              <a:solidFill>
                <a:schemeClr val="tx1"/>
              </a:solidFill>
              <a:round/>
              <a:headEnd/>
              <a:tailEnd/>
            </a:ln>
          </p:spPr>
          <p:txBody>
            <a:bodyPr wrap="none" anchor="ctr"/>
            <a:lstStyle/>
            <a:p>
              <a:pPr algn="ctr"/>
              <a:r>
                <a:rPr lang="en-US"/>
                <a:t>Count the</a:t>
              </a:r>
            </a:p>
            <a:p>
              <a:pPr algn="ctr"/>
              <a:r>
                <a:rPr lang="en-US"/>
                <a:t>no. of different</a:t>
              </a:r>
            </a:p>
            <a:p>
              <a:pPr algn="ctr"/>
              <a:r>
                <a:rPr lang="en-US"/>
                <a:t>words</a:t>
              </a:r>
            </a:p>
          </p:txBody>
        </p:sp>
        <p:sp>
          <p:nvSpPr>
            <p:cNvPr id="136202" name="Line 12"/>
            <p:cNvSpPr>
              <a:spLocks noChangeShapeType="1"/>
            </p:cNvSpPr>
            <p:nvPr/>
          </p:nvSpPr>
          <p:spPr bwMode="auto">
            <a:xfrm>
              <a:off x="2256" y="1440"/>
              <a:ext cx="768" cy="720"/>
            </a:xfrm>
            <a:prstGeom prst="line">
              <a:avLst/>
            </a:prstGeom>
            <a:noFill/>
            <a:ln w="9525">
              <a:solidFill>
                <a:schemeClr val="tx1"/>
              </a:solidFill>
              <a:round/>
              <a:headEnd/>
              <a:tailEnd type="triangle" w="lg" len="lg"/>
            </a:ln>
          </p:spPr>
          <p:txBody>
            <a:bodyPr/>
            <a:lstStyle/>
            <a:p>
              <a:endParaRPr lang="en-IN"/>
            </a:p>
          </p:txBody>
        </p:sp>
        <p:sp>
          <p:nvSpPr>
            <p:cNvPr id="136203" name="Line 13"/>
            <p:cNvSpPr>
              <a:spLocks noChangeShapeType="1"/>
            </p:cNvSpPr>
            <p:nvPr/>
          </p:nvSpPr>
          <p:spPr bwMode="auto">
            <a:xfrm flipV="1">
              <a:off x="4416" y="1200"/>
              <a:ext cx="528" cy="960"/>
            </a:xfrm>
            <a:prstGeom prst="line">
              <a:avLst/>
            </a:prstGeom>
            <a:noFill/>
            <a:ln w="9525">
              <a:solidFill>
                <a:schemeClr val="tx1"/>
              </a:solidFill>
              <a:round/>
              <a:headEnd/>
              <a:tailEnd type="triangle" w="lg" len="lg"/>
            </a:ln>
          </p:spPr>
          <p:txBody>
            <a:bodyPr/>
            <a:lstStyle/>
            <a:p>
              <a:endParaRPr lang="en-IN"/>
            </a:p>
          </p:txBody>
        </p:sp>
        <p:sp>
          <p:nvSpPr>
            <p:cNvPr id="136204" name="Oval 14"/>
            <p:cNvSpPr>
              <a:spLocks noChangeArrowheads="1"/>
            </p:cNvSpPr>
            <p:nvPr/>
          </p:nvSpPr>
          <p:spPr bwMode="auto">
            <a:xfrm>
              <a:off x="4800" y="432"/>
              <a:ext cx="816" cy="816"/>
            </a:xfrm>
            <a:prstGeom prst="ellipse">
              <a:avLst/>
            </a:prstGeom>
            <a:solidFill>
              <a:schemeClr val="accent1"/>
            </a:solidFill>
            <a:ln w="9525">
              <a:solidFill>
                <a:schemeClr val="tx1"/>
              </a:solidFill>
              <a:round/>
              <a:headEnd/>
              <a:tailEnd/>
            </a:ln>
          </p:spPr>
          <p:txBody>
            <a:bodyPr wrap="none" anchor="ctr"/>
            <a:lstStyle/>
            <a:p>
              <a:pPr algn="ctr"/>
              <a:r>
                <a:rPr lang="en-US"/>
                <a:t>Print </a:t>
              </a:r>
            </a:p>
            <a:p>
              <a:pPr algn="ctr"/>
              <a:r>
                <a:rPr lang="en-US"/>
                <a:t>the </a:t>
              </a:r>
            </a:p>
            <a:p>
              <a:pPr algn="ctr"/>
              <a:r>
                <a:rPr lang="en-US"/>
                <a:t>count</a:t>
              </a:r>
            </a:p>
          </p:txBody>
        </p:sp>
        <p:sp>
          <p:nvSpPr>
            <p:cNvPr id="136205" name="Arc 15"/>
            <p:cNvSpPr>
              <a:spLocks/>
            </p:cNvSpPr>
            <p:nvPr/>
          </p:nvSpPr>
          <p:spPr bwMode="auto">
            <a:xfrm rot="1300369">
              <a:off x="4032" y="1296"/>
              <a:ext cx="912" cy="1584"/>
            </a:xfrm>
            <a:custGeom>
              <a:avLst/>
              <a:gdLst>
                <a:gd name="T0" fmla="*/ 0 w 21600"/>
                <a:gd name="T1" fmla="*/ 0 h 36110"/>
                <a:gd name="T2" fmla="*/ 676 w 21600"/>
                <a:gd name="T3" fmla="*/ 1584 h 36110"/>
                <a:gd name="T4" fmla="*/ 0 w 21600"/>
                <a:gd name="T5" fmla="*/ 948 h 36110"/>
                <a:gd name="T6" fmla="*/ 0 60000 65536"/>
                <a:gd name="T7" fmla="*/ 0 60000 65536"/>
                <a:gd name="T8" fmla="*/ 0 60000 65536"/>
                <a:gd name="T9" fmla="*/ 0 w 21600"/>
                <a:gd name="T10" fmla="*/ 0 h 36110"/>
                <a:gd name="T11" fmla="*/ 21600 w 21600"/>
                <a:gd name="T12" fmla="*/ 36110 h 36110"/>
              </a:gdLst>
              <a:ahLst/>
              <a:cxnLst>
                <a:cxn ang="T6">
                  <a:pos x="T0" y="T1"/>
                </a:cxn>
                <a:cxn ang="T7">
                  <a:pos x="T2" y="T3"/>
                </a:cxn>
                <a:cxn ang="T8">
                  <a:pos x="T4" y="T5"/>
                </a:cxn>
              </a:cxnLst>
              <a:rect l="T9" t="T10" r="T11" b="T12"/>
              <a:pathLst>
                <a:path w="21600" h="36110" fill="none" extrusionOk="0">
                  <a:moveTo>
                    <a:pt x="-1" y="0"/>
                  </a:moveTo>
                  <a:cubicBezTo>
                    <a:pt x="11929" y="0"/>
                    <a:pt x="21600" y="9670"/>
                    <a:pt x="21600" y="21600"/>
                  </a:cubicBezTo>
                  <a:cubicBezTo>
                    <a:pt x="21600" y="26964"/>
                    <a:pt x="19603" y="32136"/>
                    <a:pt x="16000" y="36110"/>
                  </a:cubicBezTo>
                </a:path>
                <a:path w="21600" h="36110" stroke="0" extrusionOk="0">
                  <a:moveTo>
                    <a:pt x="-1" y="0"/>
                  </a:moveTo>
                  <a:cubicBezTo>
                    <a:pt x="11929" y="0"/>
                    <a:pt x="21600" y="9670"/>
                    <a:pt x="21600" y="21600"/>
                  </a:cubicBezTo>
                  <a:cubicBezTo>
                    <a:pt x="21600" y="26964"/>
                    <a:pt x="19603" y="32136"/>
                    <a:pt x="16000" y="36110"/>
                  </a:cubicBezTo>
                  <a:lnTo>
                    <a:pt x="0" y="21600"/>
                  </a:lnTo>
                  <a:close/>
                </a:path>
              </a:pathLst>
            </a:custGeom>
            <a:noFill/>
            <a:ln w="9525">
              <a:solidFill>
                <a:schemeClr val="tx1"/>
              </a:solidFill>
              <a:prstDash val="dash"/>
              <a:round/>
              <a:headEnd/>
              <a:tailEnd/>
            </a:ln>
          </p:spPr>
          <p:txBody>
            <a:bodyPr wrap="none" anchor="ctr"/>
            <a:lstStyle/>
            <a:p>
              <a:endParaRPr lang="en-IN"/>
            </a:p>
          </p:txBody>
        </p:sp>
        <p:sp>
          <p:nvSpPr>
            <p:cNvPr id="136206" name="Arc 16"/>
            <p:cNvSpPr>
              <a:spLocks/>
            </p:cNvSpPr>
            <p:nvPr/>
          </p:nvSpPr>
          <p:spPr bwMode="auto">
            <a:xfrm rot="10800000">
              <a:off x="2544" y="1248"/>
              <a:ext cx="768" cy="1680"/>
            </a:xfrm>
            <a:custGeom>
              <a:avLst/>
              <a:gdLst>
                <a:gd name="T0" fmla="*/ 0 w 21600"/>
                <a:gd name="T1" fmla="*/ 0 h 42600"/>
                <a:gd name="T2" fmla="*/ 180 w 21600"/>
                <a:gd name="T3" fmla="*/ 1680 h 42600"/>
                <a:gd name="T4" fmla="*/ 0 w 21600"/>
                <a:gd name="T5" fmla="*/ 852 h 42600"/>
                <a:gd name="T6" fmla="*/ 0 60000 65536"/>
                <a:gd name="T7" fmla="*/ 0 60000 65536"/>
                <a:gd name="T8" fmla="*/ 0 60000 65536"/>
                <a:gd name="T9" fmla="*/ 0 w 21600"/>
                <a:gd name="T10" fmla="*/ 0 h 42600"/>
                <a:gd name="T11" fmla="*/ 21600 w 21600"/>
                <a:gd name="T12" fmla="*/ 42600 h 42600"/>
              </a:gdLst>
              <a:ahLst/>
              <a:cxnLst>
                <a:cxn ang="T6">
                  <a:pos x="T0" y="T1"/>
                </a:cxn>
                <a:cxn ang="T7">
                  <a:pos x="T2" y="T3"/>
                </a:cxn>
                <a:cxn ang="T8">
                  <a:pos x="T4" y="T5"/>
                </a:cxn>
              </a:cxnLst>
              <a:rect l="T9" t="T10" r="T11" b="T12"/>
              <a:pathLst>
                <a:path w="21600" h="42600" fill="none" extrusionOk="0">
                  <a:moveTo>
                    <a:pt x="-1" y="0"/>
                  </a:moveTo>
                  <a:cubicBezTo>
                    <a:pt x="11929" y="0"/>
                    <a:pt x="21600" y="9670"/>
                    <a:pt x="21600" y="21600"/>
                  </a:cubicBezTo>
                  <a:cubicBezTo>
                    <a:pt x="21600" y="31581"/>
                    <a:pt x="14760" y="40263"/>
                    <a:pt x="5055" y="42599"/>
                  </a:cubicBezTo>
                </a:path>
                <a:path w="21600" h="42600" stroke="0" extrusionOk="0">
                  <a:moveTo>
                    <a:pt x="-1" y="0"/>
                  </a:moveTo>
                  <a:cubicBezTo>
                    <a:pt x="11929" y="0"/>
                    <a:pt x="21600" y="9670"/>
                    <a:pt x="21600" y="21600"/>
                  </a:cubicBezTo>
                  <a:cubicBezTo>
                    <a:pt x="21600" y="31581"/>
                    <a:pt x="14760" y="40263"/>
                    <a:pt x="5055" y="42599"/>
                  </a:cubicBezTo>
                  <a:lnTo>
                    <a:pt x="0" y="21600"/>
                  </a:lnTo>
                  <a:close/>
                </a:path>
              </a:pathLst>
            </a:custGeom>
            <a:noFill/>
            <a:ln w="9525">
              <a:solidFill>
                <a:schemeClr val="tx1"/>
              </a:solidFill>
              <a:prstDash val="dash"/>
              <a:round/>
              <a:headEnd/>
              <a:tailEnd/>
            </a:ln>
          </p:spPr>
          <p:txBody>
            <a:bodyPr wrap="none" anchor="ctr"/>
            <a:lstStyle/>
            <a:p>
              <a:endParaRPr lang="en-IN"/>
            </a:p>
          </p:txBody>
        </p:sp>
        <p:sp>
          <p:nvSpPr>
            <p:cNvPr id="136207" name="Text Box 17"/>
            <p:cNvSpPr txBox="1">
              <a:spLocks noChangeArrowheads="1"/>
            </p:cNvSpPr>
            <p:nvPr/>
          </p:nvSpPr>
          <p:spPr bwMode="auto">
            <a:xfrm>
              <a:off x="2640" y="1680"/>
              <a:ext cx="289" cy="738"/>
            </a:xfrm>
            <a:prstGeom prst="rect">
              <a:avLst/>
            </a:prstGeom>
            <a:solidFill>
              <a:schemeClr val="bg1"/>
            </a:solidFill>
            <a:ln w="9525">
              <a:noFill/>
              <a:miter lim="800000"/>
              <a:headEnd/>
              <a:tailEnd/>
            </a:ln>
          </p:spPr>
          <p:txBody>
            <a:bodyPr vert="eaVert">
              <a:spAutoFit/>
            </a:bodyPr>
            <a:lstStyle/>
            <a:p>
              <a:r>
                <a:rPr lang="en-US"/>
                <a:t>Sorted w.l.</a:t>
              </a:r>
            </a:p>
          </p:txBody>
        </p:sp>
        <p:sp>
          <p:nvSpPr>
            <p:cNvPr id="136208" name="Text Box 18"/>
            <p:cNvSpPr txBox="1">
              <a:spLocks noChangeArrowheads="1"/>
            </p:cNvSpPr>
            <p:nvPr/>
          </p:nvSpPr>
          <p:spPr bwMode="auto">
            <a:xfrm>
              <a:off x="3014" y="983"/>
              <a:ext cx="348" cy="231"/>
            </a:xfrm>
            <a:prstGeom prst="rect">
              <a:avLst/>
            </a:prstGeom>
            <a:noFill/>
            <a:ln w="9525">
              <a:noFill/>
              <a:miter lim="800000"/>
              <a:headEnd/>
              <a:tailEnd/>
            </a:ln>
          </p:spPr>
          <p:txBody>
            <a:bodyPr wrap="none">
              <a:spAutoFit/>
            </a:bodyPr>
            <a:lstStyle/>
            <a:p>
              <a:r>
                <a:rPr lang="en-US"/>
                <a:t>mai</a:t>
              </a:r>
            </a:p>
          </p:txBody>
        </p:sp>
        <p:sp>
          <p:nvSpPr>
            <p:cNvPr id="136209" name="Text Box 19"/>
            <p:cNvSpPr txBox="1">
              <a:spLocks noChangeArrowheads="1"/>
            </p:cNvSpPr>
            <p:nvPr/>
          </p:nvSpPr>
          <p:spPr bwMode="auto">
            <a:xfrm>
              <a:off x="4512" y="1536"/>
              <a:ext cx="289" cy="738"/>
            </a:xfrm>
            <a:prstGeom prst="rect">
              <a:avLst/>
            </a:prstGeom>
            <a:solidFill>
              <a:schemeClr val="bg1"/>
            </a:solidFill>
            <a:ln w="9525">
              <a:noFill/>
              <a:miter lim="800000"/>
              <a:headEnd/>
              <a:tailEnd/>
            </a:ln>
          </p:spPr>
          <p:txBody>
            <a:bodyPr vert="eaVert">
              <a:spAutoFit/>
            </a:bodyPr>
            <a:lstStyle/>
            <a:p>
              <a:r>
                <a:rPr lang="en-US"/>
                <a:t>count</a:t>
              </a:r>
            </a:p>
          </p:txBody>
        </p:sp>
        <p:sp>
          <p:nvSpPr>
            <p:cNvPr id="136210" name="Text Box 20"/>
            <p:cNvSpPr txBox="1">
              <a:spLocks noChangeArrowheads="1"/>
            </p:cNvSpPr>
            <p:nvPr/>
          </p:nvSpPr>
          <p:spPr bwMode="auto">
            <a:xfrm>
              <a:off x="4128" y="960"/>
              <a:ext cx="396" cy="231"/>
            </a:xfrm>
            <a:prstGeom prst="rect">
              <a:avLst/>
            </a:prstGeom>
            <a:noFill/>
            <a:ln w="9525">
              <a:noFill/>
              <a:miter lim="800000"/>
              <a:headEnd/>
              <a:tailEnd/>
            </a:ln>
          </p:spPr>
          <p:txBody>
            <a:bodyPr wrap="none">
              <a:spAutoFit/>
            </a:bodyPr>
            <a:lstStyle/>
            <a:p>
              <a:r>
                <a:rPr lang="en-US"/>
                <a:t>mao</a:t>
              </a:r>
            </a:p>
          </p:txBody>
        </p:sp>
        <p:sp>
          <p:nvSpPr>
            <p:cNvPr id="136211" name="Text Box 21"/>
            <p:cNvSpPr txBox="1">
              <a:spLocks noChangeArrowheads="1"/>
            </p:cNvSpPr>
            <p:nvPr/>
          </p:nvSpPr>
          <p:spPr bwMode="auto">
            <a:xfrm>
              <a:off x="2150" y="3161"/>
              <a:ext cx="3235" cy="327"/>
            </a:xfrm>
            <a:prstGeom prst="rect">
              <a:avLst/>
            </a:prstGeom>
            <a:noFill/>
            <a:ln w="9525">
              <a:noFill/>
              <a:miter lim="800000"/>
              <a:headEnd/>
              <a:tailEnd/>
            </a:ln>
          </p:spPr>
          <p:txBody>
            <a:bodyPr wrap="none">
              <a:spAutoFit/>
            </a:bodyPr>
            <a:lstStyle/>
            <a:p>
              <a:r>
                <a:rPr lang="en-US" sz="2800"/>
                <a:t>DFD for word counting problem</a:t>
              </a:r>
            </a:p>
          </p:txBody>
        </p:sp>
      </p:gr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3"/>
          <p:cNvSpPr>
            <a:spLocks noGrp="1" noChangeArrowheads="1"/>
          </p:cNvSpPr>
          <p:nvPr>
            <p:ph type="body" idx="1"/>
          </p:nvPr>
        </p:nvSpPr>
        <p:spPr>
          <a:xfrm>
            <a:off x="457200" y="304800"/>
            <a:ext cx="8229600" cy="5821363"/>
          </a:xfrm>
        </p:spPr>
        <p:txBody>
          <a:bodyPr/>
          <a:lstStyle/>
          <a:p>
            <a:pPr eaLnBrk="1" hangingPunct="1">
              <a:lnSpc>
                <a:spcPct val="90000"/>
              </a:lnSpc>
            </a:pPr>
            <a:r>
              <a:rPr lang="en-US" smtClean="0"/>
              <a:t>The arcs in the DFD show the MAI and the MAO</a:t>
            </a:r>
          </a:p>
          <a:p>
            <a:pPr eaLnBrk="1" hangingPunct="1">
              <a:lnSpc>
                <a:spcPct val="90000"/>
              </a:lnSpc>
            </a:pPr>
            <a:r>
              <a:rPr lang="en-US" smtClean="0"/>
              <a:t>The choice for the MAI is done as:</a:t>
            </a:r>
          </a:p>
          <a:p>
            <a:pPr lvl="1" eaLnBrk="1" hangingPunct="1">
              <a:lnSpc>
                <a:spcPct val="90000"/>
              </a:lnSpc>
            </a:pPr>
            <a:r>
              <a:rPr lang="en-US" smtClean="0"/>
              <a:t>Start with the input</a:t>
            </a:r>
          </a:p>
          <a:p>
            <a:pPr lvl="1" eaLnBrk="1" hangingPunct="1">
              <a:lnSpc>
                <a:spcPct val="90000"/>
              </a:lnSpc>
            </a:pPr>
            <a:r>
              <a:rPr lang="en-US" smtClean="0"/>
              <a:t>The input file is converted into a word-list which is essentially the input in a different form</a:t>
            </a:r>
          </a:p>
          <a:p>
            <a:pPr lvl="1" eaLnBrk="1" hangingPunct="1">
              <a:lnSpc>
                <a:spcPct val="90000"/>
              </a:lnSpc>
            </a:pPr>
            <a:r>
              <a:rPr lang="en-US" smtClean="0"/>
              <a:t>The sorted word-list is still basically the input, as it is still the same list in a different order</a:t>
            </a:r>
          </a:p>
          <a:p>
            <a:pPr lvl="1" eaLnBrk="1" hangingPunct="1">
              <a:lnSpc>
                <a:spcPct val="90000"/>
              </a:lnSpc>
            </a:pPr>
            <a:r>
              <a:rPr lang="en-US" smtClean="0"/>
              <a:t>This appears to be the MAI since the next data(i.e. the count) is not just another form of the input data</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3"/>
          <p:cNvSpPr>
            <a:spLocks noGrp="1" noChangeArrowheads="1"/>
          </p:cNvSpPr>
          <p:nvPr>
            <p:ph type="body" idx="1"/>
          </p:nvPr>
        </p:nvSpPr>
        <p:spPr>
          <a:xfrm>
            <a:off x="457200" y="304800"/>
            <a:ext cx="8229600" cy="5821363"/>
          </a:xfrm>
        </p:spPr>
        <p:txBody>
          <a:bodyPr/>
          <a:lstStyle/>
          <a:p>
            <a:pPr eaLnBrk="1" hangingPunct="1"/>
            <a:r>
              <a:rPr lang="en-US" smtClean="0"/>
              <a:t>The MAO is chosen as:</a:t>
            </a:r>
          </a:p>
          <a:p>
            <a:pPr lvl="1" eaLnBrk="1" hangingPunct="1"/>
            <a:r>
              <a:rPr lang="en-US" smtClean="0"/>
              <a:t>Count is the natural choice :</a:t>
            </a:r>
          </a:p>
          <a:p>
            <a:pPr lvl="2" eaLnBrk="1" hangingPunct="1"/>
            <a:r>
              <a:rPr lang="en-US" smtClean="0"/>
              <a:t>All other data items are classified as inputs</a:t>
            </a:r>
          </a:p>
          <a:p>
            <a:pPr lvl="2" eaLnBrk="1" hangingPunct="1"/>
            <a:r>
              <a:rPr lang="en-US" smtClean="0"/>
              <a:t>there is only more transformation left</a:t>
            </a:r>
          </a:p>
          <a:p>
            <a:pPr eaLnBrk="1" hangingPunct="1">
              <a:buFontTx/>
              <a:buNone/>
            </a:pPr>
            <a:endParaRPr lang="en-US" smtClean="0"/>
          </a:p>
          <a:p>
            <a:pPr eaLnBrk="1" hangingPunct="1">
              <a:buFontTx/>
              <a:buNone/>
            </a:pPr>
            <a:endParaRPr lang="en-US" smtClean="0"/>
          </a:p>
          <a:p>
            <a:pPr eaLnBrk="1" hangingPunct="1"/>
            <a:endParaRPr lang="en-US" smtClean="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457200" y="274638"/>
            <a:ext cx="8229600" cy="715962"/>
          </a:xfrm>
        </p:spPr>
        <p:txBody>
          <a:bodyPr/>
          <a:lstStyle/>
          <a:p>
            <a:pPr eaLnBrk="1" hangingPunct="1"/>
            <a:r>
              <a:rPr lang="en-US" sz="4000" smtClean="0">
                <a:solidFill>
                  <a:srgbClr val="0000CC"/>
                </a:solidFill>
              </a:rPr>
              <a:t>3. First-Level Factoring</a:t>
            </a:r>
          </a:p>
        </p:txBody>
      </p:sp>
      <p:sp>
        <p:nvSpPr>
          <p:cNvPr id="139267" name="Rectangle 3"/>
          <p:cNvSpPr>
            <a:spLocks noGrp="1" noChangeArrowheads="1"/>
          </p:cNvSpPr>
          <p:nvPr>
            <p:ph type="body" idx="1"/>
          </p:nvPr>
        </p:nvSpPr>
        <p:spPr>
          <a:xfrm>
            <a:off x="457200" y="1143000"/>
            <a:ext cx="8229600" cy="5715000"/>
          </a:xfrm>
        </p:spPr>
        <p:txBody>
          <a:bodyPr/>
          <a:lstStyle/>
          <a:p>
            <a:pPr eaLnBrk="1" hangingPunct="1">
              <a:lnSpc>
                <a:spcPct val="80000"/>
              </a:lnSpc>
            </a:pPr>
            <a:r>
              <a:rPr lang="en-US" sz="2800" smtClean="0"/>
              <a:t>Having identified the central transforms, the MAI and MAO, the next step is to identify some modules for the system</a:t>
            </a:r>
          </a:p>
          <a:p>
            <a:pPr eaLnBrk="1" hangingPunct="1">
              <a:lnSpc>
                <a:spcPct val="80000"/>
              </a:lnSpc>
            </a:pPr>
            <a:r>
              <a:rPr lang="en-US" sz="2800" smtClean="0"/>
              <a:t>First the main module is to be specified whose purpose is to invoke the subordinates</a:t>
            </a:r>
          </a:p>
          <a:p>
            <a:pPr eaLnBrk="1" hangingPunct="1">
              <a:lnSpc>
                <a:spcPct val="80000"/>
              </a:lnSpc>
            </a:pPr>
            <a:r>
              <a:rPr lang="en-US" sz="2800" smtClean="0"/>
              <a:t>The main module is therefore the coordinate module</a:t>
            </a:r>
          </a:p>
          <a:p>
            <a:pPr eaLnBrk="1" hangingPunct="1">
              <a:lnSpc>
                <a:spcPct val="80000"/>
              </a:lnSpc>
            </a:pPr>
            <a:r>
              <a:rPr lang="en-US" sz="2800" smtClean="0"/>
              <a:t>For each of the MAI data items, an immediate subordinate module to the main module is specified</a:t>
            </a:r>
          </a:p>
          <a:p>
            <a:pPr eaLnBrk="1" hangingPunct="1">
              <a:lnSpc>
                <a:spcPct val="80000"/>
              </a:lnSpc>
            </a:pPr>
            <a:r>
              <a:rPr lang="en-US" sz="2800" smtClean="0"/>
              <a:t>Each of these modules is an input module, whose purpose is to deliver to the main module the most abstract data item for which it is created</a:t>
            </a:r>
          </a:p>
          <a:p>
            <a:pPr eaLnBrk="1" hangingPunct="1">
              <a:lnSpc>
                <a:spcPct val="80000"/>
              </a:lnSpc>
            </a:pPr>
            <a:endParaRPr lang="en-US" sz="2800" smtClean="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Line 21"/>
          <p:cNvSpPr>
            <a:spLocks noChangeShapeType="1"/>
          </p:cNvSpPr>
          <p:nvPr/>
        </p:nvSpPr>
        <p:spPr bwMode="auto">
          <a:xfrm>
            <a:off x="3962400" y="2590800"/>
            <a:ext cx="0" cy="1066800"/>
          </a:xfrm>
          <a:prstGeom prst="line">
            <a:avLst/>
          </a:prstGeom>
          <a:noFill/>
          <a:ln w="9525">
            <a:solidFill>
              <a:schemeClr val="tx1"/>
            </a:solidFill>
            <a:round/>
            <a:headEnd/>
            <a:tailEnd type="triangle" w="med" len="med"/>
          </a:ln>
        </p:spPr>
        <p:txBody>
          <a:bodyPr/>
          <a:lstStyle/>
          <a:p>
            <a:endParaRPr lang="en-IN"/>
          </a:p>
        </p:txBody>
      </p:sp>
      <p:sp>
        <p:nvSpPr>
          <p:cNvPr id="140291" name="Line 16"/>
          <p:cNvSpPr>
            <a:spLocks noChangeShapeType="1"/>
          </p:cNvSpPr>
          <p:nvPr/>
        </p:nvSpPr>
        <p:spPr bwMode="auto">
          <a:xfrm>
            <a:off x="5791200" y="1524000"/>
            <a:ext cx="533400" cy="457200"/>
          </a:xfrm>
          <a:prstGeom prst="line">
            <a:avLst/>
          </a:prstGeom>
          <a:noFill/>
          <a:ln w="9525">
            <a:solidFill>
              <a:schemeClr val="tx1"/>
            </a:solidFill>
            <a:round/>
            <a:headEnd/>
            <a:tailEnd type="triangle" w="med" len="med"/>
          </a:ln>
        </p:spPr>
        <p:txBody>
          <a:bodyPr/>
          <a:lstStyle/>
          <a:p>
            <a:endParaRPr lang="en-IN"/>
          </a:p>
        </p:txBody>
      </p:sp>
      <p:sp>
        <p:nvSpPr>
          <p:cNvPr id="140292" name="Rectangle 4"/>
          <p:cNvSpPr>
            <a:spLocks noChangeArrowheads="1"/>
          </p:cNvSpPr>
          <p:nvPr/>
        </p:nvSpPr>
        <p:spPr bwMode="auto">
          <a:xfrm>
            <a:off x="3429000" y="381000"/>
            <a:ext cx="1752600" cy="1066800"/>
          </a:xfrm>
          <a:prstGeom prst="rect">
            <a:avLst/>
          </a:prstGeom>
          <a:solidFill>
            <a:schemeClr val="folHlink"/>
          </a:solidFill>
          <a:ln w="9525">
            <a:solidFill>
              <a:schemeClr val="tx1"/>
            </a:solidFill>
            <a:miter lim="800000"/>
            <a:headEnd/>
            <a:tailEnd/>
          </a:ln>
        </p:spPr>
        <p:txBody>
          <a:bodyPr wrap="none" anchor="ctr"/>
          <a:lstStyle/>
          <a:p>
            <a:pPr algn="ctr"/>
            <a:r>
              <a:rPr lang="en-US"/>
              <a:t>Main</a:t>
            </a:r>
          </a:p>
        </p:txBody>
      </p:sp>
      <p:sp>
        <p:nvSpPr>
          <p:cNvPr id="140293" name="Rectangle 8"/>
          <p:cNvSpPr>
            <a:spLocks noChangeArrowheads="1"/>
          </p:cNvSpPr>
          <p:nvPr/>
        </p:nvSpPr>
        <p:spPr bwMode="auto">
          <a:xfrm>
            <a:off x="5638800" y="2514600"/>
            <a:ext cx="1752600" cy="1066800"/>
          </a:xfrm>
          <a:prstGeom prst="rect">
            <a:avLst/>
          </a:prstGeom>
          <a:solidFill>
            <a:schemeClr val="accent1"/>
          </a:solidFill>
          <a:ln w="9525">
            <a:solidFill>
              <a:schemeClr val="tx1"/>
            </a:solidFill>
            <a:miter lim="800000"/>
            <a:headEnd/>
            <a:tailEnd/>
          </a:ln>
        </p:spPr>
        <p:txBody>
          <a:bodyPr wrap="none" anchor="ctr"/>
          <a:lstStyle/>
          <a:p>
            <a:pPr algn="ctr"/>
            <a:r>
              <a:rPr lang="en-US"/>
              <a:t>Output </a:t>
            </a:r>
          </a:p>
          <a:p>
            <a:pPr algn="ctr"/>
            <a:r>
              <a:rPr lang="en-US"/>
              <a:t>count</a:t>
            </a:r>
          </a:p>
        </p:txBody>
      </p:sp>
      <p:sp>
        <p:nvSpPr>
          <p:cNvPr id="140294" name="Rectangle 9"/>
          <p:cNvSpPr>
            <a:spLocks noChangeArrowheads="1"/>
          </p:cNvSpPr>
          <p:nvPr/>
        </p:nvSpPr>
        <p:spPr bwMode="auto">
          <a:xfrm>
            <a:off x="1524000" y="2590800"/>
            <a:ext cx="1752600" cy="1066800"/>
          </a:xfrm>
          <a:prstGeom prst="rect">
            <a:avLst/>
          </a:prstGeom>
          <a:solidFill>
            <a:schemeClr val="accent1"/>
          </a:solidFill>
          <a:ln w="9525">
            <a:solidFill>
              <a:schemeClr val="tx1"/>
            </a:solidFill>
            <a:miter lim="800000"/>
            <a:headEnd/>
            <a:tailEnd/>
          </a:ln>
        </p:spPr>
        <p:txBody>
          <a:bodyPr wrap="none" anchor="ctr"/>
          <a:lstStyle/>
          <a:p>
            <a:pPr algn="ctr"/>
            <a:r>
              <a:rPr lang="en-US"/>
              <a:t>Get sorted </a:t>
            </a:r>
          </a:p>
          <a:p>
            <a:pPr algn="ctr"/>
            <a:r>
              <a:rPr lang="en-US"/>
              <a:t>word list</a:t>
            </a:r>
          </a:p>
        </p:txBody>
      </p:sp>
      <p:sp>
        <p:nvSpPr>
          <p:cNvPr id="140295" name="Line 10"/>
          <p:cNvSpPr>
            <a:spLocks noChangeShapeType="1"/>
          </p:cNvSpPr>
          <p:nvPr/>
        </p:nvSpPr>
        <p:spPr bwMode="auto">
          <a:xfrm flipH="1">
            <a:off x="2438400" y="1447800"/>
            <a:ext cx="990600" cy="1143000"/>
          </a:xfrm>
          <a:prstGeom prst="line">
            <a:avLst/>
          </a:prstGeom>
          <a:noFill/>
          <a:ln w="9525">
            <a:solidFill>
              <a:schemeClr val="tx1"/>
            </a:solidFill>
            <a:round/>
            <a:headEnd/>
            <a:tailEnd/>
          </a:ln>
        </p:spPr>
        <p:txBody>
          <a:bodyPr/>
          <a:lstStyle/>
          <a:p>
            <a:endParaRPr lang="en-IN"/>
          </a:p>
        </p:txBody>
      </p:sp>
      <p:sp>
        <p:nvSpPr>
          <p:cNvPr id="140296" name="Line 11"/>
          <p:cNvSpPr>
            <a:spLocks noChangeShapeType="1"/>
          </p:cNvSpPr>
          <p:nvPr/>
        </p:nvSpPr>
        <p:spPr bwMode="auto">
          <a:xfrm>
            <a:off x="5181600" y="1447800"/>
            <a:ext cx="1295400" cy="1066800"/>
          </a:xfrm>
          <a:prstGeom prst="line">
            <a:avLst/>
          </a:prstGeom>
          <a:noFill/>
          <a:ln w="9525">
            <a:solidFill>
              <a:schemeClr val="tx1"/>
            </a:solidFill>
            <a:round/>
            <a:headEnd/>
            <a:tailEnd/>
          </a:ln>
        </p:spPr>
        <p:txBody>
          <a:bodyPr/>
          <a:lstStyle/>
          <a:p>
            <a:endParaRPr lang="en-IN"/>
          </a:p>
        </p:txBody>
      </p:sp>
      <p:sp>
        <p:nvSpPr>
          <p:cNvPr id="140297" name="Line 13"/>
          <p:cNvSpPr>
            <a:spLocks noChangeShapeType="1"/>
          </p:cNvSpPr>
          <p:nvPr/>
        </p:nvSpPr>
        <p:spPr bwMode="auto">
          <a:xfrm flipV="1">
            <a:off x="2438400" y="1676400"/>
            <a:ext cx="457200" cy="457200"/>
          </a:xfrm>
          <a:prstGeom prst="line">
            <a:avLst/>
          </a:prstGeom>
          <a:noFill/>
          <a:ln w="9525">
            <a:solidFill>
              <a:schemeClr val="tx1"/>
            </a:solidFill>
            <a:round/>
            <a:headEnd/>
            <a:tailEnd type="triangle" w="med" len="med"/>
          </a:ln>
        </p:spPr>
        <p:txBody>
          <a:bodyPr/>
          <a:lstStyle/>
          <a:p>
            <a:endParaRPr lang="en-IN"/>
          </a:p>
        </p:txBody>
      </p:sp>
      <p:sp>
        <p:nvSpPr>
          <p:cNvPr id="140298" name="Text Box 14"/>
          <p:cNvSpPr txBox="1">
            <a:spLocks noChangeArrowheads="1"/>
          </p:cNvSpPr>
          <p:nvPr/>
        </p:nvSpPr>
        <p:spPr bwMode="auto">
          <a:xfrm>
            <a:off x="1371600" y="1524000"/>
            <a:ext cx="1225550" cy="366713"/>
          </a:xfrm>
          <a:prstGeom prst="rect">
            <a:avLst/>
          </a:prstGeom>
          <a:noFill/>
          <a:ln w="9525">
            <a:noFill/>
            <a:miter lim="800000"/>
            <a:headEnd/>
            <a:tailEnd/>
          </a:ln>
        </p:spPr>
        <p:txBody>
          <a:bodyPr wrap="none">
            <a:spAutoFit/>
          </a:bodyPr>
          <a:lstStyle/>
          <a:p>
            <a:r>
              <a:rPr lang="en-US"/>
              <a:t>sorted w.l.</a:t>
            </a:r>
          </a:p>
        </p:txBody>
      </p:sp>
      <p:sp>
        <p:nvSpPr>
          <p:cNvPr id="140299" name="Oval 15"/>
          <p:cNvSpPr>
            <a:spLocks noChangeArrowheads="1"/>
          </p:cNvSpPr>
          <p:nvPr/>
        </p:nvSpPr>
        <p:spPr bwMode="auto">
          <a:xfrm>
            <a:off x="5638800" y="1371600"/>
            <a:ext cx="228600" cy="228600"/>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140300" name="Oval 12"/>
          <p:cNvSpPr>
            <a:spLocks noChangeArrowheads="1"/>
          </p:cNvSpPr>
          <p:nvPr/>
        </p:nvSpPr>
        <p:spPr bwMode="auto">
          <a:xfrm>
            <a:off x="2286000" y="2057400"/>
            <a:ext cx="228600" cy="228600"/>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140301" name="Text Box 17"/>
          <p:cNvSpPr txBox="1">
            <a:spLocks noChangeArrowheads="1"/>
          </p:cNvSpPr>
          <p:nvPr/>
        </p:nvSpPr>
        <p:spPr bwMode="auto">
          <a:xfrm>
            <a:off x="6080125" y="1408113"/>
            <a:ext cx="742950" cy="366712"/>
          </a:xfrm>
          <a:prstGeom prst="rect">
            <a:avLst/>
          </a:prstGeom>
          <a:noFill/>
          <a:ln w="9525">
            <a:noFill/>
            <a:miter lim="800000"/>
            <a:headEnd/>
            <a:tailEnd/>
          </a:ln>
        </p:spPr>
        <p:txBody>
          <a:bodyPr wrap="none">
            <a:spAutoFit/>
          </a:bodyPr>
          <a:lstStyle/>
          <a:p>
            <a:r>
              <a:rPr lang="en-US"/>
              <a:t>count</a:t>
            </a:r>
          </a:p>
        </p:txBody>
      </p:sp>
      <p:sp>
        <p:nvSpPr>
          <p:cNvPr id="140302" name="Rectangle 18"/>
          <p:cNvSpPr>
            <a:spLocks noChangeArrowheads="1"/>
          </p:cNvSpPr>
          <p:nvPr/>
        </p:nvSpPr>
        <p:spPr bwMode="auto">
          <a:xfrm>
            <a:off x="3505200" y="4343400"/>
            <a:ext cx="1752600" cy="1066800"/>
          </a:xfrm>
          <a:prstGeom prst="rect">
            <a:avLst/>
          </a:prstGeom>
          <a:solidFill>
            <a:schemeClr val="accent1"/>
          </a:solidFill>
          <a:ln w="9525">
            <a:solidFill>
              <a:schemeClr val="tx1"/>
            </a:solidFill>
            <a:miter lim="800000"/>
            <a:headEnd/>
            <a:tailEnd/>
          </a:ln>
        </p:spPr>
        <p:txBody>
          <a:bodyPr wrap="none" anchor="ctr"/>
          <a:lstStyle/>
          <a:p>
            <a:pPr algn="ctr"/>
            <a:r>
              <a:rPr lang="en-US"/>
              <a:t>Count no. of</a:t>
            </a:r>
          </a:p>
          <a:p>
            <a:pPr algn="ctr"/>
            <a:r>
              <a:rPr lang="en-US"/>
              <a:t>different words</a:t>
            </a:r>
          </a:p>
        </p:txBody>
      </p:sp>
      <p:sp>
        <p:nvSpPr>
          <p:cNvPr id="140303" name="Line 19"/>
          <p:cNvSpPr>
            <a:spLocks noChangeShapeType="1"/>
          </p:cNvSpPr>
          <p:nvPr/>
        </p:nvSpPr>
        <p:spPr bwMode="auto">
          <a:xfrm>
            <a:off x="4343400" y="1447800"/>
            <a:ext cx="0" cy="2895600"/>
          </a:xfrm>
          <a:prstGeom prst="line">
            <a:avLst/>
          </a:prstGeom>
          <a:noFill/>
          <a:ln w="9525">
            <a:solidFill>
              <a:schemeClr val="tx1"/>
            </a:solidFill>
            <a:round/>
            <a:headEnd/>
            <a:tailEnd/>
          </a:ln>
        </p:spPr>
        <p:txBody>
          <a:bodyPr/>
          <a:lstStyle/>
          <a:p>
            <a:endParaRPr lang="en-IN"/>
          </a:p>
        </p:txBody>
      </p:sp>
      <p:sp>
        <p:nvSpPr>
          <p:cNvPr id="140304" name="Oval 20"/>
          <p:cNvSpPr>
            <a:spLocks noChangeArrowheads="1"/>
          </p:cNvSpPr>
          <p:nvPr/>
        </p:nvSpPr>
        <p:spPr bwMode="auto">
          <a:xfrm>
            <a:off x="3886200" y="2438400"/>
            <a:ext cx="228600" cy="228600"/>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140305" name="Line 23"/>
          <p:cNvSpPr>
            <a:spLocks noChangeShapeType="1"/>
          </p:cNvSpPr>
          <p:nvPr/>
        </p:nvSpPr>
        <p:spPr bwMode="auto">
          <a:xfrm flipV="1">
            <a:off x="4648200" y="2667000"/>
            <a:ext cx="0" cy="990600"/>
          </a:xfrm>
          <a:prstGeom prst="line">
            <a:avLst/>
          </a:prstGeom>
          <a:noFill/>
          <a:ln w="9525">
            <a:solidFill>
              <a:schemeClr val="tx1"/>
            </a:solidFill>
            <a:round/>
            <a:headEnd/>
            <a:tailEnd type="triangle" w="med" len="med"/>
          </a:ln>
        </p:spPr>
        <p:txBody>
          <a:bodyPr/>
          <a:lstStyle/>
          <a:p>
            <a:endParaRPr lang="en-IN"/>
          </a:p>
        </p:txBody>
      </p:sp>
      <p:sp>
        <p:nvSpPr>
          <p:cNvPr id="140306" name="Oval 22"/>
          <p:cNvSpPr>
            <a:spLocks noChangeArrowheads="1"/>
          </p:cNvSpPr>
          <p:nvPr/>
        </p:nvSpPr>
        <p:spPr bwMode="auto">
          <a:xfrm>
            <a:off x="4495800" y="3581400"/>
            <a:ext cx="228600" cy="228600"/>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140307" name="Text Box 25"/>
          <p:cNvSpPr txBox="1">
            <a:spLocks noChangeArrowheads="1"/>
          </p:cNvSpPr>
          <p:nvPr/>
        </p:nvSpPr>
        <p:spPr bwMode="auto">
          <a:xfrm>
            <a:off x="3505200" y="2667000"/>
            <a:ext cx="458788" cy="1133475"/>
          </a:xfrm>
          <a:prstGeom prst="rect">
            <a:avLst/>
          </a:prstGeom>
          <a:noFill/>
          <a:ln w="9525">
            <a:noFill/>
            <a:miter lim="800000"/>
            <a:headEnd/>
            <a:tailEnd/>
          </a:ln>
        </p:spPr>
        <p:txBody>
          <a:bodyPr vert="eaVert" wrap="none">
            <a:spAutoFit/>
          </a:bodyPr>
          <a:lstStyle/>
          <a:p>
            <a:r>
              <a:rPr lang="en-US"/>
              <a:t>sorted w.l.</a:t>
            </a:r>
          </a:p>
        </p:txBody>
      </p:sp>
      <p:sp>
        <p:nvSpPr>
          <p:cNvPr id="140308" name="Text Box 26"/>
          <p:cNvSpPr txBox="1">
            <a:spLocks noChangeArrowheads="1"/>
          </p:cNvSpPr>
          <p:nvPr/>
        </p:nvSpPr>
        <p:spPr bwMode="auto">
          <a:xfrm>
            <a:off x="4648200" y="2895600"/>
            <a:ext cx="458788" cy="650875"/>
          </a:xfrm>
          <a:prstGeom prst="rect">
            <a:avLst/>
          </a:prstGeom>
          <a:noFill/>
          <a:ln w="9525">
            <a:noFill/>
            <a:miter lim="800000"/>
            <a:headEnd/>
            <a:tailEnd/>
          </a:ln>
        </p:spPr>
        <p:txBody>
          <a:bodyPr vert="eaVert" wrap="none">
            <a:spAutoFit/>
          </a:bodyPr>
          <a:lstStyle/>
          <a:p>
            <a:r>
              <a:rPr lang="en-US"/>
              <a:t>count</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3"/>
          <p:cNvSpPr>
            <a:spLocks noGrp="1" noChangeArrowheads="1"/>
          </p:cNvSpPr>
          <p:nvPr>
            <p:ph type="body" idx="1"/>
          </p:nvPr>
        </p:nvSpPr>
        <p:spPr>
          <a:xfrm>
            <a:off x="457200" y="304800"/>
            <a:ext cx="8229600" cy="6248400"/>
          </a:xfrm>
        </p:spPr>
        <p:txBody>
          <a:bodyPr/>
          <a:lstStyle/>
          <a:p>
            <a:pPr eaLnBrk="1" hangingPunct="1"/>
            <a:r>
              <a:rPr lang="en-US" sz="2800" smtClean="0"/>
              <a:t>Similarly, for each MAO data item, a subordinate module that is an output module that accepts data from the main module is specified</a:t>
            </a:r>
          </a:p>
          <a:p>
            <a:pPr eaLnBrk="1" hangingPunct="1"/>
            <a:r>
              <a:rPr lang="en-US" sz="2800" smtClean="0"/>
              <a:t>Each of the arrows connecting these input and output subordinate modules are labeled with the respective abstract data item flowing in the proper direction</a:t>
            </a:r>
          </a:p>
          <a:p>
            <a:pPr eaLnBrk="1" hangingPunct="1"/>
            <a:r>
              <a:rPr lang="en-US" sz="2800" smtClean="0"/>
              <a:t>Finally, for each central transform, a module subordinate to the main one is specified</a:t>
            </a:r>
          </a:p>
          <a:p>
            <a:pPr eaLnBrk="1" hangingPunct="1"/>
            <a:r>
              <a:rPr lang="en-US" sz="2800" smtClean="0"/>
              <a:t>These modules will be the transform modules whose purpose is to accept data from the main module and then return appropriate data back to the main module</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3"/>
          <p:cNvSpPr>
            <a:spLocks noGrp="1" noChangeArrowheads="1"/>
          </p:cNvSpPr>
          <p:nvPr>
            <p:ph type="body" idx="1"/>
          </p:nvPr>
        </p:nvSpPr>
        <p:spPr>
          <a:xfrm>
            <a:off x="457200" y="228600"/>
            <a:ext cx="8229600" cy="5897563"/>
          </a:xfrm>
        </p:spPr>
        <p:txBody>
          <a:bodyPr/>
          <a:lstStyle/>
          <a:p>
            <a:pPr eaLnBrk="1" hangingPunct="1">
              <a:lnSpc>
                <a:spcPct val="90000"/>
              </a:lnSpc>
            </a:pPr>
            <a:r>
              <a:rPr lang="en-US" sz="2800" smtClean="0"/>
              <a:t>The data items coming to a transform module from the main module are on the incoming arcs of the corresponding transform in the DFD</a:t>
            </a:r>
          </a:p>
          <a:p>
            <a:pPr eaLnBrk="1" hangingPunct="1">
              <a:lnSpc>
                <a:spcPct val="90000"/>
              </a:lnSpc>
            </a:pPr>
            <a:r>
              <a:rPr lang="en-US" sz="2800" smtClean="0"/>
              <a:t>The data items returned are on the outgoing arcs of that transform </a:t>
            </a:r>
          </a:p>
          <a:p>
            <a:pPr eaLnBrk="1" hangingPunct="1">
              <a:lnSpc>
                <a:spcPct val="90000"/>
              </a:lnSpc>
            </a:pPr>
            <a:r>
              <a:rPr lang="en-US" sz="2800" smtClean="0"/>
              <a:t>The structure after the first-level factoring of the word-counting problem is shown</a:t>
            </a:r>
          </a:p>
          <a:p>
            <a:pPr eaLnBrk="1" hangingPunct="1">
              <a:lnSpc>
                <a:spcPct val="90000"/>
              </a:lnSpc>
            </a:pPr>
            <a:r>
              <a:rPr lang="en-US" sz="2800" smtClean="0"/>
              <a:t>In this example, there is one input module which returns the sorted word list to the main module</a:t>
            </a:r>
          </a:p>
          <a:p>
            <a:pPr eaLnBrk="1" hangingPunct="1">
              <a:lnSpc>
                <a:spcPct val="90000"/>
              </a:lnSpc>
            </a:pPr>
            <a:r>
              <a:rPr lang="en-US" sz="2800" smtClean="0"/>
              <a:t>The output module takes the value of the count from the main module</a:t>
            </a:r>
          </a:p>
          <a:p>
            <a:pPr eaLnBrk="1" hangingPunct="1">
              <a:lnSpc>
                <a:spcPct val="90000"/>
              </a:lnSpc>
            </a:pPr>
            <a:r>
              <a:rPr lang="en-US" sz="2800" smtClean="0"/>
              <a:t>There is one central transform in this example, and a module is drawn for that</a:t>
            </a:r>
          </a:p>
          <a:p>
            <a:pPr eaLnBrk="1" hangingPunct="1">
              <a:lnSpc>
                <a:spcPct val="90000"/>
              </a:lnSpc>
            </a:pPr>
            <a:endParaRPr lang="en-US" sz="2800" smtClean="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457200" y="274638"/>
            <a:ext cx="8229600" cy="944562"/>
          </a:xfrm>
        </p:spPr>
        <p:txBody>
          <a:bodyPr/>
          <a:lstStyle/>
          <a:p>
            <a:pPr eaLnBrk="1" hangingPunct="1"/>
            <a:r>
              <a:rPr lang="en-US" sz="4000" smtClean="0">
                <a:solidFill>
                  <a:srgbClr val="0000CC"/>
                </a:solidFill>
              </a:rPr>
              <a:t>3. Factoring the input, output and transform branches</a:t>
            </a:r>
          </a:p>
        </p:txBody>
      </p:sp>
      <p:sp>
        <p:nvSpPr>
          <p:cNvPr id="143363" name="Rectangle 3"/>
          <p:cNvSpPr>
            <a:spLocks noGrp="1" noChangeArrowheads="1"/>
          </p:cNvSpPr>
          <p:nvPr>
            <p:ph type="body" idx="1"/>
          </p:nvPr>
        </p:nvSpPr>
        <p:spPr>
          <a:xfrm>
            <a:off x="457200" y="1371600"/>
            <a:ext cx="8229600" cy="4754563"/>
          </a:xfrm>
        </p:spPr>
        <p:txBody>
          <a:bodyPr/>
          <a:lstStyle/>
          <a:p>
            <a:pPr eaLnBrk="1" hangingPunct="1"/>
            <a:r>
              <a:rPr lang="en-US" sz="2800" smtClean="0"/>
              <a:t>The first-level factoring results in a very-high level structure, where each subordinate module has a lot of processing to do</a:t>
            </a:r>
          </a:p>
          <a:p>
            <a:pPr eaLnBrk="1" hangingPunct="1"/>
            <a:r>
              <a:rPr lang="en-US" sz="2800" smtClean="0"/>
              <a:t>To simplify these modules, they must be factored into subordinate modules that will distribute the work of a module</a:t>
            </a:r>
          </a:p>
          <a:p>
            <a:pPr eaLnBrk="1" hangingPunct="1"/>
            <a:r>
              <a:rPr lang="en-US" sz="2800" smtClean="0"/>
              <a:t>Each of the input, output and transform modules must be considered for factoring</a:t>
            </a:r>
          </a:p>
          <a:p>
            <a:pPr eaLnBrk="1" hangingPunct="1"/>
            <a:r>
              <a:rPr lang="en-US" sz="2800" smtClean="0">
                <a:solidFill>
                  <a:srgbClr val="0000CC"/>
                </a:solidFill>
              </a:rPr>
              <a:t>Lets consider the input modules first: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body" idx="1"/>
          </p:nvPr>
        </p:nvSpPr>
        <p:spPr>
          <a:xfrm>
            <a:off x="457200" y="304800"/>
            <a:ext cx="8229600" cy="5821363"/>
          </a:xfrm>
        </p:spPr>
        <p:txBody>
          <a:bodyPr/>
          <a:lstStyle/>
          <a:p>
            <a:pPr eaLnBrk="1" hangingPunct="1">
              <a:lnSpc>
                <a:spcPct val="90000"/>
              </a:lnSpc>
            </a:pPr>
            <a:r>
              <a:rPr lang="en-US" smtClean="0"/>
              <a:t>Some other horror stories were:</a:t>
            </a:r>
          </a:p>
          <a:p>
            <a:pPr lvl="1" eaLnBrk="1" hangingPunct="1">
              <a:lnSpc>
                <a:spcPct val="90000"/>
              </a:lnSpc>
            </a:pPr>
            <a:r>
              <a:rPr lang="en-US" smtClean="0"/>
              <a:t>More than 500 errors were found in an SRS that was earlier approved </a:t>
            </a:r>
          </a:p>
          <a:p>
            <a:pPr lvl="1" eaLnBrk="1" hangingPunct="1">
              <a:lnSpc>
                <a:spcPct val="90000"/>
              </a:lnSpc>
            </a:pPr>
            <a:r>
              <a:rPr lang="en-US" smtClean="0"/>
              <a:t>More than 250 errors were found in a previously reviewed SRS by the stating the requirements in a structured manner and using tools to analyze the document</a:t>
            </a:r>
          </a:p>
          <a:p>
            <a:pPr eaLnBrk="1" hangingPunct="1">
              <a:lnSpc>
                <a:spcPct val="90000"/>
              </a:lnSpc>
            </a:pPr>
            <a:r>
              <a:rPr lang="en-US" smtClean="0"/>
              <a:t>It is clear that many errors are made during the requirements phase </a:t>
            </a:r>
          </a:p>
          <a:p>
            <a:pPr eaLnBrk="1" hangingPunct="1">
              <a:lnSpc>
                <a:spcPct val="90000"/>
              </a:lnSpc>
            </a:pPr>
            <a:r>
              <a:rPr lang="en-US" smtClean="0"/>
              <a:t>An error in the SRS will most likely manifest itself as an error in the final system implementing the SRS</a:t>
            </a:r>
          </a:p>
          <a:p>
            <a:pPr eaLnBrk="1" hangingPunct="1">
              <a:lnSpc>
                <a:spcPct val="90000"/>
              </a:lnSpc>
            </a:pPr>
            <a:endParaRPr lang="en-US" smtClean="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3"/>
          <p:cNvSpPr>
            <a:spLocks noGrp="1" noChangeArrowheads="1"/>
          </p:cNvSpPr>
          <p:nvPr>
            <p:ph type="body" idx="1"/>
          </p:nvPr>
        </p:nvSpPr>
        <p:spPr>
          <a:xfrm>
            <a:off x="457200" y="381000"/>
            <a:ext cx="8229600" cy="6477000"/>
          </a:xfrm>
        </p:spPr>
        <p:txBody>
          <a:bodyPr/>
          <a:lstStyle/>
          <a:p>
            <a:pPr eaLnBrk="1" hangingPunct="1">
              <a:lnSpc>
                <a:spcPct val="80000"/>
              </a:lnSpc>
            </a:pPr>
            <a:r>
              <a:rPr lang="en-US" sz="2800" smtClean="0"/>
              <a:t>The purpose of an input module, as viewed by the main program, is to produce some data</a:t>
            </a:r>
          </a:p>
          <a:p>
            <a:pPr eaLnBrk="1" hangingPunct="1">
              <a:lnSpc>
                <a:spcPct val="80000"/>
              </a:lnSpc>
            </a:pPr>
            <a:r>
              <a:rPr lang="en-US" sz="2800" smtClean="0"/>
              <a:t>To factor an input module, the transform in the DFD that produced the data item is now treated as a central transform</a:t>
            </a:r>
          </a:p>
          <a:p>
            <a:pPr eaLnBrk="1" hangingPunct="1">
              <a:lnSpc>
                <a:spcPct val="80000"/>
              </a:lnSpc>
            </a:pPr>
            <a:r>
              <a:rPr lang="en-US" sz="2800" smtClean="0"/>
              <a:t>The process performed for the first-level factoring is repeated here with this new central transform with the input module being considered the main module</a:t>
            </a:r>
          </a:p>
          <a:p>
            <a:pPr eaLnBrk="1" hangingPunct="1">
              <a:lnSpc>
                <a:spcPct val="80000"/>
              </a:lnSpc>
            </a:pPr>
            <a:r>
              <a:rPr lang="en-US" sz="2800" smtClean="0"/>
              <a:t>A subordinate input module is created for each input data stream coming into this new central transform</a:t>
            </a:r>
          </a:p>
          <a:p>
            <a:pPr eaLnBrk="1" hangingPunct="1">
              <a:lnSpc>
                <a:spcPct val="80000"/>
              </a:lnSpc>
            </a:pPr>
            <a:r>
              <a:rPr lang="en-US" sz="2800" smtClean="0"/>
              <a:t>The new input modules now created can then be factored again, until the physical inputs are reached</a:t>
            </a:r>
          </a:p>
          <a:p>
            <a:pPr eaLnBrk="1" hangingPunct="1">
              <a:lnSpc>
                <a:spcPct val="80000"/>
              </a:lnSpc>
            </a:pPr>
            <a:r>
              <a:rPr lang="en-US" sz="2800" smtClean="0"/>
              <a:t>Factoring of input modules will usually not yield any output subordinate modules</a:t>
            </a: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Line 13"/>
          <p:cNvSpPr>
            <a:spLocks noChangeShapeType="1"/>
          </p:cNvSpPr>
          <p:nvPr/>
        </p:nvSpPr>
        <p:spPr bwMode="auto">
          <a:xfrm>
            <a:off x="5334000" y="1143000"/>
            <a:ext cx="304800" cy="381000"/>
          </a:xfrm>
          <a:prstGeom prst="line">
            <a:avLst/>
          </a:prstGeom>
          <a:noFill/>
          <a:ln w="9525">
            <a:solidFill>
              <a:schemeClr val="tx1"/>
            </a:solidFill>
            <a:round/>
            <a:headEnd/>
            <a:tailEnd type="triangle" w="med" len="med"/>
          </a:ln>
        </p:spPr>
        <p:txBody>
          <a:bodyPr/>
          <a:lstStyle/>
          <a:p>
            <a:endParaRPr lang="en-IN"/>
          </a:p>
        </p:txBody>
      </p:sp>
      <p:sp>
        <p:nvSpPr>
          <p:cNvPr id="145411" name="Text Box 4"/>
          <p:cNvSpPr txBox="1">
            <a:spLocks noChangeArrowheads="1"/>
          </p:cNvSpPr>
          <p:nvPr/>
        </p:nvSpPr>
        <p:spPr bwMode="auto">
          <a:xfrm>
            <a:off x="3717925" y="417513"/>
            <a:ext cx="1844675" cy="376237"/>
          </a:xfrm>
          <a:prstGeom prst="rect">
            <a:avLst/>
          </a:prstGeom>
          <a:noFill/>
          <a:ln w="9525">
            <a:solidFill>
              <a:schemeClr val="tx1"/>
            </a:solidFill>
            <a:miter lim="800000"/>
            <a:headEnd/>
            <a:tailEnd/>
          </a:ln>
        </p:spPr>
        <p:txBody>
          <a:bodyPr>
            <a:spAutoFit/>
          </a:bodyPr>
          <a:lstStyle/>
          <a:p>
            <a:pPr algn="ctr"/>
            <a:r>
              <a:rPr lang="en-US"/>
              <a:t>Get sorted list</a:t>
            </a:r>
          </a:p>
        </p:txBody>
      </p:sp>
      <p:sp>
        <p:nvSpPr>
          <p:cNvPr id="145412" name="Line 5"/>
          <p:cNvSpPr>
            <a:spLocks noChangeShapeType="1"/>
          </p:cNvSpPr>
          <p:nvPr/>
        </p:nvSpPr>
        <p:spPr bwMode="auto">
          <a:xfrm flipH="1">
            <a:off x="3733800" y="762000"/>
            <a:ext cx="533400" cy="838200"/>
          </a:xfrm>
          <a:prstGeom prst="line">
            <a:avLst/>
          </a:prstGeom>
          <a:noFill/>
          <a:ln w="9525">
            <a:solidFill>
              <a:schemeClr val="tx1"/>
            </a:solidFill>
            <a:round/>
            <a:headEnd/>
            <a:tailEnd/>
          </a:ln>
        </p:spPr>
        <p:txBody>
          <a:bodyPr/>
          <a:lstStyle/>
          <a:p>
            <a:endParaRPr lang="en-IN"/>
          </a:p>
        </p:txBody>
      </p:sp>
      <p:sp>
        <p:nvSpPr>
          <p:cNvPr id="145413" name="Text Box 6"/>
          <p:cNvSpPr txBox="1">
            <a:spLocks noChangeArrowheads="1"/>
          </p:cNvSpPr>
          <p:nvPr/>
        </p:nvSpPr>
        <p:spPr bwMode="auto">
          <a:xfrm>
            <a:off x="3048000" y="1600200"/>
            <a:ext cx="1463675" cy="376238"/>
          </a:xfrm>
          <a:prstGeom prst="rect">
            <a:avLst/>
          </a:prstGeom>
          <a:noFill/>
          <a:ln w="9525">
            <a:solidFill>
              <a:schemeClr val="tx1"/>
            </a:solidFill>
            <a:miter lim="800000"/>
            <a:headEnd/>
            <a:tailEnd/>
          </a:ln>
        </p:spPr>
        <p:txBody>
          <a:bodyPr wrap="none">
            <a:spAutoFit/>
          </a:bodyPr>
          <a:lstStyle/>
          <a:p>
            <a:r>
              <a:rPr lang="en-US"/>
              <a:t>Get word list</a:t>
            </a:r>
          </a:p>
        </p:txBody>
      </p:sp>
      <p:sp>
        <p:nvSpPr>
          <p:cNvPr id="145414" name="Line 7"/>
          <p:cNvSpPr>
            <a:spLocks noChangeShapeType="1"/>
          </p:cNvSpPr>
          <p:nvPr/>
        </p:nvSpPr>
        <p:spPr bwMode="auto">
          <a:xfrm>
            <a:off x="5334000" y="762000"/>
            <a:ext cx="685800" cy="838200"/>
          </a:xfrm>
          <a:prstGeom prst="line">
            <a:avLst/>
          </a:prstGeom>
          <a:noFill/>
          <a:ln w="9525">
            <a:solidFill>
              <a:schemeClr val="tx1"/>
            </a:solidFill>
            <a:round/>
            <a:headEnd/>
            <a:tailEnd/>
          </a:ln>
        </p:spPr>
        <p:txBody>
          <a:bodyPr/>
          <a:lstStyle/>
          <a:p>
            <a:endParaRPr lang="en-IN"/>
          </a:p>
        </p:txBody>
      </p:sp>
      <p:sp>
        <p:nvSpPr>
          <p:cNvPr id="145415" name="Text Box 8"/>
          <p:cNvSpPr txBox="1">
            <a:spLocks noChangeArrowheads="1"/>
          </p:cNvSpPr>
          <p:nvPr/>
        </p:nvSpPr>
        <p:spPr bwMode="auto">
          <a:xfrm>
            <a:off x="5791200" y="1600200"/>
            <a:ext cx="612775" cy="376238"/>
          </a:xfrm>
          <a:prstGeom prst="rect">
            <a:avLst/>
          </a:prstGeom>
          <a:noFill/>
          <a:ln w="9525">
            <a:solidFill>
              <a:schemeClr val="tx1"/>
            </a:solidFill>
            <a:miter lim="800000"/>
            <a:headEnd/>
            <a:tailEnd/>
          </a:ln>
        </p:spPr>
        <p:txBody>
          <a:bodyPr wrap="none">
            <a:spAutoFit/>
          </a:bodyPr>
          <a:lstStyle/>
          <a:p>
            <a:r>
              <a:rPr lang="en-US"/>
              <a:t>Sort</a:t>
            </a:r>
          </a:p>
        </p:txBody>
      </p:sp>
      <p:sp>
        <p:nvSpPr>
          <p:cNvPr id="145416" name="Line 10"/>
          <p:cNvSpPr>
            <a:spLocks noChangeShapeType="1"/>
          </p:cNvSpPr>
          <p:nvPr/>
        </p:nvSpPr>
        <p:spPr bwMode="auto">
          <a:xfrm flipV="1">
            <a:off x="3657600" y="1066800"/>
            <a:ext cx="228600" cy="304800"/>
          </a:xfrm>
          <a:prstGeom prst="line">
            <a:avLst/>
          </a:prstGeom>
          <a:noFill/>
          <a:ln w="9525">
            <a:solidFill>
              <a:schemeClr val="tx1"/>
            </a:solidFill>
            <a:round/>
            <a:headEnd/>
            <a:tailEnd type="triangle" w="med" len="med"/>
          </a:ln>
        </p:spPr>
        <p:txBody>
          <a:bodyPr/>
          <a:lstStyle/>
          <a:p>
            <a:endParaRPr lang="en-IN"/>
          </a:p>
        </p:txBody>
      </p:sp>
      <p:sp>
        <p:nvSpPr>
          <p:cNvPr id="145417" name="Text Box 11"/>
          <p:cNvSpPr txBox="1">
            <a:spLocks noChangeArrowheads="1"/>
          </p:cNvSpPr>
          <p:nvPr/>
        </p:nvSpPr>
        <p:spPr bwMode="auto">
          <a:xfrm>
            <a:off x="3184525" y="950913"/>
            <a:ext cx="527050" cy="366712"/>
          </a:xfrm>
          <a:prstGeom prst="rect">
            <a:avLst/>
          </a:prstGeom>
          <a:noFill/>
          <a:ln w="9525">
            <a:noFill/>
            <a:miter lim="800000"/>
            <a:headEnd/>
            <a:tailEnd/>
          </a:ln>
        </p:spPr>
        <p:txBody>
          <a:bodyPr wrap="none">
            <a:spAutoFit/>
          </a:bodyPr>
          <a:lstStyle/>
          <a:p>
            <a:r>
              <a:rPr lang="en-US"/>
              <a:t>w.l.</a:t>
            </a:r>
          </a:p>
        </p:txBody>
      </p:sp>
      <p:sp>
        <p:nvSpPr>
          <p:cNvPr id="145418" name="Oval 12"/>
          <p:cNvSpPr>
            <a:spLocks noChangeArrowheads="1"/>
          </p:cNvSpPr>
          <p:nvPr/>
        </p:nvSpPr>
        <p:spPr bwMode="auto">
          <a:xfrm>
            <a:off x="5181600" y="990600"/>
            <a:ext cx="228600" cy="228600"/>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145419" name="Oval 9"/>
          <p:cNvSpPr>
            <a:spLocks noChangeArrowheads="1"/>
          </p:cNvSpPr>
          <p:nvPr/>
        </p:nvSpPr>
        <p:spPr bwMode="auto">
          <a:xfrm>
            <a:off x="3505200" y="1295400"/>
            <a:ext cx="228600" cy="228600"/>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145420" name="Text Box 14"/>
          <p:cNvSpPr txBox="1">
            <a:spLocks noChangeArrowheads="1"/>
          </p:cNvSpPr>
          <p:nvPr/>
        </p:nvSpPr>
        <p:spPr bwMode="auto">
          <a:xfrm>
            <a:off x="4876800" y="1143000"/>
            <a:ext cx="527050" cy="366713"/>
          </a:xfrm>
          <a:prstGeom prst="rect">
            <a:avLst/>
          </a:prstGeom>
          <a:noFill/>
          <a:ln w="9525">
            <a:noFill/>
            <a:miter lim="800000"/>
            <a:headEnd/>
            <a:tailEnd/>
          </a:ln>
        </p:spPr>
        <p:txBody>
          <a:bodyPr wrap="none">
            <a:spAutoFit/>
          </a:bodyPr>
          <a:lstStyle/>
          <a:p>
            <a:r>
              <a:rPr lang="en-US"/>
              <a:t>w.l.</a:t>
            </a:r>
          </a:p>
        </p:txBody>
      </p:sp>
      <p:sp>
        <p:nvSpPr>
          <p:cNvPr id="145421" name="Line 16"/>
          <p:cNvSpPr>
            <a:spLocks noChangeShapeType="1"/>
          </p:cNvSpPr>
          <p:nvPr/>
        </p:nvSpPr>
        <p:spPr bwMode="auto">
          <a:xfrm flipH="1" flipV="1">
            <a:off x="5867400" y="1066800"/>
            <a:ext cx="228600" cy="304800"/>
          </a:xfrm>
          <a:prstGeom prst="line">
            <a:avLst/>
          </a:prstGeom>
          <a:noFill/>
          <a:ln w="9525">
            <a:solidFill>
              <a:schemeClr val="tx1"/>
            </a:solidFill>
            <a:round/>
            <a:headEnd/>
            <a:tailEnd type="triangle" w="med" len="med"/>
          </a:ln>
        </p:spPr>
        <p:txBody>
          <a:bodyPr/>
          <a:lstStyle/>
          <a:p>
            <a:endParaRPr lang="en-IN"/>
          </a:p>
        </p:txBody>
      </p:sp>
      <p:sp>
        <p:nvSpPr>
          <p:cNvPr id="145422" name="Oval 15"/>
          <p:cNvSpPr>
            <a:spLocks noChangeArrowheads="1"/>
          </p:cNvSpPr>
          <p:nvPr/>
        </p:nvSpPr>
        <p:spPr bwMode="auto">
          <a:xfrm>
            <a:off x="6019800" y="1295400"/>
            <a:ext cx="228600" cy="228600"/>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145423" name="Text Box 17"/>
          <p:cNvSpPr txBox="1">
            <a:spLocks noChangeArrowheads="1"/>
          </p:cNvSpPr>
          <p:nvPr/>
        </p:nvSpPr>
        <p:spPr bwMode="auto">
          <a:xfrm>
            <a:off x="6156325" y="950913"/>
            <a:ext cx="641350" cy="366712"/>
          </a:xfrm>
          <a:prstGeom prst="rect">
            <a:avLst/>
          </a:prstGeom>
          <a:noFill/>
          <a:ln w="9525">
            <a:noFill/>
            <a:miter lim="800000"/>
            <a:headEnd/>
            <a:tailEnd/>
          </a:ln>
        </p:spPr>
        <p:txBody>
          <a:bodyPr wrap="none">
            <a:spAutoFit/>
          </a:bodyPr>
          <a:lstStyle/>
          <a:p>
            <a:r>
              <a:rPr lang="en-US"/>
              <a:t>s.wl.</a:t>
            </a:r>
          </a:p>
        </p:txBody>
      </p:sp>
      <p:sp>
        <p:nvSpPr>
          <p:cNvPr id="145424" name="Text Box 18"/>
          <p:cNvSpPr txBox="1">
            <a:spLocks noChangeArrowheads="1"/>
          </p:cNvSpPr>
          <p:nvPr/>
        </p:nvSpPr>
        <p:spPr bwMode="auto">
          <a:xfrm>
            <a:off x="2286000" y="3048000"/>
            <a:ext cx="1311275" cy="376238"/>
          </a:xfrm>
          <a:prstGeom prst="rect">
            <a:avLst/>
          </a:prstGeom>
          <a:noFill/>
          <a:ln w="9525">
            <a:solidFill>
              <a:schemeClr val="tx1"/>
            </a:solidFill>
            <a:miter lim="800000"/>
            <a:headEnd/>
            <a:tailEnd/>
          </a:ln>
        </p:spPr>
        <p:txBody>
          <a:bodyPr wrap="none">
            <a:spAutoFit/>
          </a:bodyPr>
          <a:lstStyle/>
          <a:p>
            <a:r>
              <a:rPr lang="en-US"/>
              <a:t>Get a word</a:t>
            </a:r>
          </a:p>
        </p:txBody>
      </p:sp>
      <p:sp>
        <p:nvSpPr>
          <p:cNvPr id="145425" name="Line 19"/>
          <p:cNvSpPr>
            <a:spLocks noChangeShapeType="1"/>
          </p:cNvSpPr>
          <p:nvPr/>
        </p:nvSpPr>
        <p:spPr bwMode="auto">
          <a:xfrm flipH="1">
            <a:off x="2819400" y="1981200"/>
            <a:ext cx="685800" cy="1066800"/>
          </a:xfrm>
          <a:prstGeom prst="line">
            <a:avLst/>
          </a:prstGeom>
          <a:noFill/>
          <a:ln w="9525">
            <a:solidFill>
              <a:schemeClr val="tx1"/>
            </a:solidFill>
            <a:round/>
            <a:headEnd/>
            <a:tailEnd/>
          </a:ln>
        </p:spPr>
        <p:txBody>
          <a:bodyPr/>
          <a:lstStyle/>
          <a:p>
            <a:endParaRPr lang="en-IN"/>
          </a:p>
        </p:txBody>
      </p:sp>
      <p:sp>
        <p:nvSpPr>
          <p:cNvPr id="145426" name="Text Box 20"/>
          <p:cNvSpPr txBox="1">
            <a:spLocks noChangeArrowheads="1"/>
          </p:cNvSpPr>
          <p:nvPr/>
        </p:nvSpPr>
        <p:spPr bwMode="auto">
          <a:xfrm>
            <a:off x="4343400" y="3048000"/>
            <a:ext cx="1755775" cy="376238"/>
          </a:xfrm>
          <a:prstGeom prst="rect">
            <a:avLst/>
          </a:prstGeom>
          <a:noFill/>
          <a:ln w="9525">
            <a:solidFill>
              <a:schemeClr val="tx1"/>
            </a:solidFill>
            <a:miter lim="800000"/>
            <a:headEnd/>
            <a:tailEnd/>
          </a:ln>
        </p:spPr>
        <p:txBody>
          <a:bodyPr wrap="none">
            <a:spAutoFit/>
          </a:bodyPr>
          <a:lstStyle/>
          <a:p>
            <a:r>
              <a:rPr lang="en-US"/>
              <a:t>Add to word list</a:t>
            </a:r>
          </a:p>
        </p:txBody>
      </p:sp>
      <p:sp>
        <p:nvSpPr>
          <p:cNvPr id="145427" name="Line 21"/>
          <p:cNvSpPr>
            <a:spLocks noChangeShapeType="1"/>
          </p:cNvSpPr>
          <p:nvPr/>
        </p:nvSpPr>
        <p:spPr bwMode="auto">
          <a:xfrm>
            <a:off x="4191000" y="1981200"/>
            <a:ext cx="914400" cy="1066800"/>
          </a:xfrm>
          <a:prstGeom prst="line">
            <a:avLst/>
          </a:prstGeom>
          <a:noFill/>
          <a:ln w="9525">
            <a:solidFill>
              <a:schemeClr val="tx1"/>
            </a:solidFill>
            <a:round/>
            <a:headEnd/>
            <a:tailEnd/>
          </a:ln>
        </p:spPr>
        <p:txBody>
          <a:bodyPr/>
          <a:lstStyle/>
          <a:p>
            <a:endParaRPr lang="en-IN"/>
          </a:p>
        </p:txBody>
      </p:sp>
      <p:sp>
        <p:nvSpPr>
          <p:cNvPr id="145428" name="Freeform 23"/>
          <p:cNvSpPr>
            <a:spLocks/>
          </p:cNvSpPr>
          <p:nvPr/>
        </p:nvSpPr>
        <p:spPr bwMode="auto">
          <a:xfrm>
            <a:off x="2603500" y="1752600"/>
            <a:ext cx="2387600" cy="660400"/>
          </a:xfrm>
          <a:custGeom>
            <a:avLst/>
            <a:gdLst>
              <a:gd name="T0" fmla="*/ 280 w 1504"/>
              <a:gd name="T1" fmla="*/ 0 h 416"/>
              <a:gd name="T2" fmla="*/ 40 w 1504"/>
              <a:gd name="T3" fmla="*/ 192 h 416"/>
              <a:gd name="T4" fmla="*/ 520 w 1504"/>
              <a:gd name="T5" fmla="*/ 384 h 416"/>
              <a:gd name="T6" fmla="*/ 1096 w 1504"/>
              <a:gd name="T7" fmla="*/ 384 h 416"/>
              <a:gd name="T8" fmla="*/ 1480 w 1504"/>
              <a:gd name="T9" fmla="*/ 240 h 416"/>
              <a:gd name="T10" fmla="*/ 1240 w 1504"/>
              <a:gd name="T11" fmla="*/ 48 h 416"/>
              <a:gd name="T12" fmla="*/ 0 60000 65536"/>
              <a:gd name="T13" fmla="*/ 0 60000 65536"/>
              <a:gd name="T14" fmla="*/ 0 60000 65536"/>
              <a:gd name="T15" fmla="*/ 0 60000 65536"/>
              <a:gd name="T16" fmla="*/ 0 60000 65536"/>
              <a:gd name="T17" fmla="*/ 0 60000 65536"/>
              <a:gd name="T18" fmla="*/ 0 w 1504"/>
              <a:gd name="T19" fmla="*/ 0 h 416"/>
              <a:gd name="T20" fmla="*/ 1504 w 1504"/>
              <a:gd name="T21" fmla="*/ 416 h 416"/>
            </a:gdLst>
            <a:ahLst/>
            <a:cxnLst>
              <a:cxn ang="T12">
                <a:pos x="T0" y="T1"/>
              </a:cxn>
              <a:cxn ang="T13">
                <a:pos x="T2" y="T3"/>
              </a:cxn>
              <a:cxn ang="T14">
                <a:pos x="T4" y="T5"/>
              </a:cxn>
              <a:cxn ang="T15">
                <a:pos x="T6" y="T7"/>
              </a:cxn>
              <a:cxn ang="T16">
                <a:pos x="T8" y="T9"/>
              </a:cxn>
              <a:cxn ang="T17">
                <a:pos x="T10" y="T11"/>
              </a:cxn>
            </a:cxnLst>
            <a:rect l="T18" t="T19" r="T20" b="T21"/>
            <a:pathLst>
              <a:path w="1504" h="416">
                <a:moveTo>
                  <a:pt x="280" y="0"/>
                </a:moveTo>
                <a:cubicBezTo>
                  <a:pt x="140" y="64"/>
                  <a:pt x="0" y="128"/>
                  <a:pt x="40" y="192"/>
                </a:cubicBezTo>
                <a:cubicBezTo>
                  <a:pt x="80" y="256"/>
                  <a:pt x="344" y="352"/>
                  <a:pt x="520" y="384"/>
                </a:cubicBezTo>
                <a:cubicBezTo>
                  <a:pt x="696" y="416"/>
                  <a:pt x="936" y="408"/>
                  <a:pt x="1096" y="384"/>
                </a:cubicBezTo>
                <a:cubicBezTo>
                  <a:pt x="1256" y="360"/>
                  <a:pt x="1456" y="296"/>
                  <a:pt x="1480" y="240"/>
                </a:cubicBezTo>
                <a:cubicBezTo>
                  <a:pt x="1504" y="184"/>
                  <a:pt x="1280" y="80"/>
                  <a:pt x="1240" y="48"/>
                </a:cubicBezTo>
              </a:path>
            </a:pathLst>
          </a:custGeom>
          <a:noFill/>
          <a:ln w="9525">
            <a:solidFill>
              <a:schemeClr val="tx1"/>
            </a:solidFill>
            <a:round/>
            <a:headEnd/>
            <a:tailEnd type="stealth" w="med" len="med"/>
          </a:ln>
        </p:spPr>
        <p:txBody>
          <a:bodyPr/>
          <a:lstStyle/>
          <a:p>
            <a:endParaRPr lang="en-IN"/>
          </a:p>
        </p:txBody>
      </p:sp>
      <p:sp>
        <p:nvSpPr>
          <p:cNvPr id="145429" name="Text Box 24"/>
          <p:cNvSpPr txBox="1">
            <a:spLocks noChangeArrowheads="1"/>
          </p:cNvSpPr>
          <p:nvPr/>
        </p:nvSpPr>
        <p:spPr bwMode="auto">
          <a:xfrm>
            <a:off x="2590800" y="4267200"/>
            <a:ext cx="3795713" cy="457200"/>
          </a:xfrm>
          <a:prstGeom prst="rect">
            <a:avLst/>
          </a:prstGeom>
          <a:noFill/>
          <a:ln w="9525">
            <a:noFill/>
            <a:miter lim="800000"/>
            <a:headEnd/>
            <a:tailEnd/>
          </a:ln>
        </p:spPr>
        <p:txBody>
          <a:bodyPr wrap="none">
            <a:spAutoFit/>
          </a:bodyPr>
          <a:lstStyle/>
          <a:p>
            <a:r>
              <a:rPr lang="en-US" sz="2400"/>
              <a:t>Factoring the input module</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3"/>
          <p:cNvSpPr>
            <a:spLocks noGrp="1" noChangeArrowheads="1"/>
          </p:cNvSpPr>
          <p:nvPr>
            <p:ph type="body" idx="1"/>
          </p:nvPr>
        </p:nvSpPr>
        <p:spPr>
          <a:xfrm>
            <a:off x="457200" y="304800"/>
            <a:ext cx="8229600" cy="5821363"/>
          </a:xfrm>
        </p:spPr>
        <p:txBody>
          <a:bodyPr/>
          <a:lstStyle/>
          <a:p>
            <a:pPr eaLnBrk="1" hangingPunct="1">
              <a:lnSpc>
                <a:spcPct val="80000"/>
              </a:lnSpc>
            </a:pPr>
            <a:r>
              <a:rPr lang="en-US" sz="2800" smtClean="0"/>
              <a:t>The factoring of the input module </a:t>
            </a:r>
            <a:r>
              <a:rPr lang="en-US" sz="2800" i="1" smtClean="0"/>
              <a:t>get-sorted–list</a:t>
            </a:r>
            <a:r>
              <a:rPr lang="en-US" sz="2800" smtClean="0"/>
              <a:t> in the first-level structure is shown above</a:t>
            </a:r>
          </a:p>
          <a:p>
            <a:pPr eaLnBrk="1" hangingPunct="1">
              <a:lnSpc>
                <a:spcPct val="80000"/>
              </a:lnSpc>
            </a:pPr>
            <a:r>
              <a:rPr lang="en-US" sz="2800" smtClean="0"/>
              <a:t>The transform producing the input returned by this module (i.e. the </a:t>
            </a:r>
            <a:r>
              <a:rPr lang="en-US" sz="2800" i="1" smtClean="0"/>
              <a:t>sort</a:t>
            </a:r>
            <a:r>
              <a:rPr lang="en-US" sz="2800" smtClean="0"/>
              <a:t> transform) is treated as a central transform</a:t>
            </a:r>
          </a:p>
          <a:p>
            <a:pPr eaLnBrk="1" hangingPunct="1">
              <a:lnSpc>
                <a:spcPct val="80000"/>
              </a:lnSpc>
            </a:pPr>
            <a:r>
              <a:rPr lang="en-US" sz="2800" smtClean="0"/>
              <a:t>Its input is the </a:t>
            </a:r>
            <a:r>
              <a:rPr lang="en-US" sz="2800" i="1" smtClean="0"/>
              <a:t>word list </a:t>
            </a:r>
            <a:endParaRPr lang="en-US" sz="2800" smtClean="0"/>
          </a:p>
          <a:p>
            <a:pPr eaLnBrk="1" hangingPunct="1">
              <a:lnSpc>
                <a:spcPct val="80000"/>
              </a:lnSpc>
            </a:pPr>
            <a:r>
              <a:rPr lang="en-US" sz="2800" smtClean="0"/>
              <a:t>Thus in the first factoring we have an input module to get the list and a transform module to sort the list</a:t>
            </a:r>
          </a:p>
          <a:p>
            <a:pPr eaLnBrk="1" hangingPunct="1">
              <a:lnSpc>
                <a:spcPct val="80000"/>
              </a:lnSpc>
            </a:pPr>
            <a:r>
              <a:rPr lang="en-US" sz="2800" smtClean="0"/>
              <a:t>The input module can be factored further, as the module needs to perform 2 functions:</a:t>
            </a:r>
          </a:p>
          <a:p>
            <a:pPr lvl="1" eaLnBrk="1" hangingPunct="1">
              <a:lnSpc>
                <a:spcPct val="80000"/>
              </a:lnSpc>
            </a:pPr>
            <a:r>
              <a:rPr lang="en-US" sz="2400" smtClean="0"/>
              <a:t>Getting a word </a:t>
            </a:r>
          </a:p>
          <a:p>
            <a:pPr lvl="1" eaLnBrk="1" hangingPunct="1">
              <a:lnSpc>
                <a:spcPct val="80000"/>
              </a:lnSpc>
            </a:pPr>
            <a:r>
              <a:rPr lang="en-US" sz="2400" smtClean="0"/>
              <a:t>Adding it to the list</a:t>
            </a:r>
          </a:p>
          <a:p>
            <a:pPr eaLnBrk="1" hangingPunct="1">
              <a:lnSpc>
                <a:spcPct val="80000"/>
              </a:lnSpc>
            </a:pPr>
            <a:r>
              <a:rPr lang="en-US" sz="2800" smtClean="0"/>
              <a:t>The looping arrow is used to show iteration</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3"/>
          <p:cNvSpPr>
            <a:spLocks noGrp="1" noChangeArrowheads="1"/>
          </p:cNvSpPr>
          <p:nvPr>
            <p:ph type="body" idx="1"/>
          </p:nvPr>
        </p:nvSpPr>
        <p:spPr>
          <a:xfrm>
            <a:off x="457200" y="304800"/>
            <a:ext cx="8305800" cy="5821363"/>
          </a:xfrm>
        </p:spPr>
        <p:txBody>
          <a:bodyPr/>
          <a:lstStyle/>
          <a:p>
            <a:pPr eaLnBrk="1" hangingPunct="1">
              <a:lnSpc>
                <a:spcPct val="90000"/>
              </a:lnSpc>
              <a:buFontTx/>
              <a:buNone/>
            </a:pPr>
            <a:r>
              <a:rPr lang="en-US" sz="2800" smtClean="0">
                <a:solidFill>
                  <a:srgbClr val="0000CC"/>
                </a:solidFill>
              </a:rPr>
              <a:t>Factoring the output module:</a:t>
            </a:r>
          </a:p>
          <a:p>
            <a:pPr eaLnBrk="1" hangingPunct="1">
              <a:lnSpc>
                <a:spcPct val="90000"/>
              </a:lnSpc>
            </a:pPr>
            <a:r>
              <a:rPr lang="en-US" sz="2800" smtClean="0"/>
              <a:t>The factoring of the output module is symmetrical to the factoring of the input modules</a:t>
            </a:r>
          </a:p>
          <a:p>
            <a:pPr eaLnBrk="1" hangingPunct="1">
              <a:lnSpc>
                <a:spcPct val="90000"/>
              </a:lnSpc>
            </a:pPr>
            <a:r>
              <a:rPr lang="en-US" sz="2800" smtClean="0"/>
              <a:t>For an output module, a search is made for the next transform that can be applied to bring the output closer to the ultimate output</a:t>
            </a:r>
          </a:p>
          <a:p>
            <a:pPr eaLnBrk="1" hangingPunct="1">
              <a:lnSpc>
                <a:spcPct val="90000"/>
              </a:lnSpc>
            </a:pPr>
            <a:r>
              <a:rPr lang="en-US" sz="2800" smtClean="0"/>
              <a:t>This now becomes the central transform, and an output module is created for each data stream going on this transform</a:t>
            </a:r>
          </a:p>
          <a:p>
            <a:pPr eaLnBrk="1" hangingPunct="1">
              <a:lnSpc>
                <a:spcPct val="90000"/>
              </a:lnSpc>
            </a:pPr>
            <a:r>
              <a:rPr lang="en-US" sz="2800" smtClean="0"/>
              <a:t>During the factoring of output modules, there will always be no input modules</a:t>
            </a:r>
          </a:p>
          <a:p>
            <a:pPr eaLnBrk="1" hangingPunct="1">
              <a:lnSpc>
                <a:spcPct val="90000"/>
              </a:lnSpc>
            </a:pPr>
            <a:r>
              <a:rPr lang="en-US" sz="2800" smtClean="0"/>
              <a:t>In this e.g. there is only one transform after the MAO so this factoring need not be done</a:t>
            </a:r>
          </a:p>
          <a:p>
            <a:pPr eaLnBrk="1" hangingPunct="1">
              <a:lnSpc>
                <a:spcPct val="90000"/>
              </a:lnSpc>
            </a:pPr>
            <a:endParaRPr lang="en-US" sz="2800" smtClean="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3"/>
          <p:cNvSpPr>
            <a:spLocks noGrp="1" noChangeArrowheads="1"/>
          </p:cNvSpPr>
          <p:nvPr>
            <p:ph type="body" idx="1"/>
          </p:nvPr>
        </p:nvSpPr>
        <p:spPr>
          <a:xfrm>
            <a:off x="457200" y="304800"/>
            <a:ext cx="8305800" cy="6172200"/>
          </a:xfrm>
        </p:spPr>
        <p:txBody>
          <a:bodyPr/>
          <a:lstStyle/>
          <a:p>
            <a:pPr eaLnBrk="1" hangingPunct="1"/>
            <a:r>
              <a:rPr lang="en-US" sz="2800" smtClean="0"/>
              <a:t>If the DFD of the problem is sufficiently detailed, factoring of the input and the output modules is straightforward</a:t>
            </a:r>
          </a:p>
          <a:p>
            <a:pPr eaLnBrk="1" hangingPunct="1"/>
            <a:r>
              <a:rPr lang="en-US" sz="2800" smtClean="0"/>
              <a:t>But there are no such rules for factoring the central transforms</a:t>
            </a:r>
          </a:p>
          <a:p>
            <a:pPr eaLnBrk="1" hangingPunct="1"/>
            <a:r>
              <a:rPr lang="en-US" sz="2800" smtClean="0"/>
              <a:t>The goal is to determine sub-transforms that will together compose the overall transform </a:t>
            </a:r>
          </a:p>
          <a:p>
            <a:pPr eaLnBrk="1" hangingPunct="1"/>
            <a:r>
              <a:rPr lang="en-US" sz="2800" smtClean="0"/>
              <a:t>Repeat the process for the newly found transforms, until the atomic modules is reached</a:t>
            </a:r>
          </a:p>
          <a:p>
            <a:pPr eaLnBrk="1" hangingPunct="1"/>
            <a:r>
              <a:rPr lang="en-US" sz="2800" smtClean="0"/>
              <a:t>Factoring the central transform is essentially an exercise in functional decomposition and will depend on the designer’s experience and judgment</a:t>
            </a:r>
          </a:p>
          <a:p>
            <a:pPr eaLnBrk="1" hangingPunct="1"/>
            <a:endParaRPr lang="en-US" sz="2800" smtClean="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3"/>
          <p:cNvSpPr>
            <a:spLocks noGrp="1" noChangeArrowheads="1"/>
          </p:cNvSpPr>
          <p:nvPr>
            <p:ph type="body" idx="1"/>
          </p:nvPr>
        </p:nvSpPr>
        <p:spPr>
          <a:xfrm>
            <a:off x="457200" y="304800"/>
            <a:ext cx="8305800" cy="6477000"/>
          </a:xfrm>
        </p:spPr>
        <p:txBody>
          <a:bodyPr/>
          <a:lstStyle/>
          <a:p>
            <a:pPr eaLnBrk="1" hangingPunct="1">
              <a:lnSpc>
                <a:spcPct val="80000"/>
              </a:lnSpc>
            </a:pPr>
            <a:r>
              <a:rPr lang="en-US" sz="2800" smtClean="0">
                <a:solidFill>
                  <a:srgbClr val="0000CC"/>
                </a:solidFill>
              </a:rPr>
              <a:t>Transform module:</a:t>
            </a:r>
          </a:p>
          <a:p>
            <a:pPr eaLnBrk="1" hangingPunct="1">
              <a:lnSpc>
                <a:spcPct val="80000"/>
              </a:lnSpc>
            </a:pPr>
            <a:r>
              <a:rPr lang="en-US" sz="2800" smtClean="0"/>
              <a:t>One way to factor a transform module is to treat it as a problem in its own right and start with a DFD for it</a:t>
            </a:r>
          </a:p>
          <a:p>
            <a:pPr eaLnBrk="1" hangingPunct="1">
              <a:lnSpc>
                <a:spcPct val="80000"/>
              </a:lnSpc>
            </a:pPr>
            <a:r>
              <a:rPr lang="en-US" sz="2800" smtClean="0"/>
              <a:t>The inputs to the DFD are the data coming into the module and the outputs are the data being returned by the module</a:t>
            </a:r>
          </a:p>
          <a:p>
            <a:pPr eaLnBrk="1" hangingPunct="1">
              <a:lnSpc>
                <a:spcPct val="80000"/>
              </a:lnSpc>
            </a:pPr>
            <a:r>
              <a:rPr lang="en-US" sz="2800" smtClean="0"/>
              <a:t>Each transform in this DFD represents a sub-transform of this transform</a:t>
            </a:r>
          </a:p>
          <a:p>
            <a:pPr eaLnBrk="1" hangingPunct="1">
              <a:lnSpc>
                <a:spcPct val="80000"/>
              </a:lnSpc>
            </a:pPr>
            <a:r>
              <a:rPr lang="en-US" sz="2800" smtClean="0"/>
              <a:t>The central transform can be factored by creating a subordinate transform module for each of the transforms in this DFD</a:t>
            </a:r>
          </a:p>
          <a:p>
            <a:pPr eaLnBrk="1" hangingPunct="1">
              <a:lnSpc>
                <a:spcPct val="80000"/>
              </a:lnSpc>
            </a:pPr>
            <a:r>
              <a:rPr lang="en-US" sz="2800" smtClean="0"/>
              <a:t>The process can be repeated for the new transform modules that are created until the atomic level is reached</a:t>
            </a:r>
          </a:p>
          <a:p>
            <a:pPr eaLnBrk="1" hangingPunct="1">
              <a:lnSpc>
                <a:spcPct val="80000"/>
              </a:lnSpc>
            </a:pPr>
            <a:r>
              <a:rPr lang="en-US" sz="2800" smtClean="0"/>
              <a:t>The factoring of the central transform </a:t>
            </a:r>
            <a:r>
              <a:rPr lang="en-US" sz="2800" i="1" smtClean="0"/>
              <a:t>count-the-no-of-different-words</a:t>
            </a:r>
            <a:r>
              <a:rPr lang="en-US" sz="2800" smtClean="0"/>
              <a:t> shown below:</a:t>
            </a: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Line 21"/>
          <p:cNvSpPr>
            <a:spLocks noChangeShapeType="1"/>
          </p:cNvSpPr>
          <p:nvPr/>
        </p:nvSpPr>
        <p:spPr bwMode="auto">
          <a:xfrm>
            <a:off x="4343400" y="1752600"/>
            <a:ext cx="0" cy="533400"/>
          </a:xfrm>
          <a:prstGeom prst="line">
            <a:avLst/>
          </a:prstGeom>
          <a:noFill/>
          <a:ln w="9525">
            <a:solidFill>
              <a:schemeClr val="tx1"/>
            </a:solidFill>
            <a:round/>
            <a:headEnd/>
            <a:tailEnd type="triangle" w="med" len="med"/>
          </a:ln>
        </p:spPr>
        <p:txBody>
          <a:bodyPr/>
          <a:lstStyle/>
          <a:p>
            <a:endParaRPr lang="en-IN"/>
          </a:p>
        </p:txBody>
      </p:sp>
      <p:sp>
        <p:nvSpPr>
          <p:cNvPr id="150531" name="Line 15"/>
          <p:cNvSpPr>
            <a:spLocks noChangeShapeType="1"/>
          </p:cNvSpPr>
          <p:nvPr/>
        </p:nvSpPr>
        <p:spPr bwMode="auto">
          <a:xfrm flipH="1">
            <a:off x="2438400" y="1676400"/>
            <a:ext cx="457200" cy="533400"/>
          </a:xfrm>
          <a:prstGeom prst="line">
            <a:avLst/>
          </a:prstGeom>
          <a:noFill/>
          <a:ln w="9525">
            <a:solidFill>
              <a:schemeClr val="tx1"/>
            </a:solidFill>
            <a:round/>
            <a:headEnd/>
            <a:tailEnd type="triangle" w="med" len="med"/>
          </a:ln>
        </p:spPr>
        <p:txBody>
          <a:bodyPr/>
          <a:lstStyle/>
          <a:p>
            <a:endParaRPr lang="en-IN"/>
          </a:p>
        </p:txBody>
      </p:sp>
      <p:sp>
        <p:nvSpPr>
          <p:cNvPr id="150532" name="Rectangle 4"/>
          <p:cNvSpPr>
            <a:spLocks noChangeArrowheads="1"/>
          </p:cNvSpPr>
          <p:nvPr/>
        </p:nvSpPr>
        <p:spPr bwMode="auto">
          <a:xfrm>
            <a:off x="3352800" y="228600"/>
            <a:ext cx="2209800" cy="990600"/>
          </a:xfrm>
          <a:prstGeom prst="rect">
            <a:avLst/>
          </a:prstGeom>
          <a:solidFill>
            <a:schemeClr val="accent1"/>
          </a:solidFill>
          <a:ln w="9525">
            <a:solidFill>
              <a:schemeClr val="tx1"/>
            </a:solidFill>
            <a:miter lim="800000"/>
            <a:headEnd/>
            <a:tailEnd/>
          </a:ln>
        </p:spPr>
        <p:txBody>
          <a:bodyPr wrap="none" anchor="ctr"/>
          <a:lstStyle/>
          <a:p>
            <a:pPr algn="ctr"/>
            <a:r>
              <a:rPr lang="en-US"/>
              <a:t>Count no. of </a:t>
            </a:r>
          </a:p>
          <a:p>
            <a:pPr algn="ctr"/>
            <a:r>
              <a:rPr lang="en-US"/>
              <a:t>different words</a:t>
            </a:r>
          </a:p>
        </p:txBody>
      </p:sp>
      <p:sp>
        <p:nvSpPr>
          <p:cNvPr id="150533" name="Line 6"/>
          <p:cNvSpPr>
            <a:spLocks noChangeShapeType="1"/>
          </p:cNvSpPr>
          <p:nvPr/>
        </p:nvSpPr>
        <p:spPr bwMode="auto">
          <a:xfrm flipH="1">
            <a:off x="2514600" y="1219200"/>
            <a:ext cx="1066800" cy="1219200"/>
          </a:xfrm>
          <a:prstGeom prst="line">
            <a:avLst/>
          </a:prstGeom>
          <a:noFill/>
          <a:ln w="9525">
            <a:solidFill>
              <a:schemeClr val="tx1"/>
            </a:solidFill>
            <a:round/>
            <a:headEnd/>
            <a:tailEnd/>
          </a:ln>
        </p:spPr>
        <p:txBody>
          <a:bodyPr/>
          <a:lstStyle/>
          <a:p>
            <a:endParaRPr lang="en-IN"/>
          </a:p>
        </p:txBody>
      </p:sp>
      <p:sp>
        <p:nvSpPr>
          <p:cNvPr id="150534" name="Line 7"/>
          <p:cNvSpPr>
            <a:spLocks noChangeShapeType="1"/>
          </p:cNvSpPr>
          <p:nvPr/>
        </p:nvSpPr>
        <p:spPr bwMode="auto">
          <a:xfrm>
            <a:off x="4495800" y="1219200"/>
            <a:ext cx="0" cy="1219200"/>
          </a:xfrm>
          <a:prstGeom prst="line">
            <a:avLst/>
          </a:prstGeom>
          <a:noFill/>
          <a:ln w="9525">
            <a:solidFill>
              <a:schemeClr val="tx1"/>
            </a:solidFill>
            <a:round/>
            <a:headEnd/>
            <a:tailEnd/>
          </a:ln>
        </p:spPr>
        <p:txBody>
          <a:bodyPr/>
          <a:lstStyle/>
          <a:p>
            <a:endParaRPr lang="en-IN"/>
          </a:p>
        </p:txBody>
      </p:sp>
      <p:sp>
        <p:nvSpPr>
          <p:cNvPr id="150535" name="Line 8"/>
          <p:cNvSpPr>
            <a:spLocks noChangeShapeType="1"/>
          </p:cNvSpPr>
          <p:nvPr/>
        </p:nvSpPr>
        <p:spPr bwMode="auto">
          <a:xfrm>
            <a:off x="5334000" y="1219200"/>
            <a:ext cx="1295400" cy="1219200"/>
          </a:xfrm>
          <a:prstGeom prst="line">
            <a:avLst/>
          </a:prstGeom>
          <a:noFill/>
          <a:ln w="9525">
            <a:solidFill>
              <a:schemeClr val="tx1"/>
            </a:solidFill>
            <a:round/>
            <a:headEnd/>
            <a:tailEnd/>
          </a:ln>
        </p:spPr>
        <p:txBody>
          <a:bodyPr/>
          <a:lstStyle/>
          <a:p>
            <a:endParaRPr lang="en-IN"/>
          </a:p>
        </p:txBody>
      </p:sp>
      <p:sp>
        <p:nvSpPr>
          <p:cNvPr id="150536" name="Rectangle 9"/>
          <p:cNvSpPr>
            <a:spLocks noChangeArrowheads="1"/>
          </p:cNvSpPr>
          <p:nvPr/>
        </p:nvSpPr>
        <p:spPr bwMode="auto">
          <a:xfrm>
            <a:off x="1600200" y="2438400"/>
            <a:ext cx="1676400" cy="990600"/>
          </a:xfrm>
          <a:prstGeom prst="rect">
            <a:avLst/>
          </a:prstGeom>
          <a:solidFill>
            <a:schemeClr val="accent1"/>
          </a:solidFill>
          <a:ln w="9525">
            <a:solidFill>
              <a:schemeClr val="tx1"/>
            </a:solidFill>
            <a:miter lim="800000"/>
            <a:headEnd/>
            <a:tailEnd/>
          </a:ln>
        </p:spPr>
        <p:txBody>
          <a:bodyPr wrap="none" anchor="ctr"/>
          <a:lstStyle/>
          <a:p>
            <a:pPr algn="ctr"/>
            <a:r>
              <a:rPr lang="en-US"/>
              <a:t>Get a word</a:t>
            </a:r>
          </a:p>
        </p:txBody>
      </p:sp>
      <p:sp>
        <p:nvSpPr>
          <p:cNvPr id="150537" name="Rectangle 11"/>
          <p:cNvSpPr>
            <a:spLocks noChangeArrowheads="1"/>
          </p:cNvSpPr>
          <p:nvPr/>
        </p:nvSpPr>
        <p:spPr bwMode="auto">
          <a:xfrm>
            <a:off x="3733800" y="2438400"/>
            <a:ext cx="1524000" cy="990600"/>
          </a:xfrm>
          <a:prstGeom prst="rect">
            <a:avLst/>
          </a:prstGeom>
          <a:solidFill>
            <a:schemeClr val="accent1"/>
          </a:solidFill>
          <a:ln w="9525">
            <a:solidFill>
              <a:schemeClr val="tx1"/>
            </a:solidFill>
            <a:miter lim="800000"/>
            <a:headEnd/>
            <a:tailEnd/>
          </a:ln>
        </p:spPr>
        <p:txBody>
          <a:bodyPr wrap="none" anchor="ctr"/>
          <a:lstStyle/>
          <a:p>
            <a:pPr algn="ctr"/>
            <a:r>
              <a:rPr lang="en-US"/>
              <a:t>Same as </a:t>
            </a:r>
          </a:p>
          <a:p>
            <a:pPr algn="ctr"/>
            <a:r>
              <a:rPr lang="en-US"/>
              <a:t>previous</a:t>
            </a:r>
          </a:p>
        </p:txBody>
      </p:sp>
      <p:sp>
        <p:nvSpPr>
          <p:cNvPr id="150538" name="Rectangle 13"/>
          <p:cNvSpPr>
            <a:spLocks noChangeArrowheads="1"/>
          </p:cNvSpPr>
          <p:nvPr/>
        </p:nvSpPr>
        <p:spPr bwMode="auto">
          <a:xfrm>
            <a:off x="5867400" y="2438400"/>
            <a:ext cx="1676400" cy="990600"/>
          </a:xfrm>
          <a:prstGeom prst="rect">
            <a:avLst/>
          </a:prstGeom>
          <a:solidFill>
            <a:schemeClr val="accent1"/>
          </a:solidFill>
          <a:ln w="9525">
            <a:solidFill>
              <a:schemeClr val="tx1"/>
            </a:solidFill>
            <a:miter lim="800000"/>
            <a:headEnd/>
            <a:tailEnd/>
          </a:ln>
        </p:spPr>
        <p:txBody>
          <a:bodyPr wrap="none" anchor="ctr"/>
          <a:lstStyle/>
          <a:p>
            <a:pPr algn="ctr"/>
            <a:r>
              <a:rPr lang="en-US"/>
              <a:t>Increment </a:t>
            </a:r>
          </a:p>
          <a:p>
            <a:pPr algn="ctr"/>
            <a:r>
              <a:rPr lang="en-US"/>
              <a:t>count</a:t>
            </a:r>
          </a:p>
        </p:txBody>
      </p:sp>
      <p:sp>
        <p:nvSpPr>
          <p:cNvPr id="150539" name="Oval 14"/>
          <p:cNvSpPr>
            <a:spLocks noChangeArrowheads="1"/>
          </p:cNvSpPr>
          <p:nvPr/>
        </p:nvSpPr>
        <p:spPr bwMode="auto">
          <a:xfrm>
            <a:off x="2819400" y="1524000"/>
            <a:ext cx="228600" cy="228600"/>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150540" name="Text Box 16"/>
          <p:cNvSpPr txBox="1">
            <a:spLocks noChangeArrowheads="1"/>
          </p:cNvSpPr>
          <p:nvPr/>
        </p:nvSpPr>
        <p:spPr bwMode="auto">
          <a:xfrm>
            <a:off x="2133600" y="1676400"/>
            <a:ext cx="527050" cy="366713"/>
          </a:xfrm>
          <a:prstGeom prst="rect">
            <a:avLst/>
          </a:prstGeom>
          <a:noFill/>
          <a:ln w="9525">
            <a:noFill/>
            <a:miter lim="800000"/>
            <a:headEnd/>
            <a:tailEnd/>
          </a:ln>
        </p:spPr>
        <p:txBody>
          <a:bodyPr wrap="none">
            <a:spAutoFit/>
          </a:bodyPr>
          <a:lstStyle/>
          <a:p>
            <a:r>
              <a:rPr lang="en-US"/>
              <a:t>w.l.</a:t>
            </a:r>
          </a:p>
        </p:txBody>
      </p:sp>
      <p:sp>
        <p:nvSpPr>
          <p:cNvPr id="150541" name="Line 18"/>
          <p:cNvSpPr>
            <a:spLocks noChangeShapeType="1"/>
          </p:cNvSpPr>
          <p:nvPr/>
        </p:nvSpPr>
        <p:spPr bwMode="auto">
          <a:xfrm flipV="1">
            <a:off x="3048000" y="1752600"/>
            <a:ext cx="457200" cy="457200"/>
          </a:xfrm>
          <a:prstGeom prst="line">
            <a:avLst/>
          </a:prstGeom>
          <a:noFill/>
          <a:ln w="9525">
            <a:solidFill>
              <a:schemeClr val="tx1"/>
            </a:solidFill>
            <a:round/>
            <a:headEnd/>
            <a:tailEnd type="triangle" w="med" len="med"/>
          </a:ln>
        </p:spPr>
        <p:txBody>
          <a:bodyPr/>
          <a:lstStyle/>
          <a:p>
            <a:endParaRPr lang="en-IN"/>
          </a:p>
        </p:txBody>
      </p:sp>
      <p:sp>
        <p:nvSpPr>
          <p:cNvPr id="150542" name="Oval 17"/>
          <p:cNvSpPr>
            <a:spLocks noChangeArrowheads="1"/>
          </p:cNvSpPr>
          <p:nvPr/>
        </p:nvSpPr>
        <p:spPr bwMode="auto">
          <a:xfrm>
            <a:off x="2895600" y="2133600"/>
            <a:ext cx="228600" cy="228600"/>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150543" name="Text Box 19"/>
          <p:cNvSpPr txBox="1">
            <a:spLocks noChangeArrowheads="1"/>
          </p:cNvSpPr>
          <p:nvPr/>
        </p:nvSpPr>
        <p:spPr bwMode="auto">
          <a:xfrm>
            <a:off x="3200400" y="1905000"/>
            <a:ext cx="679450" cy="366713"/>
          </a:xfrm>
          <a:prstGeom prst="rect">
            <a:avLst/>
          </a:prstGeom>
          <a:noFill/>
          <a:ln w="9525">
            <a:noFill/>
            <a:miter lim="800000"/>
            <a:headEnd/>
            <a:tailEnd/>
          </a:ln>
        </p:spPr>
        <p:txBody>
          <a:bodyPr wrap="none">
            <a:spAutoFit/>
          </a:bodyPr>
          <a:lstStyle/>
          <a:p>
            <a:r>
              <a:rPr lang="en-US"/>
              <a:t>word</a:t>
            </a:r>
          </a:p>
        </p:txBody>
      </p:sp>
      <p:sp>
        <p:nvSpPr>
          <p:cNvPr id="150544" name="Oval 20"/>
          <p:cNvSpPr>
            <a:spLocks noChangeArrowheads="1"/>
          </p:cNvSpPr>
          <p:nvPr/>
        </p:nvSpPr>
        <p:spPr bwMode="auto">
          <a:xfrm>
            <a:off x="4191000" y="1600200"/>
            <a:ext cx="228600" cy="228600"/>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150545" name="Text Box 22"/>
          <p:cNvSpPr txBox="1">
            <a:spLocks noChangeArrowheads="1"/>
          </p:cNvSpPr>
          <p:nvPr/>
        </p:nvSpPr>
        <p:spPr bwMode="auto">
          <a:xfrm>
            <a:off x="3733800" y="1752600"/>
            <a:ext cx="679450" cy="366713"/>
          </a:xfrm>
          <a:prstGeom prst="rect">
            <a:avLst/>
          </a:prstGeom>
          <a:noFill/>
          <a:ln w="9525">
            <a:noFill/>
            <a:miter lim="800000"/>
            <a:headEnd/>
            <a:tailEnd/>
          </a:ln>
        </p:spPr>
        <p:txBody>
          <a:bodyPr wrap="none">
            <a:spAutoFit/>
          </a:bodyPr>
          <a:lstStyle/>
          <a:p>
            <a:r>
              <a:rPr lang="en-US"/>
              <a:t>word</a:t>
            </a:r>
          </a:p>
        </p:txBody>
      </p:sp>
      <p:sp>
        <p:nvSpPr>
          <p:cNvPr id="150546" name="Oval 23"/>
          <p:cNvSpPr>
            <a:spLocks noChangeArrowheads="1"/>
          </p:cNvSpPr>
          <p:nvPr/>
        </p:nvSpPr>
        <p:spPr bwMode="auto">
          <a:xfrm>
            <a:off x="4572000" y="2133600"/>
            <a:ext cx="228600" cy="228600"/>
          </a:xfrm>
          <a:prstGeom prst="ellipse">
            <a:avLst/>
          </a:prstGeom>
          <a:solidFill>
            <a:schemeClr val="tx1"/>
          </a:solidFill>
          <a:ln w="9525">
            <a:solidFill>
              <a:schemeClr val="tx1"/>
            </a:solidFill>
            <a:round/>
            <a:headEnd/>
            <a:tailEnd/>
          </a:ln>
        </p:spPr>
        <p:txBody>
          <a:bodyPr wrap="none" anchor="ctr"/>
          <a:lstStyle/>
          <a:p>
            <a:endParaRPr lang="en-IN"/>
          </a:p>
        </p:txBody>
      </p:sp>
      <p:sp>
        <p:nvSpPr>
          <p:cNvPr id="150547" name="Line 24"/>
          <p:cNvSpPr>
            <a:spLocks noChangeShapeType="1"/>
          </p:cNvSpPr>
          <p:nvPr/>
        </p:nvSpPr>
        <p:spPr bwMode="auto">
          <a:xfrm flipV="1">
            <a:off x="4648200" y="1676400"/>
            <a:ext cx="0" cy="533400"/>
          </a:xfrm>
          <a:prstGeom prst="line">
            <a:avLst/>
          </a:prstGeom>
          <a:noFill/>
          <a:ln w="9525">
            <a:solidFill>
              <a:schemeClr val="tx1"/>
            </a:solidFill>
            <a:round/>
            <a:headEnd/>
            <a:tailEnd type="triangle" w="med" len="med"/>
          </a:ln>
        </p:spPr>
        <p:txBody>
          <a:bodyPr/>
          <a:lstStyle/>
          <a:p>
            <a:endParaRPr lang="en-IN"/>
          </a:p>
        </p:txBody>
      </p:sp>
      <p:sp>
        <p:nvSpPr>
          <p:cNvPr id="150548" name="Text Box 25"/>
          <p:cNvSpPr txBox="1">
            <a:spLocks noChangeArrowheads="1"/>
          </p:cNvSpPr>
          <p:nvPr/>
        </p:nvSpPr>
        <p:spPr bwMode="auto">
          <a:xfrm>
            <a:off x="4632325" y="1712913"/>
            <a:ext cx="552450" cy="366712"/>
          </a:xfrm>
          <a:prstGeom prst="rect">
            <a:avLst/>
          </a:prstGeom>
          <a:noFill/>
          <a:ln w="9525">
            <a:noFill/>
            <a:miter lim="800000"/>
            <a:headEnd/>
            <a:tailEnd/>
          </a:ln>
        </p:spPr>
        <p:txBody>
          <a:bodyPr wrap="none">
            <a:spAutoFit/>
          </a:bodyPr>
          <a:lstStyle/>
          <a:p>
            <a:r>
              <a:rPr lang="en-US"/>
              <a:t>flag</a:t>
            </a:r>
          </a:p>
        </p:txBody>
      </p:sp>
      <p:sp>
        <p:nvSpPr>
          <p:cNvPr id="150549" name="AutoShape 26"/>
          <p:cNvSpPr>
            <a:spLocks noChangeArrowheads="1"/>
          </p:cNvSpPr>
          <p:nvPr/>
        </p:nvSpPr>
        <p:spPr bwMode="auto">
          <a:xfrm>
            <a:off x="5105400" y="1066800"/>
            <a:ext cx="381000" cy="304800"/>
          </a:xfrm>
          <a:prstGeom prst="diamond">
            <a:avLst/>
          </a:prstGeom>
          <a:solidFill>
            <a:schemeClr val="accent1"/>
          </a:solidFill>
          <a:ln w="9525">
            <a:solidFill>
              <a:schemeClr val="tx1"/>
            </a:solidFill>
            <a:miter lim="800000"/>
            <a:headEnd/>
            <a:tailEnd/>
          </a:ln>
        </p:spPr>
        <p:txBody>
          <a:bodyPr wrap="none" anchor="ctr"/>
          <a:lstStyle/>
          <a:p>
            <a:endParaRPr lang="en-IN"/>
          </a:p>
        </p:txBody>
      </p:sp>
      <p:sp>
        <p:nvSpPr>
          <p:cNvPr id="150550" name="Line 28"/>
          <p:cNvSpPr>
            <a:spLocks noChangeShapeType="1"/>
          </p:cNvSpPr>
          <p:nvPr/>
        </p:nvSpPr>
        <p:spPr bwMode="auto">
          <a:xfrm flipH="1" flipV="1">
            <a:off x="5638800" y="1752600"/>
            <a:ext cx="457200" cy="457200"/>
          </a:xfrm>
          <a:prstGeom prst="line">
            <a:avLst/>
          </a:prstGeom>
          <a:noFill/>
          <a:ln w="9525">
            <a:solidFill>
              <a:schemeClr val="tx1"/>
            </a:solidFill>
            <a:round/>
            <a:headEnd/>
            <a:tailEnd type="triangle" w="med" len="med"/>
          </a:ln>
        </p:spPr>
        <p:txBody>
          <a:bodyPr/>
          <a:lstStyle/>
          <a:p>
            <a:endParaRPr lang="en-IN"/>
          </a:p>
        </p:txBody>
      </p:sp>
      <p:sp>
        <p:nvSpPr>
          <p:cNvPr id="150551" name="Oval 27"/>
          <p:cNvSpPr>
            <a:spLocks noChangeArrowheads="1"/>
          </p:cNvSpPr>
          <p:nvPr/>
        </p:nvSpPr>
        <p:spPr bwMode="auto">
          <a:xfrm>
            <a:off x="6019800" y="2133600"/>
            <a:ext cx="228600" cy="228600"/>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150552" name="Line 30"/>
          <p:cNvSpPr>
            <a:spLocks noChangeShapeType="1"/>
          </p:cNvSpPr>
          <p:nvPr/>
        </p:nvSpPr>
        <p:spPr bwMode="auto">
          <a:xfrm>
            <a:off x="6096000" y="1676400"/>
            <a:ext cx="457200" cy="457200"/>
          </a:xfrm>
          <a:prstGeom prst="line">
            <a:avLst/>
          </a:prstGeom>
          <a:noFill/>
          <a:ln w="9525">
            <a:solidFill>
              <a:schemeClr val="tx1"/>
            </a:solidFill>
            <a:round/>
            <a:headEnd/>
            <a:tailEnd type="triangle" w="med" len="med"/>
          </a:ln>
        </p:spPr>
        <p:txBody>
          <a:bodyPr/>
          <a:lstStyle/>
          <a:p>
            <a:endParaRPr lang="en-IN"/>
          </a:p>
        </p:txBody>
      </p:sp>
      <p:sp>
        <p:nvSpPr>
          <p:cNvPr id="150553" name="Oval 29"/>
          <p:cNvSpPr>
            <a:spLocks noChangeArrowheads="1"/>
          </p:cNvSpPr>
          <p:nvPr/>
        </p:nvSpPr>
        <p:spPr bwMode="auto">
          <a:xfrm>
            <a:off x="5943600" y="1524000"/>
            <a:ext cx="228600" cy="228600"/>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150554" name="Text Box 31"/>
          <p:cNvSpPr txBox="1">
            <a:spLocks noChangeArrowheads="1"/>
          </p:cNvSpPr>
          <p:nvPr/>
        </p:nvSpPr>
        <p:spPr bwMode="auto">
          <a:xfrm>
            <a:off x="5257800" y="1981200"/>
            <a:ext cx="742950" cy="366713"/>
          </a:xfrm>
          <a:prstGeom prst="rect">
            <a:avLst/>
          </a:prstGeom>
          <a:noFill/>
          <a:ln w="9525">
            <a:noFill/>
            <a:miter lim="800000"/>
            <a:headEnd/>
            <a:tailEnd/>
          </a:ln>
        </p:spPr>
        <p:txBody>
          <a:bodyPr wrap="none">
            <a:spAutoFit/>
          </a:bodyPr>
          <a:lstStyle/>
          <a:p>
            <a:r>
              <a:rPr lang="en-US"/>
              <a:t>count</a:t>
            </a:r>
          </a:p>
        </p:txBody>
      </p:sp>
      <p:sp>
        <p:nvSpPr>
          <p:cNvPr id="150555" name="Text Box 32"/>
          <p:cNvSpPr txBox="1">
            <a:spLocks noChangeArrowheads="1"/>
          </p:cNvSpPr>
          <p:nvPr/>
        </p:nvSpPr>
        <p:spPr bwMode="auto">
          <a:xfrm>
            <a:off x="6324600" y="1524000"/>
            <a:ext cx="742950" cy="366713"/>
          </a:xfrm>
          <a:prstGeom prst="rect">
            <a:avLst/>
          </a:prstGeom>
          <a:noFill/>
          <a:ln w="9525">
            <a:noFill/>
            <a:miter lim="800000"/>
            <a:headEnd/>
            <a:tailEnd/>
          </a:ln>
        </p:spPr>
        <p:txBody>
          <a:bodyPr wrap="none">
            <a:spAutoFit/>
          </a:bodyPr>
          <a:lstStyle/>
          <a:p>
            <a:r>
              <a:rPr lang="en-US"/>
              <a:t>count</a:t>
            </a:r>
          </a:p>
        </p:txBody>
      </p:sp>
      <p:sp>
        <p:nvSpPr>
          <p:cNvPr id="150556" name="Text Box 33"/>
          <p:cNvSpPr txBox="1">
            <a:spLocks noChangeArrowheads="1"/>
          </p:cNvSpPr>
          <p:nvPr/>
        </p:nvSpPr>
        <p:spPr bwMode="auto">
          <a:xfrm>
            <a:off x="2133600" y="4267200"/>
            <a:ext cx="5035550" cy="519113"/>
          </a:xfrm>
          <a:prstGeom prst="rect">
            <a:avLst/>
          </a:prstGeom>
          <a:noFill/>
          <a:ln w="9525">
            <a:noFill/>
            <a:miter lim="800000"/>
            <a:headEnd/>
            <a:tailEnd/>
          </a:ln>
        </p:spPr>
        <p:txBody>
          <a:bodyPr wrap="none">
            <a:spAutoFit/>
          </a:bodyPr>
          <a:lstStyle/>
          <a:p>
            <a:r>
              <a:rPr lang="en-US" sz="2800"/>
              <a:t>Factoring the central transform</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457200" y="274638"/>
            <a:ext cx="8229600" cy="563562"/>
          </a:xfrm>
        </p:spPr>
        <p:txBody>
          <a:bodyPr/>
          <a:lstStyle/>
          <a:p>
            <a:pPr eaLnBrk="1" hangingPunct="1"/>
            <a:r>
              <a:rPr lang="en-US" sz="4000" smtClean="0"/>
              <a:t>Design Heuristics</a:t>
            </a:r>
          </a:p>
        </p:txBody>
      </p:sp>
      <p:sp>
        <p:nvSpPr>
          <p:cNvPr id="151555" name="Rectangle 3"/>
          <p:cNvSpPr>
            <a:spLocks noGrp="1" noChangeArrowheads="1"/>
          </p:cNvSpPr>
          <p:nvPr>
            <p:ph type="body" idx="1"/>
          </p:nvPr>
        </p:nvSpPr>
        <p:spPr>
          <a:xfrm>
            <a:off x="457200" y="914400"/>
            <a:ext cx="8229600" cy="5791200"/>
          </a:xfrm>
        </p:spPr>
        <p:txBody>
          <a:bodyPr/>
          <a:lstStyle/>
          <a:p>
            <a:pPr eaLnBrk="1" hangingPunct="1">
              <a:lnSpc>
                <a:spcPct val="80000"/>
              </a:lnSpc>
            </a:pPr>
            <a:r>
              <a:rPr lang="en-US" sz="2800" smtClean="0"/>
              <a:t>The design steps mentioned earlier do not reduce the design process to a series of steps that can be followed blindly</a:t>
            </a:r>
          </a:p>
          <a:p>
            <a:pPr eaLnBrk="1" hangingPunct="1">
              <a:lnSpc>
                <a:spcPct val="80000"/>
              </a:lnSpc>
            </a:pPr>
            <a:r>
              <a:rPr lang="en-US" sz="2800" smtClean="0"/>
              <a:t>The strategy requires the designer to exercise sound judgment and commonsense</a:t>
            </a:r>
          </a:p>
          <a:p>
            <a:pPr eaLnBrk="1" hangingPunct="1">
              <a:lnSpc>
                <a:spcPct val="80000"/>
              </a:lnSpc>
            </a:pPr>
            <a:r>
              <a:rPr lang="en-US" sz="2800" smtClean="0"/>
              <a:t>The basic objective is to make the program structure reflect the problem as closely as possible</a:t>
            </a:r>
          </a:p>
          <a:p>
            <a:pPr eaLnBrk="1" hangingPunct="1">
              <a:lnSpc>
                <a:spcPct val="80000"/>
              </a:lnSpc>
            </a:pPr>
            <a:r>
              <a:rPr lang="en-US" sz="2800" smtClean="0"/>
              <a:t>The SDM should be treated as an initial structure which may need to be modified</a:t>
            </a:r>
          </a:p>
          <a:p>
            <a:pPr eaLnBrk="1" hangingPunct="1">
              <a:lnSpc>
                <a:spcPct val="80000"/>
              </a:lnSpc>
            </a:pPr>
            <a:r>
              <a:rPr lang="en-US" sz="2800" smtClean="0"/>
              <a:t>Hence there are some heuristics that can be used to modify the structure, if necessary</a:t>
            </a:r>
          </a:p>
          <a:p>
            <a:pPr eaLnBrk="1" hangingPunct="1">
              <a:lnSpc>
                <a:spcPct val="80000"/>
              </a:lnSpc>
            </a:pPr>
            <a:r>
              <a:rPr lang="en-US" sz="2800" smtClean="0"/>
              <a:t>Again these are merely pointers </a:t>
            </a:r>
          </a:p>
          <a:p>
            <a:pPr eaLnBrk="1" hangingPunct="1">
              <a:lnSpc>
                <a:spcPct val="80000"/>
              </a:lnSpc>
            </a:pPr>
            <a:r>
              <a:rPr lang="en-US" sz="2800" smtClean="0"/>
              <a:t>The designer is still the final judge of whether a particular heuristic is useful for a particular or not</a:t>
            </a: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3"/>
          <p:cNvSpPr>
            <a:spLocks noGrp="1" noChangeArrowheads="1"/>
          </p:cNvSpPr>
          <p:nvPr>
            <p:ph type="body" idx="1"/>
          </p:nvPr>
        </p:nvSpPr>
        <p:spPr>
          <a:xfrm>
            <a:off x="457200" y="228600"/>
            <a:ext cx="8305800" cy="6477000"/>
          </a:xfrm>
        </p:spPr>
        <p:txBody>
          <a:bodyPr/>
          <a:lstStyle/>
          <a:p>
            <a:pPr eaLnBrk="1" hangingPunct="1">
              <a:lnSpc>
                <a:spcPct val="90000"/>
              </a:lnSpc>
            </a:pPr>
            <a:r>
              <a:rPr lang="en-US" smtClean="0"/>
              <a:t>Module size is often considered to be an indication of module complexity</a:t>
            </a:r>
          </a:p>
          <a:p>
            <a:pPr eaLnBrk="1" hangingPunct="1">
              <a:lnSpc>
                <a:spcPct val="90000"/>
              </a:lnSpc>
            </a:pPr>
            <a:r>
              <a:rPr lang="en-US" smtClean="0"/>
              <a:t>In some modules that are very large &amp; may not be implementing a single function and therefore be broken into many modules each implementing a different function</a:t>
            </a:r>
          </a:p>
          <a:p>
            <a:pPr eaLnBrk="1" hangingPunct="1">
              <a:lnSpc>
                <a:spcPct val="90000"/>
              </a:lnSpc>
            </a:pPr>
            <a:r>
              <a:rPr lang="en-US" smtClean="0"/>
              <a:t>On the other hand, modules that are too small may not require any additional identity and can be combined with other modules</a:t>
            </a:r>
          </a:p>
          <a:p>
            <a:pPr eaLnBrk="1" hangingPunct="1">
              <a:lnSpc>
                <a:spcPct val="90000"/>
              </a:lnSpc>
            </a:pPr>
            <a:r>
              <a:rPr lang="en-US" smtClean="0"/>
              <a:t>However, the decision to split a module or combine different  modules should not be based on size alone</a:t>
            </a: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3"/>
          <p:cNvSpPr>
            <a:spLocks noGrp="1" noChangeArrowheads="1"/>
          </p:cNvSpPr>
          <p:nvPr>
            <p:ph type="body" idx="1"/>
          </p:nvPr>
        </p:nvSpPr>
        <p:spPr>
          <a:xfrm>
            <a:off x="457200" y="152400"/>
            <a:ext cx="8305800" cy="5973763"/>
          </a:xfrm>
        </p:spPr>
        <p:txBody>
          <a:bodyPr/>
          <a:lstStyle/>
          <a:p>
            <a:pPr eaLnBrk="1" hangingPunct="1"/>
            <a:r>
              <a:rPr lang="en-US" sz="2800" smtClean="0"/>
              <a:t>Cohesion and coupling of modules should be the primary guiding factors</a:t>
            </a:r>
          </a:p>
          <a:p>
            <a:pPr eaLnBrk="1" hangingPunct="1"/>
            <a:r>
              <a:rPr lang="en-US" sz="2800" smtClean="0"/>
              <a:t>A module should be split into separate module only if the cohesion or the original module was low</a:t>
            </a:r>
          </a:p>
          <a:p>
            <a:pPr eaLnBrk="1" hangingPunct="1"/>
            <a:r>
              <a:rPr lang="en-US" sz="2800" smtClean="0"/>
              <a:t>The resulting modules have a higher degree of cohesion and the coupling between the modules doesn’t increase</a:t>
            </a:r>
          </a:p>
          <a:p>
            <a:pPr eaLnBrk="1" hangingPunct="1"/>
            <a:r>
              <a:rPr lang="en-US" sz="2800" smtClean="0"/>
              <a:t>Similarly, two or more modules should be combined only if the resulting module has a higher degree cohesion and the coupling of the resulting module is not greater than the coupling of the sub-modules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idx="1"/>
          </p:nvPr>
        </p:nvSpPr>
        <p:spPr>
          <a:xfrm>
            <a:off x="457200" y="381000"/>
            <a:ext cx="8229600" cy="5745163"/>
          </a:xfrm>
        </p:spPr>
        <p:txBody>
          <a:bodyPr/>
          <a:lstStyle/>
          <a:p>
            <a:pPr eaLnBrk="1" hangingPunct="1"/>
            <a:r>
              <a:rPr lang="en-US" smtClean="0"/>
              <a:t>A wrong SRS will lead to an incorrectly functioning system that will not satisfy the client</a:t>
            </a:r>
          </a:p>
          <a:p>
            <a:pPr eaLnBrk="1" hangingPunct="1"/>
            <a:r>
              <a:rPr lang="en-US" smtClean="0"/>
              <a:t>Clearly, to get a high-quality s/w with fewer errors, a high-quality SRS is a must</a:t>
            </a:r>
          </a:p>
          <a:p>
            <a:pPr eaLnBrk="1" hangingPunct="1"/>
            <a:endParaRPr lang="en-US" smtClean="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3"/>
          <p:cNvSpPr>
            <a:spLocks noGrp="1" noChangeArrowheads="1"/>
          </p:cNvSpPr>
          <p:nvPr>
            <p:ph type="body" idx="1"/>
          </p:nvPr>
        </p:nvSpPr>
        <p:spPr>
          <a:xfrm>
            <a:off x="457200" y="152400"/>
            <a:ext cx="8382000" cy="6705600"/>
          </a:xfrm>
        </p:spPr>
        <p:txBody>
          <a:bodyPr/>
          <a:lstStyle/>
          <a:p>
            <a:pPr eaLnBrk="1" hangingPunct="1">
              <a:lnSpc>
                <a:spcPct val="90000"/>
              </a:lnSpc>
            </a:pPr>
            <a:r>
              <a:rPr lang="en-US" smtClean="0"/>
              <a:t>Also, a module should usually not be split or combined with another module if it is subordinate to many different modules</a:t>
            </a:r>
          </a:p>
          <a:p>
            <a:pPr eaLnBrk="1" hangingPunct="1">
              <a:lnSpc>
                <a:spcPct val="90000"/>
              </a:lnSpc>
            </a:pPr>
            <a:r>
              <a:rPr lang="en-US" smtClean="0"/>
              <a:t>As a rule of the thumb, the designer should take a hard look at modules that will be larger than about 100 lines of source code or will be less than a couple of lines</a:t>
            </a:r>
          </a:p>
          <a:p>
            <a:pPr eaLnBrk="1" hangingPunct="1">
              <a:lnSpc>
                <a:spcPct val="90000"/>
              </a:lnSpc>
            </a:pPr>
            <a:r>
              <a:rPr lang="en-US" smtClean="0"/>
              <a:t>Another parameter that can be considered while “fine-tuning” the structure is the </a:t>
            </a:r>
            <a:r>
              <a:rPr lang="en-US" smtClean="0">
                <a:solidFill>
                  <a:srgbClr val="CC0000"/>
                </a:solidFill>
              </a:rPr>
              <a:t>fan-in</a:t>
            </a:r>
            <a:r>
              <a:rPr lang="en-US" smtClean="0"/>
              <a:t> and </a:t>
            </a:r>
            <a:r>
              <a:rPr lang="en-US" smtClean="0">
                <a:solidFill>
                  <a:srgbClr val="CC0000"/>
                </a:solidFill>
              </a:rPr>
              <a:t>fan-out</a:t>
            </a:r>
            <a:r>
              <a:rPr lang="en-US" smtClean="0"/>
              <a:t> of modules</a:t>
            </a:r>
          </a:p>
          <a:p>
            <a:pPr eaLnBrk="1" hangingPunct="1">
              <a:lnSpc>
                <a:spcPct val="90000"/>
              </a:lnSpc>
            </a:pPr>
            <a:r>
              <a:rPr lang="en-US" smtClean="0"/>
              <a:t>Fan-in of a module is the no. of arrows coming in the module </a:t>
            </a:r>
          </a:p>
          <a:p>
            <a:pPr eaLnBrk="1" hangingPunct="1">
              <a:lnSpc>
                <a:spcPct val="90000"/>
              </a:lnSpc>
            </a:pPr>
            <a:r>
              <a:rPr lang="en-US" smtClean="0"/>
              <a:t>This indicates the no. of super-ordinates of a module</a:t>
            </a:r>
          </a:p>
          <a:p>
            <a:pPr eaLnBrk="1" hangingPunct="1">
              <a:lnSpc>
                <a:spcPct val="90000"/>
              </a:lnSpc>
            </a:pPr>
            <a:endParaRPr lang="en-US" smtClean="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3"/>
          <p:cNvSpPr>
            <a:spLocks noGrp="1" noChangeArrowheads="1"/>
          </p:cNvSpPr>
          <p:nvPr>
            <p:ph type="body" idx="1"/>
          </p:nvPr>
        </p:nvSpPr>
        <p:spPr>
          <a:xfrm>
            <a:off x="457200" y="228600"/>
            <a:ext cx="8382000" cy="6477000"/>
          </a:xfrm>
        </p:spPr>
        <p:txBody>
          <a:bodyPr/>
          <a:lstStyle/>
          <a:p>
            <a:pPr eaLnBrk="1" hangingPunct="1"/>
            <a:r>
              <a:rPr lang="en-US" sz="2800" smtClean="0"/>
              <a:t>Fan-out of a module is the no. of arrows going out of that module. </a:t>
            </a:r>
          </a:p>
          <a:p>
            <a:pPr eaLnBrk="1" hangingPunct="1"/>
            <a:r>
              <a:rPr lang="en-US" sz="2800" smtClean="0"/>
              <a:t>It indicates the no. of subordinates of the module</a:t>
            </a:r>
          </a:p>
          <a:p>
            <a:pPr eaLnBrk="1" hangingPunct="1"/>
            <a:r>
              <a:rPr lang="en-US" sz="2800" smtClean="0"/>
              <a:t>A very high fan-out is not very desirable as it means that the module has to control and coordinate too many modules and may therefore be too complex</a:t>
            </a:r>
          </a:p>
          <a:p>
            <a:pPr eaLnBrk="1" hangingPunct="1"/>
            <a:r>
              <a:rPr lang="en-US" sz="2800" smtClean="0"/>
              <a:t>Fan-out can be reduced by creating a subordinate and making many of the current subordinates subordinate to the newly created module</a:t>
            </a:r>
          </a:p>
          <a:p>
            <a:pPr eaLnBrk="1" hangingPunct="1"/>
            <a:r>
              <a:rPr lang="en-US" sz="2800" smtClean="0"/>
              <a:t>In general the fan-out should not be increased above </a:t>
            </a:r>
            <a:r>
              <a:rPr lang="en-US" sz="2800" smtClean="0">
                <a:solidFill>
                  <a:srgbClr val="CC0000"/>
                </a:solidFill>
              </a:rPr>
              <a:t>5 or 6</a:t>
            </a:r>
          </a:p>
          <a:p>
            <a:pPr eaLnBrk="1" hangingPunct="1"/>
            <a:endParaRPr lang="en-US" sz="2800" smtClean="0">
              <a:solidFill>
                <a:srgbClr val="CC0000"/>
              </a:solidFill>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3"/>
          <p:cNvSpPr>
            <a:spLocks noGrp="1" noChangeArrowheads="1"/>
          </p:cNvSpPr>
          <p:nvPr>
            <p:ph type="body" idx="1"/>
          </p:nvPr>
        </p:nvSpPr>
        <p:spPr>
          <a:xfrm>
            <a:off x="381000" y="228600"/>
            <a:ext cx="8305800" cy="5897563"/>
          </a:xfrm>
        </p:spPr>
        <p:txBody>
          <a:bodyPr/>
          <a:lstStyle/>
          <a:p>
            <a:pPr eaLnBrk="1" hangingPunct="1">
              <a:lnSpc>
                <a:spcPct val="90000"/>
              </a:lnSpc>
            </a:pPr>
            <a:r>
              <a:rPr lang="en-US" smtClean="0"/>
              <a:t>Whenever possible, the fan-in should be maximized</a:t>
            </a:r>
          </a:p>
          <a:p>
            <a:pPr eaLnBrk="1" hangingPunct="1">
              <a:lnSpc>
                <a:spcPct val="90000"/>
              </a:lnSpc>
            </a:pPr>
            <a:r>
              <a:rPr lang="en-US" smtClean="0"/>
              <a:t>But this should not be obtained at the cost of increasing the coupling or decreasing the cohesion of modules</a:t>
            </a:r>
          </a:p>
          <a:p>
            <a:pPr eaLnBrk="1" hangingPunct="1">
              <a:lnSpc>
                <a:spcPct val="90000"/>
              </a:lnSpc>
            </a:pPr>
            <a:r>
              <a:rPr lang="en-US" smtClean="0"/>
              <a:t>For e.g. implementing different functions into a single module simply to increase the fan-in is not a good idea</a:t>
            </a:r>
          </a:p>
          <a:p>
            <a:pPr eaLnBrk="1" hangingPunct="1">
              <a:lnSpc>
                <a:spcPct val="90000"/>
              </a:lnSpc>
            </a:pPr>
            <a:r>
              <a:rPr lang="en-US" smtClean="0"/>
              <a:t>Fan-in can often be increased by separating out common functions from different modules and creating a module to implement that function</a:t>
            </a:r>
          </a:p>
          <a:p>
            <a:pPr eaLnBrk="1" hangingPunct="1">
              <a:lnSpc>
                <a:spcPct val="90000"/>
              </a:lnSpc>
            </a:pPr>
            <a:endParaRPr lang="en-US" smtClean="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3"/>
          <p:cNvSpPr>
            <a:spLocks noGrp="1" noChangeArrowheads="1"/>
          </p:cNvSpPr>
          <p:nvPr>
            <p:ph type="body" idx="1"/>
          </p:nvPr>
        </p:nvSpPr>
        <p:spPr>
          <a:xfrm>
            <a:off x="381000" y="228600"/>
            <a:ext cx="8305800" cy="6430963"/>
          </a:xfrm>
        </p:spPr>
        <p:txBody>
          <a:bodyPr/>
          <a:lstStyle/>
          <a:p>
            <a:pPr eaLnBrk="1" hangingPunct="1">
              <a:lnSpc>
                <a:spcPct val="90000"/>
              </a:lnSpc>
            </a:pPr>
            <a:r>
              <a:rPr lang="en-US" sz="2800" smtClean="0"/>
              <a:t>Another important factor that should be considered is the correlation of the </a:t>
            </a:r>
            <a:r>
              <a:rPr lang="en-US" sz="2800" smtClean="0">
                <a:solidFill>
                  <a:srgbClr val="CC0000"/>
                </a:solidFill>
              </a:rPr>
              <a:t>scope of effect</a:t>
            </a:r>
            <a:r>
              <a:rPr lang="en-US" sz="2800" smtClean="0"/>
              <a:t> and </a:t>
            </a:r>
            <a:r>
              <a:rPr lang="en-US" sz="2800" smtClean="0">
                <a:solidFill>
                  <a:srgbClr val="CC0000"/>
                </a:solidFill>
              </a:rPr>
              <a:t>scope of control</a:t>
            </a:r>
          </a:p>
          <a:p>
            <a:pPr eaLnBrk="1" hangingPunct="1">
              <a:lnSpc>
                <a:spcPct val="90000"/>
              </a:lnSpc>
            </a:pPr>
            <a:r>
              <a:rPr lang="en-US" sz="2800" smtClean="0">
                <a:solidFill>
                  <a:srgbClr val="CC0000"/>
                </a:solidFill>
              </a:rPr>
              <a:t>Scope of effect of a decision</a:t>
            </a:r>
            <a:r>
              <a:rPr lang="en-US" sz="2800" smtClean="0"/>
              <a:t> ( in a module) is the collection of all the modules that contain any processing that is conditional on that decision or whose invocation is dependent on the outcome of the decision</a:t>
            </a:r>
          </a:p>
          <a:p>
            <a:pPr eaLnBrk="1" hangingPunct="1">
              <a:lnSpc>
                <a:spcPct val="90000"/>
              </a:lnSpc>
            </a:pPr>
            <a:r>
              <a:rPr lang="en-US" sz="2800" smtClean="0"/>
              <a:t>The </a:t>
            </a:r>
            <a:r>
              <a:rPr lang="en-US" sz="2800" smtClean="0">
                <a:solidFill>
                  <a:srgbClr val="CC0000"/>
                </a:solidFill>
              </a:rPr>
              <a:t>scope of control of a module</a:t>
            </a:r>
            <a:r>
              <a:rPr lang="en-US" sz="2800" smtClean="0"/>
              <a:t> is the module itself and all its subordinates (not just the immediate subordinates)</a:t>
            </a:r>
          </a:p>
          <a:p>
            <a:pPr eaLnBrk="1" hangingPunct="1">
              <a:lnSpc>
                <a:spcPct val="90000"/>
              </a:lnSpc>
            </a:pPr>
            <a:r>
              <a:rPr lang="en-US" sz="2800" smtClean="0"/>
              <a:t>The system is usually simpler when the scope of effect of a decision is a subset of the scope of control of the module in which the decision is located</a:t>
            </a:r>
          </a:p>
          <a:p>
            <a:pPr eaLnBrk="1" hangingPunct="1">
              <a:lnSpc>
                <a:spcPct val="90000"/>
              </a:lnSpc>
            </a:pPr>
            <a:endParaRPr lang="en-US" sz="2800" smtClean="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3"/>
          <p:cNvSpPr>
            <a:spLocks noGrp="1" noChangeArrowheads="1"/>
          </p:cNvSpPr>
          <p:nvPr>
            <p:ph type="body" idx="1"/>
          </p:nvPr>
        </p:nvSpPr>
        <p:spPr>
          <a:xfrm>
            <a:off x="457200" y="228600"/>
            <a:ext cx="8229600" cy="6629400"/>
          </a:xfrm>
        </p:spPr>
        <p:txBody>
          <a:bodyPr/>
          <a:lstStyle/>
          <a:p>
            <a:pPr eaLnBrk="1" hangingPunct="1">
              <a:lnSpc>
                <a:spcPct val="90000"/>
              </a:lnSpc>
            </a:pPr>
            <a:r>
              <a:rPr lang="en-US" sz="2800" smtClean="0"/>
              <a:t>Ideally the scope of effect should be limited to the modules that are immediate subordinates of the module in which the decision is located</a:t>
            </a:r>
          </a:p>
          <a:p>
            <a:pPr eaLnBrk="1" hangingPunct="1">
              <a:lnSpc>
                <a:spcPct val="90000"/>
              </a:lnSpc>
            </a:pPr>
            <a:r>
              <a:rPr lang="en-US" sz="2800" smtClean="0"/>
              <a:t>Violation of this rule of thumb often results in more coupling between modules</a:t>
            </a:r>
          </a:p>
          <a:p>
            <a:pPr eaLnBrk="1" hangingPunct="1">
              <a:lnSpc>
                <a:spcPct val="90000"/>
              </a:lnSpc>
            </a:pPr>
            <a:r>
              <a:rPr lang="en-US" sz="2800" smtClean="0"/>
              <a:t>There are some methods that a designer can use to ensure that the scope of effect of a decision is within the scope of control of the module</a:t>
            </a:r>
          </a:p>
          <a:p>
            <a:pPr eaLnBrk="1" hangingPunct="1">
              <a:lnSpc>
                <a:spcPct val="90000"/>
              </a:lnSpc>
            </a:pPr>
            <a:r>
              <a:rPr lang="en-US" sz="2800" smtClean="0"/>
              <a:t>The decision can be removed from the module and “moved-up” in the structure</a:t>
            </a:r>
          </a:p>
          <a:p>
            <a:pPr eaLnBrk="1" hangingPunct="1">
              <a:lnSpc>
                <a:spcPct val="90000"/>
              </a:lnSpc>
            </a:pPr>
            <a:r>
              <a:rPr lang="en-US" sz="2800" smtClean="0"/>
              <a:t>Alternatively, modules that are in the scope of effect but are not in the scope of control can be moved down the hierarchy so that they fall within the scope of control</a:t>
            </a: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xfrm>
            <a:off x="457200" y="274638"/>
            <a:ext cx="8229600" cy="563562"/>
          </a:xfrm>
        </p:spPr>
        <p:txBody>
          <a:bodyPr/>
          <a:lstStyle/>
          <a:p>
            <a:pPr eaLnBrk="1" hangingPunct="1"/>
            <a:r>
              <a:rPr lang="en-US" sz="4000" smtClean="0"/>
              <a:t>Transaction Analysis</a:t>
            </a:r>
          </a:p>
        </p:txBody>
      </p:sp>
      <p:sp>
        <p:nvSpPr>
          <p:cNvPr id="159747" name="Rectangle 3"/>
          <p:cNvSpPr>
            <a:spLocks noGrp="1" noChangeArrowheads="1"/>
          </p:cNvSpPr>
          <p:nvPr>
            <p:ph type="body" idx="1"/>
          </p:nvPr>
        </p:nvSpPr>
        <p:spPr>
          <a:xfrm>
            <a:off x="457200" y="990600"/>
            <a:ext cx="8229600" cy="5715000"/>
          </a:xfrm>
        </p:spPr>
        <p:txBody>
          <a:bodyPr/>
          <a:lstStyle/>
          <a:p>
            <a:pPr eaLnBrk="1" hangingPunct="1">
              <a:lnSpc>
                <a:spcPct val="90000"/>
              </a:lnSpc>
            </a:pPr>
            <a:r>
              <a:rPr lang="en-US" sz="2400" smtClean="0"/>
              <a:t>The structured design technique discussed earlier is called </a:t>
            </a:r>
            <a:r>
              <a:rPr lang="en-US" sz="2400" i="1" smtClean="0"/>
              <a:t>transform analysis </a:t>
            </a:r>
            <a:r>
              <a:rPr lang="en-US" sz="2400" smtClean="0"/>
              <a:t>where most of the transform in the DFD have a few inputs and a few outputs</a:t>
            </a:r>
          </a:p>
          <a:p>
            <a:pPr eaLnBrk="1" hangingPunct="1">
              <a:lnSpc>
                <a:spcPct val="90000"/>
              </a:lnSpc>
            </a:pPr>
            <a:r>
              <a:rPr lang="en-US" sz="2400" smtClean="0"/>
              <a:t>There are situations where a transform splits an input stream into many different sub-streams with a different sequence of transforms specified for the different sub-streams</a:t>
            </a:r>
          </a:p>
          <a:p>
            <a:pPr eaLnBrk="1" hangingPunct="1">
              <a:lnSpc>
                <a:spcPct val="90000"/>
              </a:lnSpc>
            </a:pPr>
            <a:r>
              <a:rPr lang="en-US" sz="2400" smtClean="0"/>
              <a:t>For e.g. this is the case with systems where there are many different sets of possible actions and the actions to be taken depend on the input command specified</a:t>
            </a:r>
          </a:p>
          <a:p>
            <a:pPr eaLnBrk="1" hangingPunct="1">
              <a:lnSpc>
                <a:spcPct val="90000"/>
              </a:lnSpc>
            </a:pPr>
            <a:r>
              <a:rPr lang="en-US" sz="2400" smtClean="0"/>
              <a:t>In such situations the transform analysis can be supplemented by transaction analysis and the detailed DFD of the transform splitting the input may look like the DFD shown below</a:t>
            </a: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Oval 4"/>
          <p:cNvSpPr>
            <a:spLocks noChangeArrowheads="1"/>
          </p:cNvSpPr>
          <p:nvPr/>
        </p:nvSpPr>
        <p:spPr bwMode="auto">
          <a:xfrm>
            <a:off x="2362200" y="2590800"/>
            <a:ext cx="1676400" cy="1600200"/>
          </a:xfrm>
          <a:prstGeom prst="ellipse">
            <a:avLst/>
          </a:prstGeom>
          <a:solidFill>
            <a:schemeClr val="accent1"/>
          </a:solidFill>
          <a:ln w="9525">
            <a:solidFill>
              <a:schemeClr val="tx1"/>
            </a:solidFill>
            <a:round/>
            <a:headEnd/>
            <a:tailEnd/>
          </a:ln>
        </p:spPr>
        <p:txBody>
          <a:bodyPr wrap="none" anchor="ctr"/>
          <a:lstStyle/>
          <a:p>
            <a:pPr algn="ctr"/>
            <a:r>
              <a:rPr lang="en-US"/>
              <a:t>T</a:t>
            </a:r>
          </a:p>
        </p:txBody>
      </p:sp>
      <p:sp>
        <p:nvSpPr>
          <p:cNvPr id="160771" name="Line 6"/>
          <p:cNvSpPr>
            <a:spLocks noChangeShapeType="1"/>
          </p:cNvSpPr>
          <p:nvPr/>
        </p:nvSpPr>
        <p:spPr bwMode="auto">
          <a:xfrm>
            <a:off x="1219200" y="3429000"/>
            <a:ext cx="1143000" cy="0"/>
          </a:xfrm>
          <a:prstGeom prst="line">
            <a:avLst/>
          </a:prstGeom>
          <a:noFill/>
          <a:ln w="9525">
            <a:solidFill>
              <a:schemeClr val="tx1"/>
            </a:solidFill>
            <a:round/>
            <a:headEnd/>
            <a:tailEnd type="triangle" w="med" len="med"/>
          </a:ln>
        </p:spPr>
        <p:txBody>
          <a:bodyPr/>
          <a:lstStyle/>
          <a:p>
            <a:endParaRPr lang="en-IN"/>
          </a:p>
        </p:txBody>
      </p:sp>
      <p:sp>
        <p:nvSpPr>
          <p:cNvPr id="160772" name="Line 7"/>
          <p:cNvSpPr>
            <a:spLocks noChangeShapeType="1"/>
          </p:cNvSpPr>
          <p:nvPr/>
        </p:nvSpPr>
        <p:spPr bwMode="auto">
          <a:xfrm flipV="1">
            <a:off x="3733800" y="1981200"/>
            <a:ext cx="838200" cy="762000"/>
          </a:xfrm>
          <a:prstGeom prst="line">
            <a:avLst/>
          </a:prstGeom>
          <a:noFill/>
          <a:ln w="9525">
            <a:solidFill>
              <a:schemeClr val="tx1"/>
            </a:solidFill>
            <a:round/>
            <a:headEnd/>
            <a:tailEnd type="triangle" w="med" len="med"/>
          </a:ln>
        </p:spPr>
        <p:txBody>
          <a:bodyPr/>
          <a:lstStyle/>
          <a:p>
            <a:endParaRPr lang="en-IN"/>
          </a:p>
        </p:txBody>
      </p:sp>
      <p:sp>
        <p:nvSpPr>
          <p:cNvPr id="160773" name="Line 8"/>
          <p:cNvSpPr>
            <a:spLocks noChangeShapeType="1"/>
          </p:cNvSpPr>
          <p:nvPr/>
        </p:nvSpPr>
        <p:spPr bwMode="auto">
          <a:xfrm flipV="1">
            <a:off x="3962400" y="2590800"/>
            <a:ext cx="1219200" cy="457200"/>
          </a:xfrm>
          <a:prstGeom prst="line">
            <a:avLst/>
          </a:prstGeom>
          <a:noFill/>
          <a:ln w="9525">
            <a:solidFill>
              <a:schemeClr val="tx1"/>
            </a:solidFill>
            <a:round/>
            <a:headEnd/>
            <a:tailEnd type="triangle" w="med" len="med"/>
          </a:ln>
        </p:spPr>
        <p:txBody>
          <a:bodyPr/>
          <a:lstStyle/>
          <a:p>
            <a:endParaRPr lang="en-IN"/>
          </a:p>
        </p:txBody>
      </p:sp>
      <p:sp>
        <p:nvSpPr>
          <p:cNvPr id="160774" name="Line 9"/>
          <p:cNvSpPr>
            <a:spLocks noChangeShapeType="1"/>
          </p:cNvSpPr>
          <p:nvPr/>
        </p:nvSpPr>
        <p:spPr bwMode="auto">
          <a:xfrm>
            <a:off x="4038600" y="3505200"/>
            <a:ext cx="1143000" cy="304800"/>
          </a:xfrm>
          <a:prstGeom prst="line">
            <a:avLst/>
          </a:prstGeom>
          <a:noFill/>
          <a:ln w="9525">
            <a:solidFill>
              <a:schemeClr val="tx1"/>
            </a:solidFill>
            <a:round/>
            <a:headEnd/>
            <a:tailEnd type="triangle" w="med" len="med"/>
          </a:ln>
        </p:spPr>
        <p:txBody>
          <a:bodyPr/>
          <a:lstStyle/>
          <a:p>
            <a:endParaRPr lang="en-IN"/>
          </a:p>
        </p:txBody>
      </p:sp>
      <p:sp>
        <p:nvSpPr>
          <p:cNvPr id="160775" name="Line 10"/>
          <p:cNvSpPr>
            <a:spLocks noChangeShapeType="1"/>
          </p:cNvSpPr>
          <p:nvPr/>
        </p:nvSpPr>
        <p:spPr bwMode="auto">
          <a:xfrm>
            <a:off x="3886200" y="3886200"/>
            <a:ext cx="838200" cy="609600"/>
          </a:xfrm>
          <a:prstGeom prst="line">
            <a:avLst/>
          </a:prstGeom>
          <a:noFill/>
          <a:ln w="9525">
            <a:solidFill>
              <a:schemeClr val="tx1"/>
            </a:solidFill>
            <a:round/>
            <a:headEnd/>
            <a:tailEnd type="triangle" w="med" len="med"/>
          </a:ln>
        </p:spPr>
        <p:txBody>
          <a:bodyPr/>
          <a:lstStyle/>
          <a:p>
            <a:endParaRPr lang="en-IN"/>
          </a:p>
        </p:txBody>
      </p:sp>
      <p:sp>
        <p:nvSpPr>
          <p:cNvPr id="160776" name="Oval 11"/>
          <p:cNvSpPr>
            <a:spLocks noChangeArrowheads="1"/>
          </p:cNvSpPr>
          <p:nvPr/>
        </p:nvSpPr>
        <p:spPr bwMode="auto">
          <a:xfrm>
            <a:off x="4495800" y="1447800"/>
            <a:ext cx="609600" cy="609600"/>
          </a:xfrm>
          <a:prstGeom prst="ellipse">
            <a:avLst/>
          </a:prstGeom>
          <a:solidFill>
            <a:schemeClr val="accent1"/>
          </a:solidFill>
          <a:ln w="9525">
            <a:solidFill>
              <a:schemeClr val="tx1"/>
            </a:solidFill>
            <a:round/>
            <a:headEnd/>
            <a:tailEnd/>
          </a:ln>
        </p:spPr>
        <p:txBody>
          <a:bodyPr wrap="none" anchor="ctr"/>
          <a:lstStyle/>
          <a:p>
            <a:pPr algn="ctr"/>
            <a:r>
              <a:rPr lang="en-US"/>
              <a:t>a</a:t>
            </a:r>
          </a:p>
        </p:txBody>
      </p:sp>
      <p:sp>
        <p:nvSpPr>
          <p:cNvPr id="160777" name="Oval 13"/>
          <p:cNvSpPr>
            <a:spLocks noChangeArrowheads="1"/>
          </p:cNvSpPr>
          <p:nvPr/>
        </p:nvSpPr>
        <p:spPr bwMode="auto">
          <a:xfrm>
            <a:off x="5181600" y="2133600"/>
            <a:ext cx="609600" cy="609600"/>
          </a:xfrm>
          <a:prstGeom prst="ellipse">
            <a:avLst/>
          </a:prstGeom>
          <a:solidFill>
            <a:schemeClr val="accent1"/>
          </a:solidFill>
          <a:ln w="9525">
            <a:solidFill>
              <a:schemeClr val="tx1"/>
            </a:solidFill>
            <a:round/>
            <a:headEnd/>
            <a:tailEnd/>
          </a:ln>
        </p:spPr>
        <p:txBody>
          <a:bodyPr wrap="none" anchor="ctr"/>
          <a:lstStyle/>
          <a:p>
            <a:pPr algn="ctr"/>
            <a:r>
              <a:rPr lang="en-US"/>
              <a:t>b</a:t>
            </a:r>
          </a:p>
        </p:txBody>
      </p:sp>
      <p:sp>
        <p:nvSpPr>
          <p:cNvPr id="160778" name="Oval 14"/>
          <p:cNvSpPr>
            <a:spLocks noChangeArrowheads="1"/>
          </p:cNvSpPr>
          <p:nvPr/>
        </p:nvSpPr>
        <p:spPr bwMode="auto">
          <a:xfrm>
            <a:off x="5181600" y="3581400"/>
            <a:ext cx="609600" cy="609600"/>
          </a:xfrm>
          <a:prstGeom prst="ellipse">
            <a:avLst/>
          </a:prstGeom>
          <a:solidFill>
            <a:schemeClr val="accent1"/>
          </a:solidFill>
          <a:ln w="9525">
            <a:solidFill>
              <a:schemeClr val="tx1"/>
            </a:solidFill>
            <a:round/>
            <a:headEnd/>
            <a:tailEnd/>
          </a:ln>
        </p:spPr>
        <p:txBody>
          <a:bodyPr wrap="none" anchor="ctr"/>
          <a:lstStyle/>
          <a:p>
            <a:pPr algn="ctr"/>
            <a:r>
              <a:rPr lang="en-US"/>
              <a:t>c</a:t>
            </a:r>
          </a:p>
        </p:txBody>
      </p:sp>
      <p:sp>
        <p:nvSpPr>
          <p:cNvPr id="160779" name="Oval 15"/>
          <p:cNvSpPr>
            <a:spLocks noChangeArrowheads="1"/>
          </p:cNvSpPr>
          <p:nvPr/>
        </p:nvSpPr>
        <p:spPr bwMode="auto">
          <a:xfrm>
            <a:off x="4648200" y="4419600"/>
            <a:ext cx="609600" cy="609600"/>
          </a:xfrm>
          <a:prstGeom prst="ellipse">
            <a:avLst/>
          </a:prstGeom>
          <a:solidFill>
            <a:schemeClr val="accent1"/>
          </a:solidFill>
          <a:ln w="9525">
            <a:solidFill>
              <a:schemeClr val="tx1"/>
            </a:solidFill>
            <a:round/>
            <a:headEnd/>
            <a:tailEnd/>
          </a:ln>
        </p:spPr>
        <p:txBody>
          <a:bodyPr wrap="none" anchor="ctr"/>
          <a:lstStyle/>
          <a:p>
            <a:pPr algn="ctr"/>
            <a:r>
              <a:rPr lang="en-US"/>
              <a:t>d</a:t>
            </a:r>
          </a:p>
        </p:txBody>
      </p:sp>
      <p:sp>
        <p:nvSpPr>
          <p:cNvPr id="160780" name="Line 16"/>
          <p:cNvSpPr>
            <a:spLocks noChangeShapeType="1"/>
          </p:cNvSpPr>
          <p:nvPr/>
        </p:nvSpPr>
        <p:spPr bwMode="auto">
          <a:xfrm flipV="1">
            <a:off x="5029200" y="1295400"/>
            <a:ext cx="381000" cy="304800"/>
          </a:xfrm>
          <a:prstGeom prst="line">
            <a:avLst/>
          </a:prstGeom>
          <a:noFill/>
          <a:ln w="9525">
            <a:solidFill>
              <a:schemeClr val="tx1"/>
            </a:solidFill>
            <a:round/>
            <a:headEnd/>
            <a:tailEnd type="triangle" w="med" len="med"/>
          </a:ln>
        </p:spPr>
        <p:txBody>
          <a:bodyPr/>
          <a:lstStyle/>
          <a:p>
            <a:endParaRPr lang="en-IN"/>
          </a:p>
        </p:txBody>
      </p:sp>
      <p:sp>
        <p:nvSpPr>
          <p:cNvPr id="160781" name="Line 18"/>
          <p:cNvSpPr>
            <a:spLocks noChangeShapeType="1"/>
          </p:cNvSpPr>
          <p:nvPr/>
        </p:nvSpPr>
        <p:spPr bwMode="auto">
          <a:xfrm flipV="1">
            <a:off x="5791200" y="2209800"/>
            <a:ext cx="457200" cy="152400"/>
          </a:xfrm>
          <a:prstGeom prst="line">
            <a:avLst/>
          </a:prstGeom>
          <a:noFill/>
          <a:ln w="9525">
            <a:solidFill>
              <a:schemeClr val="tx1"/>
            </a:solidFill>
            <a:round/>
            <a:headEnd/>
            <a:tailEnd type="triangle" w="med" len="med"/>
          </a:ln>
        </p:spPr>
        <p:txBody>
          <a:bodyPr/>
          <a:lstStyle/>
          <a:p>
            <a:endParaRPr lang="en-IN"/>
          </a:p>
        </p:txBody>
      </p:sp>
      <p:sp>
        <p:nvSpPr>
          <p:cNvPr id="160782" name="Line 19"/>
          <p:cNvSpPr>
            <a:spLocks noChangeShapeType="1"/>
          </p:cNvSpPr>
          <p:nvPr/>
        </p:nvSpPr>
        <p:spPr bwMode="auto">
          <a:xfrm>
            <a:off x="5791200" y="4038600"/>
            <a:ext cx="457200" cy="152400"/>
          </a:xfrm>
          <a:prstGeom prst="line">
            <a:avLst/>
          </a:prstGeom>
          <a:noFill/>
          <a:ln w="9525">
            <a:solidFill>
              <a:schemeClr val="tx1"/>
            </a:solidFill>
            <a:round/>
            <a:headEnd/>
            <a:tailEnd type="triangle" w="med" len="med"/>
          </a:ln>
        </p:spPr>
        <p:txBody>
          <a:bodyPr/>
          <a:lstStyle/>
          <a:p>
            <a:endParaRPr lang="en-IN"/>
          </a:p>
        </p:txBody>
      </p:sp>
      <p:sp>
        <p:nvSpPr>
          <p:cNvPr id="160783" name="Line 20"/>
          <p:cNvSpPr>
            <a:spLocks noChangeShapeType="1"/>
          </p:cNvSpPr>
          <p:nvPr/>
        </p:nvSpPr>
        <p:spPr bwMode="auto">
          <a:xfrm>
            <a:off x="5181600" y="4953000"/>
            <a:ext cx="381000" cy="304800"/>
          </a:xfrm>
          <a:prstGeom prst="line">
            <a:avLst/>
          </a:prstGeom>
          <a:noFill/>
          <a:ln w="9525">
            <a:solidFill>
              <a:schemeClr val="tx1"/>
            </a:solidFill>
            <a:round/>
            <a:headEnd/>
            <a:tailEnd type="triangle" w="med" len="med"/>
          </a:ln>
        </p:spPr>
        <p:txBody>
          <a:bodyPr/>
          <a:lstStyle/>
          <a:p>
            <a:endParaRPr lang="en-IN"/>
          </a:p>
        </p:txBody>
      </p:sp>
      <p:sp>
        <p:nvSpPr>
          <p:cNvPr id="160784" name="Line 21"/>
          <p:cNvSpPr>
            <a:spLocks noChangeShapeType="1"/>
          </p:cNvSpPr>
          <p:nvPr/>
        </p:nvSpPr>
        <p:spPr bwMode="auto">
          <a:xfrm flipV="1">
            <a:off x="5181600" y="4191000"/>
            <a:ext cx="304800" cy="304800"/>
          </a:xfrm>
          <a:prstGeom prst="line">
            <a:avLst/>
          </a:prstGeom>
          <a:noFill/>
          <a:ln w="9525">
            <a:solidFill>
              <a:schemeClr val="tx1"/>
            </a:solidFill>
            <a:prstDash val="dash"/>
            <a:round/>
            <a:headEnd/>
            <a:tailEnd/>
          </a:ln>
        </p:spPr>
        <p:txBody>
          <a:bodyPr/>
          <a:lstStyle/>
          <a:p>
            <a:endParaRPr lang="en-IN"/>
          </a:p>
        </p:txBody>
      </p:sp>
      <p:sp>
        <p:nvSpPr>
          <p:cNvPr id="160785" name="Text Box 22"/>
          <p:cNvSpPr txBox="1">
            <a:spLocks noChangeArrowheads="1"/>
          </p:cNvSpPr>
          <p:nvPr/>
        </p:nvSpPr>
        <p:spPr bwMode="auto">
          <a:xfrm>
            <a:off x="3946525" y="2551113"/>
            <a:ext cx="317500" cy="366712"/>
          </a:xfrm>
          <a:prstGeom prst="rect">
            <a:avLst/>
          </a:prstGeom>
          <a:noFill/>
          <a:ln w="9525">
            <a:noFill/>
            <a:miter lim="800000"/>
            <a:headEnd/>
            <a:tailEnd/>
          </a:ln>
        </p:spPr>
        <p:txBody>
          <a:bodyPr wrap="none">
            <a:spAutoFit/>
          </a:bodyPr>
          <a:lstStyle/>
          <a:p>
            <a:r>
              <a:rPr lang="en-US"/>
              <a:t>+</a:t>
            </a:r>
          </a:p>
        </p:txBody>
      </p:sp>
      <p:sp>
        <p:nvSpPr>
          <p:cNvPr id="160786" name="Text Box 23"/>
          <p:cNvSpPr txBox="1">
            <a:spLocks noChangeArrowheads="1"/>
          </p:cNvSpPr>
          <p:nvPr/>
        </p:nvSpPr>
        <p:spPr bwMode="auto">
          <a:xfrm>
            <a:off x="4114800" y="3048000"/>
            <a:ext cx="317500" cy="366713"/>
          </a:xfrm>
          <a:prstGeom prst="rect">
            <a:avLst/>
          </a:prstGeom>
          <a:noFill/>
          <a:ln w="9525">
            <a:noFill/>
            <a:miter lim="800000"/>
            <a:headEnd/>
            <a:tailEnd/>
          </a:ln>
        </p:spPr>
        <p:txBody>
          <a:bodyPr wrap="none">
            <a:spAutoFit/>
          </a:bodyPr>
          <a:lstStyle/>
          <a:p>
            <a:r>
              <a:rPr lang="en-US"/>
              <a:t>+</a:t>
            </a:r>
          </a:p>
        </p:txBody>
      </p:sp>
      <p:sp>
        <p:nvSpPr>
          <p:cNvPr id="160787" name="Text Box 24"/>
          <p:cNvSpPr txBox="1">
            <a:spLocks noChangeArrowheads="1"/>
          </p:cNvSpPr>
          <p:nvPr/>
        </p:nvSpPr>
        <p:spPr bwMode="auto">
          <a:xfrm>
            <a:off x="4038600" y="3657600"/>
            <a:ext cx="317500" cy="366713"/>
          </a:xfrm>
          <a:prstGeom prst="rect">
            <a:avLst/>
          </a:prstGeom>
          <a:noFill/>
          <a:ln w="9525">
            <a:noFill/>
            <a:miter lim="800000"/>
            <a:headEnd/>
            <a:tailEnd/>
          </a:ln>
        </p:spPr>
        <p:txBody>
          <a:bodyPr wrap="none">
            <a:spAutoFit/>
          </a:bodyPr>
          <a:lstStyle/>
          <a:p>
            <a:r>
              <a:rPr lang="en-US"/>
              <a:t>+</a:t>
            </a:r>
          </a:p>
        </p:txBody>
      </p:sp>
      <p:sp>
        <p:nvSpPr>
          <p:cNvPr id="160788" name="Text Box 25"/>
          <p:cNvSpPr txBox="1">
            <a:spLocks noChangeArrowheads="1"/>
          </p:cNvSpPr>
          <p:nvPr/>
        </p:nvSpPr>
        <p:spPr bwMode="auto">
          <a:xfrm>
            <a:off x="2514600" y="4267200"/>
            <a:ext cx="1377950" cy="641350"/>
          </a:xfrm>
          <a:prstGeom prst="rect">
            <a:avLst/>
          </a:prstGeom>
          <a:noFill/>
          <a:ln w="9525">
            <a:noFill/>
            <a:miter lim="800000"/>
            <a:headEnd/>
            <a:tailEnd/>
          </a:ln>
        </p:spPr>
        <p:txBody>
          <a:bodyPr wrap="none">
            <a:spAutoFit/>
          </a:bodyPr>
          <a:lstStyle/>
          <a:p>
            <a:pPr algn="ctr"/>
            <a:r>
              <a:rPr lang="en-US"/>
              <a:t>Transaction</a:t>
            </a:r>
          </a:p>
          <a:p>
            <a:pPr algn="ctr"/>
            <a:r>
              <a:rPr lang="en-US"/>
              <a:t>Centre</a:t>
            </a:r>
          </a:p>
        </p:txBody>
      </p:sp>
      <p:sp>
        <p:nvSpPr>
          <p:cNvPr id="160789" name="Text Box 26"/>
          <p:cNvSpPr txBox="1">
            <a:spLocks noChangeArrowheads="1"/>
          </p:cNvSpPr>
          <p:nvPr/>
        </p:nvSpPr>
        <p:spPr bwMode="auto">
          <a:xfrm>
            <a:off x="2133600" y="5791200"/>
            <a:ext cx="4014788" cy="457200"/>
          </a:xfrm>
          <a:prstGeom prst="rect">
            <a:avLst/>
          </a:prstGeom>
          <a:noFill/>
          <a:ln w="9525">
            <a:noFill/>
            <a:miter lim="800000"/>
            <a:headEnd/>
            <a:tailEnd/>
          </a:ln>
        </p:spPr>
        <p:txBody>
          <a:bodyPr wrap="none">
            <a:spAutoFit/>
          </a:bodyPr>
          <a:lstStyle/>
          <a:p>
            <a:r>
              <a:rPr lang="en-US" sz="2400"/>
              <a:t>DFD for transaction analysis</a:t>
            </a: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3"/>
          <p:cNvSpPr>
            <a:spLocks noGrp="1" noChangeArrowheads="1"/>
          </p:cNvSpPr>
          <p:nvPr>
            <p:ph type="body" idx="1"/>
          </p:nvPr>
        </p:nvSpPr>
        <p:spPr>
          <a:xfrm>
            <a:off x="457200" y="228600"/>
            <a:ext cx="8229600" cy="5897563"/>
          </a:xfrm>
        </p:spPr>
        <p:txBody>
          <a:bodyPr/>
          <a:lstStyle/>
          <a:p>
            <a:pPr eaLnBrk="1" hangingPunct="1"/>
            <a:r>
              <a:rPr lang="en-US" smtClean="0"/>
              <a:t>The module splitting the input is called the transaction centre</a:t>
            </a:r>
          </a:p>
          <a:p>
            <a:pPr eaLnBrk="1" hangingPunct="1"/>
            <a:r>
              <a:rPr lang="en-US" smtClean="0"/>
              <a:t>It need not be a central transform and may occur on either the input branch or the output branch of the DFD of the system</a:t>
            </a: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5"/>
          <p:cNvSpPr>
            <a:spLocks noGrp="1" noChangeArrowheads="1"/>
          </p:cNvSpPr>
          <p:nvPr>
            <p:ph type="title"/>
          </p:nvPr>
        </p:nvSpPr>
        <p:spPr>
          <a:xfrm>
            <a:off x="457200" y="274638"/>
            <a:ext cx="8229600" cy="715962"/>
          </a:xfrm>
        </p:spPr>
        <p:txBody>
          <a:bodyPr/>
          <a:lstStyle/>
          <a:p>
            <a:pPr eaLnBrk="1" hangingPunct="1"/>
            <a:r>
              <a:rPr lang="en-US" sz="4000" smtClean="0"/>
              <a:t>Design verification and reviews</a:t>
            </a:r>
          </a:p>
        </p:txBody>
      </p:sp>
      <p:sp>
        <p:nvSpPr>
          <p:cNvPr id="162819" name="Rectangle 6"/>
          <p:cNvSpPr>
            <a:spLocks noGrp="1" noChangeArrowheads="1"/>
          </p:cNvSpPr>
          <p:nvPr>
            <p:ph type="body" idx="1"/>
          </p:nvPr>
        </p:nvSpPr>
        <p:spPr>
          <a:xfrm>
            <a:off x="457200" y="1143000"/>
            <a:ext cx="8229600" cy="4983163"/>
          </a:xfrm>
        </p:spPr>
        <p:txBody>
          <a:bodyPr/>
          <a:lstStyle/>
          <a:p>
            <a:pPr eaLnBrk="1" hangingPunct="1"/>
            <a:r>
              <a:rPr lang="en-US" smtClean="0"/>
              <a:t>The output of the system design phase should be verified before proceeding with the activities of the next phase</a:t>
            </a:r>
          </a:p>
          <a:p>
            <a:pPr eaLnBrk="1" hangingPunct="1"/>
            <a:r>
              <a:rPr lang="en-US" smtClean="0"/>
              <a:t>The most common approach for verification is design reviews or inspection</a:t>
            </a: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457200" y="274638"/>
            <a:ext cx="8229600" cy="563562"/>
          </a:xfrm>
        </p:spPr>
        <p:txBody>
          <a:bodyPr/>
          <a:lstStyle/>
          <a:p>
            <a:pPr algn="l" eaLnBrk="1" hangingPunct="1"/>
            <a:r>
              <a:rPr lang="en-US" sz="2800" smtClean="0">
                <a:solidFill>
                  <a:srgbClr val="0000CC"/>
                </a:solidFill>
              </a:rPr>
              <a:t>Design Reviews</a:t>
            </a:r>
          </a:p>
        </p:txBody>
      </p:sp>
      <p:sp>
        <p:nvSpPr>
          <p:cNvPr id="163843" name="Rectangle 3"/>
          <p:cNvSpPr>
            <a:spLocks noGrp="1" noChangeArrowheads="1"/>
          </p:cNvSpPr>
          <p:nvPr>
            <p:ph type="body" idx="1"/>
          </p:nvPr>
        </p:nvSpPr>
        <p:spPr>
          <a:xfrm>
            <a:off x="457200" y="914400"/>
            <a:ext cx="8229600" cy="5943600"/>
          </a:xfrm>
        </p:spPr>
        <p:txBody>
          <a:bodyPr/>
          <a:lstStyle/>
          <a:p>
            <a:pPr eaLnBrk="1" hangingPunct="1"/>
            <a:r>
              <a:rPr lang="en-US" sz="3000" smtClean="0"/>
              <a:t>The purpose of the design review is to ensure that the design satisfies the requirements and is of “good quality”</a:t>
            </a:r>
          </a:p>
          <a:p>
            <a:pPr eaLnBrk="1" hangingPunct="1"/>
            <a:r>
              <a:rPr lang="en-US" sz="3000" smtClean="0"/>
              <a:t>If errors are made during the design process, they will ultimately reflect themselves in the code and the final system</a:t>
            </a:r>
          </a:p>
          <a:p>
            <a:pPr eaLnBrk="1" hangingPunct="1"/>
            <a:r>
              <a:rPr lang="en-US" sz="3000" smtClean="0"/>
              <a:t>As the cost of removing faults caused by errors that occur during design phase increases with delay in detecting the errors, it is best if design errors are detected early, before they manifest themselves in the system</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body" idx="1"/>
          </p:nvPr>
        </p:nvSpPr>
        <p:spPr>
          <a:xfrm>
            <a:off x="457200" y="304800"/>
            <a:ext cx="8229600" cy="5821363"/>
          </a:xfrm>
        </p:spPr>
        <p:txBody>
          <a:bodyPr/>
          <a:lstStyle/>
          <a:p>
            <a:pPr eaLnBrk="1" hangingPunct="1">
              <a:lnSpc>
                <a:spcPct val="90000"/>
              </a:lnSpc>
            </a:pPr>
            <a:r>
              <a:rPr lang="en-US" sz="2800" smtClean="0">
                <a:solidFill>
                  <a:srgbClr val="0000CC"/>
                </a:solidFill>
              </a:rPr>
              <a:t>A high quality SRS reduces the development cost</a:t>
            </a:r>
          </a:p>
          <a:p>
            <a:pPr eaLnBrk="1" hangingPunct="1">
              <a:lnSpc>
                <a:spcPct val="90000"/>
              </a:lnSpc>
            </a:pPr>
            <a:r>
              <a:rPr lang="en-US" sz="2800" smtClean="0"/>
              <a:t>We know that the cost of fixing an error increases almost exponentially as time progresses</a:t>
            </a:r>
          </a:p>
          <a:p>
            <a:pPr eaLnBrk="1" hangingPunct="1">
              <a:lnSpc>
                <a:spcPct val="90000"/>
              </a:lnSpc>
            </a:pPr>
            <a:r>
              <a:rPr lang="en-US" sz="2800" smtClean="0"/>
              <a:t>That is, a requirement error, if detected and removed after the system has been developed can cost upto 100 times more than removing it during the requirements phase itself.</a:t>
            </a:r>
          </a:p>
          <a:p>
            <a:pPr eaLnBrk="1" hangingPunct="1">
              <a:lnSpc>
                <a:spcPct val="90000"/>
              </a:lnSpc>
              <a:buFontTx/>
              <a:buNone/>
            </a:pPr>
            <a:r>
              <a:rPr lang="en-US" sz="2800" smtClean="0"/>
              <a:t>            Phase                          Cost(person-hours)</a:t>
            </a:r>
          </a:p>
          <a:p>
            <a:pPr eaLnBrk="1" hangingPunct="1">
              <a:lnSpc>
                <a:spcPct val="90000"/>
              </a:lnSpc>
              <a:buFontTx/>
              <a:buNone/>
            </a:pPr>
            <a:r>
              <a:rPr lang="en-US" sz="2800" smtClean="0"/>
              <a:t>	        Requirements                              2</a:t>
            </a:r>
          </a:p>
          <a:p>
            <a:pPr eaLnBrk="1" hangingPunct="1">
              <a:lnSpc>
                <a:spcPct val="90000"/>
              </a:lnSpc>
              <a:buFontTx/>
              <a:buNone/>
            </a:pPr>
            <a:r>
              <a:rPr lang="en-US" sz="2800" smtClean="0"/>
              <a:t>            Design   			                 5</a:t>
            </a:r>
          </a:p>
          <a:p>
            <a:pPr eaLnBrk="1" hangingPunct="1">
              <a:lnSpc>
                <a:spcPct val="90000"/>
              </a:lnSpc>
              <a:buFontTx/>
              <a:buNone/>
            </a:pPr>
            <a:r>
              <a:rPr lang="en-US" sz="2800" smtClean="0"/>
              <a:t>            Coding                   		       15</a:t>
            </a:r>
          </a:p>
          <a:p>
            <a:pPr eaLnBrk="1" hangingPunct="1">
              <a:lnSpc>
                <a:spcPct val="90000"/>
              </a:lnSpc>
              <a:buFontTx/>
              <a:buNone/>
            </a:pPr>
            <a:r>
              <a:rPr lang="en-US" sz="2800" smtClean="0"/>
              <a:t>            Testing                   		       50</a:t>
            </a:r>
          </a:p>
          <a:p>
            <a:pPr eaLnBrk="1" hangingPunct="1">
              <a:lnSpc>
                <a:spcPct val="90000"/>
              </a:lnSpc>
              <a:buFontTx/>
              <a:buNone/>
            </a:pPr>
            <a:r>
              <a:rPr lang="en-US" sz="2800" smtClean="0"/>
              <a:t>            Operation &amp; Maintenance        150</a:t>
            </a:r>
          </a:p>
          <a:p>
            <a:pPr eaLnBrk="1" hangingPunct="1">
              <a:lnSpc>
                <a:spcPct val="90000"/>
              </a:lnSpc>
            </a:pPr>
            <a:endParaRPr lang="en-US" sz="2800" smtClean="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3"/>
          <p:cNvSpPr>
            <a:spLocks noGrp="1" noChangeArrowheads="1"/>
          </p:cNvSpPr>
          <p:nvPr>
            <p:ph type="body" idx="1"/>
          </p:nvPr>
        </p:nvSpPr>
        <p:spPr>
          <a:xfrm>
            <a:off x="457200" y="304800"/>
            <a:ext cx="8229600" cy="5821363"/>
          </a:xfrm>
        </p:spPr>
        <p:txBody>
          <a:bodyPr/>
          <a:lstStyle/>
          <a:p>
            <a:pPr eaLnBrk="1" hangingPunct="1"/>
            <a:r>
              <a:rPr lang="en-US" sz="2800" smtClean="0"/>
              <a:t>Detecting errors in design is the aim of design reviews</a:t>
            </a:r>
          </a:p>
          <a:p>
            <a:pPr eaLnBrk="1" hangingPunct="1"/>
            <a:r>
              <a:rPr lang="en-US" sz="2800" smtClean="0"/>
              <a:t>In a system design review process a group of people get together to discuss the design with the aim of revealing design errors or undesirable properties</a:t>
            </a:r>
          </a:p>
          <a:p>
            <a:pPr eaLnBrk="1" hangingPunct="1"/>
            <a:r>
              <a:rPr lang="en-US" sz="2800" smtClean="0"/>
              <a:t>The group must include:</a:t>
            </a:r>
          </a:p>
          <a:p>
            <a:pPr lvl="1" eaLnBrk="1" hangingPunct="1"/>
            <a:r>
              <a:rPr lang="en-US" sz="2400" smtClean="0"/>
              <a:t> a member of the system design team </a:t>
            </a:r>
          </a:p>
          <a:p>
            <a:pPr lvl="1" eaLnBrk="1" hangingPunct="1"/>
            <a:r>
              <a:rPr lang="en-US" sz="2400" smtClean="0"/>
              <a:t>the detailed design team</a:t>
            </a:r>
          </a:p>
          <a:p>
            <a:pPr lvl="1" eaLnBrk="1" hangingPunct="1"/>
            <a:r>
              <a:rPr lang="en-US" sz="2400" smtClean="0"/>
              <a:t> the author of the SRS</a:t>
            </a:r>
          </a:p>
          <a:p>
            <a:pPr lvl="1" eaLnBrk="1" hangingPunct="1"/>
            <a:r>
              <a:rPr lang="en-US" sz="2400" smtClean="0"/>
              <a:t>The author responsible for maintaining the design document</a:t>
            </a:r>
          </a:p>
          <a:p>
            <a:pPr lvl="1" eaLnBrk="1" hangingPunct="1"/>
            <a:r>
              <a:rPr lang="en-US" sz="2400" smtClean="0"/>
              <a:t>An independent s/w quality engineer</a:t>
            </a: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3"/>
          <p:cNvSpPr>
            <a:spLocks noGrp="1" noChangeArrowheads="1"/>
          </p:cNvSpPr>
          <p:nvPr>
            <p:ph type="body" idx="1"/>
          </p:nvPr>
        </p:nvSpPr>
        <p:spPr>
          <a:xfrm>
            <a:off x="457200" y="304800"/>
            <a:ext cx="8229600" cy="5821363"/>
          </a:xfrm>
        </p:spPr>
        <p:txBody>
          <a:bodyPr/>
          <a:lstStyle/>
          <a:p>
            <a:pPr eaLnBrk="1" hangingPunct="1">
              <a:lnSpc>
                <a:spcPct val="90000"/>
              </a:lnSpc>
            </a:pPr>
            <a:r>
              <a:rPr lang="en-US" smtClean="0"/>
              <a:t>Each member studies the design before the meeting </a:t>
            </a:r>
          </a:p>
          <a:p>
            <a:pPr eaLnBrk="1" hangingPunct="1">
              <a:lnSpc>
                <a:spcPct val="90000"/>
              </a:lnSpc>
            </a:pPr>
            <a:r>
              <a:rPr lang="en-US" smtClean="0"/>
              <a:t>With the aid of a checklist items are marked that the reviewer feels are incorrect or need clarification</a:t>
            </a:r>
          </a:p>
          <a:p>
            <a:pPr eaLnBrk="1" hangingPunct="1">
              <a:lnSpc>
                <a:spcPct val="90000"/>
              </a:lnSpc>
            </a:pPr>
            <a:r>
              <a:rPr lang="en-US" smtClean="0"/>
              <a:t>The member asks questions and the chief engineer tries to explain the situation</a:t>
            </a:r>
          </a:p>
          <a:p>
            <a:pPr eaLnBrk="1" hangingPunct="1">
              <a:lnSpc>
                <a:spcPct val="90000"/>
              </a:lnSpc>
            </a:pPr>
            <a:r>
              <a:rPr lang="en-US" smtClean="0"/>
              <a:t>Discussion ensures and during its course design errors are revealed</a:t>
            </a:r>
          </a:p>
          <a:p>
            <a:pPr eaLnBrk="1" hangingPunct="1">
              <a:lnSpc>
                <a:spcPct val="90000"/>
              </a:lnSpc>
            </a:pPr>
            <a:r>
              <a:rPr lang="en-US" smtClean="0"/>
              <a:t>It should be noted that the aim of the meeting is to uncover the design errors and not try to fix them, fixing is done later</a:t>
            </a: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457200" y="274638"/>
            <a:ext cx="8229600" cy="563562"/>
          </a:xfrm>
        </p:spPr>
        <p:txBody>
          <a:bodyPr/>
          <a:lstStyle/>
          <a:p>
            <a:pPr algn="l" eaLnBrk="1" hangingPunct="1"/>
            <a:r>
              <a:rPr lang="en-US" sz="3200" smtClean="0">
                <a:solidFill>
                  <a:srgbClr val="0000CC"/>
                </a:solidFill>
              </a:rPr>
              <a:t>A sample checklist:</a:t>
            </a:r>
          </a:p>
        </p:txBody>
      </p:sp>
      <p:sp>
        <p:nvSpPr>
          <p:cNvPr id="166915" name="Rectangle 3"/>
          <p:cNvSpPr>
            <a:spLocks noGrp="1" noChangeArrowheads="1"/>
          </p:cNvSpPr>
          <p:nvPr>
            <p:ph type="body" idx="1"/>
          </p:nvPr>
        </p:nvSpPr>
        <p:spPr>
          <a:xfrm>
            <a:off x="457200" y="914400"/>
            <a:ext cx="8229600" cy="5211763"/>
          </a:xfrm>
        </p:spPr>
        <p:txBody>
          <a:bodyPr/>
          <a:lstStyle/>
          <a:p>
            <a:pPr eaLnBrk="1" hangingPunct="1">
              <a:lnSpc>
                <a:spcPct val="90000"/>
              </a:lnSpc>
            </a:pPr>
            <a:r>
              <a:rPr lang="en-US" smtClean="0"/>
              <a:t>The use of checklist is extremely useful for any review</a:t>
            </a:r>
          </a:p>
          <a:p>
            <a:pPr eaLnBrk="1" hangingPunct="1">
              <a:lnSpc>
                <a:spcPct val="90000"/>
              </a:lnSpc>
            </a:pPr>
            <a:r>
              <a:rPr lang="en-US" smtClean="0"/>
              <a:t>The checklist can be used by each member for design study and review meeting</a:t>
            </a:r>
          </a:p>
          <a:p>
            <a:pPr eaLnBrk="1" hangingPunct="1">
              <a:lnSpc>
                <a:spcPct val="90000"/>
              </a:lnSpc>
            </a:pPr>
            <a:r>
              <a:rPr lang="en-US" smtClean="0"/>
              <a:t>For best results, the checklist should be tailored to the project at hand</a:t>
            </a:r>
          </a:p>
          <a:p>
            <a:pPr eaLnBrk="1" hangingPunct="1">
              <a:lnSpc>
                <a:spcPct val="90000"/>
              </a:lnSpc>
            </a:pPr>
            <a:r>
              <a:rPr lang="en-US" smtClean="0"/>
              <a:t>This helps to uncover problem-specific errors</a:t>
            </a:r>
          </a:p>
          <a:p>
            <a:pPr eaLnBrk="1" hangingPunct="1">
              <a:lnSpc>
                <a:spcPct val="90000"/>
              </a:lnSpc>
            </a:pPr>
            <a:r>
              <a:rPr lang="en-US" smtClean="0"/>
              <a:t>But a general checklist can be:</a:t>
            </a: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3"/>
          <p:cNvSpPr>
            <a:spLocks noGrp="1" noChangeArrowheads="1"/>
          </p:cNvSpPr>
          <p:nvPr>
            <p:ph type="body" idx="1"/>
          </p:nvPr>
        </p:nvSpPr>
        <p:spPr>
          <a:xfrm>
            <a:off x="457200" y="152400"/>
            <a:ext cx="8229600" cy="5973763"/>
          </a:xfrm>
        </p:spPr>
        <p:txBody>
          <a:bodyPr/>
          <a:lstStyle/>
          <a:p>
            <a:pPr marL="609600" indent="-609600" eaLnBrk="1" hangingPunct="1">
              <a:buFontTx/>
              <a:buAutoNum type="arabicPeriod"/>
            </a:pPr>
            <a:r>
              <a:rPr lang="en-US" smtClean="0"/>
              <a:t>Is each of the functional requirements taken into account?</a:t>
            </a:r>
          </a:p>
          <a:p>
            <a:pPr marL="609600" indent="-609600" eaLnBrk="1" hangingPunct="1">
              <a:buFontTx/>
              <a:buAutoNum type="arabicPeriod"/>
            </a:pPr>
            <a:r>
              <a:rPr lang="en-US" smtClean="0"/>
              <a:t>Are there analyses to demonstrate that performance requirements can be met?</a:t>
            </a:r>
          </a:p>
          <a:p>
            <a:pPr marL="609600" indent="-609600" eaLnBrk="1" hangingPunct="1">
              <a:buFontTx/>
              <a:buAutoNum type="arabicPeriod"/>
            </a:pPr>
            <a:r>
              <a:rPr lang="en-US" smtClean="0"/>
              <a:t>Are all assumptions explicitly stated and are they acceptable?</a:t>
            </a:r>
          </a:p>
          <a:p>
            <a:pPr marL="609600" indent="-609600" eaLnBrk="1" hangingPunct="1">
              <a:buFontTx/>
              <a:buAutoNum type="arabicPeriod"/>
            </a:pPr>
            <a:r>
              <a:rPr lang="en-US" smtClean="0"/>
              <a:t>Are there any limitations or constraints on the design beyond those in the requirements?</a:t>
            </a:r>
          </a:p>
          <a:p>
            <a:pPr marL="609600" indent="-609600" eaLnBrk="1" hangingPunct="1">
              <a:buFontTx/>
              <a:buAutoNum type="arabicPeriod"/>
            </a:pPr>
            <a:r>
              <a:rPr lang="en-US" smtClean="0"/>
              <a:t>Are external specifications of each module completely specified?</a:t>
            </a:r>
          </a:p>
          <a:p>
            <a:pPr marL="609600" indent="-609600" eaLnBrk="1" hangingPunct="1"/>
            <a:endParaRPr lang="en-US" smtClean="0"/>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3"/>
          <p:cNvSpPr>
            <a:spLocks noGrp="1" noChangeArrowheads="1"/>
          </p:cNvSpPr>
          <p:nvPr>
            <p:ph type="body" idx="1"/>
          </p:nvPr>
        </p:nvSpPr>
        <p:spPr>
          <a:xfrm>
            <a:off x="457200" y="304800"/>
            <a:ext cx="8229600" cy="5821363"/>
          </a:xfrm>
        </p:spPr>
        <p:txBody>
          <a:bodyPr/>
          <a:lstStyle/>
          <a:p>
            <a:pPr eaLnBrk="1" hangingPunct="1">
              <a:lnSpc>
                <a:spcPct val="90000"/>
              </a:lnSpc>
              <a:buFontTx/>
              <a:buNone/>
            </a:pPr>
            <a:r>
              <a:rPr lang="en-US" smtClean="0"/>
              <a:t>6.Have exceptional conditions been handled?</a:t>
            </a:r>
          </a:p>
          <a:p>
            <a:pPr eaLnBrk="1" hangingPunct="1">
              <a:lnSpc>
                <a:spcPct val="90000"/>
              </a:lnSpc>
              <a:buFontTx/>
              <a:buNone/>
            </a:pPr>
            <a:r>
              <a:rPr lang="en-US" smtClean="0"/>
              <a:t>7. Are all data formats consistent with the requirements?</a:t>
            </a:r>
          </a:p>
          <a:p>
            <a:pPr eaLnBrk="1" hangingPunct="1">
              <a:lnSpc>
                <a:spcPct val="90000"/>
              </a:lnSpc>
              <a:buFontTx/>
              <a:buNone/>
            </a:pPr>
            <a:r>
              <a:rPr lang="en-US" smtClean="0"/>
              <a:t>8. Are the operator and user interfaces properly addressed?</a:t>
            </a:r>
          </a:p>
          <a:p>
            <a:pPr eaLnBrk="1" hangingPunct="1">
              <a:lnSpc>
                <a:spcPct val="90000"/>
              </a:lnSpc>
              <a:buFontTx/>
              <a:buNone/>
            </a:pPr>
            <a:r>
              <a:rPr lang="en-US" smtClean="0"/>
              <a:t>9. Is the design modular and does it conform to local standards?</a:t>
            </a:r>
          </a:p>
          <a:p>
            <a:pPr eaLnBrk="1" hangingPunct="1">
              <a:lnSpc>
                <a:spcPct val="90000"/>
              </a:lnSpc>
              <a:buFontTx/>
              <a:buNone/>
            </a:pPr>
            <a:r>
              <a:rPr lang="en-US" smtClean="0"/>
              <a:t>10. Are the sizes of data structures estimated? Are provisions made to guard against overflow?</a:t>
            </a:r>
          </a:p>
          <a:p>
            <a:pPr eaLnBrk="1" hangingPunct="1">
              <a:lnSpc>
                <a:spcPct val="90000"/>
              </a:lnSpc>
              <a:buFontTx/>
              <a:buNone/>
            </a:pPr>
            <a:endParaRPr lang="en-US" smtClean="0"/>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a:xfrm>
            <a:off x="457200" y="274638"/>
            <a:ext cx="8229600" cy="563562"/>
          </a:xfrm>
        </p:spPr>
        <p:txBody>
          <a:bodyPr/>
          <a:lstStyle/>
          <a:p>
            <a:pPr eaLnBrk="1" hangingPunct="1"/>
            <a:r>
              <a:rPr lang="en-US" sz="4000" smtClean="0"/>
              <a:t>The analysis model</a:t>
            </a:r>
          </a:p>
        </p:txBody>
      </p:sp>
      <p:sp>
        <p:nvSpPr>
          <p:cNvPr id="169987" name="Rectangle 3"/>
          <p:cNvSpPr>
            <a:spLocks noGrp="1" noChangeArrowheads="1"/>
          </p:cNvSpPr>
          <p:nvPr>
            <p:ph type="body" idx="1"/>
          </p:nvPr>
        </p:nvSpPr>
        <p:spPr>
          <a:xfrm>
            <a:off x="457200" y="990600"/>
            <a:ext cx="8229600" cy="5135563"/>
          </a:xfrm>
        </p:spPr>
        <p:txBody>
          <a:bodyPr/>
          <a:lstStyle/>
          <a:p>
            <a:pPr marL="609600" indent="-609600" eaLnBrk="1" hangingPunct="1"/>
            <a:r>
              <a:rPr lang="en-US" smtClean="0"/>
              <a:t>The analysis model must achieve 3 primary objectives:</a:t>
            </a:r>
          </a:p>
          <a:p>
            <a:pPr marL="990600" lvl="1" indent="-533400" eaLnBrk="1" hangingPunct="1">
              <a:buFontTx/>
              <a:buAutoNum type="arabicPeriod"/>
            </a:pPr>
            <a:r>
              <a:rPr lang="en-US" smtClean="0"/>
              <a:t>To describe what the customer requires</a:t>
            </a:r>
          </a:p>
          <a:p>
            <a:pPr marL="990600" lvl="1" indent="-533400" eaLnBrk="1" hangingPunct="1">
              <a:buFontTx/>
              <a:buAutoNum type="arabicPeriod"/>
            </a:pPr>
            <a:r>
              <a:rPr lang="en-US" smtClean="0"/>
              <a:t>To establish a basis for the creation of a s/w design</a:t>
            </a:r>
          </a:p>
          <a:p>
            <a:pPr marL="990600" lvl="1" indent="-533400" eaLnBrk="1" hangingPunct="1">
              <a:buFontTx/>
              <a:buAutoNum type="arabicPeriod"/>
            </a:pPr>
            <a:r>
              <a:rPr lang="en-US" smtClean="0"/>
              <a:t>To define a set of requirements that can be validated once the s/w is built</a:t>
            </a:r>
          </a:p>
          <a:p>
            <a:pPr marL="990600" lvl="1" indent="-533400" eaLnBrk="1" hangingPunct="1">
              <a:buFontTx/>
              <a:buAutoNum type="arabicPeriod"/>
            </a:pPr>
            <a:r>
              <a:rPr lang="en-US" smtClean="0"/>
              <a:t>To accomplish these objectives, the analysis model takes the form as:</a:t>
            </a: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1010" name="Group 22"/>
          <p:cNvGrpSpPr>
            <a:grpSpLocks/>
          </p:cNvGrpSpPr>
          <p:nvPr/>
        </p:nvGrpSpPr>
        <p:grpSpPr bwMode="auto">
          <a:xfrm>
            <a:off x="0" y="152400"/>
            <a:ext cx="9121775" cy="6469063"/>
            <a:chOff x="0" y="96"/>
            <a:chExt cx="5746" cy="4075"/>
          </a:xfrm>
        </p:grpSpPr>
        <p:sp>
          <p:nvSpPr>
            <p:cNvPr id="171011" name="Oval 4"/>
            <p:cNvSpPr>
              <a:spLocks noChangeArrowheads="1"/>
            </p:cNvSpPr>
            <p:nvPr/>
          </p:nvSpPr>
          <p:spPr bwMode="auto">
            <a:xfrm>
              <a:off x="1008" y="192"/>
              <a:ext cx="3984" cy="3792"/>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171012" name="Oval 10"/>
            <p:cNvSpPr>
              <a:spLocks noChangeArrowheads="1"/>
            </p:cNvSpPr>
            <p:nvPr/>
          </p:nvSpPr>
          <p:spPr bwMode="auto">
            <a:xfrm>
              <a:off x="1488" y="576"/>
              <a:ext cx="3072" cy="2976"/>
            </a:xfrm>
            <a:prstGeom prst="ellipse">
              <a:avLst/>
            </a:prstGeom>
            <a:solidFill>
              <a:schemeClr val="accent1"/>
            </a:solidFill>
            <a:ln w="9525">
              <a:solidFill>
                <a:schemeClr val="tx1"/>
              </a:solidFill>
              <a:round/>
              <a:headEnd/>
              <a:tailEnd/>
            </a:ln>
          </p:spPr>
          <p:txBody>
            <a:bodyPr wrap="none" anchor="ctr"/>
            <a:lstStyle/>
            <a:p>
              <a:pPr algn="ctr"/>
              <a:endParaRPr lang="en-US"/>
            </a:p>
          </p:txBody>
        </p:sp>
        <p:sp>
          <p:nvSpPr>
            <p:cNvPr id="171013" name="Line 8"/>
            <p:cNvSpPr>
              <a:spLocks noChangeShapeType="1"/>
            </p:cNvSpPr>
            <p:nvPr/>
          </p:nvSpPr>
          <p:spPr bwMode="auto">
            <a:xfrm flipH="1">
              <a:off x="1440" y="2448"/>
              <a:ext cx="1056" cy="720"/>
            </a:xfrm>
            <a:prstGeom prst="line">
              <a:avLst/>
            </a:prstGeom>
            <a:noFill/>
            <a:ln w="9525">
              <a:solidFill>
                <a:schemeClr val="tx1"/>
              </a:solidFill>
              <a:round/>
              <a:headEnd/>
              <a:tailEnd/>
            </a:ln>
          </p:spPr>
          <p:txBody>
            <a:bodyPr/>
            <a:lstStyle/>
            <a:p>
              <a:endParaRPr lang="en-IN"/>
            </a:p>
          </p:txBody>
        </p:sp>
        <p:sp>
          <p:nvSpPr>
            <p:cNvPr id="171014" name="Line 7"/>
            <p:cNvSpPr>
              <a:spLocks noChangeShapeType="1"/>
            </p:cNvSpPr>
            <p:nvPr/>
          </p:nvSpPr>
          <p:spPr bwMode="auto">
            <a:xfrm>
              <a:off x="3024" y="192"/>
              <a:ext cx="0" cy="1200"/>
            </a:xfrm>
            <a:prstGeom prst="line">
              <a:avLst/>
            </a:prstGeom>
            <a:noFill/>
            <a:ln w="9525">
              <a:solidFill>
                <a:schemeClr val="tx1"/>
              </a:solidFill>
              <a:round/>
              <a:headEnd/>
              <a:tailEnd/>
            </a:ln>
          </p:spPr>
          <p:txBody>
            <a:bodyPr/>
            <a:lstStyle/>
            <a:p>
              <a:endParaRPr lang="en-IN"/>
            </a:p>
          </p:txBody>
        </p:sp>
        <p:sp>
          <p:nvSpPr>
            <p:cNvPr id="171015" name="Line 9"/>
            <p:cNvSpPr>
              <a:spLocks noChangeShapeType="1"/>
            </p:cNvSpPr>
            <p:nvPr/>
          </p:nvSpPr>
          <p:spPr bwMode="auto">
            <a:xfrm>
              <a:off x="3600" y="2400"/>
              <a:ext cx="1056" cy="720"/>
            </a:xfrm>
            <a:prstGeom prst="line">
              <a:avLst/>
            </a:prstGeom>
            <a:noFill/>
            <a:ln w="9525">
              <a:solidFill>
                <a:schemeClr val="tx1"/>
              </a:solidFill>
              <a:round/>
              <a:headEnd/>
              <a:tailEnd/>
            </a:ln>
          </p:spPr>
          <p:txBody>
            <a:bodyPr/>
            <a:lstStyle/>
            <a:p>
              <a:endParaRPr lang="en-IN"/>
            </a:p>
          </p:txBody>
        </p:sp>
        <p:sp>
          <p:nvSpPr>
            <p:cNvPr id="171016" name="Oval 5"/>
            <p:cNvSpPr>
              <a:spLocks noChangeArrowheads="1"/>
            </p:cNvSpPr>
            <p:nvPr/>
          </p:nvSpPr>
          <p:spPr bwMode="auto">
            <a:xfrm>
              <a:off x="2352" y="1392"/>
              <a:ext cx="1344" cy="1296"/>
            </a:xfrm>
            <a:prstGeom prst="ellipse">
              <a:avLst/>
            </a:prstGeom>
            <a:solidFill>
              <a:schemeClr val="accent1"/>
            </a:solidFill>
            <a:ln w="9525">
              <a:solidFill>
                <a:schemeClr val="tx1"/>
              </a:solidFill>
              <a:round/>
              <a:headEnd/>
              <a:tailEnd/>
            </a:ln>
          </p:spPr>
          <p:txBody>
            <a:bodyPr wrap="none" anchor="ctr"/>
            <a:lstStyle/>
            <a:p>
              <a:pPr algn="ctr"/>
              <a:r>
                <a:rPr lang="en-US"/>
                <a:t>Data</a:t>
              </a:r>
            </a:p>
            <a:p>
              <a:pPr algn="ctr"/>
              <a:r>
                <a:rPr lang="en-US"/>
                <a:t>Dictionary</a:t>
              </a:r>
            </a:p>
          </p:txBody>
        </p:sp>
        <p:sp>
          <p:nvSpPr>
            <p:cNvPr id="171017" name="Text Box 12"/>
            <p:cNvSpPr txBox="1">
              <a:spLocks noChangeArrowheads="1"/>
            </p:cNvSpPr>
            <p:nvPr/>
          </p:nvSpPr>
          <p:spPr bwMode="auto">
            <a:xfrm>
              <a:off x="3696" y="1344"/>
              <a:ext cx="756" cy="577"/>
            </a:xfrm>
            <a:prstGeom prst="rect">
              <a:avLst/>
            </a:prstGeom>
            <a:noFill/>
            <a:ln w="9525">
              <a:noFill/>
              <a:miter lim="800000"/>
              <a:headEnd/>
              <a:tailEnd/>
            </a:ln>
          </p:spPr>
          <p:txBody>
            <a:bodyPr wrap="none">
              <a:spAutoFit/>
            </a:bodyPr>
            <a:lstStyle/>
            <a:p>
              <a:pPr algn="ctr"/>
              <a:r>
                <a:rPr lang="en-US"/>
                <a:t>Data flow </a:t>
              </a:r>
            </a:p>
            <a:p>
              <a:pPr algn="ctr"/>
              <a:r>
                <a:rPr lang="en-US"/>
                <a:t>Diagram</a:t>
              </a:r>
            </a:p>
            <a:p>
              <a:pPr algn="ctr"/>
              <a:r>
                <a:rPr lang="en-US"/>
                <a:t>(DFD)</a:t>
              </a:r>
            </a:p>
          </p:txBody>
        </p:sp>
        <p:sp>
          <p:nvSpPr>
            <p:cNvPr id="171018" name="Text Box 13"/>
            <p:cNvSpPr txBox="1">
              <a:spLocks noChangeArrowheads="1"/>
            </p:cNvSpPr>
            <p:nvPr/>
          </p:nvSpPr>
          <p:spPr bwMode="auto">
            <a:xfrm>
              <a:off x="2496" y="2880"/>
              <a:ext cx="1124" cy="577"/>
            </a:xfrm>
            <a:prstGeom prst="rect">
              <a:avLst/>
            </a:prstGeom>
            <a:noFill/>
            <a:ln w="9525">
              <a:noFill/>
              <a:miter lim="800000"/>
              <a:headEnd/>
              <a:tailEnd/>
            </a:ln>
          </p:spPr>
          <p:txBody>
            <a:bodyPr wrap="none">
              <a:spAutoFit/>
            </a:bodyPr>
            <a:lstStyle/>
            <a:p>
              <a:pPr algn="ctr"/>
              <a:r>
                <a:rPr lang="en-US"/>
                <a:t>State Transition</a:t>
              </a:r>
            </a:p>
            <a:p>
              <a:pPr algn="ctr"/>
              <a:r>
                <a:rPr lang="en-US"/>
                <a:t>Diagram</a:t>
              </a:r>
            </a:p>
            <a:p>
              <a:pPr algn="ctr"/>
              <a:r>
                <a:rPr lang="en-US"/>
                <a:t>(STD)</a:t>
              </a:r>
            </a:p>
          </p:txBody>
        </p:sp>
        <p:sp>
          <p:nvSpPr>
            <p:cNvPr id="171019" name="Text Box 14"/>
            <p:cNvSpPr txBox="1">
              <a:spLocks noChangeArrowheads="1"/>
            </p:cNvSpPr>
            <p:nvPr/>
          </p:nvSpPr>
          <p:spPr bwMode="auto">
            <a:xfrm>
              <a:off x="1584" y="1296"/>
              <a:ext cx="908" cy="750"/>
            </a:xfrm>
            <a:prstGeom prst="rect">
              <a:avLst/>
            </a:prstGeom>
            <a:noFill/>
            <a:ln w="9525">
              <a:noFill/>
              <a:miter lim="800000"/>
              <a:headEnd/>
              <a:tailEnd/>
            </a:ln>
          </p:spPr>
          <p:txBody>
            <a:bodyPr wrap="none">
              <a:spAutoFit/>
            </a:bodyPr>
            <a:lstStyle/>
            <a:p>
              <a:pPr algn="ctr"/>
              <a:r>
                <a:rPr lang="en-US"/>
                <a:t>Entity</a:t>
              </a:r>
            </a:p>
            <a:p>
              <a:pPr algn="ctr"/>
              <a:r>
                <a:rPr lang="en-US"/>
                <a:t>Relationship</a:t>
              </a:r>
            </a:p>
            <a:p>
              <a:pPr algn="ctr"/>
              <a:r>
                <a:rPr lang="en-US"/>
                <a:t>Diagram</a:t>
              </a:r>
            </a:p>
            <a:p>
              <a:pPr algn="ctr"/>
              <a:r>
                <a:rPr lang="en-US"/>
                <a:t>(ERD)</a:t>
              </a:r>
            </a:p>
          </p:txBody>
        </p:sp>
        <p:sp>
          <p:nvSpPr>
            <p:cNvPr id="171020" name="Line 15"/>
            <p:cNvSpPr>
              <a:spLocks noChangeShapeType="1"/>
            </p:cNvSpPr>
            <p:nvPr/>
          </p:nvSpPr>
          <p:spPr bwMode="auto">
            <a:xfrm flipH="1">
              <a:off x="4464" y="768"/>
              <a:ext cx="336" cy="432"/>
            </a:xfrm>
            <a:prstGeom prst="line">
              <a:avLst/>
            </a:prstGeom>
            <a:noFill/>
            <a:ln w="9525">
              <a:solidFill>
                <a:schemeClr val="tx1"/>
              </a:solidFill>
              <a:round/>
              <a:headEnd/>
              <a:tailEnd type="triangle" w="med" len="med"/>
            </a:ln>
          </p:spPr>
          <p:txBody>
            <a:bodyPr/>
            <a:lstStyle/>
            <a:p>
              <a:endParaRPr lang="en-IN"/>
            </a:p>
          </p:txBody>
        </p:sp>
        <p:sp>
          <p:nvSpPr>
            <p:cNvPr id="171021" name="Text Box 16"/>
            <p:cNvSpPr txBox="1">
              <a:spLocks noChangeArrowheads="1"/>
            </p:cNvSpPr>
            <p:nvPr/>
          </p:nvSpPr>
          <p:spPr bwMode="auto">
            <a:xfrm>
              <a:off x="4608" y="96"/>
              <a:ext cx="932" cy="577"/>
            </a:xfrm>
            <a:prstGeom prst="rect">
              <a:avLst/>
            </a:prstGeom>
            <a:noFill/>
            <a:ln w="9525">
              <a:noFill/>
              <a:miter lim="800000"/>
              <a:headEnd/>
              <a:tailEnd/>
            </a:ln>
          </p:spPr>
          <p:txBody>
            <a:bodyPr wrap="none">
              <a:spAutoFit/>
            </a:bodyPr>
            <a:lstStyle/>
            <a:p>
              <a:r>
                <a:rPr lang="en-US"/>
                <a:t>Process</a:t>
              </a:r>
            </a:p>
            <a:p>
              <a:r>
                <a:rPr lang="en-US"/>
                <a:t>Specification</a:t>
              </a:r>
            </a:p>
            <a:p>
              <a:r>
                <a:rPr lang="en-US"/>
                <a:t>(PSPEC)</a:t>
              </a:r>
            </a:p>
          </p:txBody>
        </p:sp>
        <p:sp>
          <p:nvSpPr>
            <p:cNvPr id="171022" name="Line 17"/>
            <p:cNvSpPr>
              <a:spLocks noChangeShapeType="1"/>
            </p:cNvSpPr>
            <p:nvPr/>
          </p:nvSpPr>
          <p:spPr bwMode="auto">
            <a:xfrm flipH="1" flipV="1">
              <a:off x="3840" y="3648"/>
              <a:ext cx="384" cy="192"/>
            </a:xfrm>
            <a:prstGeom prst="line">
              <a:avLst/>
            </a:prstGeom>
            <a:noFill/>
            <a:ln w="9525">
              <a:solidFill>
                <a:schemeClr val="tx1"/>
              </a:solidFill>
              <a:round/>
              <a:headEnd/>
              <a:tailEnd type="triangle" w="med" len="med"/>
            </a:ln>
          </p:spPr>
          <p:txBody>
            <a:bodyPr/>
            <a:lstStyle/>
            <a:p>
              <a:endParaRPr lang="en-IN"/>
            </a:p>
          </p:txBody>
        </p:sp>
        <p:sp>
          <p:nvSpPr>
            <p:cNvPr id="171023" name="Text Box 18"/>
            <p:cNvSpPr txBox="1">
              <a:spLocks noChangeArrowheads="1"/>
            </p:cNvSpPr>
            <p:nvPr/>
          </p:nvSpPr>
          <p:spPr bwMode="auto">
            <a:xfrm>
              <a:off x="4310" y="3767"/>
              <a:ext cx="1436" cy="404"/>
            </a:xfrm>
            <a:prstGeom prst="rect">
              <a:avLst/>
            </a:prstGeom>
            <a:noFill/>
            <a:ln w="9525">
              <a:noFill/>
              <a:miter lim="800000"/>
              <a:headEnd/>
              <a:tailEnd/>
            </a:ln>
          </p:spPr>
          <p:txBody>
            <a:bodyPr wrap="none">
              <a:spAutoFit/>
            </a:bodyPr>
            <a:lstStyle/>
            <a:p>
              <a:r>
                <a:rPr lang="en-US"/>
                <a:t>Control Specification</a:t>
              </a:r>
            </a:p>
            <a:p>
              <a:r>
                <a:rPr lang="en-US"/>
                <a:t>(CSPEC)</a:t>
              </a:r>
            </a:p>
          </p:txBody>
        </p:sp>
        <p:sp>
          <p:nvSpPr>
            <p:cNvPr id="171024" name="Line 19"/>
            <p:cNvSpPr>
              <a:spLocks noChangeShapeType="1"/>
            </p:cNvSpPr>
            <p:nvPr/>
          </p:nvSpPr>
          <p:spPr bwMode="auto">
            <a:xfrm>
              <a:off x="768" y="1056"/>
              <a:ext cx="528" cy="384"/>
            </a:xfrm>
            <a:prstGeom prst="line">
              <a:avLst/>
            </a:prstGeom>
            <a:noFill/>
            <a:ln w="9525">
              <a:solidFill>
                <a:schemeClr val="tx1"/>
              </a:solidFill>
              <a:round/>
              <a:headEnd/>
              <a:tailEnd type="triangle" w="med" len="med"/>
            </a:ln>
          </p:spPr>
          <p:txBody>
            <a:bodyPr/>
            <a:lstStyle/>
            <a:p>
              <a:endParaRPr lang="en-IN"/>
            </a:p>
          </p:txBody>
        </p:sp>
        <p:sp>
          <p:nvSpPr>
            <p:cNvPr id="171025" name="Text Box 20"/>
            <p:cNvSpPr txBox="1">
              <a:spLocks noChangeArrowheads="1"/>
            </p:cNvSpPr>
            <p:nvPr/>
          </p:nvSpPr>
          <p:spPr bwMode="auto">
            <a:xfrm>
              <a:off x="192" y="624"/>
              <a:ext cx="876" cy="404"/>
            </a:xfrm>
            <a:prstGeom prst="rect">
              <a:avLst/>
            </a:prstGeom>
            <a:noFill/>
            <a:ln w="9525">
              <a:noFill/>
              <a:miter lim="800000"/>
              <a:headEnd/>
              <a:tailEnd/>
            </a:ln>
          </p:spPr>
          <p:txBody>
            <a:bodyPr wrap="none">
              <a:spAutoFit/>
            </a:bodyPr>
            <a:lstStyle/>
            <a:p>
              <a:r>
                <a:rPr lang="en-US"/>
                <a:t>Data Object</a:t>
              </a:r>
            </a:p>
            <a:p>
              <a:r>
                <a:rPr lang="en-US"/>
                <a:t>Description</a:t>
              </a:r>
            </a:p>
          </p:txBody>
        </p:sp>
        <p:sp>
          <p:nvSpPr>
            <p:cNvPr id="171026" name="Text Box 21"/>
            <p:cNvSpPr txBox="1">
              <a:spLocks noChangeArrowheads="1"/>
            </p:cNvSpPr>
            <p:nvPr/>
          </p:nvSpPr>
          <p:spPr bwMode="auto">
            <a:xfrm>
              <a:off x="0" y="3936"/>
              <a:ext cx="2356" cy="231"/>
            </a:xfrm>
            <a:prstGeom prst="rect">
              <a:avLst/>
            </a:prstGeom>
            <a:noFill/>
            <a:ln w="9525">
              <a:noFill/>
              <a:miter lim="800000"/>
              <a:headEnd/>
              <a:tailEnd/>
            </a:ln>
          </p:spPr>
          <p:txBody>
            <a:bodyPr wrap="none">
              <a:spAutoFit/>
            </a:bodyPr>
            <a:lstStyle/>
            <a:p>
              <a:r>
                <a:rPr lang="en-US"/>
                <a:t>The structure of the analysis model</a:t>
              </a:r>
            </a:p>
          </p:txBody>
        </p:sp>
      </p:gr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3"/>
          <p:cNvSpPr>
            <a:spLocks noGrp="1" noChangeArrowheads="1"/>
          </p:cNvSpPr>
          <p:nvPr>
            <p:ph type="body" idx="1"/>
          </p:nvPr>
        </p:nvSpPr>
        <p:spPr>
          <a:xfrm>
            <a:off x="457200" y="228600"/>
            <a:ext cx="8229600" cy="5897563"/>
          </a:xfrm>
        </p:spPr>
        <p:txBody>
          <a:bodyPr/>
          <a:lstStyle/>
          <a:p>
            <a:pPr marL="609600" indent="-609600" eaLnBrk="1" hangingPunct="1"/>
            <a:r>
              <a:rPr lang="en-US" smtClean="0"/>
              <a:t>At the core of the model lies the data dictionary</a:t>
            </a:r>
          </a:p>
          <a:p>
            <a:pPr marL="609600" indent="-609600" eaLnBrk="1" hangingPunct="1"/>
            <a:r>
              <a:rPr lang="en-US" smtClean="0"/>
              <a:t>It is a repository that contains descriptions of all data objects consumed or produced by the s/w</a:t>
            </a:r>
          </a:p>
          <a:p>
            <a:pPr marL="609600" indent="-609600" eaLnBrk="1" hangingPunct="1"/>
            <a:r>
              <a:rPr lang="en-US" smtClean="0"/>
              <a:t>3 different diagrams surround the core</a:t>
            </a:r>
          </a:p>
          <a:p>
            <a:pPr marL="990600" lvl="1" indent="-533400" eaLnBrk="1" hangingPunct="1">
              <a:buFontTx/>
              <a:buAutoNum type="arabicPeriod"/>
            </a:pPr>
            <a:r>
              <a:rPr lang="en-US" smtClean="0">
                <a:solidFill>
                  <a:srgbClr val="CC0000"/>
                </a:solidFill>
              </a:rPr>
              <a:t>The </a:t>
            </a:r>
            <a:r>
              <a:rPr lang="en-US" i="1" smtClean="0">
                <a:solidFill>
                  <a:srgbClr val="CC0000"/>
                </a:solidFill>
              </a:rPr>
              <a:t>entity-relationship diagram (ERD)</a:t>
            </a:r>
          </a:p>
          <a:p>
            <a:pPr marL="990600" lvl="1" indent="-533400" eaLnBrk="1" hangingPunct="1">
              <a:buFontTx/>
              <a:buAutoNum type="arabicPeriod"/>
            </a:pPr>
            <a:r>
              <a:rPr lang="en-US" i="1" smtClean="0">
                <a:solidFill>
                  <a:srgbClr val="CC0000"/>
                </a:solidFill>
              </a:rPr>
              <a:t>The data flow diagram (DFD)</a:t>
            </a:r>
          </a:p>
          <a:p>
            <a:pPr marL="990600" lvl="1" indent="-533400" eaLnBrk="1" hangingPunct="1">
              <a:buFontTx/>
              <a:buAutoNum type="arabicPeriod"/>
            </a:pPr>
            <a:r>
              <a:rPr lang="en-US" smtClean="0">
                <a:solidFill>
                  <a:srgbClr val="CC0000"/>
                </a:solidFill>
              </a:rPr>
              <a:t>The </a:t>
            </a:r>
            <a:r>
              <a:rPr lang="en-US" i="1" smtClean="0">
                <a:solidFill>
                  <a:srgbClr val="CC0000"/>
                </a:solidFill>
              </a:rPr>
              <a:t>state-transition diagram (STD)</a:t>
            </a: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457200" y="274638"/>
            <a:ext cx="8229600" cy="639762"/>
          </a:xfrm>
        </p:spPr>
        <p:txBody>
          <a:bodyPr/>
          <a:lstStyle/>
          <a:p>
            <a:pPr eaLnBrk="1" hangingPunct="1"/>
            <a:r>
              <a:rPr lang="en-US" sz="4000" smtClean="0">
                <a:solidFill>
                  <a:srgbClr val="CC0000"/>
                </a:solidFill>
              </a:rPr>
              <a:t>1. The ERD</a:t>
            </a:r>
          </a:p>
        </p:txBody>
      </p:sp>
      <p:sp>
        <p:nvSpPr>
          <p:cNvPr id="173059" name="Rectangle 3"/>
          <p:cNvSpPr>
            <a:spLocks noGrp="1" noChangeArrowheads="1"/>
          </p:cNvSpPr>
          <p:nvPr>
            <p:ph type="body" idx="1"/>
          </p:nvPr>
        </p:nvSpPr>
        <p:spPr>
          <a:xfrm>
            <a:off x="457200" y="1066800"/>
            <a:ext cx="8229600" cy="5059363"/>
          </a:xfrm>
        </p:spPr>
        <p:txBody>
          <a:bodyPr/>
          <a:lstStyle/>
          <a:p>
            <a:pPr marL="609600" indent="-609600" eaLnBrk="1" hangingPunct="1"/>
            <a:r>
              <a:rPr lang="en-US" smtClean="0"/>
              <a:t>Depicts relationships between data objects</a:t>
            </a:r>
          </a:p>
          <a:p>
            <a:pPr marL="609600" indent="-609600" eaLnBrk="1" hangingPunct="1"/>
            <a:r>
              <a:rPr lang="en-US" smtClean="0"/>
              <a:t>The ERD is the notation that is used to conduct the data modeling activity</a:t>
            </a:r>
          </a:p>
          <a:p>
            <a:pPr marL="609600" indent="-609600" eaLnBrk="1" hangingPunct="1"/>
            <a:r>
              <a:rPr lang="en-US" smtClean="0"/>
              <a:t>The attributes of each data object is noted in the ERD can be described using a data object diagram</a:t>
            </a:r>
            <a:endParaRPr lang="en-US" i="1" smtClean="0"/>
          </a:p>
          <a:p>
            <a:pPr marL="609600" indent="-609600" eaLnBrk="1" hangingPunct="1"/>
            <a:endParaRPr lang="en-US" smtClean="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457200" y="274638"/>
            <a:ext cx="8229600" cy="639762"/>
          </a:xfrm>
        </p:spPr>
        <p:txBody>
          <a:bodyPr/>
          <a:lstStyle/>
          <a:p>
            <a:pPr eaLnBrk="1" hangingPunct="1"/>
            <a:r>
              <a:rPr lang="en-US" sz="4000" smtClean="0">
                <a:solidFill>
                  <a:srgbClr val="CC0000"/>
                </a:solidFill>
              </a:rPr>
              <a:t>2. The DFD</a:t>
            </a:r>
          </a:p>
        </p:txBody>
      </p:sp>
      <p:sp>
        <p:nvSpPr>
          <p:cNvPr id="174083" name="Rectangle 3"/>
          <p:cNvSpPr>
            <a:spLocks noGrp="1" noChangeArrowheads="1"/>
          </p:cNvSpPr>
          <p:nvPr>
            <p:ph type="body" idx="1"/>
          </p:nvPr>
        </p:nvSpPr>
        <p:spPr>
          <a:xfrm>
            <a:off x="457200" y="1066800"/>
            <a:ext cx="8229600" cy="5059363"/>
          </a:xfrm>
        </p:spPr>
        <p:txBody>
          <a:bodyPr/>
          <a:lstStyle/>
          <a:p>
            <a:pPr marL="609600" indent="-609600" eaLnBrk="1" hangingPunct="1"/>
            <a:r>
              <a:rPr lang="en-US" smtClean="0"/>
              <a:t>Serves 2 purposes:</a:t>
            </a:r>
          </a:p>
          <a:p>
            <a:pPr marL="990600" lvl="1" indent="-533400" eaLnBrk="1" hangingPunct="1">
              <a:buFontTx/>
              <a:buAutoNum type="arabicPeriod"/>
            </a:pPr>
            <a:r>
              <a:rPr lang="en-US" smtClean="0"/>
              <a:t>To provide an indication of how data are transformed as they move through the system</a:t>
            </a:r>
          </a:p>
          <a:p>
            <a:pPr marL="990600" lvl="1" indent="-533400" eaLnBrk="1" hangingPunct="1">
              <a:buFontTx/>
              <a:buAutoNum type="arabicPeriod"/>
            </a:pPr>
            <a:r>
              <a:rPr lang="en-US" smtClean="0"/>
              <a:t>To depict the functions and sub-functions that transform the data flow</a:t>
            </a:r>
          </a:p>
          <a:p>
            <a:pPr marL="609600" indent="-609600" eaLnBrk="1" hangingPunct="1"/>
            <a:r>
              <a:rPr lang="en-US" smtClean="0"/>
              <a:t>A description of each function presented in the DFD is contained in a </a:t>
            </a:r>
            <a:r>
              <a:rPr lang="en-US" i="1" smtClean="0"/>
              <a:t>process specification (PSPEC)</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idx="1"/>
          </p:nvPr>
        </p:nvSpPr>
        <p:spPr>
          <a:xfrm>
            <a:off x="457200" y="381000"/>
            <a:ext cx="8229600" cy="5745163"/>
          </a:xfrm>
        </p:spPr>
        <p:txBody>
          <a:bodyPr/>
          <a:lstStyle/>
          <a:p>
            <a:pPr eaLnBrk="1" hangingPunct="1"/>
            <a:r>
              <a:rPr lang="en-US" smtClean="0"/>
              <a:t>This table clearly shows that there can be a tremendous reduction in project cost by the reducing the errors in the SRS</a:t>
            </a:r>
          </a:p>
          <a:p>
            <a:pPr eaLnBrk="1" hangingPunct="1"/>
            <a:endParaRPr lang="en-US" smtClean="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a:xfrm>
            <a:off x="457200" y="274638"/>
            <a:ext cx="8229600" cy="715962"/>
          </a:xfrm>
        </p:spPr>
        <p:txBody>
          <a:bodyPr/>
          <a:lstStyle/>
          <a:p>
            <a:pPr eaLnBrk="1" hangingPunct="1"/>
            <a:r>
              <a:rPr lang="en-US" sz="4000" smtClean="0">
                <a:solidFill>
                  <a:srgbClr val="CC0000"/>
                </a:solidFill>
              </a:rPr>
              <a:t>3. The STD</a:t>
            </a:r>
          </a:p>
        </p:txBody>
      </p:sp>
      <p:sp>
        <p:nvSpPr>
          <p:cNvPr id="175107" name="Rectangle 3"/>
          <p:cNvSpPr>
            <a:spLocks noGrp="1" noChangeArrowheads="1"/>
          </p:cNvSpPr>
          <p:nvPr>
            <p:ph type="body" idx="1"/>
          </p:nvPr>
        </p:nvSpPr>
        <p:spPr>
          <a:xfrm>
            <a:off x="457200" y="1066800"/>
            <a:ext cx="8229600" cy="5562600"/>
          </a:xfrm>
        </p:spPr>
        <p:txBody>
          <a:bodyPr/>
          <a:lstStyle/>
          <a:p>
            <a:pPr eaLnBrk="1" hangingPunct="1">
              <a:lnSpc>
                <a:spcPct val="90000"/>
              </a:lnSpc>
            </a:pPr>
            <a:r>
              <a:rPr lang="en-US" smtClean="0"/>
              <a:t>Indicates how the system behaves as a consequence of external events</a:t>
            </a:r>
          </a:p>
          <a:p>
            <a:pPr eaLnBrk="1" hangingPunct="1">
              <a:lnSpc>
                <a:spcPct val="90000"/>
              </a:lnSpc>
            </a:pPr>
            <a:r>
              <a:rPr lang="en-US" smtClean="0"/>
              <a:t>To accomplish this, the STD represents the various modes of behaviour (called states) of the system and the manner in which transitions are made from state to state</a:t>
            </a:r>
          </a:p>
          <a:p>
            <a:pPr eaLnBrk="1" hangingPunct="1">
              <a:lnSpc>
                <a:spcPct val="90000"/>
              </a:lnSpc>
            </a:pPr>
            <a:r>
              <a:rPr lang="en-US" smtClean="0"/>
              <a:t>The STD serves as a basis for behavioral modeling </a:t>
            </a:r>
          </a:p>
          <a:p>
            <a:pPr eaLnBrk="1" hangingPunct="1">
              <a:lnSpc>
                <a:spcPct val="90000"/>
              </a:lnSpc>
            </a:pPr>
            <a:r>
              <a:rPr lang="en-US" smtClean="0"/>
              <a:t>Additional aspects of the s/w is contained in the </a:t>
            </a:r>
            <a:r>
              <a:rPr lang="en-US" i="1" smtClean="0"/>
              <a:t>control specification (CSPEC) </a:t>
            </a: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pPr eaLnBrk="1" hangingPunct="1"/>
            <a:r>
              <a:rPr lang="en-US" sz="4000" smtClean="0">
                <a:solidFill>
                  <a:srgbClr val="0000CC"/>
                </a:solidFill>
              </a:rPr>
              <a:t>Translating the analysis model into a software design</a:t>
            </a:r>
          </a:p>
        </p:txBody>
      </p:sp>
      <p:grpSp>
        <p:nvGrpSpPr>
          <p:cNvPr id="176131" name="Group 4"/>
          <p:cNvGrpSpPr>
            <a:grpSpLocks/>
          </p:cNvGrpSpPr>
          <p:nvPr/>
        </p:nvGrpSpPr>
        <p:grpSpPr bwMode="auto">
          <a:xfrm>
            <a:off x="0" y="1676400"/>
            <a:ext cx="6680200" cy="4273550"/>
            <a:chOff x="0" y="96"/>
            <a:chExt cx="6542" cy="4320"/>
          </a:xfrm>
        </p:grpSpPr>
        <p:sp>
          <p:nvSpPr>
            <p:cNvPr id="176148" name="Oval 5"/>
            <p:cNvSpPr>
              <a:spLocks noChangeArrowheads="1"/>
            </p:cNvSpPr>
            <p:nvPr/>
          </p:nvSpPr>
          <p:spPr bwMode="auto">
            <a:xfrm>
              <a:off x="1008" y="192"/>
              <a:ext cx="3984" cy="3792"/>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176149" name="Oval 6"/>
            <p:cNvSpPr>
              <a:spLocks noChangeArrowheads="1"/>
            </p:cNvSpPr>
            <p:nvPr/>
          </p:nvSpPr>
          <p:spPr bwMode="auto">
            <a:xfrm>
              <a:off x="1488" y="576"/>
              <a:ext cx="3072" cy="2976"/>
            </a:xfrm>
            <a:prstGeom prst="ellipse">
              <a:avLst/>
            </a:prstGeom>
            <a:solidFill>
              <a:schemeClr val="accent1"/>
            </a:solidFill>
            <a:ln w="9525">
              <a:solidFill>
                <a:schemeClr val="tx1"/>
              </a:solidFill>
              <a:round/>
              <a:headEnd/>
              <a:tailEnd/>
            </a:ln>
          </p:spPr>
          <p:txBody>
            <a:bodyPr wrap="none" anchor="ctr"/>
            <a:lstStyle/>
            <a:p>
              <a:pPr algn="ctr"/>
              <a:endParaRPr lang="en-US"/>
            </a:p>
          </p:txBody>
        </p:sp>
        <p:sp>
          <p:nvSpPr>
            <p:cNvPr id="176150" name="Line 7"/>
            <p:cNvSpPr>
              <a:spLocks noChangeShapeType="1"/>
            </p:cNvSpPr>
            <p:nvPr/>
          </p:nvSpPr>
          <p:spPr bwMode="auto">
            <a:xfrm flipH="1">
              <a:off x="1440" y="2448"/>
              <a:ext cx="1056" cy="720"/>
            </a:xfrm>
            <a:prstGeom prst="line">
              <a:avLst/>
            </a:prstGeom>
            <a:noFill/>
            <a:ln w="9525">
              <a:solidFill>
                <a:schemeClr val="tx1"/>
              </a:solidFill>
              <a:round/>
              <a:headEnd/>
              <a:tailEnd/>
            </a:ln>
          </p:spPr>
          <p:txBody>
            <a:bodyPr/>
            <a:lstStyle/>
            <a:p>
              <a:endParaRPr lang="en-IN"/>
            </a:p>
          </p:txBody>
        </p:sp>
        <p:sp>
          <p:nvSpPr>
            <p:cNvPr id="176151" name="Line 8"/>
            <p:cNvSpPr>
              <a:spLocks noChangeShapeType="1"/>
            </p:cNvSpPr>
            <p:nvPr/>
          </p:nvSpPr>
          <p:spPr bwMode="auto">
            <a:xfrm>
              <a:off x="3024" y="192"/>
              <a:ext cx="0" cy="1200"/>
            </a:xfrm>
            <a:prstGeom prst="line">
              <a:avLst/>
            </a:prstGeom>
            <a:noFill/>
            <a:ln w="9525">
              <a:solidFill>
                <a:schemeClr val="tx1"/>
              </a:solidFill>
              <a:round/>
              <a:headEnd/>
              <a:tailEnd/>
            </a:ln>
          </p:spPr>
          <p:txBody>
            <a:bodyPr/>
            <a:lstStyle/>
            <a:p>
              <a:endParaRPr lang="en-IN"/>
            </a:p>
          </p:txBody>
        </p:sp>
        <p:sp>
          <p:nvSpPr>
            <p:cNvPr id="176152" name="Line 9"/>
            <p:cNvSpPr>
              <a:spLocks noChangeShapeType="1"/>
            </p:cNvSpPr>
            <p:nvPr/>
          </p:nvSpPr>
          <p:spPr bwMode="auto">
            <a:xfrm>
              <a:off x="3600" y="2400"/>
              <a:ext cx="1056" cy="720"/>
            </a:xfrm>
            <a:prstGeom prst="line">
              <a:avLst/>
            </a:prstGeom>
            <a:noFill/>
            <a:ln w="9525">
              <a:solidFill>
                <a:schemeClr val="tx1"/>
              </a:solidFill>
              <a:round/>
              <a:headEnd/>
              <a:tailEnd/>
            </a:ln>
          </p:spPr>
          <p:txBody>
            <a:bodyPr/>
            <a:lstStyle/>
            <a:p>
              <a:endParaRPr lang="en-IN"/>
            </a:p>
          </p:txBody>
        </p:sp>
        <p:sp>
          <p:nvSpPr>
            <p:cNvPr id="176153" name="Oval 10"/>
            <p:cNvSpPr>
              <a:spLocks noChangeArrowheads="1"/>
            </p:cNvSpPr>
            <p:nvPr/>
          </p:nvSpPr>
          <p:spPr bwMode="auto">
            <a:xfrm>
              <a:off x="2352" y="1392"/>
              <a:ext cx="1344" cy="1296"/>
            </a:xfrm>
            <a:prstGeom prst="ellipse">
              <a:avLst/>
            </a:prstGeom>
            <a:solidFill>
              <a:schemeClr val="accent1"/>
            </a:solidFill>
            <a:ln w="9525">
              <a:solidFill>
                <a:schemeClr val="tx1"/>
              </a:solidFill>
              <a:round/>
              <a:headEnd/>
              <a:tailEnd/>
            </a:ln>
          </p:spPr>
          <p:txBody>
            <a:bodyPr wrap="none" anchor="ctr"/>
            <a:lstStyle/>
            <a:p>
              <a:pPr algn="ctr"/>
              <a:r>
                <a:rPr lang="en-US"/>
                <a:t>Data</a:t>
              </a:r>
            </a:p>
            <a:p>
              <a:pPr algn="ctr"/>
              <a:r>
                <a:rPr lang="en-US"/>
                <a:t>Dictionary</a:t>
              </a:r>
            </a:p>
          </p:txBody>
        </p:sp>
        <p:sp>
          <p:nvSpPr>
            <p:cNvPr id="176154" name="Text Box 11"/>
            <p:cNvSpPr txBox="1">
              <a:spLocks noChangeArrowheads="1"/>
            </p:cNvSpPr>
            <p:nvPr/>
          </p:nvSpPr>
          <p:spPr bwMode="auto">
            <a:xfrm>
              <a:off x="3487" y="1344"/>
              <a:ext cx="1175" cy="926"/>
            </a:xfrm>
            <a:prstGeom prst="rect">
              <a:avLst/>
            </a:prstGeom>
            <a:noFill/>
            <a:ln w="9525">
              <a:noFill/>
              <a:miter lim="800000"/>
              <a:headEnd/>
              <a:tailEnd/>
            </a:ln>
          </p:spPr>
          <p:txBody>
            <a:bodyPr wrap="none">
              <a:spAutoFit/>
            </a:bodyPr>
            <a:lstStyle/>
            <a:p>
              <a:pPr algn="ctr"/>
              <a:r>
                <a:rPr lang="en-US"/>
                <a:t>Data flow </a:t>
              </a:r>
            </a:p>
            <a:p>
              <a:pPr algn="ctr"/>
              <a:r>
                <a:rPr lang="en-US"/>
                <a:t>Diagram</a:t>
              </a:r>
            </a:p>
            <a:p>
              <a:pPr algn="ctr"/>
              <a:r>
                <a:rPr lang="en-US"/>
                <a:t>(DFD)</a:t>
              </a:r>
            </a:p>
          </p:txBody>
        </p:sp>
        <p:sp>
          <p:nvSpPr>
            <p:cNvPr id="176155" name="Text Box 12"/>
            <p:cNvSpPr txBox="1">
              <a:spLocks noChangeArrowheads="1"/>
            </p:cNvSpPr>
            <p:nvPr/>
          </p:nvSpPr>
          <p:spPr bwMode="auto">
            <a:xfrm>
              <a:off x="2184" y="2880"/>
              <a:ext cx="1748" cy="926"/>
            </a:xfrm>
            <a:prstGeom prst="rect">
              <a:avLst/>
            </a:prstGeom>
            <a:noFill/>
            <a:ln w="9525">
              <a:noFill/>
              <a:miter lim="800000"/>
              <a:headEnd/>
              <a:tailEnd/>
            </a:ln>
          </p:spPr>
          <p:txBody>
            <a:bodyPr wrap="none">
              <a:spAutoFit/>
            </a:bodyPr>
            <a:lstStyle/>
            <a:p>
              <a:pPr algn="ctr"/>
              <a:r>
                <a:rPr lang="en-US"/>
                <a:t>State Transition</a:t>
              </a:r>
            </a:p>
            <a:p>
              <a:pPr algn="ctr"/>
              <a:r>
                <a:rPr lang="en-US"/>
                <a:t>Diagram</a:t>
              </a:r>
            </a:p>
            <a:p>
              <a:pPr algn="ctr"/>
              <a:r>
                <a:rPr lang="en-US"/>
                <a:t>(STD)</a:t>
              </a:r>
            </a:p>
          </p:txBody>
        </p:sp>
        <p:sp>
          <p:nvSpPr>
            <p:cNvPr id="176156" name="Text Box 13"/>
            <p:cNvSpPr txBox="1">
              <a:spLocks noChangeArrowheads="1"/>
            </p:cNvSpPr>
            <p:nvPr/>
          </p:nvSpPr>
          <p:spPr bwMode="auto">
            <a:xfrm>
              <a:off x="1332" y="1296"/>
              <a:ext cx="1412" cy="1204"/>
            </a:xfrm>
            <a:prstGeom prst="rect">
              <a:avLst/>
            </a:prstGeom>
            <a:noFill/>
            <a:ln w="9525">
              <a:noFill/>
              <a:miter lim="800000"/>
              <a:headEnd/>
              <a:tailEnd/>
            </a:ln>
          </p:spPr>
          <p:txBody>
            <a:bodyPr wrap="none">
              <a:spAutoFit/>
            </a:bodyPr>
            <a:lstStyle/>
            <a:p>
              <a:pPr algn="ctr"/>
              <a:r>
                <a:rPr lang="en-US"/>
                <a:t>Entity</a:t>
              </a:r>
            </a:p>
            <a:p>
              <a:pPr algn="ctr"/>
              <a:r>
                <a:rPr lang="en-US"/>
                <a:t>Relationship</a:t>
              </a:r>
            </a:p>
            <a:p>
              <a:pPr algn="ctr"/>
              <a:r>
                <a:rPr lang="en-US"/>
                <a:t>Diagram</a:t>
              </a:r>
            </a:p>
            <a:p>
              <a:pPr algn="ctr"/>
              <a:r>
                <a:rPr lang="en-US"/>
                <a:t>(ERD)</a:t>
              </a:r>
            </a:p>
          </p:txBody>
        </p:sp>
        <p:sp>
          <p:nvSpPr>
            <p:cNvPr id="176157" name="Line 14"/>
            <p:cNvSpPr>
              <a:spLocks noChangeShapeType="1"/>
            </p:cNvSpPr>
            <p:nvPr/>
          </p:nvSpPr>
          <p:spPr bwMode="auto">
            <a:xfrm flipH="1">
              <a:off x="4464" y="768"/>
              <a:ext cx="336" cy="432"/>
            </a:xfrm>
            <a:prstGeom prst="line">
              <a:avLst/>
            </a:prstGeom>
            <a:noFill/>
            <a:ln w="9525">
              <a:solidFill>
                <a:schemeClr val="tx1"/>
              </a:solidFill>
              <a:round/>
              <a:headEnd/>
              <a:tailEnd type="triangle" w="med" len="med"/>
            </a:ln>
          </p:spPr>
          <p:txBody>
            <a:bodyPr/>
            <a:lstStyle/>
            <a:p>
              <a:endParaRPr lang="en-IN"/>
            </a:p>
          </p:txBody>
        </p:sp>
        <p:sp>
          <p:nvSpPr>
            <p:cNvPr id="176158" name="Text Box 15"/>
            <p:cNvSpPr txBox="1">
              <a:spLocks noChangeArrowheads="1"/>
            </p:cNvSpPr>
            <p:nvPr/>
          </p:nvSpPr>
          <p:spPr bwMode="auto">
            <a:xfrm>
              <a:off x="4608" y="96"/>
              <a:ext cx="1449" cy="926"/>
            </a:xfrm>
            <a:prstGeom prst="rect">
              <a:avLst/>
            </a:prstGeom>
            <a:noFill/>
            <a:ln w="9525">
              <a:noFill/>
              <a:miter lim="800000"/>
              <a:headEnd/>
              <a:tailEnd/>
            </a:ln>
          </p:spPr>
          <p:txBody>
            <a:bodyPr wrap="none">
              <a:spAutoFit/>
            </a:bodyPr>
            <a:lstStyle/>
            <a:p>
              <a:r>
                <a:rPr lang="en-US"/>
                <a:t>Process</a:t>
              </a:r>
            </a:p>
            <a:p>
              <a:r>
                <a:rPr lang="en-US"/>
                <a:t>Specification</a:t>
              </a:r>
            </a:p>
            <a:p>
              <a:r>
                <a:rPr lang="en-US"/>
                <a:t>(PSPEC)</a:t>
              </a:r>
            </a:p>
          </p:txBody>
        </p:sp>
        <p:sp>
          <p:nvSpPr>
            <p:cNvPr id="176159" name="Line 16"/>
            <p:cNvSpPr>
              <a:spLocks noChangeShapeType="1"/>
            </p:cNvSpPr>
            <p:nvPr/>
          </p:nvSpPr>
          <p:spPr bwMode="auto">
            <a:xfrm flipH="1" flipV="1">
              <a:off x="3840" y="3648"/>
              <a:ext cx="384" cy="192"/>
            </a:xfrm>
            <a:prstGeom prst="line">
              <a:avLst/>
            </a:prstGeom>
            <a:noFill/>
            <a:ln w="9525">
              <a:solidFill>
                <a:schemeClr val="tx1"/>
              </a:solidFill>
              <a:round/>
              <a:headEnd/>
              <a:tailEnd type="triangle" w="med" len="med"/>
            </a:ln>
          </p:spPr>
          <p:txBody>
            <a:bodyPr/>
            <a:lstStyle/>
            <a:p>
              <a:endParaRPr lang="en-IN"/>
            </a:p>
          </p:txBody>
        </p:sp>
        <p:sp>
          <p:nvSpPr>
            <p:cNvPr id="176160" name="Text Box 17"/>
            <p:cNvSpPr txBox="1">
              <a:spLocks noChangeArrowheads="1"/>
            </p:cNvSpPr>
            <p:nvPr/>
          </p:nvSpPr>
          <p:spPr bwMode="auto">
            <a:xfrm>
              <a:off x="4310" y="3768"/>
              <a:ext cx="2232" cy="648"/>
            </a:xfrm>
            <a:prstGeom prst="rect">
              <a:avLst/>
            </a:prstGeom>
            <a:noFill/>
            <a:ln w="9525">
              <a:noFill/>
              <a:miter lim="800000"/>
              <a:headEnd/>
              <a:tailEnd/>
            </a:ln>
          </p:spPr>
          <p:txBody>
            <a:bodyPr wrap="none">
              <a:spAutoFit/>
            </a:bodyPr>
            <a:lstStyle/>
            <a:p>
              <a:r>
                <a:rPr lang="en-US"/>
                <a:t>Control Specification</a:t>
              </a:r>
            </a:p>
            <a:p>
              <a:r>
                <a:rPr lang="en-US"/>
                <a:t>(CSPEC)</a:t>
              </a:r>
            </a:p>
          </p:txBody>
        </p:sp>
        <p:sp>
          <p:nvSpPr>
            <p:cNvPr id="176161" name="Line 18"/>
            <p:cNvSpPr>
              <a:spLocks noChangeShapeType="1"/>
            </p:cNvSpPr>
            <p:nvPr/>
          </p:nvSpPr>
          <p:spPr bwMode="auto">
            <a:xfrm>
              <a:off x="768" y="1056"/>
              <a:ext cx="528" cy="384"/>
            </a:xfrm>
            <a:prstGeom prst="line">
              <a:avLst/>
            </a:prstGeom>
            <a:noFill/>
            <a:ln w="9525">
              <a:solidFill>
                <a:schemeClr val="tx1"/>
              </a:solidFill>
              <a:round/>
              <a:headEnd/>
              <a:tailEnd type="triangle" w="med" len="med"/>
            </a:ln>
          </p:spPr>
          <p:txBody>
            <a:bodyPr/>
            <a:lstStyle/>
            <a:p>
              <a:endParaRPr lang="en-IN"/>
            </a:p>
          </p:txBody>
        </p:sp>
        <p:sp>
          <p:nvSpPr>
            <p:cNvPr id="176162" name="Text Box 19"/>
            <p:cNvSpPr txBox="1">
              <a:spLocks noChangeArrowheads="1"/>
            </p:cNvSpPr>
            <p:nvPr/>
          </p:nvSpPr>
          <p:spPr bwMode="auto">
            <a:xfrm>
              <a:off x="193" y="624"/>
              <a:ext cx="1362" cy="648"/>
            </a:xfrm>
            <a:prstGeom prst="rect">
              <a:avLst/>
            </a:prstGeom>
            <a:noFill/>
            <a:ln w="9525">
              <a:noFill/>
              <a:miter lim="800000"/>
              <a:headEnd/>
              <a:tailEnd/>
            </a:ln>
          </p:spPr>
          <p:txBody>
            <a:bodyPr wrap="none">
              <a:spAutoFit/>
            </a:bodyPr>
            <a:lstStyle/>
            <a:p>
              <a:r>
                <a:rPr lang="en-US"/>
                <a:t>Data Object</a:t>
              </a:r>
            </a:p>
            <a:p>
              <a:r>
                <a:rPr lang="en-US"/>
                <a:t>Description</a:t>
              </a:r>
            </a:p>
          </p:txBody>
        </p:sp>
        <p:sp>
          <p:nvSpPr>
            <p:cNvPr id="176163" name="Text Box 20"/>
            <p:cNvSpPr txBox="1">
              <a:spLocks noChangeArrowheads="1"/>
            </p:cNvSpPr>
            <p:nvPr/>
          </p:nvSpPr>
          <p:spPr bwMode="auto">
            <a:xfrm>
              <a:off x="0" y="3938"/>
              <a:ext cx="2108" cy="370"/>
            </a:xfrm>
            <a:prstGeom prst="rect">
              <a:avLst/>
            </a:prstGeom>
            <a:noFill/>
            <a:ln w="9525">
              <a:noFill/>
              <a:miter lim="800000"/>
              <a:headEnd/>
              <a:tailEnd/>
            </a:ln>
          </p:spPr>
          <p:txBody>
            <a:bodyPr wrap="none">
              <a:spAutoFit/>
            </a:bodyPr>
            <a:lstStyle/>
            <a:p>
              <a:r>
                <a:rPr lang="en-US"/>
                <a:t>The analysis model</a:t>
              </a:r>
            </a:p>
          </p:txBody>
        </p:sp>
      </p:grpSp>
      <p:sp>
        <p:nvSpPr>
          <p:cNvPr id="176132" name="AutoShape 21"/>
          <p:cNvSpPr>
            <a:spLocks noChangeArrowheads="1"/>
          </p:cNvSpPr>
          <p:nvPr/>
        </p:nvSpPr>
        <p:spPr bwMode="auto">
          <a:xfrm>
            <a:off x="5105400" y="1371600"/>
            <a:ext cx="4038600" cy="3810000"/>
          </a:xfrm>
          <a:prstGeom prst="triangle">
            <a:avLst>
              <a:gd name="adj" fmla="val 50000"/>
            </a:avLst>
          </a:prstGeom>
          <a:solidFill>
            <a:schemeClr val="accent1"/>
          </a:solidFill>
          <a:ln w="9525">
            <a:solidFill>
              <a:schemeClr val="tx1"/>
            </a:solidFill>
            <a:miter lim="800000"/>
            <a:headEnd/>
            <a:tailEnd/>
          </a:ln>
        </p:spPr>
        <p:txBody>
          <a:bodyPr wrap="none" anchor="ctr"/>
          <a:lstStyle/>
          <a:p>
            <a:pPr algn="ctr"/>
            <a:endParaRPr lang="en-US"/>
          </a:p>
        </p:txBody>
      </p:sp>
      <p:sp>
        <p:nvSpPr>
          <p:cNvPr id="176133" name="Line 24"/>
          <p:cNvSpPr>
            <a:spLocks noChangeShapeType="1"/>
          </p:cNvSpPr>
          <p:nvPr/>
        </p:nvSpPr>
        <p:spPr bwMode="auto">
          <a:xfrm>
            <a:off x="6705600" y="2057400"/>
            <a:ext cx="762000" cy="0"/>
          </a:xfrm>
          <a:prstGeom prst="line">
            <a:avLst/>
          </a:prstGeom>
          <a:noFill/>
          <a:ln w="9525">
            <a:solidFill>
              <a:schemeClr val="tx1"/>
            </a:solidFill>
            <a:round/>
            <a:headEnd/>
            <a:tailEnd/>
          </a:ln>
        </p:spPr>
        <p:txBody>
          <a:bodyPr/>
          <a:lstStyle/>
          <a:p>
            <a:endParaRPr lang="en-IN"/>
          </a:p>
        </p:txBody>
      </p:sp>
      <p:sp>
        <p:nvSpPr>
          <p:cNvPr id="176134" name="Line 25"/>
          <p:cNvSpPr>
            <a:spLocks noChangeShapeType="1"/>
          </p:cNvSpPr>
          <p:nvPr/>
        </p:nvSpPr>
        <p:spPr bwMode="auto">
          <a:xfrm>
            <a:off x="6324600" y="2819400"/>
            <a:ext cx="1524000" cy="0"/>
          </a:xfrm>
          <a:prstGeom prst="line">
            <a:avLst/>
          </a:prstGeom>
          <a:noFill/>
          <a:ln w="9525">
            <a:solidFill>
              <a:schemeClr val="tx1"/>
            </a:solidFill>
            <a:round/>
            <a:headEnd/>
            <a:tailEnd/>
          </a:ln>
        </p:spPr>
        <p:txBody>
          <a:bodyPr/>
          <a:lstStyle/>
          <a:p>
            <a:endParaRPr lang="en-IN"/>
          </a:p>
        </p:txBody>
      </p:sp>
      <p:sp>
        <p:nvSpPr>
          <p:cNvPr id="176135" name="Line 26"/>
          <p:cNvSpPr>
            <a:spLocks noChangeShapeType="1"/>
          </p:cNvSpPr>
          <p:nvPr/>
        </p:nvSpPr>
        <p:spPr bwMode="auto">
          <a:xfrm>
            <a:off x="5867400" y="3657600"/>
            <a:ext cx="2438400" cy="0"/>
          </a:xfrm>
          <a:prstGeom prst="line">
            <a:avLst/>
          </a:prstGeom>
          <a:noFill/>
          <a:ln w="9525">
            <a:solidFill>
              <a:schemeClr val="tx1"/>
            </a:solidFill>
            <a:round/>
            <a:headEnd/>
            <a:tailEnd/>
          </a:ln>
        </p:spPr>
        <p:txBody>
          <a:bodyPr/>
          <a:lstStyle/>
          <a:p>
            <a:endParaRPr lang="en-IN"/>
          </a:p>
        </p:txBody>
      </p:sp>
      <p:sp>
        <p:nvSpPr>
          <p:cNvPr id="176136" name="Line 27"/>
          <p:cNvSpPr>
            <a:spLocks noChangeShapeType="1"/>
          </p:cNvSpPr>
          <p:nvPr/>
        </p:nvSpPr>
        <p:spPr bwMode="auto">
          <a:xfrm>
            <a:off x="5486400" y="4419600"/>
            <a:ext cx="3200400" cy="0"/>
          </a:xfrm>
          <a:prstGeom prst="line">
            <a:avLst/>
          </a:prstGeom>
          <a:noFill/>
          <a:ln w="9525">
            <a:solidFill>
              <a:schemeClr val="tx1"/>
            </a:solidFill>
            <a:round/>
            <a:headEnd/>
            <a:tailEnd/>
          </a:ln>
        </p:spPr>
        <p:txBody>
          <a:bodyPr/>
          <a:lstStyle/>
          <a:p>
            <a:endParaRPr lang="en-IN"/>
          </a:p>
        </p:txBody>
      </p:sp>
      <p:sp>
        <p:nvSpPr>
          <p:cNvPr id="176137" name="Text Box 29"/>
          <p:cNvSpPr txBox="1">
            <a:spLocks noChangeArrowheads="1"/>
          </p:cNvSpPr>
          <p:nvPr/>
        </p:nvSpPr>
        <p:spPr bwMode="auto">
          <a:xfrm>
            <a:off x="6553200" y="2133600"/>
            <a:ext cx="1222375" cy="581025"/>
          </a:xfrm>
          <a:prstGeom prst="rect">
            <a:avLst/>
          </a:prstGeom>
          <a:noFill/>
          <a:ln w="9525">
            <a:noFill/>
            <a:miter lim="800000"/>
            <a:headEnd/>
            <a:tailEnd/>
          </a:ln>
        </p:spPr>
        <p:txBody>
          <a:bodyPr wrap="none">
            <a:spAutoFit/>
          </a:bodyPr>
          <a:lstStyle/>
          <a:p>
            <a:pPr algn="ctr"/>
            <a:r>
              <a:rPr lang="en-US" sz="1600"/>
              <a:t>Procedural </a:t>
            </a:r>
          </a:p>
          <a:p>
            <a:pPr algn="ctr"/>
            <a:r>
              <a:rPr lang="en-US" sz="1600"/>
              <a:t>design</a:t>
            </a:r>
          </a:p>
        </p:txBody>
      </p:sp>
      <p:sp>
        <p:nvSpPr>
          <p:cNvPr id="176138" name="Text Box 30"/>
          <p:cNvSpPr txBox="1">
            <a:spLocks noChangeArrowheads="1"/>
          </p:cNvSpPr>
          <p:nvPr/>
        </p:nvSpPr>
        <p:spPr bwMode="auto">
          <a:xfrm>
            <a:off x="6648450" y="2971800"/>
            <a:ext cx="1033463" cy="581025"/>
          </a:xfrm>
          <a:prstGeom prst="rect">
            <a:avLst/>
          </a:prstGeom>
          <a:noFill/>
          <a:ln w="9525">
            <a:noFill/>
            <a:miter lim="800000"/>
            <a:headEnd/>
            <a:tailEnd/>
          </a:ln>
        </p:spPr>
        <p:txBody>
          <a:bodyPr wrap="none">
            <a:spAutoFit/>
          </a:bodyPr>
          <a:lstStyle/>
          <a:p>
            <a:pPr algn="ctr"/>
            <a:r>
              <a:rPr lang="en-US" sz="1600"/>
              <a:t>Interface </a:t>
            </a:r>
          </a:p>
          <a:p>
            <a:pPr algn="ctr"/>
            <a:r>
              <a:rPr lang="en-US" sz="1600"/>
              <a:t>design</a:t>
            </a:r>
          </a:p>
        </p:txBody>
      </p:sp>
      <p:sp>
        <p:nvSpPr>
          <p:cNvPr id="176139" name="Text Box 31"/>
          <p:cNvSpPr txBox="1">
            <a:spLocks noChangeArrowheads="1"/>
          </p:cNvSpPr>
          <p:nvPr/>
        </p:nvSpPr>
        <p:spPr bwMode="auto">
          <a:xfrm>
            <a:off x="6510338" y="3810000"/>
            <a:ext cx="1312862" cy="581025"/>
          </a:xfrm>
          <a:prstGeom prst="rect">
            <a:avLst/>
          </a:prstGeom>
          <a:noFill/>
          <a:ln w="9525">
            <a:noFill/>
            <a:miter lim="800000"/>
            <a:headEnd/>
            <a:tailEnd/>
          </a:ln>
        </p:spPr>
        <p:txBody>
          <a:bodyPr wrap="none">
            <a:spAutoFit/>
          </a:bodyPr>
          <a:lstStyle/>
          <a:p>
            <a:pPr algn="ctr"/>
            <a:r>
              <a:rPr lang="en-US" sz="1600"/>
              <a:t>Architectural</a:t>
            </a:r>
          </a:p>
          <a:p>
            <a:pPr algn="ctr"/>
            <a:r>
              <a:rPr lang="en-US" sz="1600"/>
              <a:t>design</a:t>
            </a:r>
          </a:p>
        </p:txBody>
      </p:sp>
      <p:sp>
        <p:nvSpPr>
          <p:cNvPr id="176140" name="Text Box 32"/>
          <p:cNvSpPr txBox="1">
            <a:spLocks noChangeArrowheads="1"/>
          </p:cNvSpPr>
          <p:nvPr/>
        </p:nvSpPr>
        <p:spPr bwMode="auto">
          <a:xfrm>
            <a:off x="6850063" y="4495800"/>
            <a:ext cx="781050" cy="581025"/>
          </a:xfrm>
          <a:prstGeom prst="rect">
            <a:avLst/>
          </a:prstGeom>
          <a:noFill/>
          <a:ln w="9525">
            <a:noFill/>
            <a:miter lim="800000"/>
            <a:headEnd/>
            <a:tailEnd/>
          </a:ln>
        </p:spPr>
        <p:txBody>
          <a:bodyPr wrap="none">
            <a:spAutoFit/>
          </a:bodyPr>
          <a:lstStyle/>
          <a:p>
            <a:pPr algn="ctr"/>
            <a:r>
              <a:rPr lang="en-US" sz="1600"/>
              <a:t>Data </a:t>
            </a:r>
          </a:p>
          <a:p>
            <a:pPr algn="ctr"/>
            <a:r>
              <a:rPr lang="en-US" sz="1600"/>
              <a:t>design</a:t>
            </a:r>
          </a:p>
        </p:txBody>
      </p:sp>
      <p:sp>
        <p:nvSpPr>
          <p:cNvPr id="176141" name="Line 34"/>
          <p:cNvSpPr>
            <a:spLocks noChangeShapeType="1"/>
          </p:cNvSpPr>
          <p:nvPr/>
        </p:nvSpPr>
        <p:spPr bwMode="auto">
          <a:xfrm flipV="1">
            <a:off x="2133600" y="2438400"/>
            <a:ext cx="4648200" cy="1905000"/>
          </a:xfrm>
          <a:prstGeom prst="line">
            <a:avLst/>
          </a:prstGeom>
          <a:noFill/>
          <a:ln w="9525">
            <a:solidFill>
              <a:srgbClr val="CC0000"/>
            </a:solidFill>
            <a:round/>
            <a:headEnd/>
            <a:tailEnd type="triangle" w="med" len="med"/>
          </a:ln>
        </p:spPr>
        <p:txBody>
          <a:bodyPr/>
          <a:lstStyle/>
          <a:p>
            <a:endParaRPr lang="en-IN"/>
          </a:p>
        </p:txBody>
      </p:sp>
      <p:sp>
        <p:nvSpPr>
          <p:cNvPr id="176142" name="Line 35"/>
          <p:cNvSpPr>
            <a:spLocks noChangeShapeType="1"/>
          </p:cNvSpPr>
          <p:nvPr/>
        </p:nvSpPr>
        <p:spPr bwMode="auto">
          <a:xfrm flipV="1">
            <a:off x="1981200" y="4191000"/>
            <a:ext cx="533400" cy="762000"/>
          </a:xfrm>
          <a:prstGeom prst="line">
            <a:avLst/>
          </a:prstGeom>
          <a:noFill/>
          <a:ln w="9525">
            <a:solidFill>
              <a:srgbClr val="CC0000"/>
            </a:solidFill>
            <a:round/>
            <a:headEnd/>
            <a:tailEnd/>
          </a:ln>
        </p:spPr>
        <p:txBody>
          <a:bodyPr/>
          <a:lstStyle/>
          <a:p>
            <a:endParaRPr lang="en-IN"/>
          </a:p>
        </p:txBody>
      </p:sp>
      <p:sp>
        <p:nvSpPr>
          <p:cNvPr id="176143" name="Line 36"/>
          <p:cNvSpPr>
            <a:spLocks noChangeShapeType="1"/>
          </p:cNvSpPr>
          <p:nvPr/>
        </p:nvSpPr>
        <p:spPr bwMode="auto">
          <a:xfrm flipV="1">
            <a:off x="4876800" y="2590800"/>
            <a:ext cx="2057400" cy="838200"/>
          </a:xfrm>
          <a:prstGeom prst="line">
            <a:avLst/>
          </a:prstGeom>
          <a:noFill/>
          <a:ln w="9525">
            <a:solidFill>
              <a:srgbClr val="CC0000"/>
            </a:solidFill>
            <a:round/>
            <a:headEnd/>
            <a:tailEnd type="triangle" w="med" len="med"/>
          </a:ln>
        </p:spPr>
        <p:txBody>
          <a:bodyPr/>
          <a:lstStyle/>
          <a:p>
            <a:endParaRPr lang="en-IN"/>
          </a:p>
        </p:txBody>
      </p:sp>
      <p:sp>
        <p:nvSpPr>
          <p:cNvPr id="176144" name="Line 38"/>
          <p:cNvSpPr>
            <a:spLocks noChangeShapeType="1"/>
          </p:cNvSpPr>
          <p:nvPr/>
        </p:nvSpPr>
        <p:spPr bwMode="auto">
          <a:xfrm flipV="1">
            <a:off x="4419600" y="3200400"/>
            <a:ext cx="2133600" cy="685800"/>
          </a:xfrm>
          <a:prstGeom prst="line">
            <a:avLst/>
          </a:prstGeom>
          <a:noFill/>
          <a:ln w="9525">
            <a:solidFill>
              <a:srgbClr val="CC0000"/>
            </a:solidFill>
            <a:round/>
            <a:headEnd/>
            <a:tailEnd type="triangle" w="med" len="med"/>
          </a:ln>
        </p:spPr>
        <p:txBody>
          <a:bodyPr/>
          <a:lstStyle/>
          <a:p>
            <a:endParaRPr lang="en-IN"/>
          </a:p>
        </p:txBody>
      </p:sp>
      <p:sp>
        <p:nvSpPr>
          <p:cNvPr id="176145" name="Line 39"/>
          <p:cNvSpPr>
            <a:spLocks noChangeShapeType="1"/>
          </p:cNvSpPr>
          <p:nvPr/>
        </p:nvSpPr>
        <p:spPr bwMode="auto">
          <a:xfrm>
            <a:off x="4343400" y="4114800"/>
            <a:ext cx="1676400" cy="0"/>
          </a:xfrm>
          <a:prstGeom prst="line">
            <a:avLst/>
          </a:prstGeom>
          <a:noFill/>
          <a:ln w="9525">
            <a:solidFill>
              <a:srgbClr val="CC0000"/>
            </a:solidFill>
            <a:round/>
            <a:headEnd/>
            <a:tailEnd type="triangle" w="med" len="med"/>
          </a:ln>
        </p:spPr>
        <p:txBody>
          <a:bodyPr/>
          <a:lstStyle/>
          <a:p>
            <a:endParaRPr lang="en-IN"/>
          </a:p>
        </p:txBody>
      </p:sp>
      <p:sp>
        <p:nvSpPr>
          <p:cNvPr id="176146" name="Line 40"/>
          <p:cNvSpPr>
            <a:spLocks noChangeShapeType="1"/>
          </p:cNvSpPr>
          <p:nvPr/>
        </p:nvSpPr>
        <p:spPr bwMode="auto">
          <a:xfrm>
            <a:off x="3200400" y="4038600"/>
            <a:ext cx="2667000" cy="685800"/>
          </a:xfrm>
          <a:prstGeom prst="line">
            <a:avLst/>
          </a:prstGeom>
          <a:noFill/>
          <a:ln w="9525">
            <a:solidFill>
              <a:srgbClr val="CC0000"/>
            </a:solidFill>
            <a:round/>
            <a:headEnd/>
            <a:tailEnd type="triangle" w="med" len="med"/>
          </a:ln>
        </p:spPr>
        <p:txBody>
          <a:bodyPr/>
          <a:lstStyle/>
          <a:p>
            <a:endParaRPr lang="en-IN"/>
          </a:p>
        </p:txBody>
      </p:sp>
      <p:sp>
        <p:nvSpPr>
          <p:cNvPr id="176147" name="Line 41"/>
          <p:cNvSpPr>
            <a:spLocks noChangeShapeType="1"/>
          </p:cNvSpPr>
          <p:nvPr/>
        </p:nvSpPr>
        <p:spPr bwMode="auto">
          <a:xfrm>
            <a:off x="1828800" y="4267200"/>
            <a:ext cx="3962400" cy="685800"/>
          </a:xfrm>
          <a:prstGeom prst="line">
            <a:avLst/>
          </a:prstGeom>
          <a:noFill/>
          <a:ln w="9525">
            <a:solidFill>
              <a:srgbClr val="0000CC"/>
            </a:solidFill>
            <a:round/>
            <a:headEnd/>
            <a:tailEnd type="triangle" w="med" len="med"/>
          </a:ln>
        </p:spPr>
        <p:txBody>
          <a:bodyPr/>
          <a:lstStyle/>
          <a:p>
            <a:endParaRPr lang="en-IN"/>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3"/>
          <p:cNvSpPr>
            <a:spLocks noGrp="1" noChangeArrowheads="1"/>
          </p:cNvSpPr>
          <p:nvPr>
            <p:ph type="body" idx="1"/>
          </p:nvPr>
        </p:nvSpPr>
        <p:spPr>
          <a:xfrm>
            <a:off x="457200" y="228600"/>
            <a:ext cx="8229600" cy="5897563"/>
          </a:xfrm>
        </p:spPr>
        <p:txBody>
          <a:bodyPr/>
          <a:lstStyle/>
          <a:p>
            <a:pPr eaLnBrk="1" hangingPunct="1">
              <a:lnSpc>
                <a:spcPct val="90000"/>
              </a:lnSpc>
            </a:pPr>
            <a:r>
              <a:rPr lang="en-US" smtClean="0"/>
              <a:t>Each of the elements of the analysis model provides information that is required to create a analysis model</a:t>
            </a:r>
          </a:p>
          <a:p>
            <a:pPr eaLnBrk="1" hangingPunct="1">
              <a:lnSpc>
                <a:spcPct val="90000"/>
              </a:lnSpc>
            </a:pPr>
            <a:r>
              <a:rPr lang="en-US" smtClean="0"/>
              <a:t>The flow of information during software design is shown in the previous slide</a:t>
            </a:r>
          </a:p>
          <a:p>
            <a:pPr eaLnBrk="1" hangingPunct="1">
              <a:lnSpc>
                <a:spcPct val="90000"/>
              </a:lnSpc>
            </a:pPr>
            <a:r>
              <a:rPr lang="en-US" smtClean="0"/>
              <a:t>Software requirements, manifested by the data, functional and behavioral models, feed the design step</a:t>
            </a:r>
          </a:p>
          <a:p>
            <a:pPr eaLnBrk="1" hangingPunct="1">
              <a:lnSpc>
                <a:spcPct val="90000"/>
              </a:lnSpc>
            </a:pPr>
            <a:r>
              <a:rPr lang="en-US" smtClean="0"/>
              <a:t>Using one of a no. of design methods, the design step produces a data design, an architectural design, an interface design, and a procedural design</a:t>
            </a: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xfrm>
            <a:off x="457200" y="274638"/>
            <a:ext cx="8229600" cy="563562"/>
          </a:xfrm>
        </p:spPr>
        <p:txBody>
          <a:bodyPr/>
          <a:lstStyle/>
          <a:p>
            <a:pPr eaLnBrk="1" hangingPunct="1"/>
            <a:r>
              <a:rPr lang="en-US" sz="4000" smtClean="0"/>
              <a:t>Risk Management</a:t>
            </a:r>
          </a:p>
        </p:txBody>
      </p:sp>
      <p:sp>
        <p:nvSpPr>
          <p:cNvPr id="178179" name="Rectangle 3"/>
          <p:cNvSpPr>
            <a:spLocks noGrp="1" noChangeArrowheads="1"/>
          </p:cNvSpPr>
          <p:nvPr>
            <p:ph type="body" idx="1"/>
          </p:nvPr>
        </p:nvSpPr>
        <p:spPr>
          <a:xfrm>
            <a:off x="457200" y="990600"/>
            <a:ext cx="8229600" cy="5135563"/>
          </a:xfrm>
        </p:spPr>
        <p:txBody>
          <a:bodyPr/>
          <a:lstStyle/>
          <a:p>
            <a:pPr eaLnBrk="1" hangingPunct="1">
              <a:lnSpc>
                <a:spcPct val="90000"/>
              </a:lnSpc>
            </a:pPr>
            <a:r>
              <a:rPr lang="en-US" smtClean="0"/>
              <a:t>Risk concerns future happenings</a:t>
            </a:r>
          </a:p>
          <a:p>
            <a:pPr eaLnBrk="1" hangingPunct="1">
              <a:lnSpc>
                <a:spcPct val="90000"/>
              </a:lnSpc>
            </a:pPr>
            <a:r>
              <a:rPr lang="en-US" smtClean="0"/>
              <a:t>It is concerned with what might cause the software project to go awry</a:t>
            </a:r>
          </a:p>
          <a:p>
            <a:pPr eaLnBrk="1" hangingPunct="1">
              <a:lnSpc>
                <a:spcPct val="90000"/>
              </a:lnSpc>
            </a:pPr>
            <a:r>
              <a:rPr lang="en-US" smtClean="0"/>
              <a:t>Risk is mainly due to changes in:</a:t>
            </a:r>
          </a:p>
          <a:p>
            <a:pPr lvl="1" eaLnBrk="1" hangingPunct="1">
              <a:lnSpc>
                <a:spcPct val="90000"/>
              </a:lnSpc>
            </a:pPr>
            <a:r>
              <a:rPr lang="en-US" smtClean="0"/>
              <a:t>Customer requirements</a:t>
            </a:r>
          </a:p>
          <a:p>
            <a:pPr lvl="1" eaLnBrk="1" hangingPunct="1">
              <a:lnSpc>
                <a:spcPct val="90000"/>
              </a:lnSpc>
            </a:pPr>
            <a:r>
              <a:rPr lang="en-US" smtClean="0"/>
              <a:t>Development techniques</a:t>
            </a:r>
          </a:p>
          <a:p>
            <a:pPr lvl="1" eaLnBrk="1" hangingPunct="1">
              <a:lnSpc>
                <a:spcPct val="90000"/>
              </a:lnSpc>
            </a:pPr>
            <a:r>
              <a:rPr lang="en-US" smtClean="0"/>
              <a:t>Target computers</a:t>
            </a:r>
          </a:p>
          <a:p>
            <a:pPr lvl="1" eaLnBrk="1" hangingPunct="1">
              <a:lnSpc>
                <a:spcPct val="90000"/>
              </a:lnSpc>
            </a:pPr>
            <a:r>
              <a:rPr lang="en-US" smtClean="0"/>
              <a:t>Choices: </a:t>
            </a:r>
          </a:p>
          <a:p>
            <a:pPr lvl="2" eaLnBrk="1" hangingPunct="1">
              <a:lnSpc>
                <a:spcPct val="90000"/>
              </a:lnSpc>
            </a:pPr>
            <a:r>
              <a:rPr lang="en-US" smtClean="0"/>
              <a:t>what methods and tools to use</a:t>
            </a:r>
          </a:p>
          <a:p>
            <a:pPr lvl="2" eaLnBrk="1" hangingPunct="1">
              <a:lnSpc>
                <a:spcPct val="90000"/>
              </a:lnSpc>
            </a:pPr>
            <a:r>
              <a:rPr lang="en-US" smtClean="0"/>
              <a:t>How many people should be involved</a:t>
            </a:r>
          </a:p>
          <a:p>
            <a:pPr lvl="2" eaLnBrk="1" hangingPunct="1">
              <a:lnSpc>
                <a:spcPct val="90000"/>
              </a:lnSpc>
            </a:pPr>
            <a:r>
              <a:rPr lang="en-US" smtClean="0"/>
              <a:t>How much emphasis on quality is “enough”?</a:t>
            </a:r>
          </a:p>
          <a:p>
            <a:pPr lvl="1" eaLnBrk="1" hangingPunct="1">
              <a:lnSpc>
                <a:spcPct val="90000"/>
              </a:lnSpc>
            </a:pPr>
            <a:endParaRPr lang="en-US" smtClean="0"/>
          </a:p>
          <a:p>
            <a:pPr lvl="1" eaLnBrk="1" hangingPunct="1">
              <a:lnSpc>
                <a:spcPct val="90000"/>
              </a:lnSpc>
            </a:pPr>
            <a:endParaRPr lang="en-US" smtClean="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3"/>
          <p:cNvSpPr>
            <a:spLocks noGrp="1" noChangeArrowheads="1"/>
          </p:cNvSpPr>
          <p:nvPr>
            <p:ph type="body" idx="1"/>
          </p:nvPr>
        </p:nvSpPr>
        <p:spPr>
          <a:xfrm>
            <a:off x="457200" y="304800"/>
            <a:ext cx="8229600" cy="5821363"/>
          </a:xfrm>
        </p:spPr>
        <p:txBody>
          <a:bodyPr/>
          <a:lstStyle/>
          <a:p>
            <a:pPr eaLnBrk="1" hangingPunct="1"/>
            <a:r>
              <a:rPr lang="en-US" smtClean="0"/>
              <a:t>It is impossible to eliminate risk</a:t>
            </a:r>
          </a:p>
          <a:p>
            <a:pPr eaLnBrk="1" hangingPunct="1"/>
            <a:r>
              <a:rPr lang="en-US" smtClean="0"/>
              <a:t>But it can be minimized</a:t>
            </a:r>
          </a:p>
          <a:p>
            <a:pPr eaLnBrk="1" hangingPunct="1"/>
            <a:r>
              <a:rPr lang="en-US" smtClean="0"/>
              <a:t>To do this, it is important to identify all the risks that are obvious to both software enggrs. and managers</a:t>
            </a: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a:xfrm>
            <a:off x="457200" y="274638"/>
            <a:ext cx="8229600" cy="944562"/>
          </a:xfrm>
        </p:spPr>
        <p:txBody>
          <a:bodyPr/>
          <a:lstStyle/>
          <a:p>
            <a:pPr eaLnBrk="1" hangingPunct="1"/>
            <a:r>
              <a:rPr lang="en-US" sz="4000" smtClean="0"/>
              <a:t>Reactive Vs. Proactive Risk Strategies</a:t>
            </a:r>
          </a:p>
        </p:txBody>
      </p:sp>
      <p:sp>
        <p:nvSpPr>
          <p:cNvPr id="180227" name="Rectangle 3"/>
          <p:cNvSpPr>
            <a:spLocks noGrp="1" noChangeArrowheads="1"/>
          </p:cNvSpPr>
          <p:nvPr>
            <p:ph type="body" idx="1"/>
          </p:nvPr>
        </p:nvSpPr>
        <p:spPr>
          <a:xfrm>
            <a:off x="457200" y="1524000"/>
            <a:ext cx="8229600" cy="5105400"/>
          </a:xfrm>
        </p:spPr>
        <p:txBody>
          <a:bodyPr/>
          <a:lstStyle/>
          <a:p>
            <a:pPr eaLnBrk="1" hangingPunct="1">
              <a:lnSpc>
                <a:spcPct val="80000"/>
              </a:lnSpc>
            </a:pPr>
            <a:r>
              <a:rPr lang="en-US" sz="2800" smtClean="0"/>
              <a:t>Reactive risk strategies: react when the risk actually becomes a problem</a:t>
            </a:r>
          </a:p>
          <a:p>
            <a:pPr eaLnBrk="1" hangingPunct="1">
              <a:lnSpc>
                <a:spcPct val="80000"/>
              </a:lnSpc>
            </a:pPr>
            <a:r>
              <a:rPr lang="en-US" sz="2800" smtClean="0"/>
              <a:t>Majority of the software project teams rely on reactive risk strategy</a:t>
            </a:r>
          </a:p>
          <a:p>
            <a:pPr eaLnBrk="1" hangingPunct="1">
              <a:lnSpc>
                <a:spcPct val="80000"/>
              </a:lnSpc>
            </a:pPr>
            <a:r>
              <a:rPr lang="en-US" sz="2800" smtClean="0"/>
              <a:t>This strategy monitors a project for likely risks</a:t>
            </a:r>
          </a:p>
          <a:p>
            <a:pPr eaLnBrk="1" hangingPunct="1">
              <a:lnSpc>
                <a:spcPct val="80000"/>
              </a:lnSpc>
            </a:pPr>
            <a:r>
              <a:rPr lang="en-US" sz="2800" smtClean="0"/>
              <a:t>Resources are set aside for them should they become actual problems</a:t>
            </a:r>
          </a:p>
          <a:p>
            <a:pPr eaLnBrk="1" hangingPunct="1">
              <a:lnSpc>
                <a:spcPct val="80000"/>
              </a:lnSpc>
            </a:pPr>
            <a:r>
              <a:rPr lang="en-US" sz="2800" smtClean="0"/>
              <a:t>Most commonly the software team does nothing about the risks until something goes wrong</a:t>
            </a:r>
          </a:p>
          <a:p>
            <a:pPr eaLnBrk="1" hangingPunct="1">
              <a:lnSpc>
                <a:spcPct val="80000"/>
              </a:lnSpc>
            </a:pPr>
            <a:r>
              <a:rPr lang="en-US" sz="2800" smtClean="0"/>
              <a:t>Then the team flies into action in an attempt to correct the problem rapidly</a:t>
            </a:r>
          </a:p>
          <a:p>
            <a:pPr eaLnBrk="1" hangingPunct="1">
              <a:lnSpc>
                <a:spcPct val="80000"/>
              </a:lnSpc>
            </a:pPr>
            <a:r>
              <a:rPr lang="en-US" sz="2800" smtClean="0"/>
              <a:t>This is often called the </a:t>
            </a:r>
            <a:r>
              <a:rPr lang="en-US" sz="2800" smtClean="0">
                <a:solidFill>
                  <a:srgbClr val="CC0000"/>
                </a:solidFill>
              </a:rPr>
              <a:t>“fire-fighting mode”</a:t>
            </a:r>
            <a:r>
              <a:rPr lang="en-US" sz="2800" smtClean="0"/>
              <a:t> </a:t>
            </a: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3"/>
          <p:cNvSpPr>
            <a:spLocks noGrp="1" noChangeArrowheads="1"/>
          </p:cNvSpPr>
          <p:nvPr>
            <p:ph type="body" idx="1"/>
          </p:nvPr>
        </p:nvSpPr>
        <p:spPr>
          <a:xfrm>
            <a:off x="457200" y="228600"/>
            <a:ext cx="8229600" cy="5897563"/>
          </a:xfrm>
        </p:spPr>
        <p:txBody>
          <a:bodyPr/>
          <a:lstStyle/>
          <a:p>
            <a:pPr eaLnBrk="1" hangingPunct="1">
              <a:lnSpc>
                <a:spcPct val="90000"/>
              </a:lnSpc>
            </a:pPr>
            <a:r>
              <a:rPr lang="en-US" smtClean="0"/>
              <a:t>When this fails, “crises management” takes over and the project is in real jeopardy</a:t>
            </a:r>
          </a:p>
          <a:p>
            <a:pPr eaLnBrk="1" hangingPunct="1">
              <a:lnSpc>
                <a:spcPct val="90000"/>
              </a:lnSpc>
            </a:pPr>
            <a:r>
              <a:rPr lang="en-US" smtClean="0"/>
              <a:t>A more intelligent strategy for risk management is to be proactive</a:t>
            </a:r>
          </a:p>
          <a:p>
            <a:pPr eaLnBrk="1" hangingPunct="1">
              <a:lnSpc>
                <a:spcPct val="90000"/>
              </a:lnSpc>
            </a:pPr>
            <a:r>
              <a:rPr lang="en-US" smtClean="0"/>
              <a:t>This strategy begins long before technical work is initiated. </a:t>
            </a:r>
          </a:p>
          <a:p>
            <a:pPr eaLnBrk="1" hangingPunct="1">
              <a:lnSpc>
                <a:spcPct val="90000"/>
              </a:lnSpc>
            </a:pPr>
            <a:r>
              <a:rPr lang="en-US" smtClean="0"/>
              <a:t>Potential risks are identified, their probability and impact are assessed and they are prioritized by importance</a:t>
            </a:r>
          </a:p>
          <a:p>
            <a:pPr eaLnBrk="1" hangingPunct="1">
              <a:lnSpc>
                <a:spcPct val="90000"/>
              </a:lnSpc>
            </a:pPr>
            <a:r>
              <a:rPr lang="en-US" smtClean="0"/>
              <a:t>Then the software team establishes a plan for managing a risk</a:t>
            </a: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3"/>
          <p:cNvSpPr>
            <a:spLocks noGrp="1" noChangeArrowheads="1"/>
          </p:cNvSpPr>
          <p:nvPr>
            <p:ph type="body" idx="1"/>
          </p:nvPr>
        </p:nvSpPr>
        <p:spPr>
          <a:xfrm>
            <a:off x="457200" y="304800"/>
            <a:ext cx="8229600" cy="5821363"/>
          </a:xfrm>
        </p:spPr>
        <p:txBody>
          <a:bodyPr/>
          <a:lstStyle/>
          <a:p>
            <a:pPr eaLnBrk="1" hangingPunct="1"/>
            <a:r>
              <a:rPr lang="en-US" smtClean="0"/>
              <a:t>The primary objective is to avoid risk</a:t>
            </a:r>
          </a:p>
          <a:p>
            <a:pPr eaLnBrk="1" hangingPunct="1"/>
            <a:r>
              <a:rPr lang="en-US" smtClean="0"/>
              <a:t>But because not all risks can be avoided, the team works to develop a contingency plan that will enable it to respond in a controlled and effective manner</a:t>
            </a:r>
          </a:p>
          <a:p>
            <a:pPr eaLnBrk="1" hangingPunct="1"/>
            <a:endParaRPr lang="en-US" smtClean="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a:xfrm>
            <a:off x="457200" y="274638"/>
            <a:ext cx="8229600" cy="563562"/>
          </a:xfrm>
        </p:spPr>
        <p:txBody>
          <a:bodyPr/>
          <a:lstStyle/>
          <a:p>
            <a:pPr eaLnBrk="1" hangingPunct="1"/>
            <a:r>
              <a:rPr lang="en-US" sz="4000" smtClean="0"/>
              <a:t>Software Risks</a:t>
            </a:r>
          </a:p>
        </p:txBody>
      </p:sp>
      <p:sp>
        <p:nvSpPr>
          <p:cNvPr id="183299" name="Rectangle 3"/>
          <p:cNvSpPr>
            <a:spLocks noGrp="1" noChangeArrowheads="1"/>
          </p:cNvSpPr>
          <p:nvPr>
            <p:ph type="body" idx="1"/>
          </p:nvPr>
        </p:nvSpPr>
        <p:spPr>
          <a:xfrm>
            <a:off x="457200" y="914400"/>
            <a:ext cx="8229600" cy="5211763"/>
          </a:xfrm>
        </p:spPr>
        <p:txBody>
          <a:bodyPr/>
          <a:lstStyle/>
          <a:p>
            <a:pPr eaLnBrk="1" hangingPunct="1">
              <a:lnSpc>
                <a:spcPct val="90000"/>
              </a:lnSpc>
            </a:pPr>
            <a:r>
              <a:rPr lang="en-US" smtClean="0"/>
              <a:t>Risk involves two characteristics:</a:t>
            </a:r>
          </a:p>
          <a:p>
            <a:pPr lvl="1" eaLnBrk="1" hangingPunct="1">
              <a:lnSpc>
                <a:spcPct val="90000"/>
              </a:lnSpc>
            </a:pPr>
            <a:r>
              <a:rPr lang="en-US" smtClean="0"/>
              <a:t>Uncertainty: The event that characterizes the risk may or may not be happen i.e. there are no 100% probable risks</a:t>
            </a:r>
          </a:p>
          <a:p>
            <a:pPr lvl="1" eaLnBrk="1" hangingPunct="1">
              <a:lnSpc>
                <a:spcPct val="90000"/>
              </a:lnSpc>
            </a:pPr>
            <a:r>
              <a:rPr lang="en-US" smtClean="0"/>
              <a:t>Loss: if the risk becomes a reality, unwanted consequences or losses will occur</a:t>
            </a:r>
          </a:p>
          <a:p>
            <a:pPr eaLnBrk="1" hangingPunct="1">
              <a:lnSpc>
                <a:spcPct val="90000"/>
              </a:lnSpc>
            </a:pPr>
            <a:r>
              <a:rPr lang="en-US" smtClean="0"/>
              <a:t>When risks are analyzed it is important to quantify the level of uncertainty and degree of loss associated with each risk</a:t>
            </a:r>
          </a:p>
          <a:p>
            <a:pPr eaLnBrk="1" hangingPunct="1">
              <a:lnSpc>
                <a:spcPct val="90000"/>
              </a:lnSpc>
            </a:pPr>
            <a:r>
              <a:rPr lang="en-US" smtClean="0"/>
              <a:t>To accomplish this, different categories of risk are considered</a:t>
            </a: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3"/>
          <p:cNvSpPr>
            <a:spLocks noGrp="1" noChangeArrowheads="1"/>
          </p:cNvSpPr>
          <p:nvPr>
            <p:ph type="body" idx="1"/>
          </p:nvPr>
        </p:nvSpPr>
        <p:spPr>
          <a:xfrm>
            <a:off x="457200" y="228600"/>
            <a:ext cx="8229600" cy="5897563"/>
          </a:xfrm>
        </p:spPr>
        <p:txBody>
          <a:bodyPr/>
          <a:lstStyle/>
          <a:p>
            <a:pPr eaLnBrk="1" hangingPunct="1">
              <a:lnSpc>
                <a:spcPct val="90000"/>
              </a:lnSpc>
            </a:pPr>
            <a:r>
              <a:rPr lang="en-US" smtClean="0">
                <a:solidFill>
                  <a:srgbClr val="CC0000"/>
                </a:solidFill>
              </a:rPr>
              <a:t>Project risks:</a:t>
            </a:r>
            <a:r>
              <a:rPr lang="en-US" smtClean="0"/>
              <a:t> threaten the project plan</a:t>
            </a:r>
          </a:p>
          <a:p>
            <a:pPr eaLnBrk="1" hangingPunct="1">
              <a:lnSpc>
                <a:spcPct val="90000"/>
              </a:lnSpc>
            </a:pPr>
            <a:r>
              <a:rPr lang="en-US" smtClean="0"/>
              <a:t>That is, if the project risks become real it is likely that the project schedule will slip and that costs will increase</a:t>
            </a:r>
          </a:p>
          <a:p>
            <a:pPr eaLnBrk="1" hangingPunct="1">
              <a:lnSpc>
                <a:spcPct val="90000"/>
              </a:lnSpc>
            </a:pPr>
            <a:r>
              <a:rPr lang="en-US" smtClean="0"/>
              <a:t>Project risks identify potential:</a:t>
            </a:r>
          </a:p>
          <a:p>
            <a:pPr lvl="1" eaLnBrk="1" hangingPunct="1">
              <a:lnSpc>
                <a:spcPct val="90000"/>
              </a:lnSpc>
            </a:pPr>
            <a:r>
              <a:rPr lang="en-US" smtClean="0"/>
              <a:t> budgetary</a:t>
            </a:r>
          </a:p>
          <a:p>
            <a:pPr lvl="1" eaLnBrk="1" hangingPunct="1">
              <a:lnSpc>
                <a:spcPct val="90000"/>
              </a:lnSpc>
            </a:pPr>
            <a:r>
              <a:rPr lang="en-US" smtClean="0"/>
              <a:t> schedule</a:t>
            </a:r>
          </a:p>
          <a:p>
            <a:pPr lvl="1" eaLnBrk="1" hangingPunct="1">
              <a:lnSpc>
                <a:spcPct val="90000"/>
              </a:lnSpc>
            </a:pPr>
            <a:r>
              <a:rPr lang="en-US" smtClean="0"/>
              <a:t> personnel (staffing and organization) resource</a:t>
            </a:r>
          </a:p>
          <a:p>
            <a:pPr lvl="1" eaLnBrk="1" hangingPunct="1">
              <a:lnSpc>
                <a:spcPct val="90000"/>
              </a:lnSpc>
            </a:pPr>
            <a:r>
              <a:rPr lang="en-US" smtClean="0"/>
              <a:t> customer</a:t>
            </a:r>
          </a:p>
          <a:p>
            <a:pPr lvl="1" eaLnBrk="1" hangingPunct="1">
              <a:lnSpc>
                <a:spcPct val="90000"/>
              </a:lnSpc>
            </a:pPr>
            <a:r>
              <a:rPr lang="en-US" smtClean="0"/>
              <a:t> requirements problems and their impact on a software project</a:t>
            </a:r>
          </a:p>
          <a:p>
            <a:pPr eaLnBrk="1" hangingPunct="1">
              <a:lnSpc>
                <a:spcPct val="90000"/>
              </a:lnSpc>
            </a:pPr>
            <a:endParaRPr lang="en-US"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body" idx="1"/>
          </p:nvPr>
        </p:nvSpPr>
        <p:spPr>
          <a:xfrm>
            <a:off x="457200" y="533400"/>
            <a:ext cx="8229600" cy="5821363"/>
          </a:xfrm>
        </p:spPr>
        <p:txBody>
          <a:bodyPr/>
          <a:lstStyle/>
          <a:p>
            <a:pPr eaLnBrk="1" hangingPunct="1">
              <a:lnSpc>
                <a:spcPct val="90000"/>
              </a:lnSpc>
            </a:pPr>
            <a:r>
              <a:rPr lang="en-US" sz="2400" smtClean="0"/>
              <a:t>It is known that the requirements frequently change </a:t>
            </a:r>
          </a:p>
          <a:p>
            <a:pPr eaLnBrk="1" hangingPunct="1">
              <a:lnSpc>
                <a:spcPct val="90000"/>
              </a:lnSpc>
            </a:pPr>
            <a:r>
              <a:rPr lang="en-US" sz="2400" smtClean="0"/>
              <a:t>Some of the changes are inevitable due the changing needs and perceptions</a:t>
            </a:r>
          </a:p>
          <a:p>
            <a:pPr eaLnBrk="1" hangingPunct="1">
              <a:lnSpc>
                <a:spcPct val="90000"/>
              </a:lnSpc>
            </a:pPr>
            <a:r>
              <a:rPr lang="en-US" sz="2400" smtClean="0"/>
              <a:t>But many changes are due to the requirements not being properly analyzed</a:t>
            </a:r>
          </a:p>
          <a:p>
            <a:pPr eaLnBrk="1" hangingPunct="1">
              <a:lnSpc>
                <a:spcPct val="90000"/>
              </a:lnSpc>
            </a:pPr>
            <a:r>
              <a:rPr lang="en-US" sz="2400" smtClean="0"/>
              <a:t>Not enough effort was put into validating the requirements</a:t>
            </a:r>
          </a:p>
          <a:p>
            <a:pPr eaLnBrk="1" hangingPunct="1">
              <a:lnSpc>
                <a:spcPct val="90000"/>
              </a:lnSpc>
            </a:pPr>
            <a:r>
              <a:rPr lang="en-US" sz="2400" smtClean="0"/>
              <a:t>With a high-quality SRS, requirement changes that come due to improper analyzed requirements should be reduced considerably</a:t>
            </a:r>
          </a:p>
          <a:p>
            <a:pPr eaLnBrk="1" hangingPunct="1">
              <a:lnSpc>
                <a:spcPct val="90000"/>
              </a:lnSpc>
            </a:pPr>
            <a:r>
              <a:rPr lang="en-US" sz="2400" smtClean="0"/>
              <a:t>It is also a fact that frequent changes in the SRS escalates the cost and severely disturbs the project schedule</a:t>
            </a:r>
          </a:p>
          <a:p>
            <a:pPr eaLnBrk="1" hangingPunct="1">
              <a:lnSpc>
                <a:spcPct val="90000"/>
              </a:lnSpc>
            </a:pPr>
            <a:r>
              <a:rPr lang="en-US" sz="2400" smtClean="0"/>
              <a:t>A well written SRS will reduce the project cost in addition to improving its chances of finishing on schedule</a:t>
            </a: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3"/>
          <p:cNvSpPr>
            <a:spLocks noGrp="1" noChangeArrowheads="1"/>
          </p:cNvSpPr>
          <p:nvPr>
            <p:ph type="body" idx="1"/>
          </p:nvPr>
        </p:nvSpPr>
        <p:spPr>
          <a:xfrm>
            <a:off x="457200" y="228600"/>
            <a:ext cx="8229600" cy="5897563"/>
          </a:xfrm>
        </p:spPr>
        <p:txBody>
          <a:bodyPr/>
          <a:lstStyle/>
          <a:p>
            <a:pPr eaLnBrk="1" hangingPunct="1">
              <a:lnSpc>
                <a:spcPct val="90000"/>
              </a:lnSpc>
            </a:pPr>
            <a:r>
              <a:rPr lang="en-US" sz="2800" smtClean="0">
                <a:solidFill>
                  <a:srgbClr val="CC0000"/>
                </a:solidFill>
              </a:rPr>
              <a:t>Technical risks:</a:t>
            </a:r>
            <a:r>
              <a:rPr lang="en-US" sz="2800" smtClean="0"/>
              <a:t> threaten the quality and timeliness of the software to be produced</a:t>
            </a:r>
          </a:p>
          <a:p>
            <a:pPr eaLnBrk="1" hangingPunct="1">
              <a:lnSpc>
                <a:spcPct val="90000"/>
              </a:lnSpc>
            </a:pPr>
            <a:r>
              <a:rPr lang="en-US" sz="2800" smtClean="0"/>
              <a:t>If the technical risk becomes a reality, implementation may become difficult or impossible</a:t>
            </a:r>
          </a:p>
          <a:p>
            <a:pPr eaLnBrk="1" hangingPunct="1">
              <a:lnSpc>
                <a:spcPct val="90000"/>
              </a:lnSpc>
            </a:pPr>
            <a:r>
              <a:rPr lang="en-US" sz="2800" smtClean="0"/>
              <a:t>Technical risks identify potential:</a:t>
            </a:r>
          </a:p>
          <a:p>
            <a:pPr lvl="1" eaLnBrk="1" hangingPunct="1">
              <a:lnSpc>
                <a:spcPct val="90000"/>
              </a:lnSpc>
            </a:pPr>
            <a:r>
              <a:rPr lang="en-US" sz="2400" smtClean="0"/>
              <a:t>Design</a:t>
            </a:r>
          </a:p>
          <a:p>
            <a:pPr lvl="1" eaLnBrk="1" hangingPunct="1">
              <a:lnSpc>
                <a:spcPct val="90000"/>
              </a:lnSpc>
            </a:pPr>
            <a:r>
              <a:rPr lang="en-US" sz="2400" smtClean="0"/>
              <a:t>Implementation</a:t>
            </a:r>
          </a:p>
          <a:p>
            <a:pPr lvl="1" eaLnBrk="1" hangingPunct="1">
              <a:lnSpc>
                <a:spcPct val="90000"/>
              </a:lnSpc>
            </a:pPr>
            <a:r>
              <a:rPr lang="en-US" sz="2400" smtClean="0"/>
              <a:t>Interfacing</a:t>
            </a:r>
          </a:p>
          <a:p>
            <a:pPr lvl="1" eaLnBrk="1" hangingPunct="1">
              <a:lnSpc>
                <a:spcPct val="90000"/>
              </a:lnSpc>
            </a:pPr>
            <a:r>
              <a:rPr lang="en-US" sz="2400" smtClean="0"/>
              <a:t>Technical uncertainty</a:t>
            </a:r>
          </a:p>
          <a:p>
            <a:pPr lvl="1" eaLnBrk="1" hangingPunct="1">
              <a:lnSpc>
                <a:spcPct val="90000"/>
              </a:lnSpc>
            </a:pPr>
            <a:r>
              <a:rPr lang="en-US" sz="2400" smtClean="0"/>
              <a:t>Technical obsolescence</a:t>
            </a:r>
          </a:p>
          <a:p>
            <a:pPr lvl="1" eaLnBrk="1" hangingPunct="1">
              <a:lnSpc>
                <a:spcPct val="90000"/>
              </a:lnSpc>
            </a:pPr>
            <a:r>
              <a:rPr lang="en-US" sz="2400" smtClean="0"/>
              <a:t>“Leading-edge” technology</a:t>
            </a:r>
          </a:p>
          <a:p>
            <a:pPr eaLnBrk="1" hangingPunct="1">
              <a:lnSpc>
                <a:spcPct val="90000"/>
              </a:lnSpc>
            </a:pPr>
            <a:r>
              <a:rPr lang="en-US" sz="2800" smtClean="0"/>
              <a:t>Technical risks occur because the problem is harder to solve than it was thought to be</a:t>
            </a: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3"/>
          <p:cNvSpPr>
            <a:spLocks noGrp="1" noChangeArrowheads="1"/>
          </p:cNvSpPr>
          <p:nvPr>
            <p:ph type="body" idx="1"/>
          </p:nvPr>
        </p:nvSpPr>
        <p:spPr>
          <a:xfrm>
            <a:off x="457200" y="304800"/>
            <a:ext cx="8229600" cy="6553200"/>
          </a:xfrm>
        </p:spPr>
        <p:txBody>
          <a:bodyPr/>
          <a:lstStyle/>
          <a:p>
            <a:pPr marL="533400" indent="-533400" eaLnBrk="1" hangingPunct="1">
              <a:lnSpc>
                <a:spcPct val="90000"/>
              </a:lnSpc>
            </a:pPr>
            <a:r>
              <a:rPr lang="en-US" sz="2800" smtClean="0">
                <a:solidFill>
                  <a:srgbClr val="CC0000"/>
                </a:solidFill>
              </a:rPr>
              <a:t>Business risks:</a:t>
            </a:r>
            <a:r>
              <a:rPr lang="en-US" sz="2800" smtClean="0"/>
              <a:t> threaten the viability of the software to be built</a:t>
            </a:r>
          </a:p>
          <a:p>
            <a:pPr marL="533400" indent="-533400" eaLnBrk="1" hangingPunct="1">
              <a:lnSpc>
                <a:spcPct val="90000"/>
              </a:lnSpc>
            </a:pPr>
            <a:r>
              <a:rPr lang="en-US" sz="2800" smtClean="0"/>
              <a:t>Business risks often jeopardize the project or the product</a:t>
            </a:r>
          </a:p>
          <a:p>
            <a:pPr marL="533400" indent="-533400" eaLnBrk="1" hangingPunct="1">
              <a:lnSpc>
                <a:spcPct val="90000"/>
              </a:lnSpc>
            </a:pPr>
            <a:r>
              <a:rPr lang="en-US" sz="2800" smtClean="0"/>
              <a:t>Candidates for the top 5 business risks are:</a:t>
            </a:r>
          </a:p>
          <a:p>
            <a:pPr marL="914400" lvl="1" indent="-457200" eaLnBrk="1" hangingPunct="1">
              <a:lnSpc>
                <a:spcPct val="90000"/>
              </a:lnSpc>
              <a:buFontTx/>
              <a:buAutoNum type="arabicPeriod"/>
            </a:pPr>
            <a:r>
              <a:rPr lang="en-US" sz="2400" smtClean="0"/>
              <a:t>Building an excellent product that no one really wants (market risk)</a:t>
            </a:r>
          </a:p>
          <a:p>
            <a:pPr marL="914400" lvl="1" indent="-457200" eaLnBrk="1" hangingPunct="1">
              <a:lnSpc>
                <a:spcPct val="90000"/>
              </a:lnSpc>
              <a:buFontTx/>
              <a:buAutoNum type="arabicPeriod"/>
            </a:pPr>
            <a:r>
              <a:rPr lang="en-US" sz="2400" smtClean="0"/>
              <a:t>Building a product that no longer fits into the overall business strategy for the company (strategic risk)</a:t>
            </a:r>
          </a:p>
          <a:p>
            <a:pPr marL="914400" lvl="1" indent="-457200" eaLnBrk="1" hangingPunct="1">
              <a:lnSpc>
                <a:spcPct val="90000"/>
              </a:lnSpc>
              <a:buFontTx/>
              <a:buAutoNum type="arabicPeriod"/>
            </a:pPr>
            <a:r>
              <a:rPr lang="en-US" sz="2400" smtClean="0"/>
              <a:t>Building a product that the sales force doesn’t understand how to sell</a:t>
            </a:r>
          </a:p>
          <a:p>
            <a:pPr marL="914400" lvl="1" indent="-457200" eaLnBrk="1" hangingPunct="1">
              <a:lnSpc>
                <a:spcPct val="90000"/>
              </a:lnSpc>
              <a:buFontTx/>
              <a:buAutoNum type="arabicPeriod"/>
            </a:pPr>
            <a:r>
              <a:rPr lang="en-US" sz="2400" smtClean="0"/>
              <a:t>Losing the support of senior management due to change in focus or a change in people (management risk)</a:t>
            </a:r>
          </a:p>
          <a:p>
            <a:pPr marL="914400" lvl="1" indent="-457200" eaLnBrk="1" hangingPunct="1">
              <a:lnSpc>
                <a:spcPct val="90000"/>
              </a:lnSpc>
              <a:buFontTx/>
              <a:buAutoNum type="arabicPeriod"/>
            </a:pPr>
            <a:r>
              <a:rPr lang="en-US" sz="2400" smtClean="0"/>
              <a:t>Losing budgetary or personnel commitment (budget risk)</a:t>
            </a: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3"/>
          <p:cNvSpPr>
            <a:spLocks noGrp="1" noChangeArrowheads="1"/>
          </p:cNvSpPr>
          <p:nvPr>
            <p:ph type="body" idx="1"/>
          </p:nvPr>
        </p:nvSpPr>
        <p:spPr>
          <a:xfrm>
            <a:off x="457200" y="152400"/>
            <a:ext cx="8229600" cy="5973763"/>
          </a:xfrm>
        </p:spPr>
        <p:txBody>
          <a:bodyPr/>
          <a:lstStyle/>
          <a:p>
            <a:pPr eaLnBrk="1" hangingPunct="1"/>
            <a:r>
              <a:rPr lang="en-US" smtClean="0"/>
              <a:t>It is extremely important to note that simple categorization won’t always work.</a:t>
            </a:r>
          </a:p>
          <a:p>
            <a:pPr eaLnBrk="1" hangingPunct="1"/>
            <a:r>
              <a:rPr lang="en-US" smtClean="0"/>
              <a:t>Some risks are simply unpredictable in advance</a:t>
            </a:r>
          </a:p>
          <a:p>
            <a:pPr eaLnBrk="1" hangingPunct="1"/>
            <a:r>
              <a:rPr lang="en-US" smtClean="0"/>
              <a:t>Another known categorization of risks as proposed by Charette are:</a:t>
            </a:r>
          </a:p>
          <a:p>
            <a:pPr lvl="1" eaLnBrk="1" hangingPunct="1"/>
            <a:r>
              <a:rPr lang="en-US" smtClean="0">
                <a:solidFill>
                  <a:srgbClr val="CC0000"/>
                </a:solidFill>
              </a:rPr>
              <a:t>Known risks</a:t>
            </a:r>
          </a:p>
          <a:p>
            <a:pPr lvl="1" eaLnBrk="1" hangingPunct="1"/>
            <a:r>
              <a:rPr lang="en-US" smtClean="0">
                <a:solidFill>
                  <a:srgbClr val="CC0000"/>
                </a:solidFill>
              </a:rPr>
              <a:t>Predictable risks</a:t>
            </a:r>
          </a:p>
          <a:p>
            <a:pPr lvl="1" eaLnBrk="1" hangingPunct="1"/>
            <a:r>
              <a:rPr lang="en-US" smtClean="0">
                <a:solidFill>
                  <a:srgbClr val="CC0000"/>
                </a:solidFill>
              </a:rPr>
              <a:t>Unpredictable risks</a:t>
            </a: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3"/>
          <p:cNvSpPr>
            <a:spLocks noGrp="1" noChangeArrowheads="1"/>
          </p:cNvSpPr>
          <p:nvPr>
            <p:ph type="body" idx="1"/>
          </p:nvPr>
        </p:nvSpPr>
        <p:spPr>
          <a:xfrm>
            <a:off x="457200" y="304800"/>
            <a:ext cx="8229600" cy="5821363"/>
          </a:xfrm>
        </p:spPr>
        <p:txBody>
          <a:bodyPr/>
          <a:lstStyle/>
          <a:p>
            <a:pPr eaLnBrk="1" hangingPunct="1"/>
            <a:r>
              <a:rPr lang="en-US" smtClean="0">
                <a:solidFill>
                  <a:srgbClr val="CC0000"/>
                </a:solidFill>
              </a:rPr>
              <a:t>Known risks</a:t>
            </a:r>
            <a:r>
              <a:rPr lang="en-US" smtClean="0"/>
              <a:t> are those that can be uncovered after:</a:t>
            </a:r>
          </a:p>
          <a:p>
            <a:pPr lvl="1" eaLnBrk="1" hangingPunct="1"/>
            <a:r>
              <a:rPr lang="en-US" smtClean="0"/>
              <a:t> careful evaluation of the project plan</a:t>
            </a:r>
          </a:p>
          <a:p>
            <a:pPr lvl="1" eaLnBrk="1" hangingPunct="1"/>
            <a:r>
              <a:rPr lang="en-US" smtClean="0"/>
              <a:t> the business and technical environment in which the project is being developed</a:t>
            </a:r>
          </a:p>
          <a:p>
            <a:pPr lvl="1" eaLnBrk="1" hangingPunct="1"/>
            <a:r>
              <a:rPr lang="en-US" smtClean="0"/>
              <a:t>Other reliable sources, e.g: </a:t>
            </a:r>
          </a:p>
          <a:p>
            <a:pPr lvl="2" eaLnBrk="1" hangingPunct="1"/>
            <a:r>
              <a:rPr lang="en-US" smtClean="0"/>
              <a:t>unrealistic delivery date, </a:t>
            </a:r>
          </a:p>
          <a:p>
            <a:pPr lvl="2" eaLnBrk="1" hangingPunct="1"/>
            <a:r>
              <a:rPr lang="en-US" smtClean="0"/>
              <a:t>lack of documented requirements or software scope,</a:t>
            </a:r>
          </a:p>
          <a:p>
            <a:pPr lvl="2" eaLnBrk="1" hangingPunct="1"/>
            <a:r>
              <a:rPr lang="en-US" smtClean="0"/>
              <a:t> poor development environment</a:t>
            </a:r>
          </a:p>
          <a:p>
            <a:pPr eaLnBrk="1" hangingPunct="1"/>
            <a:endParaRPr lang="en-US" smtClean="0"/>
          </a:p>
          <a:p>
            <a:pPr eaLnBrk="1" hangingPunct="1"/>
            <a:endParaRPr lang="en-US" smtClean="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3"/>
          <p:cNvSpPr>
            <a:spLocks noGrp="1" noChangeArrowheads="1"/>
          </p:cNvSpPr>
          <p:nvPr>
            <p:ph type="body" idx="1"/>
          </p:nvPr>
        </p:nvSpPr>
        <p:spPr>
          <a:xfrm>
            <a:off x="457200" y="304800"/>
            <a:ext cx="8229600" cy="5821363"/>
          </a:xfrm>
        </p:spPr>
        <p:txBody>
          <a:bodyPr/>
          <a:lstStyle/>
          <a:p>
            <a:pPr eaLnBrk="1" hangingPunct="1"/>
            <a:r>
              <a:rPr lang="en-US" smtClean="0">
                <a:solidFill>
                  <a:srgbClr val="CC0000"/>
                </a:solidFill>
              </a:rPr>
              <a:t>Predictable risks</a:t>
            </a:r>
            <a:r>
              <a:rPr lang="en-US" smtClean="0"/>
              <a:t> are extrapolated from past project experience, e.g.:</a:t>
            </a:r>
          </a:p>
          <a:p>
            <a:pPr lvl="1" eaLnBrk="1" hangingPunct="1"/>
            <a:r>
              <a:rPr lang="en-US" smtClean="0"/>
              <a:t>staff turnover, </a:t>
            </a:r>
          </a:p>
          <a:p>
            <a:pPr lvl="1" eaLnBrk="1" hangingPunct="1"/>
            <a:r>
              <a:rPr lang="en-US" smtClean="0"/>
              <a:t>poor communication with the customer,</a:t>
            </a:r>
          </a:p>
          <a:p>
            <a:pPr lvl="1" eaLnBrk="1" hangingPunct="1"/>
            <a:r>
              <a:rPr lang="en-US" smtClean="0"/>
              <a:t>dilution of staff effort as ongoing maintenance requests are serviced</a:t>
            </a:r>
          </a:p>
          <a:p>
            <a:pPr eaLnBrk="1" hangingPunct="1"/>
            <a:r>
              <a:rPr lang="en-US" smtClean="0">
                <a:solidFill>
                  <a:srgbClr val="CC0000"/>
                </a:solidFill>
              </a:rPr>
              <a:t>Unpredictable risks</a:t>
            </a:r>
            <a:r>
              <a:rPr lang="en-US" smtClean="0"/>
              <a:t> are the joker in the deck</a:t>
            </a:r>
          </a:p>
          <a:p>
            <a:pPr lvl="1" eaLnBrk="1" hangingPunct="1"/>
            <a:r>
              <a:rPr lang="en-US" smtClean="0"/>
              <a:t>They can and do occur but they are extremely difficult to identify in advance</a:t>
            </a:r>
          </a:p>
          <a:p>
            <a:pPr eaLnBrk="1" hangingPunct="1"/>
            <a:endParaRPr lang="en-US" smtClean="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xfrm>
            <a:off x="457200" y="274638"/>
            <a:ext cx="8229600" cy="715962"/>
          </a:xfrm>
        </p:spPr>
        <p:txBody>
          <a:bodyPr/>
          <a:lstStyle/>
          <a:p>
            <a:pPr eaLnBrk="1" hangingPunct="1"/>
            <a:r>
              <a:rPr lang="en-US" sz="4000" smtClean="0"/>
              <a:t>Risk Identification</a:t>
            </a:r>
          </a:p>
        </p:txBody>
      </p:sp>
      <p:sp>
        <p:nvSpPr>
          <p:cNvPr id="190467" name="Rectangle 3"/>
          <p:cNvSpPr>
            <a:spLocks noGrp="1" noChangeArrowheads="1"/>
          </p:cNvSpPr>
          <p:nvPr>
            <p:ph type="body" idx="1"/>
          </p:nvPr>
        </p:nvSpPr>
        <p:spPr>
          <a:xfrm>
            <a:off x="457200" y="1066800"/>
            <a:ext cx="8229600" cy="5562600"/>
          </a:xfrm>
        </p:spPr>
        <p:txBody>
          <a:bodyPr/>
          <a:lstStyle/>
          <a:p>
            <a:pPr eaLnBrk="1" hangingPunct="1">
              <a:lnSpc>
                <a:spcPct val="90000"/>
              </a:lnSpc>
            </a:pPr>
            <a:r>
              <a:rPr lang="en-US" smtClean="0"/>
              <a:t>Risk identification is a systematic attempt to specify threats to the project plan (estimates, schedule, resource loading etc)</a:t>
            </a:r>
          </a:p>
          <a:p>
            <a:pPr eaLnBrk="1" hangingPunct="1">
              <a:lnSpc>
                <a:spcPct val="90000"/>
              </a:lnSpc>
            </a:pPr>
            <a:r>
              <a:rPr lang="en-US" smtClean="0"/>
              <a:t>By identifying known and predictable risks, the project manager takes a first step toward avoiding them when possible and controlling them when necessary</a:t>
            </a:r>
          </a:p>
          <a:p>
            <a:pPr eaLnBrk="1" hangingPunct="1">
              <a:lnSpc>
                <a:spcPct val="90000"/>
              </a:lnSpc>
            </a:pPr>
            <a:r>
              <a:rPr lang="en-US" smtClean="0"/>
              <a:t>There are two distinct types of risks for each of the categories presented earlier: generic risks and product-specific risks</a:t>
            </a: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3"/>
          <p:cNvSpPr>
            <a:spLocks noGrp="1" noChangeArrowheads="1"/>
          </p:cNvSpPr>
          <p:nvPr>
            <p:ph type="body" idx="1"/>
          </p:nvPr>
        </p:nvSpPr>
        <p:spPr>
          <a:xfrm>
            <a:off x="457200" y="304800"/>
            <a:ext cx="8229600" cy="5821363"/>
          </a:xfrm>
        </p:spPr>
        <p:txBody>
          <a:bodyPr/>
          <a:lstStyle/>
          <a:p>
            <a:pPr eaLnBrk="1" hangingPunct="1"/>
            <a:r>
              <a:rPr lang="en-US" sz="2800" smtClean="0"/>
              <a:t>Generic risks are a potential threat to every software project</a:t>
            </a:r>
          </a:p>
          <a:p>
            <a:pPr eaLnBrk="1" hangingPunct="1"/>
            <a:r>
              <a:rPr lang="en-US" sz="2800" smtClean="0"/>
              <a:t>Product-specific risks can only be identified by those with a clear understanding of the technology, the people and the environment that is specific to the project at hand</a:t>
            </a:r>
          </a:p>
          <a:p>
            <a:pPr eaLnBrk="1" hangingPunct="1"/>
            <a:r>
              <a:rPr lang="en-US" sz="2800" smtClean="0"/>
              <a:t>To identify product-specific risks, the project plan and the software statement of scope are examined and an answer to the following question is developed:</a:t>
            </a:r>
          </a:p>
          <a:p>
            <a:pPr eaLnBrk="1" hangingPunct="1">
              <a:buFontTx/>
              <a:buNone/>
            </a:pPr>
            <a:r>
              <a:rPr lang="en-US" sz="2800" smtClean="0"/>
              <a:t>   </a:t>
            </a:r>
            <a:r>
              <a:rPr lang="en-US" sz="2800" smtClean="0">
                <a:solidFill>
                  <a:srgbClr val="CC0000"/>
                </a:solidFill>
              </a:rPr>
              <a:t>“What special characteristics of this product may threaten our project plan?” </a:t>
            </a: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3"/>
          <p:cNvSpPr>
            <a:spLocks noGrp="1" noChangeArrowheads="1"/>
          </p:cNvSpPr>
          <p:nvPr>
            <p:ph type="body" idx="1"/>
          </p:nvPr>
        </p:nvSpPr>
        <p:spPr>
          <a:xfrm>
            <a:off x="457200" y="228600"/>
            <a:ext cx="8382000" cy="5897563"/>
          </a:xfrm>
        </p:spPr>
        <p:txBody>
          <a:bodyPr/>
          <a:lstStyle/>
          <a:p>
            <a:pPr eaLnBrk="1" hangingPunct="1"/>
            <a:r>
              <a:rPr lang="en-US" smtClean="0"/>
              <a:t>Both generic and product-specific risks should be identified systematically</a:t>
            </a:r>
          </a:p>
          <a:p>
            <a:pPr eaLnBrk="1" hangingPunct="1">
              <a:buFontTx/>
              <a:buNone/>
            </a:pPr>
            <a:r>
              <a:rPr lang="en-US" smtClean="0"/>
              <a:t> </a:t>
            </a:r>
            <a:r>
              <a:rPr lang="en-US" smtClean="0">
                <a:solidFill>
                  <a:srgbClr val="CC0000"/>
                </a:solidFill>
              </a:rPr>
              <a:t>“If you don’t actively attack the risks, they will actively attack you”</a:t>
            </a:r>
          </a:p>
          <a:p>
            <a:pPr eaLnBrk="1" hangingPunct="1"/>
            <a:r>
              <a:rPr lang="en-US" smtClean="0"/>
              <a:t>One method for identifying risks is to create a </a:t>
            </a:r>
            <a:r>
              <a:rPr lang="en-US" i="1" smtClean="0"/>
              <a:t>risk item checklist</a:t>
            </a:r>
            <a:r>
              <a:rPr lang="en-US" smtClean="0"/>
              <a:t> </a:t>
            </a:r>
          </a:p>
          <a:p>
            <a:pPr eaLnBrk="1" hangingPunct="1"/>
            <a:r>
              <a:rPr lang="en-US" smtClean="0"/>
              <a:t>The checklist can be used for risk identification and focuses on some subset of known and predictable risks in the following generic subcategories: </a:t>
            </a: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3"/>
          <p:cNvSpPr>
            <a:spLocks noGrp="1" noChangeArrowheads="1"/>
          </p:cNvSpPr>
          <p:nvPr>
            <p:ph type="body" idx="1"/>
          </p:nvPr>
        </p:nvSpPr>
        <p:spPr>
          <a:xfrm>
            <a:off x="457200" y="304800"/>
            <a:ext cx="8229600" cy="6324600"/>
          </a:xfrm>
        </p:spPr>
        <p:txBody>
          <a:bodyPr/>
          <a:lstStyle/>
          <a:p>
            <a:pPr eaLnBrk="1" hangingPunct="1">
              <a:lnSpc>
                <a:spcPct val="80000"/>
              </a:lnSpc>
            </a:pPr>
            <a:r>
              <a:rPr lang="en-US" sz="2800" smtClean="0">
                <a:solidFill>
                  <a:srgbClr val="CC0000"/>
                </a:solidFill>
              </a:rPr>
              <a:t>Product size-</a:t>
            </a:r>
            <a:r>
              <a:rPr lang="en-US" sz="2800" smtClean="0"/>
              <a:t> Risks associated with the overall size of the software to be built or modified</a:t>
            </a:r>
          </a:p>
          <a:p>
            <a:pPr eaLnBrk="1" hangingPunct="1">
              <a:lnSpc>
                <a:spcPct val="80000"/>
              </a:lnSpc>
            </a:pPr>
            <a:r>
              <a:rPr lang="en-US" sz="2800" smtClean="0">
                <a:solidFill>
                  <a:srgbClr val="CC0000"/>
                </a:solidFill>
              </a:rPr>
              <a:t>Business impact-</a:t>
            </a:r>
            <a:r>
              <a:rPr lang="en-US" sz="2800" smtClean="0"/>
              <a:t> risks associated with constraints imposed by management or the marketplace</a:t>
            </a:r>
          </a:p>
          <a:p>
            <a:pPr eaLnBrk="1" hangingPunct="1">
              <a:lnSpc>
                <a:spcPct val="80000"/>
              </a:lnSpc>
            </a:pPr>
            <a:r>
              <a:rPr lang="en-US" sz="2800" smtClean="0">
                <a:solidFill>
                  <a:srgbClr val="CC0000"/>
                </a:solidFill>
              </a:rPr>
              <a:t>Customer characteristics-</a:t>
            </a:r>
            <a:r>
              <a:rPr lang="en-US" sz="2800" smtClean="0"/>
              <a:t> risks associated with the sophistication of the customer and the developer’s ability to communicate with the customer in a timely manner</a:t>
            </a:r>
          </a:p>
          <a:p>
            <a:pPr eaLnBrk="1" hangingPunct="1">
              <a:lnSpc>
                <a:spcPct val="80000"/>
              </a:lnSpc>
            </a:pPr>
            <a:r>
              <a:rPr lang="en-US" sz="2800" smtClean="0">
                <a:solidFill>
                  <a:srgbClr val="CC0000"/>
                </a:solidFill>
              </a:rPr>
              <a:t>Process definition-</a:t>
            </a:r>
            <a:r>
              <a:rPr lang="en-US" sz="2800" smtClean="0"/>
              <a:t> risks associated with the degree to which the software process has been defined and is followed by the development organization</a:t>
            </a:r>
          </a:p>
          <a:p>
            <a:pPr eaLnBrk="1" hangingPunct="1">
              <a:lnSpc>
                <a:spcPct val="80000"/>
              </a:lnSpc>
            </a:pPr>
            <a:r>
              <a:rPr lang="en-US" sz="2800" smtClean="0">
                <a:solidFill>
                  <a:srgbClr val="CC0000"/>
                </a:solidFill>
              </a:rPr>
              <a:t>Development environment-</a:t>
            </a:r>
            <a:r>
              <a:rPr lang="en-US" sz="2800" smtClean="0"/>
              <a:t> risks associated with the availability and quality of the tools to be used to build the product</a:t>
            </a: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3"/>
          <p:cNvSpPr>
            <a:spLocks noGrp="1" noChangeArrowheads="1"/>
          </p:cNvSpPr>
          <p:nvPr>
            <p:ph type="body" idx="1"/>
          </p:nvPr>
        </p:nvSpPr>
        <p:spPr>
          <a:xfrm>
            <a:off x="457200" y="228600"/>
            <a:ext cx="8229600" cy="6324600"/>
          </a:xfrm>
        </p:spPr>
        <p:txBody>
          <a:bodyPr/>
          <a:lstStyle/>
          <a:p>
            <a:pPr eaLnBrk="1" hangingPunct="1">
              <a:lnSpc>
                <a:spcPct val="90000"/>
              </a:lnSpc>
            </a:pPr>
            <a:r>
              <a:rPr lang="en-US" smtClean="0">
                <a:solidFill>
                  <a:srgbClr val="CC0000"/>
                </a:solidFill>
              </a:rPr>
              <a:t>Technology to be built-</a:t>
            </a:r>
            <a:r>
              <a:rPr lang="en-US" smtClean="0"/>
              <a:t> risks associated with the complexity of the system to be built and the “newness” of the technology that is packaged by the system</a:t>
            </a:r>
          </a:p>
          <a:p>
            <a:pPr eaLnBrk="1" hangingPunct="1">
              <a:lnSpc>
                <a:spcPct val="90000"/>
              </a:lnSpc>
            </a:pPr>
            <a:r>
              <a:rPr lang="en-US" smtClean="0">
                <a:solidFill>
                  <a:srgbClr val="CC0000"/>
                </a:solidFill>
              </a:rPr>
              <a:t>Staff size and experience-</a:t>
            </a:r>
            <a:r>
              <a:rPr lang="en-US" smtClean="0"/>
              <a:t> risks associated with the overall technical and project experience of the software engineers who will do the work</a:t>
            </a:r>
          </a:p>
          <a:p>
            <a:pPr eaLnBrk="1" hangingPunct="1">
              <a:lnSpc>
                <a:spcPct val="90000"/>
              </a:lnSpc>
            </a:pPr>
            <a:r>
              <a:rPr lang="en-US" smtClean="0"/>
              <a:t>The answers to these questions allow the planner to estimate the impact of risk</a:t>
            </a:r>
          </a:p>
          <a:p>
            <a:pPr eaLnBrk="1" hangingPunct="1">
              <a:lnSpc>
                <a:spcPct val="90000"/>
              </a:lnSpc>
            </a:pPr>
            <a:r>
              <a:rPr lang="en-US" smtClean="0"/>
              <a:t>Finally a set of “risk components and drivers” are listed along with their probability of occurrence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body" idx="1"/>
          </p:nvPr>
        </p:nvSpPr>
        <p:spPr>
          <a:xfrm>
            <a:off x="457200" y="304800"/>
            <a:ext cx="8229600" cy="5821363"/>
          </a:xfrm>
        </p:spPr>
        <p:txBody>
          <a:bodyPr/>
          <a:lstStyle/>
          <a:p>
            <a:pPr eaLnBrk="1" hangingPunct="1">
              <a:lnSpc>
                <a:spcPct val="90000"/>
              </a:lnSpc>
            </a:pPr>
            <a:r>
              <a:rPr lang="en-US" sz="2800" smtClean="0"/>
              <a:t>Hence, the quality of the SRS impacts:</a:t>
            </a:r>
          </a:p>
          <a:p>
            <a:pPr lvl="1" eaLnBrk="1" hangingPunct="1">
              <a:lnSpc>
                <a:spcPct val="90000"/>
              </a:lnSpc>
            </a:pPr>
            <a:r>
              <a:rPr lang="en-US" sz="2400" smtClean="0"/>
              <a:t> the customer &amp; developer satisfaction</a:t>
            </a:r>
          </a:p>
          <a:p>
            <a:pPr lvl="1" eaLnBrk="1" hangingPunct="1">
              <a:lnSpc>
                <a:spcPct val="90000"/>
              </a:lnSpc>
            </a:pPr>
            <a:r>
              <a:rPr lang="en-US" sz="2400" smtClean="0"/>
              <a:t>System validation</a:t>
            </a:r>
          </a:p>
          <a:p>
            <a:pPr lvl="1" eaLnBrk="1" hangingPunct="1">
              <a:lnSpc>
                <a:spcPct val="90000"/>
              </a:lnSpc>
            </a:pPr>
            <a:r>
              <a:rPr lang="en-US" sz="2400" smtClean="0"/>
              <a:t>Quality of the final s/w</a:t>
            </a:r>
          </a:p>
          <a:p>
            <a:pPr lvl="1" eaLnBrk="1" hangingPunct="1">
              <a:lnSpc>
                <a:spcPct val="90000"/>
              </a:lnSpc>
            </a:pPr>
            <a:r>
              <a:rPr lang="en-US" sz="2400" smtClean="0"/>
              <a:t>S/w development cost</a:t>
            </a:r>
          </a:p>
          <a:p>
            <a:pPr eaLnBrk="1" hangingPunct="1">
              <a:lnSpc>
                <a:spcPct val="90000"/>
              </a:lnSpc>
            </a:pPr>
            <a:r>
              <a:rPr lang="en-US" sz="2800" smtClean="0"/>
              <a:t>All these points illustrate the importance of a high-quality SRS</a:t>
            </a:r>
          </a:p>
          <a:p>
            <a:pPr eaLnBrk="1" hangingPunct="1">
              <a:lnSpc>
                <a:spcPct val="90000"/>
              </a:lnSpc>
            </a:pPr>
            <a:r>
              <a:rPr lang="en-US" sz="2800" smtClean="0"/>
              <a:t>Unfortunately it is not a common practice:</a:t>
            </a:r>
          </a:p>
          <a:p>
            <a:pPr lvl="1" eaLnBrk="1" hangingPunct="1">
              <a:lnSpc>
                <a:spcPct val="90000"/>
              </a:lnSpc>
            </a:pPr>
            <a:r>
              <a:rPr lang="en-US" sz="2400" smtClean="0"/>
              <a:t> due to lack of understanding of the role and the importance of the SRS </a:t>
            </a:r>
          </a:p>
          <a:p>
            <a:pPr lvl="1" eaLnBrk="1" hangingPunct="1">
              <a:lnSpc>
                <a:spcPct val="90000"/>
              </a:lnSpc>
            </a:pPr>
            <a:r>
              <a:rPr lang="en-US" sz="2400" smtClean="0"/>
              <a:t>To speed up development and cut costs by eliminating “non-essential activities” </a:t>
            </a:r>
          </a:p>
          <a:p>
            <a:pPr eaLnBrk="1" hangingPunct="1">
              <a:lnSpc>
                <a:spcPct val="90000"/>
              </a:lnSpc>
            </a:pPr>
            <a:r>
              <a:rPr lang="en-US" sz="2800" smtClean="0"/>
              <a:t>“Non-essential” activities mostly mean any other activity other than coding</a:t>
            </a:r>
          </a:p>
          <a:p>
            <a:pPr eaLnBrk="1" hangingPunct="1">
              <a:lnSpc>
                <a:spcPct val="90000"/>
              </a:lnSpc>
              <a:buFontTx/>
              <a:buNone/>
            </a:pPr>
            <a:endParaRPr lang="en-US" sz="2800" smtClean="0"/>
          </a:p>
          <a:p>
            <a:pPr lvl="1" eaLnBrk="1" hangingPunct="1">
              <a:lnSpc>
                <a:spcPct val="90000"/>
              </a:lnSpc>
            </a:pPr>
            <a:endParaRPr lang="en-US" sz="2400" smtClean="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457200" y="274638"/>
            <a:ext cx="8229600" cy="715962"/>
          </a:xfrm>
        </p:spPr>
        <p:txBody>
          <a:bodyPr/>
          <a:lstStyle/>
          <a:p>
            <a:pPr eaLnBrk="1" hangingPunct="1"/>
            <a:r>
              <a:rPr lang="en-US" sz="4000" smtClean="0"/>
              <a:t>Risk components and drivers</a:t>
            </a:r>
          </a:p>
        </p:txBody>
      </p:sp>
      <p:sp>
        <p:nvSpPr>
          <p:cNvPr id="195587" name="Rectangle 3"/>
          <p:cNvSpPr>
            <a:spLocks noGrp="1" noChangeArrowheads="1"/>
          </p:cNvSpPr>
          <p:nvPr>
            <p:ph type="body" idx="1"/>
          </p:nvPr>
        </p:nvSpPr>
        <p:spPr>
          <a:xfrm>
            <a:off x="457200" y="1066800"/>
            <a:ext cx="8229600" cy="5059363"/>
          </a:xfrm>
        </p:spPr>
        <p:txBody>
          <a:bodyPr/>
          <a:lstStyle/>
          <a:p>
            <a:pPr eaLnBrk="1" hangingPunct="1"/>
            <a:r>
              <a:rPr lang="en-US" smtClean="0"/>
              <a:t>The U.S Air Force has written guidelines for software risk identification and abatement</a:t>
            </a:r>
          </a:p>
          <a:p>
            <a:pPr eaLnBrk="1" hangingPunct="1"/>
            <a:r>
              <a:rPr lang="en-US" smtClean="0"/>
              <a:t>The USAF approach requires that the project manager identify the </a:t>
            </a:r>
            <a:r>
              <a:rPr lang="en-US" i="1" smtClean="0"/>
              <a:t>risk drivers</a:t>
            </a:r>
            <a:r>
              <a:rPr lang="en-US" smtClean="0"/>
              <a:t> that affect </a:t>
            </a:r>
            <a:r>
              <a:rPr lang="en-US" i="1" smtClean="0"/>
              <a:t>software risk components </a:t>
            </a:r>
            <a:r>
              <a:rPr lang="en-US" smtClean="0"/>
              <a:t>are defined in the following manner:</a:t>
            </a:r>
          </a:p>
          <a:p>
            <a:pPr lvl="1" eaLnBrk="1" hangingPunct="1"/>
            <a:r>
              <a:rPr lang="en-US" smtClean="0">
                <a:solidFill>
                  <a:srgbClr val="CC0000"/>
                </a:solidFill>
              </a:rPr>
              <a:t>Performance risk-</a:t>
            </a:r>
            <a:r>
              <a:rPr lang="en-US" smtClean="0"/>
              <a:t> the degree of uncertainty that the product will meet its requirements and be fit for its intended use</a:t>
            </a:r>
          </a:p>
          <a:p>
            <a:pPr lvl="1" eaLnBrk="1" hangingPunct="1">
              <a:buFontTx/>
              <a:buNone/>
            </a:pPr>
            <a:endParaRPr lang="en-US" smtClean="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3"/>
          <p:cNvSpPr>
            <a:spLocks noGrp="1" noChangeArrowheads="1"/>
          </p:cNvSpPr>
          <p:nvPr>
            <p:ph type="body" idx="1"/>
          </p:nvPr>
        </p:nvSpPr>
        <p:spPr>
          <a:xfrm>
            <a:off x="457200" y="228600"/>
            <a:ext cx="8229600" cy="5897563"/>
          </a:xfrm>
        </p:spPr>
        <p:txBody>
          <a:bodyPr/>
          <a:lstStyle/>
          <a:p>
            <a:pPr lvl="1" eaLnBrk="1" hangingPunct="1"/>
            <a:r>
              <a:rPr lang="en-US" smtClean="0">
                <a:solidFill>
                  <a:srgbClr val="CC0000"/>
                </a:solidFill>
              </a:rPr>
              <a:t>Cost risk-</a:t>
            </a:r>
            <a:r>
              <a:rPr lang="en-US" smtClean="0"/>
              <a:t> the degree of uncertainty that the project budget will be maintained</a:t>
            </a:r>
          </a:p>
          <a:p>
            <a:pPr lvl="1" eaLnBrk="1" hangingPunct="1"/>
            <a:r>
              <a:rPr lang="en-US" smtClean="0">
                <a:solidFill>
                  <a:srgbClr val="CC0000"/>
                </a:solidFill>
              </a:rPr>
              <a:t>Support risk-</a:t>
            </a:r>
            <a:r>
              <a:rPr lang="en-US" smtClean="0"/>
              <a:t> the degree of uncertainty that the software will be easy to correct, adapt and enhance</a:t>
            </a:r>
          </a:p>
          <a:p>
            <a:pPr lvl="1" eaLnBrk="1" hangingPunct="1"/>
            <a:r>
              <a:rPr lang="en-US" smtClean="0">
                <a:solidFill>
                  <a:srgbClr val="CC0000"/>
                </a:solidFill>
              </a:rPr>
              <a:t>Schedule risk-</a:t>
            </a:r>
            <a:r>
              <a:rPr lang="en-US" smtClean="0"/>
              <a:t> the degree of uncertainty that the project schedule will be maintained and that the product will be delivered on time</a:t>
            </a:r>
          </a:p>
          <a:p>
            <a:pPr eaLnBrk="1" hangingPunct="1"/>
            <a:r>
              <a:rPr lang="en-US" smtClean="0"/>
              <a:t>The impact of each driver on the risk component is divided into one of four categories- negligible, marginal, critical and catastrophic </a:t>
            </a:r>
          </a:p>
          <a:p>
            <a:pPr eaLnBrk="1" hangingPunct="1"/>
            <a:endParaRPr lang="en-US" smtClean="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xfrm>
            <a:off x="457200" y="228600"/>
            <a:ext cx="8229600" cy="487363"/>
          </a:xfrm>
        </p:spPr>
        <p:txBody>
          <a:bodyPr/>
          <a:lstStyle/>
          <a:p>
            <a:pPr eaLnBrk="1" hangingPunct="1"/>
            <a:r>
              <a:rPr lang="en-US" sz="4000" smtClean="0"/>
              <a:t>Risk Projection</a:t>
            </a:r>
          </a:p>
        </p:txBody>
      </p:sp>
      <p:sp>
        <p:nvSpPr>
          <p:cNvPr id="197635" name="Rectangle 3"/>
          <p:cNvSpPr>
            <a:spLocks noGrp="1" noChangeArrowheads="1"/>
          </p:cNvSpPr>
          <p:nvPr>
            <p:ph type="body" idx="1"/>
          </p:nvPr>
        </p:nvSpPr>
        <p:spPr>
          <a:xfrm>
            <a:off x="457200" y="838200"/>
            <a:ext cx="8229600" cy="6019800"/>
          </a:xfrm>
        </p:spPr>
        <p:txBody>
          <a:bodyPr/>
          <a:lstStyle/>
          <a:p>
            <a:pPr marL="533400" indent="-533400" eaLnBrk="1" hangingPunct="1">
              <a:lnSpc>
                <a:spcPct val="90000"/>
              </a:lnSpc>
            </a:pPr>
            <a:r>
              <a:rPr lang="en-US" sz="2800" smtClean="0"/>
              <a:t>Risk projection, also called risk elimination attempts to rate each risk in two ways:</a:t>
            </a:r>
          </a:p>
          <a:p>
            <a:pPr marL="914400" lvl="1" indent="-457200" eaLnBrk="1" hangingPunct="1">
              <a:lnSpc>
                <a:spcPct val="90000"/>
              </a:lnSpc>
            </a:pPr>
            <a:r>
              <a:rPr lang="en-US" sz="2400" smtClean="0"/>
              <a:t>The </a:t>
            </a:r>
            <a:r>
              <a:rPr lang="en-US" sz="2400" smtClean="0">
                <a:solidFill>
                  <a:srgbClr val="CC0000"/>
                </a:solidFill>
              </a:rPr>
              <a:t>likelihood </a:t>
            </a:r>
            <a:r>
              <a:rPr lang="en-US" sz="2400" smtClean="0"/>
              <a:t>or </a:t>
            </a:r>
            <a:r>
              <a:rPr lang="en-US" sz="2400" smtClean="0">
                <a:solidFill>
                  <a:srgbClr val="CC0000"/>
                </a:solidFill>
              </a:rPr>
              <a:t>probability</a:t>
            </a:r>
            <a:r>
              <a:rPr lang="en-US" sz="2400" smtClean="0"/>
              <a:t> that the risk is real</a:t>
            </a:r>
          </a:p>
          <a:p>
            <a:pPr marL="914400" lvl="1" indent="-457200" eaLnBrk="1" hangingPunct="1">
              <a:lnSpc>
                <a:spcPct val="90000"/>
              </a:lnSpc>
            </a:pPr>
            <a:r>
              <a:rPr lang="en-US" sz="2400" smtClean="0"/>
              <a:t>The </a:t>
            </a:r>
            <a:r>
              <a:rPr lang="en-US" sz="2400" smtClean="0">
                <a:solidFill>
                  <a:srgbClr val="CC0000"/>
                </a:solidFill>
              </a:rPr>
              <a:t>consequences</a:t>
            </a:r>
            <a:r>
              <a:rPr lang="en-US" sz="2400" smtClean="0"/>
              <a:t> of the problems associated with the risk, should it occur</a:t>
            </a:r>
          </a:p>
          <a:p>
            <a:pPr marL="533400" indent="-533400" eaLnBrk="1" hangingPunct="1">
              <a:lnSpc>
                <a:spcPct val="90000"/>
              </a:lnSpc>
            </a:pPr>
            <a:r>
              <a:rPr lang="en-US" sz="2800" smtClean="0"/>
              <a:t>The project planner, along with other managers and technical staff performs 4 risk projection activities:</a:t>
            </a:r>
          </a:p>
          <a:p>
            <a:pPr marL="914400" lvl="1" indent="-457200" eaLnBrk="1" hangingPunct="1">
              <a:lnSpc>
                <a:spcPct val="90000"/>
              </a:lnSpc>
              <a:buFontTx/>
              <a:buAutoNum type="arabicPeriod"/>
            </a:pPr>
            <a:r>
              <a:rPr lang="en-US" sz="2400" smtClean="0"/>
              <a:t>Establish a scale that reflects the perceived likelihood of a risk</a:t>
            </a:r>
          </a:p>
          <a:p>
            <a:pPr marL="914400" lvl="1" indent="-457200" eaLnBrk="1" hangingPunct="1">
              <a:lnSpc>
                <a:spcPct val="90000"/>
              </a:lnSpc>
              <a:buFontTx/>
              <a:buAutoNum type="arabicPeriod"/>
            </a:pPr>
            <a:r>
              <a:rPr lang="en-US" sz="2400" smtClean="0"/>
              <a:t>Delineate the consequences of the risk</a:t>
            </a:r>
          </a:p>
          <a:p>
            <a:pPr marL="914400" lvl="1" indent="-457200" eaLnBrk="1" hangingPunct="1">
              <a:lnSpc>
                <a:spcPct val="90000"/>
              </a:lnSpc>
              <a:buFontTx/>
              <a:buAutoNum type="arabicPeriod"/>
            </a:pPr>
            <a:r>
              <a:rPr lang="en-US" sz="2400" smtClean="0"/>
              <a:t>Estimate the impact of the risk on the project and the product</a:t>
            </a:r>
          </a:p>
          <a:p>
            <a:pPr marL="914400" lvl="1" indent="-457200" eaLnBrk="1" hangingPunct="1">
              <a:lnSpc>
                <a:spcPct val="90000"/>
              </a:lnSpc>
              <a:buFontTx/>
              <a:buAutoNum type="arabicPeriod"/>
            </a:pPr>
            <a:r>
              <a:rPr lang="en-US" sz="2400" smtClean="0"/>
              <a:t>Note the overall accuracy of the risk projection so that there will be no misunderstandings</a:t>
            </a:r>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a:xfrm>
            <a:off x="457200" y="274638"/>
            <a:ext cx="8229600" cy="563562"/>
          </a:xfrm>
        </p:spPr>
        <p:txBody>
          <a:bodyPr/>
          <a:lstStyle/>
          <a:p>
            <a:pPr eaLnBrk="1" hangingPunct="1"/>
            <a:r>
              <a:rPr lang="en-US" sz="4000" smtClean="0"/>
              <a:t>Developing a risk table</a:t>
            </a:r>
          </a:p>
        </p:txBody>
      </p:sp>
      <p:sp>
        <p:nvSpPr>
          <p:cNvPr id="198659" name="Rectangle 3"/>
          <p:cNvSpPr>
            <a:spLocks noGrp="1" noChangeArrowheads="1"/>
          </p:cNvSpPr>
          <p:nvPr>
            <p:ph type="body" idx="1"/>
          </p:nvPr>
        </p:nvSpPr>
        <p:spPr>
          <a:xfrm>
            <a:off x="457200" y="1219200"/>
            <a:ext cx="8305800" cy="5638800"/>
          </a:xfrm>
        </p:spPr>
        <p:txBody>
          <a:bodyPr/>
          <a:lstStyle/>
          <a:p>
            <a:pPr eaLnBrk="1" hangingPunct="1">
              <a:lnSpc>
                <a:spcPct val="80000"/>
              </a:lnSpc>
            </a:pPr>
            <a:r>
              <a:rPr lang="en-US" sz="3000" smtClean="0"/>
              <a:t>A risk table provides a project manager with a simple technique for risk projection</a:t>
            </a:r>
          </a:p>
          <a:p>
            <a:pPr eaLnBrk="1" hangingPunct="1">
              <a:lnSpc>
                <a:spcPct val="80000"/>
              </a:lnSpc>
            </a:pPr>
            <a:r>
              <a:rPr lang="en-US" sz="3000" smtClean="0"/>
              <a:t>A project team begins by listing all the risks (no matter how remote) in the first column of the table</a:t>
            </a:r>
          </a:p>
          <a:p>
            <a:pPr eaLnBrk="1" hangingPunct="1">
              <a:lnSpc>
                <a:spcPct val="80000"/>
              </a:lnSpc>
            </a:pPr>
            <a:r>
              <a:rPr lang="en-US" sz="3000" smtClean="0"/>
              <a:t>Each risk is categorized in the second column</a:t>
            </a:r>
          </a:p>
          <a:p>
            <a:pPr eaLnBrk="1" hangingPunct="1">
              <a:lnSpc>
                <a:spcPct val="80000"/>
              </a:lnSpc>
            </a:pPr>
            <a:r>
              <a:rPr lang="en-US" sz="3000" smtClean="0"/>
              <a:t>The probability of occurrence of each risk is entered in the next column</a:t>
            </a:r>
          </a:p>
          <a:p>
            <a:pPr eaLnBrk="1" hangingPunct="1">
              <a:lnSpc>
                <a:spcPct val="80000"/>
              </a:lnSpc>
            </a:pPr>
            <a:r>
              <a:rPr lang="en-US" sz="3000" smtClean="0"/>
              <a:t>The probability value of each risk can be estimated by team members individually</a:t>
            </a:r>
          </a:p>
          <a:p>
            <a:pPr eaLnBrk="1" hangingPunct="1">
              <a:lnSpc>
                <a:spcPct val="80000"/>
              </a:lnSpc>
            </a:pPr>
            <a:r>
              <a:rPr lang="en-US" sz="3000" smtClean="0"/>
              <a:t>Individual values are averaged to develop a single consensus probability</a:t>
            </a:r>
          </a:p>
          <a:p>
            <a:pPr eaLnBrk="1" hangingPunct="1">
              <a:lnSpc>
                <a:spcPct val="80000"/>
              </a:lnSpc>
              <a:buFontTx/>
              <a:buNone/>
            </a:pPr>
            <a:endParaRPr lang="en-US" sz="3000" smtClean="0"/>
          </a:p>
          <a:p>
            <a:pPr eaLnBrk="1" hangingPunct="1">
              <a:lnSpc>
                <a:spcPct val="80000"/>
              </a:lnSpc>
            </a:pPr>
            <a:endParaRPr lang="en-US" sz="3000" smtClean="0"/>
          </a:p>
          <a:p>
            <a:pPr eaLnBrk="1" hangingPunct="1">
              <a:lnSpc>
                <a:spcPct val="80000"/>
              </a:lnSpc>
            </a:pPr>
            <a:endParaRPr lang="en-US" sz="1000" smtClean="0"/>
          </a:p>
          <a:p>
            <a:pPr eaLnBrk="1" hangingPunct="1">
              <a:lnSpc>
                <a:spcPct val="80000"/>
              </a:lnSpc>
            </a:pPr>
            <a:endParaRPr lang="en-US" sz="1000" smtClean="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3"/>
          <p:cNvSpPr>
            <a:spLocks noGrp="1" noChangeArrowheads="1"/>
          </p:cNvSpPr>
          <p:nvPr>
            <p:ph type="body" idx="1"/>
          </p:nvPr>
        </p:nvSpPr>
        <p:spPr>
          <a:xfrm>
            <a:off x="457200" y="304800"/>
            <a:ext cx="8229600" cy="5821363"/>
          </a:xfrm>
        </p:spPr>
        <p:txBody>
          <a:bodyPr/>
          <a:lstStyle/>
          <a:p>
            <a:pPr eaLnBrk="1" hangingPunct="1"/>
            <a:r>
              <a:rPr lang="en-US" smtClean="0"/>
              <a:t>Next the impact of each risk is assessed in terms of it being negligible, marginal, critical or catastrophic</a:t>
            </a:r>
          </a:p>
          <a:p>
            <a:pPr eaLnBrk="1" hangingPunct="1"/>
            <a:r>
              <a:rPr lang="en-US" smtClean="0"/>
              <a:t>The categories for each of the 4 risk components-performance, support, cost and schedule are averaged to determine an overall impact value</a:t>
            </a:r>
          </a:p>
          <a:p>
            <a:pPr eaLnBrk="1" hangingPunct="1"/>
            <a:endParaRPr lang="en-US" smtClean="0"/>
          </a:p>
          <a:p>
            <a:pPr eaLnBrk="1" hangingPunct="1"/>
            <a:endParaRPr lang="en-US" smtClean="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2831" name="Group 863"/>
          <p:cNvGraphicFramePr>
            <a:graphicFrameLocks noGrp="1"/>
          </p:cNvGraphicFramePr>
          <p:nvPr/>
        </p:nvGraphicFramePr>
        <p:xfrm>
          <a:off x="1706563" y="96838"/>
          <a:ext cx="5913437" cy="6492558"/>
        </p:xfrm>
        <a:graphic>
          <a:graphicData uri="http://schemas.openxmlformats.org/drawingml/2006/table">
            <a:tbl>
              <a:tblPr/>
              <a:tblGrid>
                <a:gridCol w="2582862"/>
                <a:gridCol w="815975"/>
                <a:gridCol w="1066800"/>
                <a:gridCol w="685800"/>
                <a:gridCol w="762000"/>
              </a:tblGrid>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Risks</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Category</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Probability</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Impact</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RMMM</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Size estimate may be significantly low</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PS</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60%</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2</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Larger no. of users than planned</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PS</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30%</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3</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Less reuse than planned</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PS</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70%</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2</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End users resist system</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BU</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40%</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3</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Delivery deadline will be tightened</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BU</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50%</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2</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Funding will be lost</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CU</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40%</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Customer will  change requirements</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PS</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80%</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2</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Technology will not meet expectations</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TE</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30%</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Lack of training on tools</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DE</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80%</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3</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Staff inexperienced</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ST</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30%</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2</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Staff turnover will be high</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ST</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60%</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2</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00792" name="Text Box 864"/>
          <p:cNvSpPr txBox="1">
            <a:spLocks noChangeArrowheads="1"/>
          </p:cNvSpPr>
          <p:nvPr/>
        </p:nvSpPr>
        <p:spPr bwMode="auto">
          <a:xfrm>
            <a:off x="304800" y="4953000"/>
            <a:ext cx="1066800" cy="366713"/>
          </a:xfrm>
          <a:prstGeom prst="rect">
            <a:avLst/>
          </a:prstGeom>
          <a:noFill/>
          <a:ln w="9525">
            <a:noFill/>
            <a:miter lim="800000"/>
            <a:headEnd/>
            <a:tailEnd/>
          </a:ln>
        </p:spPr>
        <p:txBody>
          <a:bodyPr>
            <a:spAutoFit/>
          </a:bodyPr>
          <a:lstStyle/>
          <a:p>
            <a:pPr>
              <a:spcBef>
                <a:spcPct val="50000"/>
              </a:spcBef>
            </a:pPr>
            <a:endParaRPr lang="en-US"/>
          </a:p>
        </p:txBody>
      </p:sp>
      <p:sp>
        <p:nvSpPr>
          <p:cNvPr id="200793" name="Text Box 865"/>
          <p:cNvSpPr txBox="1">
            <a:spLocks noChangeArrowheads="1"/>
          </p:cNvSpPr>
          <p:nvPr/>
        </p:nvSpPr>
        <p:spPr bwMode="auto">
          <a:xfrm>
            <a:off x="0" y="4648200"/>
            <a:ext cx="1682750" cy="1465263"/>
          </a:xfrm>
          <a:prstGeom prst="rect">
            <a:avLst/>
          </a:prstGeom>
          <a:noFill/>
          <a:ln w="9525">
            <a:noFill/>
            <a:miter lim="800000"/>
            <a:headEnd/>
            <a:tailEnd/>
          </a:ln>
        </p:spPr>
        <p:txBody>
          <a:bodyPr wrap="none">
            <a:spAutoFit/>
          </a:bodyPr>
          <a:lstStyle/>
          <a:p>
            <a:r>
              <a:rPr lang="en-US"/>
              <a:t>Impact Value:</a:t>
            </a:r>
          </a:p>
          <a:p>
            <a:r>
              <a:rPr lang="en-US"/>
              <a:t>1- catastrophic</a:t>
            </a:r>
          </a:p>
          <a:p>
            <a:r>
              <a:rPr lang="en-US"/>
              <a:t>2- critical</a:t>
            </a:r>
          </a:p>
          <a:p>
            <a:r>
              <a:rPr lang="en-US"/>
              <a:t>3-marginal</a:t>
            </a:r>
          </a:p>
          <a:p>
            <a:r>
              <a:rPr lang="en-US"/>
              <a:t>4-negligible</a:t>
            </a:r>
          </a:p>
        </p:txBody>
      </p:sp>
    </p:spTree>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3"/>
          <p:cNvSpPr>
            <a:spLocks noGrp="1" noChangeArrowheads="1"/>
          </p:cNvSpPr>
          <p:nvPr>
            <p:ph type="body" idx="1"/>
          </p:nvPr>
        </p:nvSpPr>
        <p:spPr>
          <a:xfrm>
            <a:off x="457200" y="228600"/>
            <a:ext cx="8382000" cy="6400800"/>
          </a:xfrm>
        </p:spPr>
        <p:txBody>
          <a:bodyPr/>
          <a:lstStyle/>
          <a:p>
            <a:pPr eaLnBrk="1" hangingPunct="1"/>
            <a:r>
              <a:rPr lang="en-US" sz="2800" smtClean="0"/>
              <a:t>Once the first four columns of the risk have been completed, the table is sorted by probability and by impact</a:t>
            </a:r>
          </a:p>
          <a:p>
            <a:pPr eaLnBrk="1" hangingPunct="1"/>
            <a:r>
              <a:rPr lang="en-US" sz="2800" smtClean="0"/>
              <a:t>High-probability, high-impact risks percolate to the top of the table, and low-probability risks drop to the bottom</a:t>
            </a:r>
          </a:p>
          <a:p>
            <a:pPr eaLnBrk="1" hangingPunct="1"/>
            <a:r>
              <a:rPr lang="en-US" sz="2800" smtClean="0"/>
              <a:t>This accomplishes first-order risk prioritization</a:t>
            </a:r>
          </a:p>
          <a:p>
            <a:pPr eaLnBrk="1" hangingPunct="1"/>
            <a:r>
              <a:rPr lang="en-US" sz="2800" smtClean="0"/>
              <a:t>The project manager studies the resultant sorted table defines a cut-off line</a:t>
            </a:r>
          </a:p>
          <a:p>
            <a:pPr eaLnBrk="1" hangingPunct="1"/>
            <a:r>
              <a:rPr lang="en-US" sz="2800" smtClean="0"/>
              <a:t>The risks that lie above the line will be given further attention</a:t>
            </a:r>
          </a:p>
          <a:p>
            <a:pPr eaLnBrk="1" hangingPunct="1"/>
            <a:r>
              <a:rPr lang="en-US" sz="2800" smtClean="0"/>
              <a:t>Risks that fall below the line are re-evaluated to accomplish second order prioritization</a:t>
            </a:r>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3"/>
          <p:cNvSpPr>
            <a:spLocks noGrp="1" noChangeArrowheads="1"/>
          </p:cNvSpPr>
          <p:nvPr>
            <p:ph type="body" idx="1"/>
          </p:nvPr>
        </p:nvSpPr>
        <p:spPr>
          <a:xfrm>
            <a:off x="457200" y="228600"/>
            <a:ext cx="8229600" cy="6629400"/>
          </a:xfrm>
        </p:spPr>
        <p:txBody>
          <a:bodyPr/>
          <a:lstStyle/>
          <a:p>
            <a:pPr eaLnBrk="1" hangingPunct="1">
              <a:lnSpc>
                <a:spcPct val="80000"/>
              </a:lnSpc>
            </a:pPr>
            <a:r>
              <a:rPr lang="en-US" sz="2800" smtClean="0"/>
              <a:t>Risk impact and probability have a distinct influence on management concern</a:t>
            </a:r>
          </a:p>
          <a:p>
            <a:pPr eaLnBrk="1" hangingPunct="1">
              <a:lnSpc>
                <a:spcPct val="80000"/>
              </a:lnSpc>
            </a:pPr>
            <a:r>
              <a:rPr lang="en-US" sz="2800" smtClean="0"/>
              <a:t>A risk factor that has a high impact but a very low probability of occurrence should not absorb a significant amount of management time</a:t>
            </a:r>
          </a:p>
          <a:p>
            <a:pPr eaLnBrk="1" hangingPunct="1">
              <a:lnSpc>
                <a:spcPct val="80000"/>
              </a:lnSpc>
            </a:pPr>
            <a:r>
              <a:rPr lang="en-US" sz="2800" smtClean="0"/>
              <a:t>However, high-impact risks with moderate to high probability and low impact risks with high probability should be carried forward into the management steps that follow</a:t>
            </a:r>
          </a:p>
          <a:p>
            <a:pPr eaLnBrk="1" hangingPunct="1">
              <a:lnSpc>
                <a:spcPct val="80000"/>
              </a:lnSpc>
            </a:pPr>
            <a:r>
              <a:rPr lang="en-US" sz="2800" smtClean="0"/>
              <a:t>All risks that lie above the cut-off line must be managed</a:t>
            </a:r>
          </a:p>
          <a:p>
            <a:pPr eaLnBrk="1" hangingPunct="1">
              <a:lnSpc>
                <a:spcPct val="80000"/>
              </a:lnSpc>
            </a:pPr>
            <a:r>
              <a:rPr lang="en-US" sz="2800" smtClean="0"/>
              <a:t>The column labeled RMMM contains a pointer into a </a:t>
            </a:r>
            <a:r>
              <a:rPr lang="en-US" sz="2800" i="1" smtClean="0"/>
              <a:t>Risk Mitigation, Risk Monitoring and Management Plan</a:t>
            </a:r>
          </a:p>
          <a:p>
            <a:pPr eaLnBrk="1" hangingPunct="1">
              <a:lnSpc>
                <a:spcPct val="80000"/>
              </a:lnSpc>
            </a:pPr>
            <a:r>
              <a:rPr lang="en-US" sz="2800" smtClean="0"/>
              <a:t>The RMMM is developed for all risks that lie above the cut-off</a:t>
            </a:r>
          </a:p>
        </p:txBody>
      </p:sp>
    </p:spTree>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3"/>
          <p:cNvSpPr>
            <a:spLocks noGrp="1" noChangeArrowheads="1"/>
          </p:cNvSpPr>
          <p:nvPr>
            <p:ph type="body" idx="1"/>
          </p:nvPr>
        </p:nvSpPr>
        <p:spPr>
          <a:xfrm>
            <a:off x="457200" y="228600"/>
            <a:ext cx="8305800" cy="5897563"/>
          </a:xfrm>
        </p:spPr>
        <p:txBody>
          <a:bodyPr/>
          <a:lstStyle/>
          <a:p>
            <a:pPr eaLnBrk="1" hangingPunct="1"/>
            <a:r>
              <a:rPr lang="en-US" sz="2800" smtClean="0"/>
              <a:t>Risk probability can be determined by making individual estimates and then developing a single consensus value.</a:t>
            </a:r>
          </a:p>
          <a:p>
            <a:pPr eaLnBrk="1" hangingPunct="1"/>
            <a:r>
              <a:rPr lang="en-US" sz="2800" smtClean="0"/>
              <a:t>Risk drivers can be assessed on a qualitative probability scale that has the following values:</a:t>
            </a:r>
          </a:p>
          <a:p>
            <a:pPr lvl="1" eaLnBrk="1" hangingPunct="1"/>
            <a:r>
              <a:rPr lang="en-US" sz="2400" smtClean="0"/>
              <a:t>Impossible</a:t>
            </a:r>
          </a:p>
          <a:p>
            <a:pPr lvl="1" eaLnBrk="1" hangingPunct="1"/>
            <a:r>
              <a:rPr lang="en-US" sz="2400" smtClean="0"/>
              <a:t>Improbable</a:t>
            </a:r>
          </a:p>
          <a:p>
            <a:pPr lvl="1" eaLnBrk="1" hangingPunct="1"/>
            <a:r>
              <a:rPr lang="en-US" sz="2400" smtClean="0"/>
              <a:t>Probable</a:t>
            </a:r>
          </a:p>
          <a:p>
            <a:pPr lvl="1" eaLnBrk="1" hangingPunct="1"/>
            <a:r>
              <a:rPr lang="en-US" sz="2400" smtClean="0"/>
              <a:t>Frequent</a:t>
            </a:r>
          </a:p>
          <a:p>
            <a:pPr eaLnBrk="1" hangingPunct="1"/>
            <a:r>
              <a:rPr lang="en-US" sz="2800" smtClean="0"/>
              <a:t>Mathematical probability can then be associated with each qualitative value (for e.g. a probability of 0.7 to 1.0 implies a high probable risk</a:t>
            </a:r>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Line 4"/>
          <p:cNvSpPr>
            <a:spLocks noChangeShapeType="1"/>
          </p:cNvSpPr>
          <p:nvPr/>
        </p:nvSpPr>
        <p:spPr bwMode="auto">
          <a:xfrm>
            <a:off x="2286000" y="381000"/>
            <a:ext cx="0" cy="4191000"/>
          </a:xfrm>
          <a:prstGeom prst="line">
            <a:avLst/>
          </a:prstGeom>
          <a:noFill/>
          <a:ln w="9525">
            <a:solidFill>
              <a:schemeClr val="tx1"/>
            </a:solidFill>
            <a:round/>
            <a:headEnd type="triangle" w="med" len="med"/>
            <a:tailEnd/>
          </a:ln>
        </p:spPr>
        <p:txBody>
          <a:bodyPr/>
          <a:lstStyle/>
          <a:p>
            <a:endParaRPr lang="en-IN"/>
          </a:p>
        </p:txBody>
      </p:sp>
      <p:sp>
        <p:nvSpPr>
          <p:cNvPr id="204803" name="Line 5"/>
          <p:cNvSpPr>
            <a:spLocks noChangeShapeType="1"/>
          </p:cNvSpPr>
          <p:nvPr/>
        </p:nvSpPr>
        <p:spPr bwMode="auto">
          <a:xfrm>
            <a:off x="2286000" y="4114800"/>
            <a:ext cx="3352800" cy="2362200"/>
          </a:xfrm>
          <a:prstGeom prst="line">
            <a:avLst/>
          </a:prstGeom>
          <a:noFill/>
          <a:ln w="9525">
            <a:solidFill>
              <a:schemeClr val="tx1"/>
            </a:solidFill>
            <a:round/>
            <a:headEnd/>
            <a:tailEnd type="triangle" w="med" len="med"/>
          </a:ln>
        </p:spPr>
        <p:txBody>
          <a:bodyPr/>
          <a:lstStyle/>
          <a:p>
            <a:endParaRPr lang="en-IN"/>
          </a:p>
        </p:txBody>
      </p:sp>
      <p:sp>
        <p:nvSpPr>
          <p:cNvPr id="204804" name="Line 6"/>
          <p:cNvSpPr>
            <a:spLocks noChangeShapeType="1"/>
          </p:cNvSpPr>
          <p:nvPr/>
        </p:nvSpPr>
        <p:spPr bwMode="auto">
          <a:xfrm flipV="1">
            <a:off x="1752600" y="2514600"/>
            <a:ext cx="5638800" cy="1752600"/>
          </a:xfrm>
          <a:prstGeom prst="line">
            <a:avLst/>
          </a:prstGeom>
          <a:noFill/>
          <a:ln w="9525">
            <a:solidFill>
              <a:schemeClr val="tx1"/>
            </a:solidFill>
            <a:round/>
            <a:headEnd/>
            <a:tailEnd type="triangle" w="med" len="med"/>
          </a:ln>
        </p:spPr>
        <p:txBody>
          <a:bodyPr/>
          <a:lstStyle/>
          <a:p>
            <a:endParaRPr lang="en-IN"/>
          </a:p>
        </p:txBody>
      </p:sp>
      <p:sp>
        <p:nvSpPr>
          <p:cNvPr id="204805" name="Freeform 7"/>
          <p:cNvSpPr>
            <a:spLocks/>
          </p:cNvSpPr>
          <p:nvPr/>
        </p:nvSpPr>
        <p:spPr bwMode="auto">
          <a:xfrm>
            <a:off x="2286000" y="3276600"/>
            <a:ext cx="711200" cy="1219200"/>
          </a:xfrm>
          <a:custGeom>
            <a:avLst/>
            <a:gdLst>
              <a:gd name="T0" fmla="*/ 0 w 448"/>
              <a:gd name="T1" fmla="*/ 0 h 768"/>
              <a:gd name="T2" fmla="*/ 384 w 448"/>
              <a:gd name="T3" fmla="*/ 192 h 768"/>
              <a:gd name="T4" fmla="*/ 384 w 448"/>
              <a:gd name="T5" fmla="*/ 768 h 768"/>
              <a:gd name="T6" fmla="*/ 0 60000 65536"/>
              <a:gd name="T7" fmla="*/ 0 60000 65536"/>
              <a:gd name="T8" fmla="*/ 0 60000 65536"/>
              <a:gd name="T9" fmla="*/ 0 w 448"/>
              <a:gd name="T10" fmla="*/ 0 h 768"/>
              <a:gd name="T11" fmla="*/ 448 w 448"/>
              <a:gd name="T12" fmla="*/ 768 h 768"/>
            </a:gdLst>
            <a:ahLst/>
            <a:cxnLst>
              <a:cxn ang="T6">
                <a:pos x="T0" y="T1"/>
              </a:cxn>
              <a:cxn ang="T7">
                <a:pos x="T2" y="T3"/>
              </a:cxn>
              <a:cxn ang="T8">
                <a:pos x="T4" y="T5"/>
              </a:cxn>
            </a:cxnLst>
            <a:rect l="T9" t="T10" r="T11" b="T12"/>
            <a:pathLst>
              <a:path w="448" h="768">
                <a:moveTo>
                  <a:pt x="0" y="0"/>
                </a:moveTo>
                <a:cubicBezTo>
                  <a:pt x="160" y="32"/>
                  <a:pt x="320" y="64"/>
                  <a:pt x="384" y="192"/>
                </a:cubicBezTo>
                <a:cubicBezTo>
                  <a:pt x="448" y="320"/>
                  <a:pt x="384" y="672"/>
                  <a:pt x="384" y="768"/>
                </a:cubicBezTo>
              </a:path>
            </a:pathLst>
          </a:custGeom>
          <a:noFill/>
          <a:ln w="9525">
            <a:solidFill>
              <a:schemeClr val="tx1"/>
            </a:solidFill>
            <a:round/>
            <a:headEnd/>
            <a:tailEnd/>
          </a:ln>
        </p:spPr>
        <p:txBody>
          <a:bodyPr/>
          <a:lstStyle/>
          <a:p>
            <a:endParaRPr lang="en-IN"/>
          </a:p>
        </p:txBody>
      </p:sp>
      <p:sp>
        <p:nvSpPr>
          <p:cNvPr id="204806" name="Freeform 8"/>
          <p:cNvSpPr>
            <a:spLocks/>
          </p:cNvSpPr>
          <p:nvPr/>
        </p:nvSpPr>
        <p:spPr bwMode="auto">
          <a:xfrm>
            <a:off x="2286000" y="3213100"/>
            <a:ext cx="1828800" cy="1282700"/>
          </a:xfrm>
          <a:custGeom>
            <a:avLst/>
            <a:gdLst>
              <a:gd name="T0" fmla="*/ 0 w 1152"/>
              <a:gd name="T1" fmla="*/ 40 h 808"/>
              <a:gd name="T2" fmla="*/ 1008 w 1152"/>
              <a:gd name="T3" fmla="*/ 88 h 808"/>
              <a:gd name="T4" fmla="*/ 864 w 1152"/>
              <a:gd name="T5" fmla="*/ 568 h 808"/>
              <a:gd name="T6" fmla="*/ 384 w 1152"/>
              <a:gd name="T7" fmla="*/ 808 h 808"/>
              <a:gd name="T8" fmla="*/ 0 60000 65536"/>
              <a:gd name="T9" fmla="*/ 0 60000 65536"/>
              <a:gd name="T10" fmla="*/ 0 60000 65536"/>
              <a:gd name="T11" fmla="*/ 0 60000 65536"/>
              <a:gd name="T12" fmla="*/ 0 w 1152"/>
              <a:gd name="T13" fmla="*/ 0 h 808"/>
              <a:gd name="T14" fmla="*/ 1152 w 1152"/>
              <a:gd name="T15" fmla="*/ 808 h 808"/>
            </a:gdLst>
            <a:ahLst/>
            <a:cxnLst>
              <a:cxn ang="T8">
                <a:pos x="T0" y="T1"/>
              </a:cxn>
              <a:cxn ang="T9">
                <a:pos x="T2" y="T3"/>
              </a:cxn>
              <a:cxn ang="T10">
                <a:pos x="T4" y="T5"/>
              </a:cxn>
              <a:cxn ang="T11">
                <a:pos x="T6" y="T7"/>
              </a:cxn>
            </a:cxnLst>
            <a:rect l="T12" t="T13" r="T14" b="T15"/>
            <a:pathLst>
              <a:path w="1152" h="808">
                <a:moveTo>
                  <a:pt x="0" y="40"/>
                </a:moveTo>
                <a:cubicBezTo>
                  <a:pt x="432" y="20"/>
                  <a:pt x="864" y="0"/>
                  <a:pt x="1008" y="88"/>
                </a:cubicBezTo>
                <a:cubicBezTo>
                  <a:pt x="1152" y="176"/>
                  <a:pt x="968" y="448"/>
                  <a:pt x="864" y="568"/>
                </a:cubicBezTo>
                <a:cubicBezTo>
                  <a:pt x="760" y="688"/>
                  <a:pt x="464" y="768"/>
                  <a:pt x="384" y="808"/>
                </a:cubicBezTo>
              </a:path>
            </a:pathLst>
          </a:custGeom>
          <a:noFill/>
          <a:ln w="9525">
            <a:solidFill>
              <a:schemeClr val="tx1"/>
            </a:solidFill>
            <a:round/>
            <a:headEnd/>
            <a:tailEnd/>
          </a:ln>
        </p:spPr>
        <p:txBody>
          <a:bodyPr/>
          <a:lstStyle/>
          <a:p>
            <a:endParaRPr lang="en-IN"/>
          </a:p>
        </p:txBody>
      </p:sp>
      <p:sp>
        <p:nvSpPr>
          <p:cNvPr id="204807" name="Freeform 9"/>
          <p:cNvSpPr>
            <a:spLocks/>
          </p:cNvSpPr>
          <p:nvPr/>
        </p:nvSpPr>
        <p:spPr bwMode="auto">
          <a:xfrm>
            <a:off x="2286000" y="914400"/>
            <a:ext cx="2844800" cy="4876800"/>
          </a:xfrm>
          <a:custGeom>
            <a:avLst/>
            <a:gdLst>
              <a:gd name="T0" fmla="*/ 0 w 1792"/>
              <a:gd name="T1" fmla="*/ 0 h 3072"/>
              <a:gd name="T2" fmla="*/ 1536 w 1792"/>
              <a:gd name="T3" fmla="*/ 576 h 3072"/>
              <a:gd name="T4" fmla="*/ 1536 w 1792"/>
              <a:gd name="T5" fmla="*/ 3072 h 3072"/>
              <a:gd name="T6" fmla="*/ 0 60000 65536"/>
              <a:gd name="T7" fmla="*/ 0 60000 65536"/>
              <a:gd name="T8" fmla="*/ 0 60000 65536"/>
              <a:gd name="T9" fmla="*/ 0 w 1792"/>
              <a:gd name="T10" fmla="*/ 0 h 3072"/>
              <a:gd name="T11" fmla="*/ 1792 w 1792"/>
              <a:gd name="T12" fmla="*/ 3072 h 3072"/>
            </a:gdLst>
            <a:ahLst/>
            <a:cxnLst>
              <a:cxn ang="T6">
                <a:pos x="T0" y="T1"/>
              </a:cxn>
              <a:cxn ang="T7">
                <a:pos x="T2" y="T3"/>
              </a:cxn>
              <a:cxn ang="T8">
                <a:pos x="T4" y="T5"/>
              </a:cxn>
            </a:cxnLst>
            <a:rect l="T9" t="T10" r="T11" b="T12"/>
            <a:pathLst>
              <a:path w="1792" h="3072">
                <a:moveTo>
                  <a:pt x="0" y="0"/>
                </a:moveTo>
                <a:cubicBezTo>
                  <a:pt x="640" y="32"/>
                  <a:pt x="1280" y="64"/>
                  <a:pt x="1536" y="576"/>
                </a:cubicBezTo>
                <a:cubicBezTo>
                  <a:pt x="1792" y="1088"/>
                  <a:pt x="1536" y="2656"/>
                  <a:pt x="1536" y="3072"/>
                </a:cubicBezTo>
              </a:path>
            </a:pathLst>
          </a:custGeom>
          <a:noFill/>
          <a:ln w="9525">
            <a:solidFill>
              <a:schemeClr val="tx1"/>
            </a:solidFill>
            <a:round/>
            <a:headEnd/>
            <a:tailEnd/>
          </a:ln>
        </p:spPr>
        <p:txBody>
          <a:bodyPr/>
          <a:lstStyle/>
          <a:p>
            <a:endParaRPr lang="en-IN"/>
          </a:p>
        </p:txBody>
      </p:sp>
      <p:sp>
        <p:nvSpPr>
          <p:cNvPr id="204808" name="Freeform 10"/>
          <p:cNvSpPr>
            <a:spLocks/>
          </p:cNvSpPr>
          <p:nvPr/>
        </p:nvSpPr>
        <p:spPr bwMode="auto">
          <a:xfrm>
            <a:off x="2286000" y="254000"/>
            <a:ext cx="4013200" cy="5537200"/>
          </a:xfrm>
          <a:custGeom>
            <a:avLst/>
            <a:gdLst>
              <a:gd name="T0" fmla="*/ 0 w 2528"/>
              <a:gd name="T1" fmla="*/ 416 h 3488"/>
              <a:gd name="T2" fmla="*/ 2016 w 2528"/>
              <a:gd name="T3" fmla="*/ 272 h 3488"/>
              <a:gd name="T4" fmla="*/ 2448 w 2528"/>
              <a:gd name="T5" fmla="*/ 2048 h 3488"/>
              <a:gd name="T6" fmla="*/ 1536 w 2528"/>
              <a:gd name="T7" fmla="*/ 3488 h 3488"/>
              <a:gd name="T8" fmla="*/ 0 60000 65536"/>
              <a:gd name="T9" fmla="*/ 0 60000 65536"/>
              <a:gd name="T10" fmla="*/ 0 60000 65536"/>
              <a:gd name="T11" fmla="*/ 0 60000 65536"/>
              <a:gd name="T12" fmla="*/ 0 w 2528"/>
              <a:gd name="T13" fmla="*/ 0 h 3488"/>
              <a:gd name="T14" fmla="*/ 2528 w 2528"/>
              <a:gd name="T15" fmla="*/ 3488 h 3488"/>
            </a:gdLst>
            <a:ahLst/>
            <a:cxnLst>
              <a:cxn ang="T8">
                <a:pos x="T0" y="T1"/>
              </a:cxn>
              <a:cxn ang="T9">
                <a:pos x="T2" y="T3"/>
              </a:cxn>
              <a:cxn ang="T10">
                <a:pos x="T4" y="T5"/>
              </a:cxn>
              <a:cxn ang="T11">
                <a:pos x="T6" y="T7"/>
              </a:cxn>
            </a:cxnLst>
            <a:rect l="T12" t="T13" r="T14" b="T15"/>
            <a:pathLst>
              <a:path w="2528" h="3488">
                <a:moveTo>
                  <a:pt x="0" y="416"/>
                </a:moveTo>
                <a:cubicBezTo>
                  <a:pt x="804" y="208"/>
                  <a:pt x="1608" y="0"/>
                  <a:pt x="2016" y="272"/>
                </a:cubicBezTo>
                <a:cubicBezTo>
                  <a:pt x="2424" y="544"/>
                  <a:pt x="2528" y="1512"/>
                  <a:pt x="2448" y="2048"/>
                </a:cubicBezTo>
                <a:cubicBezTo>
                  <a:pt x="2368" y="2584"/>
                  <a:pt x="1688" y="3248"/>
                  <a:pt x="1536" y="3488"/>
                </a:cubicBezTo>
              </a:path>
            </a:pathLst>
          </a:custGeom>
          <a:noFill/>
          <a:ln w="9525">
            <a:solidFill>
              <a:schemeClr val="tx1"/>
            </a:solidFill>
            <a:round/>
            <a:headEnd/>
            <a:tailEnd/>
          </a:ln>
        </p:spPr>
        <p:txBody>
          <a:bodyPr/>
          <a:lstStyle/>
          <a:p>
            <a:endParaRPr lang="en-IN"/>
          </a:p>
        </p:txBody>
      </p:sp>
      <p:sp>
        <p:nvSpPr>
          <p:cNvPr id="204809" name="Line 11"/>
          <p:cNvSpPr>
            <a:spLocks noChangeShapeType="1"/>
          </p:cNvSpPr>
          <p:nvPr/>
        </p:nvSpPr>
        <p:spPr bwMode="auto">
          <a:xfrm flipV="1">
            <a:off x="2667000" y="2971800"/>
            <a:ext cx="990600" cy="1219200"/>
          </a:xfrm>
          <a:prstGeom prst="line">
            <a:avLst/>
          </a:prstGeom>
          <a:noFill/>
          <a:ln w="9525">
            <a:solidFill>
              <a:schemeClr val="tx1"/>
            </a:solidFill>
            <a:round/>
            <a:headEnd/>
            <a:tailEnd/>
          </a:ln>
        </p:spPr>
        <p:txBody>
          <a:bodyPr/>
          <a:lstStyle/>
          <a:p>
            <a:endParaRPr lang="en-IN"/>
          </a:p>
        </p:txBody>
      </p:sp>
      <p:sp>
        <p:nvSpPr>
          <p:cNvPr id="204810" name="Text Box 12"/>
          <p:cNvSpPr txBox="1">
            <a:spLocks noChangeArrowheads="1"/>
          </p:cNvSpPr>
          <p:nvPr/>
        </p:nvSpPr>
        <p:spPr bwMode="auto">
          <a:xfrm>
            <a:off x="1600200" y="762000"/>
            <a:ext cx="658813" cy="581025"/>
          </a:xfrm>
          <a:prstGeom prst="rect">
            <a:avLst/>
          </a:prstGeom>
          <a:noFill/>
          <a:ln w="9525">
            <a:noFill/>
            <a:miter lim="800000"/>
            <a:headEnd/>
            <a:tailEnd/>
          </a:ln>
        </p:spPr>
        <p:txBody>
          <a:bodyPr wrap="none">
            <a:spAutoFit/>
          </a:bodyPr>
          <a:lstStyle/>
          <a:p>
            <a:r>
              <a:rPr lang="en-US" sz="1600"/>
              <a:t>Very </a:t>
            </a:r>
          </a:p>
          <a:p>
            <a:r>
              <a:rPr lang="en-US" sz="1600"/>
              <a:t>high</a:t>
            </a:r>
          </a:p>
        </p:txBody>
      </p:sp>
      <p:sp>
        <p:nvSpPr>
          <p:cNvPr id="204811" name="Text Box 13"/>
          <p:cNvSpPr txBox="1">
            <a:spLocks noChangeArrowheads="1"/>
          </p:cNvSpPr>
          <p:nvPr/>
        </p:nvSpPr>
        <p:spPr bwMode="auto">
          <a:xfrm>
            <a:off x="1431925" y="2246313"/>
            <a:ext cx="857250" cy="366712"/>
          </a:xfrm>
          <a:prstGeom prst="rect">
            <a:avLst/>
          </a:prstGeom>
          <a:noFill/>
          <a:ln w="9525">
            <a:noFill/>
            <a:miter lim="800000"/>
            <a:headEnd/>
            <a:tailEnd/>
          </a:ln>
        </p:spPr>
        <p:txBody>
          <a:bodyPr wrap="none">
            <a:spAutoFit/>
          </a:bodyPr>
          <a:lstStyle/>
          <a:p>
            <a:r>
              <a:rPr lang="en-US"/>
              <a:t>impact</a:t>
            </a:r>
          </a:p>
        </p:txBody>
      </p:sp>
      <p:sp>
        <p:nvSpPr>
          <p:cNvPr id="204812" name="Text Box 14"/>
          <p:cNvSpPr txBox="1">
            <a:spLocks noChangeArrowheads="1"/>
          </p:cNvSpPr>
          <p:nvPr/>
        </p:nvSpPr>
        <p:spPr bwMode="auto">
          <a:xfrm>
            <a:off x="1600200" y="3200400"/>
            <a:ext cx="658813" cy="581025"/>
          </a:xfrm>
          <a:prstGeom prst="rect">
            <a:avLst/>
          </a:prstGeom>
          <a:noFill/>
          <a:ln w="9525">
            <a:noFill/>
            <a:miter lim="800000"/>
            <a:headEnd/>
            <a:tailEnd/>
          </a:ln>
        </p:spPr>
        <p:txBody>
          <a:bodyPr wrap="none">
            <a:spAutoFit/>
          </a:bodyPr>
          <a:lstStyle/>
          <a:p>
            <a:r>
              <a:rPr lang="en-US" sz="1600"/>
              <a:t>Very </a:t>
            </a:r>
          </a:p>
          <a:p>
            <a:r>
              <a:rPr lang="en-US" sz="1600"/>
              <a:t>low</a:t>
            </a:r>
          </a:p>
        </p:txBody>
      </p:sp>
      <p:sp>
        <p:nvSpPr>
          <p:cNvPr id="204813" name="Text Box 15"/>
          <p:cNvSpPr txBox="1">
            <a:spLocks noChangeArrowheads="1"/>
          </p:cNvSpPr>
          <p:nvPr/>
        </p:nvSpPr>
        <p:spPr bwMode="auto">
          <a:xfrm>
            <a:off x="3276600" y="2286000"/>
            <a:ext cx="1144588" cy="581025"/>
          </a:xfrm>
          <a:prstGeom prst="rect">
            <a:avLst/>
          </a:prstGeom>
          <a:noFill/>
          <a:ln w="9525">
            <a:noFill/>
            <a:miter lim="800000"/>
            <a:headEnd/>
            <a:tailEnd/>
          </a:ln>
        </p:spPr>
        <p:txBody>
          <a:bodyPr wrap="none">
            <a:spAutoFit/>
          </a:bodyPr>
          <a:lstStyle/>
          <a:p>
            <a:r>
              <a:rPr lang="en-US" sz="1600"/>
              <a:t>Disregard </a:t>
            </a:r>
          </a:p>
          <a:p>
            <a:r>
              <a:rPr lang="en-US" sz="1600"/>
              <a:t>Risk factor</a:t>
            </a:r>
          </a:p>
        </p:txBody>
      </p:sp>
      <p:sp>
        <p:nvSpPr>
          <p:cNvPr id="204814" name="Text Box 16"/>
          <p:cNvSpPr txBox="1">
            <a:spLocks noChangeArrowheads="1"/>
          </p:cNvSpPr>
          <p:nvPr/>
        </p:nvSpPr>
        <p:spPr bwMode="auto">
          <a:xfrm>
            <a:off x="6400800" y="2895600"/>
            <a:ext cx="1581150" cy="641350"/>
          </a:xfrm>
          <a:prstGeom prst="rect">
            <a:avLst/>
          </a:prstGeom>
          <a:noFill/>
          <a:ln w="9525">
            <a:noFill/>
            <a:miter lim="800000"/>
            <a:headEnd/>
            <a:tailEnd/>
          </a:ln>
        </p:spPr>
        <p:txBody>
          <a:bodyPr wrap="none">
            <a:spAutoFit/>
          </a:bodyPr>
          <a:lstStyle/>
          <a:p>
            <a:r>
              <a:rPr lang="en-US"/>
              <a:t>Management </a:t>
            </a:r>
          </a:p>
          <a:p>
            <a:r>
              <a:rPr lang="en-US"/>
              <a:t>concern</a:t>
            </a:r>
          </a:p>
        </p:txBody>
      </p:sp>
      <p:sp>
        <p:nvSpPr>
          <p:cNvPr id="204815" name="Text Box 17"/>
          <p:cNvSpPr txBox="1">
            <a:spLocks noChangeArrowheads="1"/>
          </p:cNvSpPr>
          <p:nvPr/>
        </p:nvSpPr>
        <p:spPr bwMode="auto">
          <a:xfrm>
            <a:off x="6477000" y="2209800"/>
            <a:ext cx="566738" cy="336550"/>
          </a:xfrm>
          <a:prstGeom prst="rect">
            <a:avLst/>
          </a:prstGeom>
          <a:noFill/>
          <a:ln w="9525">
            <a:noFill/>
            <a:miter lim="800000"/>
            <a:headEnd/>
            <a:tailEnd/>
          </a:ln>
        </p:spPr>
        <p:txBody>
          <a:bodyPr wrap="none">
            <a:spAutoFit/>
          </a:bodyPr>
          <a:lstStyle/>
          <a:p>
            <a:r>
              <a:rPr lang="en-US" sz="1600"/>
              <a:t>high</a:t>
            </a:r>
          </a:p>
        </p:txBody>
      </p:sp>
      <p:sp>
        <p:nvSpPr>
          <p:cNvPr id="204816" name="Text Box 18"/>
          <p:cNvSpPr txBox="1">
            <a:spLocks noChangeArrowheads="1"/>
          </p:cNvSpPr>
          <p:nvPr/>
        </p:nvSpPr>
        <p:spPr bwMode="auto">
          <a:xfrm>
            <a:off x="1905000" y="4191000"/>
            <a:ext cx="296863" cy="336550"/>
          </a:xfrm>
          <a:prstGeom prst="rect">
            <a:avLst/>
          </a:prstGeom>
          <a:noFill/>
          <a:ln w="9525">
            <a:noFill/>
            <a:miter lim="800000"/>
            <a:headEnd/>
            <a:tailEnd/>
          </a:ln>
        </p:spPr>
        <p:txBody>
          <a:bodyPr wrap="none">
            <a:spAutoFit/>
          </a:bodyPr>
          <a:lstStyle/>
          <a:p>
            <a:r>
              <a:rPr lang="en-US" sz="1600"/>
              <a:t>0</a:t>
            </a:r>
          </a:p>
        </p:txBody>
      </p:sp>
      <p:sp>
        <p:nvSpPr>
          <p:cNvPr id="204817" name="Text Box 19"/>
          <p:cNvSpPr txBox="1">
            <a:spLocks noChangeArrowheads="1"/>
          </p:cNvSpPr>
          <p:nvPr/>
        </p:nvSpPr>
        <p:spPr bwMode="auto">
          <a:xfrm>
            <a:off x="4343400" y="5867400"/>
            <a:ext cx="466725" cy="336550"/>
          </a:xfrm>
          <a:prstGeom prst="rect">
            <a:avLst/>
          </a:prstGeom>
          <a:noFill/>
          <a:ln w="9525">
            <a:noFill/>
            <a:miter lim="800000"/>
            <a:headEnd/>
            <a:tailEnd/>
          </a:ln>
        </p:spPr>
        <p:txBody>
          <a:bodyPr wrap="none">
            <a:spAutoFit/>
          </a:bodyPr>
          <a:lstStyle/>
          <a:p>
            <a:r>
              <a:rPr lang="en-US" sz="1600"/>
              <a:t>1.0</a:t>
            </a:r>
          </a:p>
        </p:txBody>
      </p:sp>
      <p:sp>
        <p:nvSpPr>
          <p:cNvPr id="204818" name="Text Box 20"/>
          <p:cNvSpPr txBox="1">
            <a:spLocks noChangeArrowheads="1"/>
          </p:cNvSpPr>
          <p:nvPr/>
        </p:nvSpPr>
        <p:spPr bwMode="auto">
          <a:xfrm>
            <a:off x="2057400" y="5029200"/>
            <a:ext cx="1543050" cy="641350"/>
          </a:xfrm>
          <a:prstGeom prst="rect">
            <a:avLst/>
          </a:prstGeom>
          <a:noFill/>
          <a:ln w="9525">
            <a:noFill/>
            <a:miter lim="800000"/>
            <a:headEnd/>
            <a:tailEnd/>
          </a:ln>
        </p:spPr>
        <p:txBody>
          <a:bodyPr wrap="none">
            <a:spAutoFit/>
          </a:bodyPr>
          <a:lstStyle/>
          <a:p>
            <a:r>
              <a:rPr lang="en-US"/>
              <a:t>Probability </a:t>
            </a:r>
          </a:p>
          <a:p>
            <a:r>
              <a:rPr lang="en-US"/>
              <a:t>Of occurence</a:t>
            </a:r>
          </a:p>
        </p:txBody>
      </p:sp>
      <p:sp>
        <p:nvSpPr>
          <p:cNvPr id="204819" name="Text Box 21"/>
          <p:cNvSpPr txBox="1">
            <a:spLocks noChangeArrowheads="1"/>
          </p:cNvSpPr>
          <p:nvPr/>
        </p:nvSpPr>
        <p:spPr bwMode="auto">
          <a:xfrm>
            <a:off x="6537325" y="5599113"/>
            <a:ext cx="2533650" cy="641350"/>
          </a:xfrm>
          <a:prstGeom prst="rect">
            <a:avLst/>
          </a:prstGeom>
          <a:noFill/>
          <a:ln w="9525">
            <a:noFill/>
            <a:miter lim="800000"/>
            <a:headEnd/>
            <a:tailEnd/>
          </a:ln>
        </p:spPr>
        <p:txBody>
          <a:bodyPr wrap="none">
            <a:spAutoFit/>
          </a:bodyPr>
          <a:lstStyle/>
          <a:p>
            <a:r>
              <a:rPr lang="en-US"/>
              <a:t>Risk and Management </a:t>
            </a:r>
          </a:p>
          <a:p>
            <a:r>
              <a:rPr lang="en-US"/>
              <a:t>concern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p:txBody>
          <a:bodyPr/>
          <a:lstStyle/>
          <a:p>
            <a:pPr eaLnBrk="1" hangingPunct="1"/>
            <a:r>
              <a:rPr lang="en-US" smtClean="0"/>
              <a:t>SRS and its Specification</a:t>
            </a:r>
          </a:p>
        </p:txBody>
      </p:sp>
      <p:sp>
        <p:nvSpPr>
          <p:cNvPr id="3075" name="Rectangle 5"/>
          <p:cNvSpPr>
            <a:spLocks noGrp="1" noChangeArrowheads="1"/>
          </p:cNvSpPr>
          <p:nvPr>
            <p:ph type="subTitle" idx="1"/>
          </p:nvPr>
        </p:nvSpPr>
        <p:spPr/>
        <p:txBody>
          <a:bodyPr/>
          <a:lstStyle/>
          <a:p>
            <a:pPr eaLnBrk="1" hangingPunct="1"/>
            <a:endParaRPr lang="en-US"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a:xfrm>
            <a:off x="457200" y="381000"/>
            <a:ext cx="8229600" cy="5745163"/>
          </a:xfrm>
        </p:spPr>
        <p:txBody>
          <a:bodyPr/>
          <a:lstStyle/>
          <a:p>
            <a:pPr eaLnBrk="1" hangingPunct="1"/>
            <a:r>
              <a:rPr lang="en-US" smtClean="0"/>
              <a:t>As a result many s/w projects in the industry start with a poor-quality SRS</a:t>
            </a:r>
          </a:p>
          <a:p>
            <a:pPr eaLnBrk="1" hangingPunct="1"/>
            <a:r>
              <a:rPr lang="en-US" smtClean="0"/>
              <a:t>This frequently leads to cost and schedule overruns</a:t>
            </a:r>
          </a:p>
          <a:p>
            <a:pPr eaLnBrk="1" hangingPunct="1"/>
            <a:r>
              <a:rPr lang="en-US" smtClean="0"/>
              <a:t>This has lead to the s/w industry acquiring a reputation of developing poor-quality products</a:t>
            </a:r>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533400" y="228600"/>
            <a:ext cx="8229600" cy="609600"/>
          </a:xfrm>
        </p:spPr>
        <p:txBody>
          <a:bodyPr/>
          <a:lstStyle/>
          <a:p>
            <a:pPr eaLnBrk="1" hangingPunct="1"/>
            <a:r>
              <a:rPr lang="en-US" sz="4000" smtClean="0"/>
              <a:t>Assessing Risk Impact</a:t>
            </a:r>
          </a:p>
        </p:txBody>
      </p:sp>
      <p:sp>
        <p:nvSpPr>
          <p:cNvPr id="205827" name="Rectangle 3"/>
          <p:cNvSpPr>
            <a:spLocks noGrp="1" noChangeArrowheads="1"/>
          </p:cNvSpPr>
          <p:nvPr>
            <p:ph type="body" idx="1"/>
          </p:nvPr>
        </p:nvSpPr>
        <p:spPr>
          <a:xfrm>
            <a:off x="457200" y="990600"/>
            <a:ext cx="8229600" cy="5867400"/>
          </a:xfrm>
        </p:spPr>
        <p:txBody>
          <a:bodyPr/>
          <a:lstStyle/>
          <a:p>
            <a:pPr eaLnBrk="1" hangingPunct="1">
              <a:lnSpc>
                <a:spcPct val="80000"/>
              </a:lnSpc>
            </a:pPr>
            <a:r>
              <a:rPr lang="en-US" sz="2400" smtClean="0"/>
              <a:t>3 factors affect the consequences that are likely if a risk does occur</a:t>
            </a:r>
          </a:p>
          <a:p>
            <a:pPr lvl="1" eaLnBrk="1" hangingPunct="1">
              <a:lnSpc>
                <a:spcPct val="80000"/>
              </a:lnSpc>
            </a:pPr>
            <a:r>
              <a:rPr lang="en-US" sz="2000" smtClean="0"/>
              <a:t>Its nature</a:t>
            </a:r>
          </a:p>
          <a:p>
            <a:pPr lvl="1" eaLnBrk="1" hangingPunct="1">
              <a:lnSpc>
                <a:spcPct val="80000"/>
              </a:lnSpc>
            </a:pPr>
            <a:r>
              <a:rPr lang="en-US" sz="2000" smtClean="0"/>
              <a:t>Its scope</a:t>
            </a:r>
          </a:p>
          <a:p>
            <a:pPr lvl="1" eaLnBrk="1" hangingPunct="1">
              <a:lnSpc>
                <a:spcPct val="80000"/>
              </a:lnSpc>
            </a:pPr>
            <a:r>
              <a:rPr lang="en-US" sz="2000" smtClean="0"/>
              <a:t>Its timing</a:t>
            </a:r>
          </a:p>
          <a:p>
            <a:pPr eaLnBrk="1" hangingPunct="1">
              <a:lnSpc>
                <a:spcPct val="80000"/>
              </a:lnSpc>
            </a:pPr>
            <a:r>
              <a:rPr lang="en-US" sz="2400" smtClean="0"/>
              <a:t>Nature of the risk indicates the problems that are likely if it occurs. </a:t>
            </a:r>
          </a:p>
          <a:p>
            <a:pPr eaLnBrk="1" hangingPunct="1">
              <a:lnSpc>
                <a:spcPct val="80000"/>
              </a:lnSpc>
            </a:pPr>
            <a:r>
              <a:rPr lang="en-US" sz="2400" smtClean="0"/>
              <a:t>For e.g. a poorly defined external interface to the customer hardware ( a technical risk) will lead to system integration problems late in a project</a:t>
            </a:r>
          </a:p>
          <a:p>
            <a:pPr eaLnBrk="1" hangingPunct="1">
              <a:lnSpc>
                <a:spcPct val="80000"/>
              </a:lnSpc>
            </a:pPr>
            <a:r>
              <a:rPr lang="en-US" sz="2400" smtClean="0"/>
              <a:t>The scope of a combines severity with its overall distribution (how much of the project will be affected or how many customers are harmed)</a:t>
            </a:r>
          </a:p>
          <a:p>
            <a:pPr eaLnBrk="1" hangingPunct="1">
              <a:lnSpc>
                <a:spcPct val="80000"/>
              </a:lnSpc>
            </a:pPr>
            <a:r>
              <a:rPr lang="en-US" sz="2400" smtClean="0"/>
              <a:t>The timing of a risk considers when and how long the impact will be felt</a:t>
            </a:r>
          </a:p>
          <a:p>
            <a:pPr eaLnBrk="1" hangingPunct="1">
              <a:lnSpc>
                <a:spcPct val="80000"/>
              </a:lnSpc>
            </a:pPr>
            <a:r>
              <a:rPr lang="en-US" sz="2400" smtClean="0"/>
              <a:t>In most cases, a project manager might want the “bad news” to occur as soon as possible but in some cases, the longer the delay, the better</a:t>
            </a:r>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3"/>
          <p:cNvSpPr>
            <a:spLocks noGrp="1" noChangeArrowheads="1"/>
          </p:cNvSpPr>
          <p:nvPr>
            <p:ph type="body" idx="1"/>
          </p:nvPr>
        </p:nvSpPr>
        <p:spPr>
          <a:xfrm>
            <a:off x="457200" y="304800"/>
            <a:ext cx="8305800" cy="5821363"/>
          </a:xfrm>
        </p:spPr>
        <p:txBody>
          <a:bodyPr/>
          <a:lstStyle/>
          <a:p>
            <a:pPr eaLnBrk="1" hangingPunct="1"/>
            <a:r>
              <a:rPr lang="en-US" smtClean="0"/>
              <a:t>To determine the overall consequences of a risk, use the USAF guidelines for risk analysis</a:t>
            </a:r>
          </a:p>
          <a:p>
            <a:pPr lvl="1" eaLnBrk="1" hangingPunct="1">
              <a:buFontTx/>
              <a:buNone/>
            </a:pPr>
            <a:r>
              <a:rPr lang="en-US" smtClean="0"/>
              <a:t>1. determine the avg. probability of occurrence value for each risk component</a:t>
            </a:r>
          </a:p>
          <a:p>
            <a:pPr lvl="1" eaLnBrk="1" hangingPunct="1">
              <a:buFontTx/>
              <a:buNone/>
            </a:pPr>
            <a:r>
              <a:rPr lang="en-US" smtClean="0"/>
              <a:t>2. determine the impact for each component based on the criteria shown earlier</a:t>
            </a:r>
          </a:p>
          <a:p>
            <a:pPr lvl="1" eaLnBrk="1" hangingPunct="1">
              <a:buFontTx/>
              <a:buNone/>
            </a:pPr>
            <a:r>
              <a:rPr lang="en-US" smtClean="0"/>
              <a:t>3.Complete the risk table and analyze the results</a:t>
            </a:r>
          </a:p>
          <a:p>
            <a:pPr lvl="1" eaLnBrk="1" hangingPunct="1">
              <a:buFontTx/>
              <a:buNone/>
            </a:pPr>
            <a:endParaRPr lang="en-US" smtClean="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a:xfrm>
            <a:off x="457200" y="274638"/>
            <a:ext cx="8229600" cy="563562"/>
          </a:xfrm>
        </p:spPr>
        <p:txBody>
          <a:bodyPr/>
          <a:lstStyle/>
          <a:p>
            <a:pPr eaLnBrk="1" hangingPunct="1"/>
            <a:r>
              <a:rPr lang="en-US" sz="4000" smtClean="0"/>
              <a:t>Risk Assessment</a:t>
            </a:r>
          </a:p>
        </p:txBody>
      </p:sp>
      <p:sp>
        <p:nvSpPr>
          <p:cNvPr id="207875" name="Rectangle 3"/>
          <p:cNvSpPr>
            <a:spLocks noGrp="1" noChangeArrowheads="1"/>
          </p:cNvSpPr>
          <p:nvPr>
            <p:ph type="body" idx="1"/>
          </p:nvPr>
        </p:nvSpPr>
        <p:spPr>
          <a:xfrm>
            <a:off x="457200" y="1066800"/>
            <a:ext cx="8229600" cy="5059363"/>
          </a:xfrm>
        </p:spPr>
        <p:txBody>
          <a:bodyPr/>
          <a:lstStyle/>
          <a:p>
            <a:pPr eaLnBrk="1" hangingPunct="1"/>
            <a:r>
              <a:rPr lang="en-US" smtClean="0"/>
              <a:t>At this point of the risk management process, a set of triplets have been established as</a:t>
            </a:r>
          </a:p>
          <a:p>
            <a:pPr eaLnBrk="1" hangingPunct="1">
              <a:buFontTx/>
              <a:buNone/>
            </a:pPr>
            <a:r>
              <a:rPr lang="en-US" smtClean="0"/>
              <a:t>				   [</a:t>
            </a:r>
            <a:r>
              <a:rPr lang="en-US" i="1" smtClean="0"/>
              <a:t>r</a:t>
            </a:r>
            <a:r>
              <a:rPr lang="en-US" i="1" baseline="-25000" smtClean="0"/>
              <a:t>i</a:t>
            </a:r>
            <a:r>
              <a:rPr lang="en-US" i="1" smtClean="0"/>
              <a:t>,l</a:t>
            </a:r>
            <a:r>
              <a:rPr lang="en-US" i="1" baseline="-25000" smtClean="0"/>
              <a:t>i</a:t>
            </a:r>
            <a:r>
              <a:rPr lang="en-US" i="1" smtClean="0"/>
              <a:t>,x</a:t>
            </a:r>
            <a:r>
              <a:rPr lang="en-US" i="1" baseline="-25000" smtClean="0"/>
              <a:t>i</a:t>
            </a:r>
            <a:r>
              <a:rPr lang="en-US" smtClean="0"/>
              <a:t>]</a:t>
            </a:r>
          </a:p>
          <a:p>
            <a:pPr eaLnBrk="1" hangingPunct="1">
              <a:buFontTx/>
              <a:buNone/>
            </a:pPr>
            <a:r>
              <a:rPr lang="en-US" smtClean="0"/>
              <a:t>  where:</a:t>
            </a:r>
          </a:p>
          <a:p>
            <a:pPr eaLnBrk="1" hangingPunct="1">
              <a:buFontTx/>
              <a:buNone/>
            </a:pPr>
            <a:r>
              <a:rPr lang="en-US" smtClean="0"/>
              <a:t>            r</a:t>
            </a:r>
            <a:r>
              <a:rPr lang="en-US" baseline="-25000" smtClean="0"/>
              <a:t>i</a:t>
            </a:r>
            <a:r>
              <a:rPr lang="en-US" smtClean="0"/>
              <a:t>= the risk</a:t>
            </a:r>
          </a:p>
          <a:p>
            <a:pPr eaLnBrk="1" hangingPunct="1">
              <a:buFontTx/>
              <a:buNone/>
            </a:pPr>
            <a:r>
              <a:rPr lang="en-US" smtClean="0"/>
              <a:t>		    l</a:t>
            </a:r>
            <a:r>
              <a:rPr lang="en-US" baseline="-25000" smtClean="0"/>
              <a:t>i</a:t>
            </a:r>
            <a:r>
              <a:rPr lang="en-US" smtClean="0"/>
              <a:t>= the likelihood (probability) of the             		risk</a:t>
            </a:r>
          </a:p>
          <a:p>
            <a:pPr eaLnBrk="1" hangingPunct="1">
              <a:buFontTx/>
              <a:buNone/>
            </a:pPr>
            <a:r>
              <a:rPr lang="en-US" smtClean="0"/>
              <a:t>           x</a:t>
            </a:r>
            <a:r>
              <a:rPr lang="en-US" baseline="-25000" smtClean="0"/>
              <a:t>i</a:t>
            </a:r>
            <a:r>
              <a:rPr lang="en-US" smtClean="0"/>
              <a:t>= the impact of the risk</a:t>
            </a:r>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3"/>
          <p:cNvSpPr>
            <a:spLocks noGrp="1" noChangeArrowheads="1"/>
          </p:cNvSpPr>
          <p:nvPr>
            <p:ph type="body" idx="1"/>
          </p:nvPr>
        </p:nvSpPr>
        <p:spPr>
          <a:xfrm>
            <a:off x="457200" y="304800"/>
            <a:ext cx="8229600" cy="5821363"/>
          </a:xfrm>
        </p:spPr>
        <p:txBody>
          <a:bodyPr/>
          <a:lstStyle/>
          <a:p>
            <a:pPr eaLnBrk="1" hangingPunct="1"/>
            <a:r>
              <a:rPr lang="en-US" smtClean="0"/>
              <a:t>During risk assessment :</a:t>
            </a:r>
          </a:p>
          <a:p>
            <a:pPr lvl="1" eaLnBrk="1" hangingPunct="1"/>
            <a:r>
              <a:rPr lang="en-US" smtClean="0"/>
              <a:t>examine the accuracy of the estimates that were made during risk projection, </a:t>
            </a:r>
          </a:p>
          <a:p>
            <a:pPr lvl="1" eaLnBrk="1" hangingPunct="1"/>
            <a:r>
              <a:rPr lang="en-US" smtClean="0"/>
              <a:t>attempt to prioritize the risks that have been uncovered and  </a:t>
            </a:r>
          </a:p>
          <a:p>
            <a:pPr lvl="1" eaLnBrk="1" hangingPunct="1"/>
            <a:r>
              <a:rPr lang="en-US" smtClean="0"/>
              <a:t>Begin thinking of ways to control and/or avert the risk that are likely to occur</a:t>
            </a:r>
          </a:p>
          <a:p>
            <a:pPr eaLnBrk="1" hangingPunct="1"/>
            <a:r>
              <a:rPr lang="en-US" smtClean="0"/>
              <a:t>For this assessment to be useful, a risk referent level must be defined</a:t>
            </a:r>
          </a:p>
          <a:p>
            <a:pPr eaLnBrk="1" hangingPunct="1"/>
            <a:r>
              <a:rPr lang="en-US" smtClean="0"/>
              <a:t>Risk referent levels are:</a:t>
            </a:r>
          </a:p>
          <a:p>
            <a:pPr lvl="1" eaLnBrk="1" hangingPunct="1"/>
            <a:r>
              <a:rPr lang="en-US" smtClean="0"/>
              <a:t>Performance, cost, support and schedule</a:t>
            </a:r>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3"/>
          <p:cNvSpPr>
            <a:spLocks noGrp="1" noChangeArrowheads="1"/>
          </p:cNvSpPr>
          <p:nvPr>
            <p:ph type="body" idx="1"/>
          </p:nvPr>
        </p:nvSpPr>
        <p:spPr>
          <a:xfrm>
            <a:off x="457200" y="304800"/>
            <a:ext cx="8229600" cy="5821363"/>
          </a:xfrm>
        </p:spPr>
        <p:txBody>
          <a:bodyPr/>
          <a:lstStyle/>
          <a:p>
            <a:pPr eaLnBrk="1" hangingPunct="1">
              <a:lnSpc>
                <a:spcPct val="80000"/>
              </a:lnSpc>
            </a:pPr>
            <a:r>
              <a:rPr lang="en-US" sz="2800" smtClean="0"/>
              <a:t>That is, there is level for: </a:t>
            </a:r>
          </a:p>
          <a:p>
            <a:pPr lvl="1" eaLnBrk="1" hangingPunct="1">
              <a:lnSpc>
                <a:spcPct val="80000"/>
              </a:lnSpc>
            </a:pPr>
            <a:r>
              <a:rPr lang="en-US" sz="2400" smtClean="0"/>
              <a:t>performance degradation, </a:t>
            </a:r>
          </a:p>
          <a:p>
            <a:pPr lvl="1" eaLnBrk="1" hangingPunct="1">
              <a:lnSpc>
                <a:spcPct val="80000"/>
              </a:lnSpc>
            </a:pPr>
            <a:r>
              <a:rPr lang="en-US" sz="2400" smtClean="0"/>
              <a:t>cost overrun, </a:t>
            </a:r>
          </a:p>
          <a:p>
            <a:pPr lvl="1" eaLnBrk="1" hangingPunct="1">
              <a:lnSpc>
                <a:spcPct val="80000"/>
              </a:lnSpc>
            </a:pPr>
            <a:r>
              <a:rPr lang="en-US" sz="2400" smtClean="0"/>
              <a:t>support difficulty or </a:t>
            </a:r>
          </a:p>
          <a:p>
            <a:pPr lvl="1" eaLnBrk="1" hangingPunct="1">
              <a:lnSpc>
                <a:spcPct val="80000"/>
              </a:lnSpc>
            </a:pPr>
            <a:r>
              <a:rPr lang="en-US" sz="2400" smtClean="0"/>
              <a:t>schedule slippage</a:t>
            </a:r>
          </a:p>
          <a:p>
            <a:pPr eaLnBrk="1" hangingPunct="1">
              <a:lnSpc>
                <a:spcPct val="80000"/>
              </a:lnSpc>
            </a:pPr>
            <a:r>
              <a:rPr lang="en-US" sz="2800" smtClean="0"/>
              <a:t>There can also be a combination of the four</a:t>
            </a:r>
          </a:p>
          <a:p>
            <a:pPr eaLnBrk="1" hangingPunct="1">
              <a:lnSpc>
                <a:spcPct val="80000"/>
              </a:lnSpc>
            </a:pPr>
            <a:r>
              <a:rPr lang="en-US" sz="2800" smtClean="0"/>
              <a:t>These can cause the project to be terminated</a:t>
            </a:r>
          </a:p>
          <a:p>
            <a:pPr eaLnBrk="1" hangingPunct="1">
              <a:lnSpc>
                <a:spcPct val="80000"/>
              </a:lnSpc>
            </a:pPr>
            <a:r>
              <a:rPr lang="en-US" sz="2800" smtClean="0"/>
              <a:t>If a combination of risks create problems that cause one or more of these referent levels to be exceeded, work will stop</a:t>
            </a:r>
          </a:p>
          <a:p>
            <a:pPr eaLnBrk="1" hangingPunct="1">
              <a:lnSpc>
                <a:spcPct val="80000"/>
              </a:lnSpc>
            </a:pPr>
            <a:r>
              <a:rPr lang="en-US" sz="2800" smtClean="0"/>
              <a:t>A risk referent level will have a point called the </a:t>
            </a:r>
            <a:r>
              <a:rPr lang="en-US" sz="2800" smtClean="0">
                <a:solidFill>
                  <a:srgbClr val="CC0000"/>
                </a:solidFill>
              </a:rPr>
              <a:t>referent point</a:t>
            </a:r>
            <a:r>
              <a:rPr lang="en-US" sz="2800" smtClean="0"/>
              <a:t> or </a:t>
            </a:r>
            <a:r>
              <a:rPr lang="en-US" sz="2800" smtClean="0">
                <a:solidFill>
                  <a:srgbClr val="CC0000"/>
                </a:solidFill>
              </a:rPr>
              <a:t>break point</a:t>
            </a:r>
          </a:p>
          <a:p>
            <a:pPr eaLnBrk="1" hangingPunct="1">
              <a:lnSpc>
                <a:spcPct val="80000"/>
              </a:lnSpc>
            </a:pPr>
            <a:r>
              <a:rPr lang="en-US" sz="2800" smtClean="0"/>
              <a:t>At this point, a decision as to whether to continue or terminate a project will be equally acceptable</a:t>
            </a:r>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3"/>
          <p:cNvSpPr>
            <a:spLocks noGrp="1" noChangeArrowheads="1"/>
          </p:cNvSpPr>
          <p:nvPr>
            <p:ph type="body" idx="1"/>
          </p:nvPr>
        </p:nvSpPr>
        <p:spPr>
          <a:xfrm>
            <a:off x="457200" y="381000"/>
            <a:ext cx="8229600" cy="5745163"/>
          </a:xfrm>
        </p:spPr>
        <p:txBody>
          <a:bodyPr/>
          <a:lstStyle/>
          <a:p>
            <a:pPr eaLnBrk="1" hangingPunct="1">
              <a:lnSpc>
                <a:spcPct val="80000"/>
              </a:lnSpc>
            </a:pPr>
            <a:r>
              <a:rPr lang="en-US" sz="2800" smtClean="0"/>
              <a:t>The figure on the next slide shows this situation graphically</a:t>
            </a:r>
          </a:p>
          <a:p>
            <a:pPr eaLnBrk="1" hangingPunct="1">
              <a:lnSpc>
                <a:spcPct val="80000"/>
              </a:lnSpc>
            </a:pPr>
            <a:r>
              <a:rPr lang="en-US" sz="2800" smtClean="0"/>
              <a:t>If a combination of risks lead to problems that cause cost and schedule overruns, there will be a level</a:t>
            </a:r>
          </a:p>
          <a:p>
            <a:pPr eaLnBrk="1" hangingPunct="1">
              <a:lnSpc>
                <a:spcPct val="80000"/>
              </a:lnSpc>
            </a:pPr>
            <a:r>
              <a:rPr lang="en-US" sz="2800" smtClean="0"/>
              <a:t>This level is represented by a curve in the figure</a:t>
            </a:r>
          </a:p>
          <a:p>
            <a:pPr eaLnBrk="1" hangingPunct="1">
              <a:lnSpc>
                <a:spcPct val="80000"/>
              </a:lnSpc>
            </a:pPr>
            <a:r>
              <a:rPr lang="en-US" sz="2800" smtClean="0"/>
              <a:t>When this level is exceeded, it will lead to project termination (shaded region)</a:t>
            </a:r>
          </a:p>
          <a:p>
            <a:pPr eaLnBrk="1" hangingPunct="1">
              <a:lnSpc>
                <a:spcPct val="80000"/>
              </a:lnSpc>
            </a:pPr>
            <a:r>
              <a:rPr lang="en-US" sz="2800" smtClean="0"/>
              <a:t>At a referent point, the decisions to proceed or to terminate are equally weighted</a:t>
            </a:r>
          </a:p>
          <a:p>
            <a:pPr eaLnBrk="1" hangingPunct="1">
              <a:lnSpc>
                <a:spcPct val="80000"/>
              </a:lnSpc>
            </a:pPr>
            <a:r>
              <a:rPr lang="en-US" sz="2800" smtClean="0"/>
              <a:t>In reality, the referent level can be rarely represented as a smooth line on a graph</a:t>
            </a:r>
          </a:p>
          <a:p>
            <a:pPr eaLnBrk="1" hangingPunct="1">
              <a:lnSpc>
                <a:spcPct val="80000"/>
              </a:lnSpc>
            </a:pPr>
            <a:r>
              <a:rPr lang="en-US" sz="2800" smtClean="0"/>
              <a:t>In most cases, it is a region in which there are areas of uncertainty </a:t>
            </a:r>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Line 4"/>
          <p:cNvSpPr>
            <a:spLocks noChangeShapeType="1"/>
          </p:cNvSpPr>
          <p:nvPr/>
        </p:nvSpPr>
        <p:spPr bwMode="auto">
          <a:xfrm>
            <a:off x="2438400" y="1371600"/>
            <a:ext cx="0" cy="3352800"/>
          </a:xfrm>
          <a:prstGeom prst="line">
            <a:avLst/>
          </a:prstGeom>
          <a:noFill/>
          <a:ln w="9525">
            <a:solidFill>
              <a:schemeClr val="tx1"/>
            </a:solidFill>
            <a:round/>
            <a:headEnd type="triangle" w="med" len="med"/>
            <a:tailEnd/>
          </a:ln>
        </p:spPr>
        <p:txBody>
          <a:bodyPr/>
          <a:lstStyle/>
          <a:p>
            <a:endParaRPr lang="en-IN"/>
          </a:p>
        </p:txBody>
      </p:sp>
      <p:sp>
        <p:nvSpPr>
          <p:cNvPr id="211971" name="Line 5"/>
          <p:cNvSpPr>
            <a:spLocks noChangeShapeType="1"/>
          </p:cNvSpPr>
          <p:nvPr/>
        </p:nvSpPr>
        <p:spPr bwMode="auto">
          <a:xfrm>
            <a:off x="2438400" y="4724400"/>
            <a:ext cx="4191000" cy="0"/>
          </a:xfrm>
          <a:prstGeom prst="line">
            <a:avLst/>
          </a:prstGeom>
          <a:noFill/>
          <a:ln w="9525">
            <a:solidFill>
              <a:schemeClr val="tx1"/>
            </a:solidFill>
            <a:round/>
            <a:headEnd/>
            <a:tailEnd type="triangle" w="med" len="med"/>
          </a:ln>
        </p:spPr>
        <p:txBody>
          <a:bodyPr/>
          <a:lstStyle/>
          <a:p>
            <a:endParaRPr lang="en-IN"/>
          </a:p>
        </p:txBody>
      </p:sp>
      <p:sp>
        <p:nvSpPr>
          <p:cNvPr id="211972" name="Line 7"/>
          <p:cNvSpPr>
            <a:spLocks noChangeShapeType="1"/>
          </p:cNvSpPr>
          <p:nvPr/>
        </p:nvSpPr>
        <p:spPr bwMode="auto">
          <a:xfrm>
            <a:off x="2438400" y="3200400"/>
            <a:ext cx="685800" cy="0"/>
          </a:xfrm>
          <a:prstGeom prst="line">
            <a:avLst/>
          </a:prstGeom>
          <a:noFill/>
          <a:ln w="9525">
            <a:solidFill>
              <a:schemeClr val="tx1"/>
            </a:solidFill>
            <a:round/>
            <a:headEnd/>
            <a:tailEnd/>
          </a:ln>
        </p:spPr>
        <p:txBody>
          <a:bodyPr/>
          <a:lstStyle/>
          <a:p>
            <a:endParaRPr lang="en-IN"/>
          </a:p>
        </p:txBody>
      </p:sp>
      <p:sp>
        <p:nvSpPr>
          <p:cNvPr id="211973" name="Line 8"/>
          <p:cNvSpPr>
            <a:spLocks noChangeShapeType="1"/>
          </p:cNvSpPr>
          <p:nvPr/>
        </p:nvSpPr>
        <p:spPr bwMode="auto">
          <a:xfrm>
            <a:off x="3124200" y="3200400"/>
            <a:ext cx="0" cy="1524000"/>
          </a:xfrm>
          <a:prstGeom prst="line">
            <a:avLst/>
          </a:prstGeom>
          <a:noFill/>
          <a:ln w="9525">
            <a:solidFill>
              <a:schemeClr val="tx1"/>
            </a:solidFill>
            <a:round/>
            <a:headEnd type="oval" w="med" len="med"/>
            <a:tailEnd/>
          </a:ln>
        </p:spPr>
        <p:txBody>
          <a:bodyPr/>
          <a:lstStyle/>
          <a:p>
            <a:endParaRPr lang="en-IN"/>
          </a:p>
        </p:txBody>
      </p:sp>
      <p:sp>
        <p:nvSpPr>
          <p:cNvPr id="211974" name="Text Box 9"/>
          <p:cNvSpPr txBox="1">
            <a:spLocks noChangeArrowheads="1"/>
          </p:cNvSpPr>
          <p:nvPr/>
        </p:nvSpPr>
        <p:spPr bwMode="auto">
          <a:xfrm>
            <a:off x="3505200" y="4953000"/>
            <a:ext cx="2470150" cy="366713"/>
          </a:xfrm>
          <a:prstGeom prst="rect">
            <a:avLst/>
          </a:prstGeom>
          <a:noFill/>
          <a:ln w="9525">
            <a:noFill/>
            <a:miter lim="800000"/>
            <a:headEnd/>
            <a:tailEnd/>
          </a:ln>
        </p:spPr>
        <p:txBody>
          <a:bodyPr wrap="none">
            <a:spAutoFit/>
          </a:bodyPr>
          <a:lstStyle/>
          <a:p>
            <a:r>
              <a:rPr lang="en-US"/>
              <a:t>Projected cost overrun</a:t>
            </a:r>
          </a:p>
        </p:txBody>
      </p:sp>
      <p:sp>
        <p:nvSpPr>
          <p:cNvPr id="211975" name="Text Box 10"/>
          <p:cNvSpPr txBox="1">
            <a:spLocks noChangeArrowheads="1"/>
          </p:cNvSpPr>
          <p:nvPr/>
        </p:nvSpPr>
        <p:spPr bwMode="auto">
          <a:xfrm>
            <a:off x="1828800" y="1676400"/>
            <a:ext cx="458788" cy="2873375"/>
          </a:xfrm>
          <a:prstGeom prst="rect">
            <a:avLst/>
          </a:prstGeom>
          <a:noFill/>
          <a:ln w="9525">
            <a:noFill/>
            <a:miter lim="800000"/>
            <a:headEnd/>
            <a:tailEnd/>
          </a:ln>
        </p:spPr>
        <p:txBody>
          <a:bodyPr vert="eaVert" wrap="none">
            <a:spAutoFit/>
          </a:bodyPr>
          <a:lstStyle/>
          <a:p>
            <a:r>
              <a:rPr lang="en-US"/>
              <a:t>Projected schedule overrun</a:t>
            </a:r>
          </a:p>
        </p:txBody>
      </p:sp>
      <p:sp>
        <p:nvSpPr>
          <p:cNvPr id="211976" name="Arc 6"/>
          <p:cNvSpPr>
            <a:spLocks/>
          </p:cNvSpPr>
          <p:nvPr/>
        </p:nvSpPr>
        <p:spPr bwMode="auto">
          <a:xfrm rot="8099449">
            <a:off x="3155156" y="1340644"/>
            <a:ext cx="1693863" cy="3279775"/>
          </a:xfrm>
          <a:custGeom>
            <a:avLst/>
            <a:gdLst>
              <a:gd name="T0" fmla="*/ 1101560 w 21600"/>
              <a:gd name="T1" fmla="*/ 0 h 36298"/>
              <a:gd name="T2" fmla="*/ 660450 w 21600"/>
              <a:gd name="T3" fmla="*/ 3279775 h 36298"/>
              <a:gd name="T4" fmla="*/ 0 w 21600"/>
              <a:gd name="T5" fmla="*/ 1482576 h 36298"/>
              <a:gd name="T6" fmla="*/ 0 60000 65536"/>
              <a:gd name="T7" fmla="*/ 0 60000 65536"/>
              <a:gd name="T8" fmla="*/ 0 60000 65536"/>
              <a:gd name="T9" fmla="*/ 0 w 21600"/>
              <a:gd name="T10" fmla="*/ 0 h 36298"/>
              <a:gd name="T11" fmla="*/ 21600 w 21600"/>
              <a:gd name="T12" fmla="*/ 36298 h 36298"/>
            </a:gdLst>
            <a:ahLst/>
            <a:cxnLst>
              <a:cxn ang="T6">
                <a:pos x="T0" y="T1"/>
              </a:cxn>
              <a:cxn ang="T7">
                <a:pos x="T2" y="T3"/>
              </a:cxn>
              <a:cxn ang="T8">
                <a:pos x="T4" y="T5"/>
              </a:cxn>
            </a:cxnLst>
            <a:rect l="T9" t="T10" r="T11" b="T12"/>
            <a:pathLst>
              <a:path w="21600" h="36298" fill="none" extrusionOk="0">
                <a:moveTo>
                  <a:pt x="14047" y="-1"/>
                </a:moveTo>
                <a:cubicBezTo>
                  <a:pt x="18840" y="4103"/>
                  <a:pt x="21600" y="10097"/>
                  <a:pt x="21600" y="16408"/>
                </a:cubicBezTo>
                <a:cubicBezTo>
                  <a:pt x="21600" y="25082"/>
                  <a:pt x="16410" y="32915"/>
                  <a:pt x="8422" y="36298"/>
                </a:cubicBezTo>
              </a:path>
              <a:path w="21600" h="36298" stroke="0" extrusionOk="0">
                <a:moveTo>
                  <a:pt x="14047" y="-1"/>
                </a:moveTo>
                <a:cubicBezTo>
                  <a:pt x="18840" y="4103"/>
                  <a:pt x="21600" y="10097"/>
                  <a:pt x="21600" y="16408"/>
                </a:cubicBezTo>
                <a:cubicBezTo>
                  <a:pt x="21600" y="25082"/>
                  <a:pt x="16410" y="32915"/>
                  <a:pt x="8422" y="36298"/>
                </a:cubicBezTo>
                <a:lnTo>
                  <a:pt x="0" y="16408"/>
                </a:lnTo>
                <a:close/>
              </a:path>
            </a:pathLst>
          </a:custGeom>
          <a:solidFill>
            <a:schemeClr val="accent1"/>
          </a:solidFill>
          <a:ln w="28575">
            <a:solidFill>
              <a:schemeClr val="tx1"/>
            </a:solidFill>
            <a:round/>
            <a:headEnd/>
            <a:tailEnd/>
          </a:ln>
        </p:spPr>
        <p:txBody>
          <a:bodyPr wrap="none" anchor="ctr"/>
          <a:lstStyle/>
          <a:p>
            <a:pPr algn="ctr"/>
            <a:endParaRPr lang="en-US"/>
          </a:p>
        </p:txBody>
      </p:sp>
      <p:sp>
        <p:nvSpPr>
          <p:cNvPr id="211977" name="Text Box 15"/>
          <p:cNvSpPr txBox="1">
            <a:spLocks noChangeArrowheads="1"/>
          </p:cNvSpPr>
          <p:nvPr/>
        </p:nvSpPr>
        <p:spPr bwMode="auto">
          <a:xfrm>
            <a:off x="3429000" y="2819400"/>
            <a:ext cx="3092450" cy="366713"/>
          </a:xfrm>
          <a:prstGeom prst="rect">
            <a:avLst/>
          </a:prstGeom>
          <a:noFill/>
          <a:ln w="9525">
            <a:noFill/>
            <a:miter lim="800000"/>
            <a:headEnd/>
            <a:tailEnd/>
          </a:ln>
        </p:spPr>
        <p:txBody>
          <a:bodyPr wrap="none">
            <a:spAutoFit/>
          </a:bodyPr>
          <a:lstStyle/>
          <a:p>
            <a:r>
              <a:rPr lang="en-US" i="1"/>
              <a:t>Project termination will occur</a:t>
            </a:r>
          </a:p>
        </p:txBody>
      </p:sp>
      <p:sp>
        <p:nvSpPr>
          <p:cNvPr id="211978" name="Line 16"/>
          <p:cNvSpPr>
            <a:spLocks noChangeShapeType="1"/>
          </p:cNvSpPr>
          <p:nvPr/>
        </p:nvSpPr>
        <p:spPr bwMode="auto">
          <a:xfrm flipV="1">
            <a:off x="3124200" y="1676400"/>
            <a:ext cx="1143000" cy="1524000"/>
          </a:xfrm>
          <a:prstGeom prst="line">
            <a:avLst/>
          </a:prstGeom>
          <a:noFill/>
          <a:ln w="9525">
            <a:solidFill>
              <a:schemeClr val="tx1"/>
            </a:solidFill>
            <a:round/>
            <a:headEnd/>
            <a:tailEnd/>
          </a:ln>
        </p:spPr>
        <p:txBody>
          <a:bodyPr/>
          <a:lstStyle/>
          <a:p>
            <a:endParaRPr lang="en-IN"/>
          </a:p>
        </p:txBody>
      </p:sp>
      <p:sp>
        <p:nvSpPr>
          <p:cNvPr id="211979" name="Text Box 17"/>
          <p:cNvSpPr txBox="1">
            <a:spLocks noChangeArrowheads="1"/>
          </p:cNvSpPr>
          <p:nvPr/>
        </p:nvSpPr>
        <p:spPr bwMode="auto">
          <a:xfrm>
            <a:off x="4251325" y="1484313"/>
            <a:ext cx="4095750" cy="366712"/>
          </a:xfrm>
          <a:prstGeom prst="rect">
            <a:avLst/>
          </a:prstGeom>
          <a:noFill/>
          <a:ln w="9525">
            <a:noFill/>
            <a:miter lim="800000"/>
            <a:headEnd/>
            <a:tailEnd/>
          </a:ln>
        </p:spPr>
        <p:txBody>
          <a:bodyPr wrap="none">
            <a:spAutoFit/>
          </a:bodyPr>
          <a:lstStyle/>
          <a:p>
            <a:r>
              <a:rPr lang="en-US"/>
              <a:t>Referent point (cost value,  time value)</a:t>
            </a:r>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3"/>
          <p:cNvSpPr>
            <a:spLocks noGrp="1" noChangeArrowheads="1"/>
          </p:cNvSpPr>
          <p:nvPr>
            <p:ph type="body" idx="1"/>
          </p:nvPr>
        </p:nvSpPr>
        <p:spPr>
          <a:xfrm>
            <a:off x="457200" y="304800"/>
            <a:ext cx="8229600" cy="5821363"/>
          </a:xfrm>
        </p:spPr>
        <p:txBody>
          <a:bodyPr/>
          <a:lstStyle/>
          <a:p>
            <a:pPr marL="609600" indent="-609600" eaLnBrk="1" hangingPunct="1"/>
            <a:r>
              <a:rPr lang="en-US" smtClean="0"/>
              <a:t>Therefore during risk assessment the following steps are performed:</a:t>
            </a:r>
          </a:p>
          <a:p>
            <a:pPr marL="990600" lvl="1" indent="-533400" eaLnBrk="1" hangingPunct="1">
              <a:buFontTx/>
              <a:buAutoNum type="arabicPeriod"/>
            </a:pPr>
            <a:r>
              <a:rPr lang="en-US" smtClean="0"/>
              <a:t>Define the risk referent levels for the project</a:t>
            </a:r>
          </a:p>
          <a:p>
            <a:pPr marL="990600" lvl="1" indent="-533400" eaLnBrk="1" hangingPunct="1">
              <a:buFontTx/>
              <a:buAutoNum type="arabicPeriod"/>
            </a:pPr>
            <a:r>
              <a:rPr lang="en-US" smtClean="0"/>
              <a:t>Attempt to develop a relationship between each [</a:t>
            </a:r>
            <a:r>
              <a:rPr lang="en-US" i="1" smtClean="0"/>
              <a:t>r</a:t>
            </a:r>
            <a:r>
              <a:rPr lang="en-US" i="1" baseline="-25000" smtClean="0"/>
              <a:t>i</a:t>
            </a:r>
            <a:r>
              <a:rPr lang="en-US" i="1" smtClean="0"/>
              <a:t>,l</a:t>
            </a:r>
            <a:r>
              <a:rPr lang="en-US" i="1" baseline="-25000" smtClean="0"/>
              <a:t>i</a:t>
            </a:r>
            <a:r>
              <a:rPr lang="en-US" i="1" smtClean="0"/>
              <a:t>,x</a:t>
            </a:r>
            <a:r>
              <a:rPr lang="en-US" i="1" baseline="-25000" smtClean="0"/>
              <a:t>i</a:t>
            </a:r>
            <a:r>
              <a:rPr lang="en-US" smtClean="0"/>
              <a:t>] and each of the referent levels</a:t>
            </a:r>
          </a:p>
          <a:p>
            <a:pPr marL="990600" lvl="1" indent="-533400" eaLnBrk="1" hangingPunct="1">
              <a:buFontTx/>
              <a:buAutoNum type="arabicPeriod"/>
            </a:pPr>
            <a:r>
              <a:rPr lang="en-US" smtClean="0"/>
              <a:t>Predict the set of referent points that define a region of termination, bounded by a curve or areas of uncertainty</a:t>
            </a:r>
          </a:p>
          <a:p>
            <a:pPr marL="990600" lvl="1" indent="-533400" eaLnBrk="1" hangingPunct="1">
              <a:buFontTx/>
              <a:buAutoNum type="arabicPeriod"/>
            </a:pPr>
            <a:r>
              <a:rPr lang="en-US" smtClean="0"/>
              <a:t>Try to predict how compound combinations of risks will affect a referent level</a:t>
            </a:r>
          </a:p>
          <a:p>
            <a:pPr marL="990600" lvl="1" indent="-533400" eaLnBrk="1" hangingPunct="1"/>
            <a:endParaRPr lang="en-US" smtClean="0"/>
          </a:p>
          <a:p>
            <a:pPr marL="990600" lvl="1" indent="-533400" eaLnBrk="1" hangingPunct="1"/>
            <a:endParaRPr lang="en-US" smtClean="0"/>
          </a:p>
          <a:p>
            <a:pPr marL="990600" lvl="1" indent="-533400" eaLnBrk="1" hangingPunct="1"/>
            <a:endParaRPr lang="en-US" smtClean="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pPr eaLnBrk="1" hangingPunct="1"/>
            <a:r>
              <a:rPr lang="en-US" sz="4000" smtClean="0"/>
              <a:t>Risk Mitigation, Monitoring &amp; Management</a:t>
            </a:r>
          </a:p>
        </p:txBody>
      </p:sp>
      <p:sp>
        <p:nvSpPr>
          <p:cNvPr id="214019" name="Rectangle 3"/>
          <p:cNvSpPr>
            <a:spLocks noGrp="1" noChangeArrowheads="1"/>
          </p:cNvSpPr>
          <p:nvPr>
            <p:ph type="body" idx="1"/>
          </p:nvPr>
        </p:nvSpPr>
        <p:spPr/>
        <p:txBody>
          <a:bodyPr/>
          <a:lstStyle/>
          <a:p>
            <a:pPr eaLnBrk="1" hangingPunct="1">
              <a:lnSpc>
                <a:spcPct val="90000"/>
              </a:lnSpc>
            </a:pPr>
            <a:r>
              <a:rPr lang="en-US" smtClean="0"/>
              <a:t>All of the risk analysis activities have a single goal:</a:t>
            </a:r>
          </a:p>
          <a:p>
            <a:pPr algn="ctr" eaLnBrk="1" hangingPunct="1">
              <a:lnSpc>
                <a:spcPct val="90000"/>
              </a:lnSpc>
              <a:buFontTx/>
              <a:buNone/>
            </a:pPr>
            <a:r>
              <a:rPr lang="en-US" smtClean="0"/>
              <a:t>	 to assist the project team in developing a strategy for dealing with risk</a:t>
            </a:r>
          </a:p>
          <a:p>
            <a:pPr eaLnBrk="1" hangingPunct="1">
              <a:lnSpc>
                <a:spcPct val="90000"/>
              </a:lnSpc>
            </a:pPr>
            <a:r>
              <a:rPr lang="en-US" smtClean="0"/>
              <a:t>If a software team adopts a proactive approach to risk, avoidance is always the best strategy</a:t>
            </a:r>
          </a:p>
          <a:p>
            <a:pPr eaLnBrk="1" hangingPunct="1">
              <a:lnSpc>
                <a:spcPct val="90000"/>
              </a:lnSpc>
            </a:pPr>
            <a:r>
              <a:rPr lang="en-US" smtClean="0"/>
              <a:t>This is achieved by developing a plan for risk mitigation</a:t>
            </a:r>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3"/>
          <p:cNvSpPr>
            <a:spLocks noGrp="1" noChangeArrowheads="1"/>
          </p:cNvSpPr>
          <p:nvPr>
            <p:ph type="body" idx="1"/>
          </p:nvPr>
        </p:nvSpPr>
        <p:spPr>
          <a:xfrm>
            <a:off x="457200" y="304800"/>
            <a:ext cx="8229600" cy="5821363"/>
          </a:xfrm>
        </p:spPr>
        <p:txBody>
          <a:bodyPr/>
          <a:lstStyle/>
          <a:p>
            <a:pPr eaLnBrk="1" hangingPunct="1">
              <a:lnSpc>
                <a:spcPct val="90000"/>
              </a:lnSpc>
            </a:pPr>
            <a:r>
              <a:rPr lang="en-US" smtClean="0"/>
              <a:t>For e.g. assume that a high staff turnover is noted as a project risk, r</a:t>
            </a:r>
            <a:r>
              <a:rPr lang="en-US" baseline="-25000" smtClean="0"/>
              <a:t>1</a:t>
            </a:r>
          </a:p>
          <a:p>
            <a:pPr eaLnBrk="1" hangingPunct="1">
              <a:lnSpc>
                <a:spcPct val="90000"/>
              </a:lnSpc>
            </a:pPr>
            <a:r>
              <a:rPr lang="en-US" smtClean="0"/>
              <a:t>Based on past history and management intuition, the likelihood, l</a:t>
            </a:r>
            <a:r>
              <a:rPr lang="en-US" baseline="-25000" smtClean="0"/>
              <a:t>1</a:t>
            </a:r>
            <a:r>
              <a:rPr lang="en-US" smtClean="0"/>
              <a:t>, of high turnover is estimated at 0.7 (high)</a:t>
            </a:r>
          </a:p>
          <a:p>
            <a:pPr eaLnBrk="1" hangingPunct="1">
              <a:lnSpc>
                <a:spcPct val="90000"/>
              </a:lnSpc>
            </a:pPr>
            <a:r>
              <a:rPr lang="en-US" smtClean="0"/>
              <a:t>The impact x</a:t>
            </a:r>
            <a:r>
              <a:rPr lang="en-US" baseline="-25000" smtClean="0"/>
              <a:t>1</a:t>
            </a:r>
            <a:r>
              <a:rPr lang="en-US" smtClean="0"/>
              <a:t>, is projected to have a critical impact on project cost and schedule</a:t>
            </a:r>
          </a:p>
          <a:p>
            <a:pPr eaLnBrk="1" hangingPunct="1">
              <a:lnSpc>
                <a:spcPct val="90000"/>
              </a:lnSpc>
            </a:pPr>
            <a:r>
              <a:rPr lang="en-US" smtClean="0"/>
              <a:t>To mitigate this risk, the project management must develop a strategy for reducing turnover</a:t>
            </a:r>
          </a:p>
          <a:p>
            <a:pPr eaLnBrk="1" hangingPunct="1">
              <a:lnSpc>
                <a:spcPct val="90000"/>
              </a:lnSpc>
            </a:pPr>
            <a:r>
              <a:rPr lang="en-US" smtClean="0"/>
              <a:t>Among the possible steps to be taken are: </a:t>
            </a:r>
            <a:endParaRPr lang="en-US" baseline="-2500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274638"/>
            <a:ext cx="8229600" cy="487362"/>
          </a:xfrm>
        </p:spPr>
        <p:txBody>
          <a:bodyPr/>
          <a:lstStyle/>
          <a:p>
            <a:pPr eaLnBrk="1" hangingPunct="1"/>
            <a:r>
              <a:rPr lang="en-US" smtClean="0"/>
              <a:t>Characteristics of an SRS</a:t>
            </a:r>
          </a:p>
        </p:txBody>
      </p:sp>
      <p:sp>
        <p:nvSpPr>
          <p:cNvPr id="22531" name="Rectangle 3"/>
          <p:cNvSpPr>
            <a:spLocks noGrp="1" noChangeArrowheads="1"/>
          </p:cNvSpPr>
          <p:nvPr>
            <p:ph type="body" idx="1"/>
          </p:nvPr>
        </p:nvSpPr>
        <p:spPr>
          <a:xfrm>
            <a:off x="457200" y="990600"/>
            <a:ext cx="8229600" cy="5135563"/>
          </a:xfrm>
        </p:spPr>
        <p:txBody>
          <a:bodyPr/>
          <a:lstStyle/>
          <a:p>
            <a:pPr marL="533400" indent="-533400" eaLnBrk="1" hangingPunct="1">
              <a:lnSpc>
                <a:spcPct val="90000"/>
              </a:lnSpc>
            </a:pPr>
            <a:r>
              <a:rPr lang="en-US" sz="2800" smtClean="0"/>
              <a:t>To properly satisfy the basic goals, an SRS should have certain properties and should contain different types of requirements</a:t>
            </a:r>
          </a:p>
          <a:p>
            <a:pPr marL="533400" indent="-533400" eaLnBrk="1" hangingPunct="1">
              <a:lnSpc>
                <a:spcPct val="90000"/>
              </a:lnSpc>
            </a:pPr>
            <a:r>
              <a:rPr lang="en-US" sz="2800" smtClean="0"/>
              <a:t>A good SRS is:</a:t>
            </a:r>
          </a:p>
          <a:p>
            <a:pPr marL="914400" lvl="1" indent="-457200" eaLnBrk="1" hangingPunct="1">
              <a:lnSpc>
                <a:spcPct val="90000"/>
              </a:lnSpc>
              <a:buFontTx/>
              <a:buAutoNum type="arabicPeriod"/>
            </a:pPr>
            <a:r>
              <a:rPr lang="en-US" sz="2400" smtClean="0">
                <a:solidFill>
                  <a:srgbClr val="CC0000"/>
                </a:solidFill>
              </a:rPr>
              <a:t>Correct</a:t>
            </a:r>
          </a:p>
          <a:p>
            <a:pPr marL="914400" lvl="1" indent="-457200" eaLnBrk="1" hangingPunct="1">
              <a:lnSpc>
                <a:spcPct val="90000"/>
              </a:lnSpc>
              <a:buFontTx/>
              <a:buAutoNum type="arabicPeriod"/>
            </a:pPr>
            <a:r>
              <a:rPr lang="en-US" sz="2400" smtClean="0">
                <a:solidFill>
                  <a:srgbClr val="CC0000"/>
                </a:solidFill>
              </a:rPr>
              <a:t>Complete</a:t>
            </a:r>
          </a:p>
          <a:p>
            <a:pPr marL="914400" lvl="1" indent="-457200" eaLnBrk="1" hangingPunct="1">
              <a:lnSpc>
                <a:spcPct val="90000"/>
              </a:lnSpc>
              <a:buFontTx/>
              <a:buAutoNum type="arabicPeriod"/>
            </a:pPr>
            <a:r>
              <a:rPr lang="en-US" sz="2400" smtClean="0">
                <a:solidFill>
                  <a:srgbClr val="CC0000"/>
                </a:solidFill>
              </a:rPr>
              <a:t>Unambiguous</a:t>
            </a:r>
          </a:p>
          <a:p>
            <a:pPr marL="914400" lvl="1" indent="-457200" eaLnBrk="1" hangingPunct="1">
              <a:lnSpc>
                <a:spcPct val="90000"/>
              </a:lnSpc>
              <a:buFontTx/>
              <a:buAutoNum type="arabicPeriod"/>
            </a:pPr>
            <a:r>
              <a:rPr lang="en-US" sz="2400" smtClean="0">
                <a:solidFill>
                  <a:srgbClr val="CC0000"/>
                </a:solidFill>
              </a:rPr>
              <a:t>Verifiable</a:t>
            </a:r>
          </a:p>
          <a:p>
            <a:pPr marL="914400" lvl="1" indent="-457200" eaLnBrk="1" hangingPunct="1">
              <a:lnSpc>
                <a:spcPct val="90000"/>
              </a:lnSpc>
              <a:buFontTx/>
              <a:buAutoNum type="arabicPeriod"/>
            </a:pPr>
            <a:r>
              <a:rPr lang="en-US" sz="2400" smtClean="0">
                <a:solidFill>
                  <a:srgbClr val="CC0000"/>
                </a:solidFill>
              </a:rPr>
              <a:t>Consistent</a:t>
            </a:r>
          </a:p>
          <a:p>
            <a:pPr marL="914400" lvl="1" indent="-457200" eaLnBrk="1" hangingPunct="1">
              <a:lnSpc>
                <a:spcPct val="90000"/>
              </a:lnSpc>
              <a:buFontTx/>
              <a:buAutoNum type="arabicPeriod"/>
            </a:pPr>
            <a:r>
              <a:rPr lang="en-US" sz="2400" smtClean="0">
                <a:solidFill>
                  <a:srgbClr val="CC0000"/>
                </a:solidFill>
              </a:rPr>
              <a:t>Ranked for importance and/or stability</a:t>
            </a:r>
          </a:p>
          <a:p>
            <a:pPr marL="914400" lvl="1" indent="-457200" eaLnBrk="1" hangingPunct="1">
              <a:lnSpc>
                <a:spcPct val="90000"/>
              </a:lnSpc>
              <a:buFontTx/>
              <a:buAutoNum type="arabicPeriod"/>
            </a:pPr>
            <a:r>
              <a:rPr lang="en-US" sz="2400" smtClean="0">
                <a:solidFill>
                  <a:srgbClr val="CC0000"/>
                </a:solidFill>
              </a:rPr>
              <a:t>Modifiable</a:t>
            </a:r>
          </a:p>
          <a:p>
            <a:pPr marL="914400" lvl="1" indent="-457200" eaLnBrk="1" hangingPunct="1">
              <a:lnSpc>
                <a:spcPct val="90000"/>
              </a:lnSpc>
              <a:buFontTx/>
              <a:buAutoNum type="arabicPeriod"/>
            </a:pPr>
            <a:r>
              <a:rPr lang="en-US" sz="2400" smtClean="0">
                <a:solidFill>
                  <a:srgbClr val="CC0000"/>
                </a:solidFill>
              </a:rPr>
              <a:t>traceable</a:t>
            </a:r>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3"/>
          <p:cNvSpPr>
            <a:spLocks noGrp="1" noChangeArrowheads="1"/>
          </p:cNvSpPr>
          <p:nvPr>
            <p:ph type="body" idx="1"/>
          </p:nvPr>
        </p:nvSpPr>
        <p:spPr>
          <a:xfrm>
            <a:off x="457200" y="304800"/>
            <a:ext cx="8229600" cy="5821363"/>
          </a:xfrm>
        </p:spPr>
        <p:txBody>
          <a:bodyPr/>
          <a:lstStyle/>
          <a:p>
            <a:pPr eaLnBrk="1" hangingPunct="1">
              <a:lnSpc>
                <a:spcPct val="90000"/>
              </a:lnSpc>
            </a:pPr>
            <a:r>
              <a:rPr lang="en-US" sz="2400" smtClean="0"/>
              <a:t>Meet with the current staff to determine causes for turnover (e.g poor working conditions, low pay, competitive job market)</a:t>
            </a:r>
          </a:p>
          <a:p>
            <a:pPr eaLnBrk="1" hangingPunct="1">
              <a:lnSpc>
                <a:spcPct val="90000"/>
              </a:lnSpc>
            </a:pPr>
            <a:r>
              <a:rPr lang="en-US" sz="2400" smtClean="0"/>
              <a:t>Act to mitigate those causes that are under management control before the project starts</a:t>
            </a:r>
          </a:p>
          <a:p>
            <a:pPr eaLnBrk="1" hangingPunct="1">
              <a:lnSpc>
                <a:spcPct val="90000"/>
              </a:lnSpc>
            </a:pPr>
            <a:r>
              <a:rPr lang="en-US" sz="2400" smtClean="0"/>
              <a:t>Once project commences, assume turnover will occur and develop techniques to ensure continuity when people leave</a:t>
            </a:r>
          </a:p>
          <a:p>
            <a:pPr eaLnBrk="1" hangingPunct="1">
              <a:lnSpc>
                <a:spcPct val="90000"/>
              </a:lnSpc>
            </a:pPr>
            <a:r>
              <a:rPr lang="en-US" sz="2400" smtClean="0"/>
              <a:t>Organize project team so that information about each development activity is widely dispersed</a:t>
            </a:r>
          </a:p>
          <a:p>
            <a:pPr eaLnBrk="1" hangingPunct="1">
              <a:lnSpc>
                <a:spcPct val="90000"/>
              </a:lnSpc>
            </a:pPr>
            <a:r>
              <a:rPr lang="en-US" sz="2400" smtClean="0"/>
              <a:t>Define documentation standards and establish mechanisms to be sure that documents are developed in a timely manner</a:t>
            </a:r>
          </a:p>
          <a:p>
            <a:pPr eaLnBrk="1" hangingPunct="1">
              <a:lnSpc>
                <a:spcPct val="90000"/>
              </a:lnSpc>
            </a:pPr>
            <a:r>
              <a:rPr lang="en-US" sz="2400" smtClean="0"/>
              <a:t>Conduct peer reviews of all work so that more than one person is familiar with the work</a:t>
            </a:r>
          </a:p>
          <a:p>
            <a:pPr eaLnBrk="1" hangingPunct="1">
              <a:lnSpc>
                <a:spcPct val="90000"/>
              </a:lnSpc>
            </a:pPr>
            <a:r>
              <a:rPr lang="en-US" sz="2400" smtClean="0"/>
              <a:t>Define a backup staff member for every critical person</a:t>
            </a:r>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457200" y="0"/>
            <a:ext cx="8229600" cy="639763"/>
          </a:xfrm>
        </p:spPr>
        <p:txBody>
          <a:bodyPr/>
          <a:lstStyle/>
          <a:p>
            <a:pPr eaLnBrk="1" hangingPunct="1"/>
            <a:r>
              <a:rPr lang="en-US" sz="4000" smtClean="0"/>
              <a:t>Risk Monitoring</a:t>
            </a:r>
          </a:p>
        </p:txBody>
      </p:sp>
      <p:sp>
        <p:nvSpPr>
          <p:cNvPr id="217091" name="Rectangle 3"/>
          <p:cNvSpPr>
            <a:spLocks noGrp="1" noChangeArrowheads="1"/>
          </p:cNvSpPr>
          <p:nvPr>
            <p:ph type="body" idx="1"/>
          </p:nvPr>
        </p:nvSpPr>
        <p:spPr>
          <a:xfrm>
            <a:off x="457200" y="762000"/>
            <a:ext cx="8229600" cy="5562600"/>
          </a:xfrm>
        </p:spPr>
        <p:txBody>
          <a:bodyPr/>
          <a:lstStyle/>
          <a:p>
            <a:pPr eaLnBrk="1" hangingPunct="1">
              <a:lnSpc>
                <a:spcPct val="90000"/>
              </a:lnSpc>
            </a:pPr>
            <a:r>
              <a:rPr lang="en-US" sz="2400" smtClean="0"/>
              <a:t>As the project proceeds, risk monitoring begins</a:t>
            </a:r>
          </a:p>
          <a:p>
            <a:pPr eaLnBrk="1" hangingPunct="1">
              <a:lnSpc>
                <a:spcPct val="90000"/>
              </a:lnSpc>
            </a:pPr>
            <a:r>
              <a:rPr lang="en-US" sz="2400" smtClean="0"/>
              <a:t>The project manager monitors factors that may provide an indication of whether the risk is becoming more or less likely</a:t>
            </a:r>
          </a:p>
          <a:p>
            <a:pPr eaLnBrk="1" hangingPunct="1">
              <a:lnSpc>
                <a:spcPct val="90000"/>
              </a:lnSpc>
            </a:pPr>
            <a:r>
              <a:rPr lang="en-US" sz="2400" smtClean="0"/>
              <a:t>In case of high staff turnover, the following factors can be monitored:</a:t>
            </a:r>
          </a:p>
          <a:p>
            <a:pPr lvl="1" eaLnBrk="1" hangingPunct="1">
              <a:lnSpc>
                <a:spcPct val="90000"/>
              </a:lnSpc>
            </a:pPr>
            <a:r>
              <a:rPr lang="en-US" sz="2400" smtClean="0"/>
              <a:t>General attitude of team members based on project pressures</a:t>
            </a:r>
          </a:p>
          <a:p>
            <a:pPr lvl="1" eaLnBrk="1" hangingPunct="1">
              <a:lnSpc>
                <a:spcPct val="90000"/>
              </a:lnSpc>
            </a:pPr>
            <a:r>
              <a:rPr lang="en-US" sz="2400" smtClean="0"/>
              <a:t>The degree to which the team has jelled</a:t>
            </a:r>
          </a:p>
          <a:p>
            <a:pPr lvl="1" eaLnBrk="1" hangingPunct="1">
              <a:lnSpc>
                <a:spcPct val="90000"/>
              </a:lnSpc>
            </a:pPr>
            <a:r>
              <a:rPr lang="en-US" sz="2400" smtClean="0"/>
              <a:t>Interpersonal relationships among the team members</a:t>
            </a:r>
          </a:p>
          <a:p>
            <a:pPr lvl="1" eaLnBrk="1" hangingPunct="1">
              <a:lnSpc>
                <a:spcPct val="90000"/>
              </a:lnSpc>
            </a:pPr>
            <a:r>
              <a:rPr lang="en-US" sz="2400" smtClean="0"/>
              <a:t>Potential problems with compensation and benefits</a:t>
            </a:r>
          </a:p>
          <a:p>
            <a:pPr lvl="1" eaLnBrk="1" hangingPunct="1">
              <a:lnSpc>
                <a:spcPct val="90000"/>
              </a:lnSpc>
            </a:pPr>
            <a:r>
              <a:rPr lang="en-US" sz="2400" smtClean="0"/>
              <a:t>The availability of jobs within the company and outside it</a:t>
            </a:r>
          </a:p>
          <a:p>
            <a:pPr eaLnBrk="1" hangingPunct="1">
              <a:lnSpc>
                <a:spcPct val="90000"/>
              </a:lnSpc>
            </a:pPr>
            <a:r>
              <a:rPr lang="en-US" sz="2400" smtClean="0"/>
              <a:t>In addition to monitoring the factors above, the project manager should also monitor the effectiveness of risk mitigation steps</a:t>
            </a:r>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p:txBody>
          <a:bodyPr/>
          <a:lstStyle/>
          <a:p>
            <a:pPr eaLnBrk="1" hangingPunct="1"/>
            <a:r>
              <a:rPr lang="en-US" sz="4000" smtClean="0"/>
              <a:t>Risk management and contingency planning</a:t>
            </a:r>
          </a:p>
        </p:txBody>
      </p:sp>
      <p:sp>
        <p:nvSpPr>
          <p:cNvPr id="218115" name="Rectangle 3"/>
          <p:cNvSpPr>
            <a:spLocks noGrp="1" noChangeArrowheads="1"/>
          </p:cNvSpPr>
          <p:nvPr>
            <p:ph type="body" idx="1"/>
          </p:nvPr>
        </p:nvSpPr>
        <p:spPr/>
        <p:txBody>
          <a:bodyPr/>
          <a:lstStyle/>
          <a:p>
            <a:pPr eaLnBrk="1" hangingPunct="1">
              <a:lnSpc>
                <a:spcPct val="90000"/>
              </a:lnSpc>
            </a:pPr>
            <a:r>
              <a:rPr lang="en-US" sz="2400" smtClean="0"/>
              <a:t>This stage assumes that the mitigation efforts have failed and that the risk has become a reality</a:t>
            </a:r>
          </a:p>
          <a:p>
            <a:pPr eaLnBrk="1" hangingPunct="1">
              <a:lnSpc>
                <a:spcPct val="90000"/>
              </a:lnSpc>
            </a:pPr>
            <a:r>
              <a:rPr lang="en-US" sz="2400" smtClean="0"/>
              <a:t>For e.g. a project is well underway and a no. of people announce that they will be leaving</a:t>
            </a:r>
          </a:p>
          <a:p>
            <a:pPr eaLnBrk="1" hangingPunct="1">
              <a:lnSpc>
                <a:spcPct val="90000"/>
              </a:lnSpc>
            </a:pPr>
            <a:r>
              <a:rPr lang="en-US" sz="2400" smtClean="0"/>
              <a:t>If mitigation strategy has been followed, backup is available, information is documented and knowledge has been dispersed across the team</a:t>
            </a:r>
          </a:p>
          <a:p>
            <a:pPr eaLnBrk="1" hangingPunct="1">
              <a:lnSpc>
                <a:spcPct val="90000"/>
              </a:lnSpc>
            </a:pPr>
            <a:r>
              <a:rPr lang="en-US" sz="2400" smtClean="0"/>
              <a:t>In addition, the project manager may temporarily refocus resources and readjust the project schedule</a:t>
            </a:r>
          </a:p>
          <a:p>
            <a:pPr eaLnBrk="1" hangingPunct="1">
              <a:lnSpc>
                <a:spcPct val="90000"/>
              </a:lnSpc>
            </a:pPr>
            <a:r>
              <a:rPr lang="en-US" sz="2400" smtClean="0"/>
              <a:t>Those individuals who are leaving are asked to stop all work and spend their last weeks in “knowledge transfer mode” to newcomers</a:t>
            </a:r>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a:xfrm>
            <a:off x="457200" y="274638"/>
            <a:ext cx="8229600" cy="563562"/>
          </a:xfrm>
        </p:spPr>
        <p:txBody>
          <a:bodyPr/>
          <a:lstStyle/>
          <a:p>
            <a:pPr eaLnBrk="1" hangingPunct="1"/>
            <a:r>
              <a:rPr lang="en-US" sz="4000" smtClean="0"/>
              <a:t>Conclusion</a:t>
            </a:r>
          </a:p>
        </p:txBody>
      </p:sp>
      <p:sp>
        <p:nvSpPr>
          <p:cNvPr id="219139" name="Rectangle 3"/>
          <p:cNvSpPr>
            <a:spLocks noGrp="1" noChangeArrowheads="1"/>
          </p:cNvSpPr>
          <p:nvPr>
            <p:ph type="body" idx="1"/>
          </p:nvPr>
        </p:nvSpPr>
        <p:spPr>
          <a:xfrm>
            <a:off x="457200" y="990600"/>
            <a:ext cx="8229600" cy="5135563"/>
          </a:xfrm>
        </p:spPr>
        <p:txBody>
          <a:bodyPr/>
          <a:lstStyle/>
          <a:p>
            <a:pPr eaLnBrk="1" hangingPunct="1">
              <a:lnSpc>
                <a:spcPct val="90000"/>
              </a:lnSpc>
            </a:pPr>
            <a:r>
              <a:rPr lang="en-US" sz="2400" smtClean="0"/>
              <a:t>It is important to note that RMMM steps incur additional cost</a:t>
            </a:r>
          </a:p>
          <a:p>
            <a:pPr eaLnBrk="1" hangingPunct="1">
              <a:lnSpc>
                <a:spcPct val="90000"/>
              </a:lnSpc>
            </a:pPr>
            <a:r>
              <a:rPr lang="en-US" sz="2400" smtClean="0"/>
              <a:t>Thus it is necessary to evaluate when the benefits accrued by the RMMM steps are outweighed by the costs associated with implementing them</a:t>
            </a:r>
          </a:p>
          <a:p>
            <a:pPr eaLnBrk="1" hangingPunct="1">
              <a:lnSpc>
                <a:spcPct val="90000"/>
              </a:lnSpc>
            </a:pPr>
            <a:r>
              <a:rPr lang="en-US" sz="2400" smtClean="0"/>
              <a:t>For a large project, 30-40 risk may be identified</a:t>
            </a:r>
          </a:p>
          <a:p>
            <a:pPr eaLnBrk="1" hangingPunct="1">
              <a:lnSpc>
                <a:spcPct val="90000"/>
              </a:lnSpc>
            </a:pPr>
            <a:r>
              <a:rPr lang="en-US" sz="2400" smtClean="0"/>
              <a:t>If 3-7 risk management steps are applied to each risk then risk management may become a project in itself!</a:t>
            </a:r>
          </a:p>
          <a:p>
            <a:pPr eaLnBrk="1" hangingPunct="1">
              <a:lnSpc>
                <a:spcPct val="90000"/>
              </a:lnSpc>
            </a:pPr>
            <a:r>
              <a:rPr lang="en-US" sz="2400" smtClean="0"/>
              <a:t>So apply the pareto 80-20 rule</a:t>
            </a:r>
          </a:p>
          <a:p>
            <a:pPr eaLnBrk="1" hangingPunct="1">
              <a:lnSpc>
                <a:spcPct val="90000"/>
              </a:lnSpc>
            </a:pPr>
            <a:r>
              <a:rPr lang="en-US" sz="2400" smtClean="0"/>
              <a:t>It says that 80% of the overall project risk can be accounted for by only 20% of the identified risks</a:t>
            </a:r>
          </a:p>
          <a:p>
            <a:pPr eaLnBrk="1" hangingPunct="1">
              <a:lnSpc>
                <a:spcPct val="90000"/>
              </a:lnSpc>
            </a:pPr>
            <a:r>
              <a:rPr lang="en-US" sz="2400" smtClean="0"/>
              <a:t>So the RMMM steps can be applied to only those critical 20%  </a:t>
            </a:r>
          </a:p>
          <a:p>
            <a:pPr eaLnBrk="1" hangingPunct="1">
              <a:lnSpc>
                <a:spcPct val="90000"/>
              </a:lnSpc>
            </a:pPr>
            <a:endParaRPr lang="en-US" sz="2400" smtClean="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a:xfrm>
            <a:off x="457200" y="274638"/>
            <a:ext cx="8229600" cy="639762"/>
          </a:xfrm>
        </p:spPr>
        <p:txBody>
          <a:bodyPr/>
          <a:lstStyle/>
          <a:p>
            <a:pPr eaLnBrk="1" hangingPunct="1"/>
            <a:r>
              <a:rPr lang="en-US" sz="4000" smtClean="0"/>
              <a:t>Software Testing</a:t>
            </a:r>
          </a:p>
        </p:txBody>
      </p:sp>
      <p:sp>
        <p:nvSpPr>
          <p:cNvPr id="220163" name="Rectangle 3"/>
          <p:cNvSpPr>
            <a:spLocks noGrp="1" noChangeArrowheads="1"/>
          </p:cNvSpPr>
          <p:nvPr>
            <p:ph type="body" idx="1"/>
          </p:nvPr>
        </p:nvSpPr>
        <p:spPr>
          <a:xfrm>
            <a:off x="457200" y="1143000"/>
            <a:ext cx="8229600" cy="4983163"/>
          </a:xfrm>
        </p:spPr>
        <p:txBody>
          <a:bodyPr/>
          <a:lstStyle/>
          <a:p>
            <a:pPr eaLnBrk="1" hangingPunct="1">
              <a:lnSpc>
                <a:spcPct val="90000"/>
              </a:lnSpc>
            </a:pPr>
            <a:r>
              <a:rPr lang="en-US" sz="2800" smtClean="0"/>
              <a:t>Testing performs a very important role for quality assurance and for ensuring the reliability of software</a:t>
            </a:r>
          </a:p>
          <a:p>
            <a:pPr eaLnBrk="1" hangingPunct="1">
              <a:lnSpc>
                <a:spcPct val="90000"/>
              </a:lnSpc>
            </a:pPr>
            <a:r>
              <a:rPr lang="en-US" sz="2800" smtClean="0"/>
              <a:t>During testing, the software is executed with a set of test cases and the output of the program for the test cases is evaluated to determine if the program is performing as expected</a:t>
            </a:r>
          </a:p>
          <a:p>
            <a:pPr eaLnBrk="1" hangingPunct="1">
              <a:lnSpc>
                <a:spcPct val="90000"/>
              </a:lnSpc>
            </a:pPr>
            <a:r>
              <a:rPr lang="en-US" sz="2800" smtClean="0"/>
              <a:t>Due to its approach, testing can only determine the presence of errors in the program</a:t>
            </a:r>
          </a:p>
          <a:p>
            <a:pPr eaLnBrk="1" hangingPunct="1">
              <a:lnSpc>
                <a:spcPct val="90000"/>
              </a:lnSpc>
            </a:pPr>
            <a:r>
              <a:rPr lang="en-US" sz="2800" smtClean="0"/>
              <a:t>Clearly, the success of testing in revealing errors in programs depends critically on the test cases</a:t>
            </a:r>
          </a:p>
          <a:p>
            <a:pPr eaLnBrk="1" hangingPunct="1">
              <a:lnSpc>
                <a:spcPct val="90000"/>
              </a:lnSpc>
            </a:pPr>
            <a:endParaRPr lang="en-US" sz="2800" smtClean="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3"/>
          <p:cNvSpPr>
            <a:spLocks noGrp="1" noChangeArrowheads="1"/>
          </p:cNvSpPr>
          <p:nvPr>
            <p:ph type="body" idx="1"/>
          </p:nvPr>
        </p:nvSpPr>
        <p:spPr>
          <a:xfrm>
            <a:off x="457200" y="228600"/>
            <a:ext cx="8229600" cy="5897563"/>
          </a:xfrm>
        </p:spPr>
        <p:txBody>
          <a:bodyPr/>
          <a:lstStyle/>
          <a:p>
            <a:pPr eaLnBrk="1" hangingPunct="1"/>
            <a:r>
              <a:rPr lang="en-US" sz="2800" smtClean="0"/>
              <a:t>Testing a large system is a complex activity</a:t>
            </a:r>
          </a:p>
          <a:p>
            <a:pPr eaLnBrk="1" hangingPunct="1"/>
            <a:r>
              <a:rPr lang="en-US" sz="2800" smtClean="0"/>
              <a:t>It is thus broken into smaller activities</a:t>
            </a:r>
          </a:p>
          <a:p>
            <a:pPr eaLnBrk="1" hangingPunct="1"/>
            <a:r>
              <a:rPr lang="en-US" sz="2800" smtClean="0"/>
              <a:t>Due to this, incremental testing is performed </a:t>
            </a:r>
          </a:p>
          <a:p>
            <a:pPr eaLnBrk="1" hangingPunct="1"/>
            <a:r>
              <a:rPr lang="en-US" sz="2800" smtClean="0"/>
              <a:t>Here the components and subsystems of the system are tested separately before integrating them to form the system for system testing</a:t>
            </a:r>
          </a:p>
          <a:p>
            <a:pPr eaLnBrk="1" hangingPunct="1"/>
            <a:r>
              <a:rPr lang="en-US" sz="2800" smtClean="0"/>
              <a:t>But integration in itself is an important issue</a:t>
            </a:r>
          </a:p>
          <a:p>
            <a:pPr eaLnBrk="1" hangingPunct="1"/>
            <a:r>
              <a:rPr lang="en-US" sz="2800" smtClean="0"/>
              <a:t>Thus this phase is also called “integration and testing”</a:t>
            </a:r>
          </a:p>
          <a:p>
            <a:pPr eaLnBrk="1" hangingPunct="1"/>
            <a:endParaRPr lang="en-US" sz="2800" smtClean="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xfrm>
            <a:off x="457200" y="274638"/>
            <a:ext cx="8229600" cy="563562"/>
          </a:xfrm>
        </p:spPr>
        <p:txBody>
          <a:bodyPr/>
          <a:lstStyle/>
          <a:p>
            <a:pPr eaLnBrk="1" hangingPunct="1"/>
            <a:r>
              <a:rPr lang="en-US" sz="4000" smtClean="0"/>
              <a:t>Testing fundamentals</a:t>
            </a:r>
          </a:p>
        </p:txBody>
      </p:sp>
      <p:sp>
        <p:nvSpPr>
          <p:cNvPr id="222211" name="Rectangle 3"/>
          <p:cNvSpPr>
            <a:spLocks noGrp="1" noChangeArrowheads="1"/>
          </p:cNvSpPr>
          <p:nvPr>
            <p:ph type="body" idx="1"/>
          </p:nvPr>
        </p:nvSpPr>
        <p:spPr>
          <a:xfrm>
            <a:off x="457200" y="914400"/>
            <a:ext cx="8229600" cy="5715000"/>
          </a:xfrm>
        </p:spPr>
        <p:txBody>
          <a:bodyPr/>
          <a:lstStyle/>
          <a:p>
            <a:pPr eaLnBrk="1" hangingPunct="1"/>
            <a:r>
              <a:rPr lang="en-US" smtClean="0"/>
              <a:t>Error, fault and failure:</a:t>
            </a:r>
          </a:p>
          <a:p>
            <a:pPr lvl="1" eaLnBrk="1" hangingPunct="1"/>
            <a:r>
              <a:rPr lang="en-US" smtClean="0"/>
              <a:t>IEEE defines these terms as:</a:t>
            </a:r>
          </a:p>
          <a:p>
            <a:pPr lvl="1" eaLnBrk="1" hangingPunct="1"/>
            <a:r>
              <a:rPr lang="en-US" smtClean="0">
                <a:solidFill>
                  <a:srgbClr val="CC0000"/>
                </a:solidFill>
              </a:rPr>
              <a:t>Error:</a:t>
            </a:r>
            <a:r>
              <a:rPr lang="en-US" smtClean="0"/>
              <a:t> Used in two different ways</a:t>
            </a:r>
          </a:p>
          <a:p>
            <a:pPr lvl="1" eaLnBrk="1" hangingPunct="1"/>
            <a:r>
              <a:rPr lang="en-US" smtClean="0"/>
              <a:t>It refers to the discrepancy between a computed, observed or measured value and the true, specified or theoretically correct value</a:t>
            </a:r>
          </a:p>
          <a:p>
            <a:pPr lvl="1" eaLnBrk="1" hangingPunct="1"/>
            <a:r>
              <a:rPr lang="en-US" smtClean="0"/>
              <a:t>That is, it is the difference between the actual output of a software and the correct output</a:t>
            </a:r>
          </a:p>
          <a:p>
            <a:pPr lvl="1" eaLnBrk="1" hangingPunct="1"/>
            <a:r>
              <a:rPr lang="en-US" smtClean="0"/>
              <a:t>Error is also used to refer to human actions that results in software containing a defect or a fault</a:t>
            </a:r>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3"/>
          <p:cNvSpPr>
            <a:spLocks noGrp="1" noChangeArrowheads="1"/>
          </p:cNvSpPr>
          <p:nvPr>
            <p:ph type="body" idx="1"/>
          </p:nvPr>
        </p:nvSpPr>
        <p:spPr>
          <a:xfrm>
            <a:off x="457200" y="304800"/>
            <a:ext cx="8229600" cy="5821363"/>
          </a:xfrm>
        </p:spPr>
        <p:txBody>
          <a:bodyPr/>
          <a:lstStyle/>
          <a:p>
            <a:pPr eaLnBrk="1" hangingPunct="1"/>
            <a:r>
              <a:rPr lang="en-US" smtClean="0">
                <a:solidFill>
                  <a:srgbClr val="CC0000"/>
                </a:solidFill>
              </a:rPr>
              <a:t>Fault:</a:t>
            </a:r>
            <a:r>
              <a:rPr lang="en-US" smtClean="0"/>
              <a:t> is a condition that causes a system to fail in performing its required function</a:t>
            </a:r>
          </a:p>
          <a:p>
            <a:pPr eaLnBrk="1" hangingPunct="1"/>
            <a:r>
              <a:rPr lang="en-US" smtClean="0"/>
              <a:t>It is the basic reason for software malfunction and is also referred to as a </a:t>
            </a:r>
            <a:r>
              <a:rPr lang="en-US" i="1" smtClean="0"/>
              <a:t>bug</a:t>
            </a:r>
          </a:p>
          <a:p>
            <a:pPr eaLnBrk="1" hangingPunct="1"/>
            <a:r>
              <a:rPr lang="en-US" smtClean="0"/>
              <a:t>It should be noted that the only faults that a software has are “design faults”; there’s no wear and tear in software</a:t>
            </a:r>
          </a:p>
          <a:p>
            <a:pPr eaLnBrk="1" hangingPunct="1"/>
            <a:endParaRPr lang="en-US" smtClean="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3"/>
          <p:cNvSpPr>
            <a:spLocks noGrp="1" noChangeArrowheads="1"/>
          </p:cNvSpPr>
          <p:nvPr>
            <p:ph type="body" idx="1"/>
          </p:nvPr>
        </p:nvSpPr>
        <p:spPr>
          <a:xfrm>
            <a:off x="457200" y="228600"/>
            <a:ext cx="8229600" cy="5897563"/>
          </a:xfrm>
        </p:spPr>
        <p:txBody>
          <a:bodyPr/>
          <a:lstStyle/>
          <a:p>
            <a:pPr eaLnBrk="1" hangingPunct="1">
              <a:lnSpc>
                <a:spcPct val="90000"/>
              </a:lnSpc>
            </a:pPr>
            <a:r>
              <a:rPr lang="en-US" sz="2800" smtClean="0">
                <a:solidFill>
                  <a:srgbClr val="CC0000"/>
                </a:solidFill>
              </a:rPr>
              <a:t>Failure: </a:t>
            </a:r>
            <a:r>
              <a:rPr lang="en-US" sz="2800" smtClean="0"/>
              <a:t>is the inability of a system or a component to perform a required function according to its specifications</a:t>
            </a:r>
          </a:p>
          <a:p>
            <a:pPr eaLnBrk="1" hangingPunct="1">
              <a:lnSpc>
                <a:spcPct val="90000"/>
              </a:lnSpc>
            </a:pPr>
            <a:r>
              <a:rPr lang="en-US" sz="2800" smtClean="0"/>
              <a:t>A software failure occurs if the behaviour of the software is different from the specified behaviour</a:t>
            </a:r>
          </a:p>
          <a:p>
            <a:pPr eaLnBrk="1" hangingPunct="1">
              <a:lnSpc>
                <a:spcPct val="90000"/>
              </a:lnSpc>
            </a:pPr>
            <a:r>
              <a:rPr lang="en-US" sz="2800" smtClean="0"/>
              <a:t>Failures may be caused due to functional or performance reasons</a:t>
            </a:r>
          </a:p>
          <a:p>
            <a:pPr eaLnBrk="1" hangingPunct="1">
              <a:lnSpc>
                <a:spcPct val="90000"/>
              </a:lnSpc>
            </a:pPr>
            <a:r>
              <a:rPr lang="en-US" sz="2800" smtClean="0"/>
              <a:t>A failure is produced only when there’s a fault in the system</a:t>
            </a:r>
          </a:p>
          <a:p>
            <a:pPr eaLnBrk="1" hangingPunct="1">
              <a:lnSpc>
                <a:spcPct val="90000"/>
              </a:lnSpc>
            </a:pPr>
            <a:r>
              <a:rPr lang="en-US" sz="2800" smtClean="0"/>
              <a:t>But the presence of a fault doesn’t guarantee a failure</a:t>
            </a:r>
          </a:p>
          <a:p>
            <a:pPr eaLnBrk="1" hangingPunct="1">
              <a:lnSpc>
                <a:spcPct val="90000"/>
              </a:lnSpc>
            </a:pPr>
            <a:r>
              <a:rPr lang="en-US" sz="2800" smtClean="0"/>
              <a:t>It is also possible that a failure may occur but not be detected</a:t>
            </a:r>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3"/>
          <p:cNvSpPr>
            <a:spLocks noGrp="1" noChangeArrowheads="1"/>
          </p:cNvSpPr>
          <p:nvPr>
            <p:ph type="body" idx="1"/>
          </p:nvPr>
        </p:nvSpPr>
        <p:spPr>
          <a:xfrm>
            <a:off x="457200" y="228600"/>
            <a:ext cx="8229600" cy="5897563"/>
          </a:xfrm>
        </p:spPr>
        <p:txBody>
          <a:bodyPr/>
          <a:lstStyle/>
          <a:p>
            <a:pPr eaLnBrk="1" hangingPunct="1">
              <a:lnSpc>
                <a:spcPct val="90000"/>
              </a:lnSpc>
            </a:pPr>
            <a:r>
              <a:rPr lang="en-US" sz="2800" smtClean="0"/>
              <a:t>This means that by observing a system for some time duration and not finding any errors doesn’t guarantee the absence of presence of faults</a:t>
            </a:r>
          </a:p>
          <a:p>
            <a:pPr eaLnBrk="1" hangingPunct="1">
              <a:lnSpc>
                <a:spcPct val="90000"/>
              </a:lnSpc>
            </a:pPr>
            <a:r>
              <a:rPr lang="en-US" sz="2800" smtClean="0"/>
              <a:t>On the other hand, if failures are observe during a time duration, this means that there are faults in the system</a:t>
            </a:r>
          </a:p>
          <a:p>
            <a:pPr eaLnBrk="1" hangingPunct="1">
              <a:lnSpc>
                <a:spcPct val="90000"/>
              </a:lnSpc>
            </a:pPr>
            <a:r>
              <a:rPr lang="en-US" sz="2800" smtClean="0"/>
              <a:t>In testing, system behaviour is observed</a:t>
            </a:r>
          </a:p>
          <a:p>
            <a:pPr eaLnBrk="1" hangingPunct="1">
              <a:lnSpc>
                <a:spcPct val="90000"/>
              </a:lnSpc>
            </a:pPr>
            <a:r>
              <a:rPr lang="en-US" sz="2800" smtClean="0"/>
              <a:t>By observing the behaviour of a system or  a component during testing it can be determined whether there’s a failure or not</a:t>
            </a:r>
          </a:p>
          <a:p>
            <a:pPr eaLnBrk="1" hangingPunct="1">
              <a:lnSpc>
                <a:spcPct val="90000"/>
              </a:lnSpc>
            </a:pPr>
            <a:r>
              <a:rPr lang="en-US" sz="2800" smtClean="0"/>
              <a:t>Because of this fundamental reliance on external behaviour observation, testing can only reveal the presence of faults, not their absence</a:t>
            </a:r>
          </a:p>
          <a:p>
            <a:pPr eaLnBrk="1" hangingPunct="1">
              <a:lnSpc>
                <a:spcPct val="90000"/>
              </a:lnSpc>
              <a:buFontTx/>
              <a:buNone/>
            </a:pPr>
            <a:endParaRPr lang="en-US" sz="280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body" idx="1"/>
          </p:nvPr>
        </p:nvSpPr>
        <p:spPr>
          <a:xfrm>
            <a:off x="457200" y="304800"/>
            <a:ext cx="8229600" cy="6248400"/>
          </a:xfrm>
        </p:spPr>
        <p:txBody>
          <a:bodyPr/>
          <a:lstStyle/>
          <a:p>
            <a:pPr marL="609600" indent="-609600" eaLnBrk="1" hangingPunct="1">
              <a:buFontTx/>
              <a:buAutoNum type="arabicPeriod"/>
            </a:pPr>
            <a:r>
              <a:rPr lang="en-US" smtClean="0"/>
              <a:t>Correct: An SRS is </a:t>
            </a:r>
            <a:r>
              <a:rPr lang="en-US" i="1" smtClean="0">
                <a:solidFill>
                  <a:srgbClr val="CC0000"/>
                </a:solidFill>
              </a:rPr>
              <a:t>correct </a:t>
            </a:r>
            <a:r>
              <a:rPr lang="en-US" smtClean="0"/>
              <a:t>if every requirement included in the SRS represents something required in the final system</a:t>
            </a:r>
          </a:p>
          <a:p>
            <a:pPr marL="609600" indent="-609600" eaLnBrk="1" hangingPunct="1">
              <a:buFontTx/>
              <a:buAutoNum type="arabicPeriod"/>
            </a:pPr>
            <a:r>
              <a:rPr lang="en-US" smtClean="0"/>
              <a:t>A SRS is </a:t>
            </a:r>
            <a:r>
              <a:rPr lang="en-US" i="1" smtClean="0">
                <a:solidFill>
                  <a:srgbClr val="CC0000"/>
                </a:solidFill>
              </a:rPr>
              <a:t>complete</a:t>
            </a:r>
            <a:r>
              <a:rPr lang="en-US" smtClean="0"/>
              <a:t> if everything the s/w is supposed to do and the responses of the s/w to all classes of input data are specified in the SRS</a:t>
            </a:r>
          </a:p>
          <a:p>
            <a:pPr marL="990600" lvl="1" indent="-533400" eaLnBrk="1" hangingPunct="1"/>
            <a:r>
              <a:rPr lang="en-US" smtClean="0"/>
              <a:t>Correctness and completeness go hand-in-hand</a:t>
            </a:r>
          </a:p>
          <a:p>
            <a:pPr marL="990600" lvl="1" indent="-533400" eaLnBrk="1" hangingPunct="1"/>
            <a:r>
              <a:rPr lang="en-US" smtClean="0"/>
              <a:t>To ensure completeness, one has to detect the absence of specifications</a:t>
            </a:r>
          </a:p>
          <a:p>
            <a:pPr marL="609600" indent="-609600" eaLnBrk="1" hangingPunct="1"/>
            <a:endParaRPr lang="en-US" smtClean="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3"/>
          <p:cNvSpPr>
            <a:spLocks noGrp="1" noChangeArrowheads="1"/>
          </p:cNvSpPr>
          <p:nvPr>
            <p:ph type="body" idx="1"/>
          </p:nvPr>
        </p:nvSpPr>
        <p:spPr>
          <a:xfrm>
            <a:off x="457200" y="228600"/>
            <a:ext cx="8229600" cy="5897563"/>
          </a:xfrm>
        </p:spPr>
        <p:txBody>
          <a:bodyPr/>
          <a:lstStyle/>
          <a:p>
            <a:pPr eaLnBrk="1" hangingPunct="1">
              <a:lnSpc>
                <a:spcPct val="90000"/>
              </a:lnSpc>
            </a:pPr>
            <a:r>
              <a:rPr lang="en-US" sz="2800" smtClean="0"/>
              <a:t>But by not observing failures in the system during a testing interval it can’t be said that there are no faults in the system</a:t>
            </a:r>
          </a:p>
          <a:p>
            <a:pPr eaLnBrk="1" hangingPunct="1">
              <a:lnSpc>
                <a:spcPct val="90000"/>
              </a:lnSpc>
            </a:pPr>
            <a:r>
              <a:rPr lang="en-US" sz="2800" smtClean="0"/>
              <a:t>It thus becomes very hard to decide for how long should the system be tested</a:t>
            </a:r>
          </a:p>
          <a:p>
            <a:pPr eaLnBrk="1" hangingPunct="1">
              <a:lnSpc>
                <a:spcPct val="90000"/>
              </a:lnSpc>
            </a:pPr>
            <a:r>
              <a:rPr lang="en-US" sz="2800" smtClean="0"/>
              <a:t>During the testing process, only failures are observed by which the presence of faults is deduced</a:t>
            </a:r>
          </a:p>
          <a:p>
            <a:pPr eaLnBrk="1" hangingPunct="1">
              <a:lnSpc>
                <a:spcPct val="90000"/>
              </a:lnSpc>
            </a:pPr>
            <a:r>
              <a:rPr lang="en-US" sz="2800" smtClean="0"/>
              <a:t>The actual faults are identified by separate activities commonly referred to as “debugging”</a:t>
            </a:r>
          </a:p>
          <a:p>
            <a:pPr eaLnBrk="1" hangingPunct="1">
              <a:lnSpc>
                <a:spcPct val="90000"/>
              </a:lnSpc>
            </a:pPr>
            <a:r>
              <a:rPr lang="en-US" sz="2800" smtClean="0"/>
              <a:t>This means that after testing, debugging has to be performed</a:t>
            </a:r>
          </a:p>
          <a:p>
            <a:pPr eaLnBrk="1" hangingPunct="1">
              <a:lnSpc>
                <a:spcPct val="90000"/>
              </a:lnSpc>
            </a:pPr>
            <a:r>
              <a:rPr lang="en-US" sz="2800" smtClean="0"/>
              <a:t>This is why testing is an expensive method</a:t>
            </a:r>
          </a:p>
          <a:p>
            <a:pPr eaLnBrk="1" hangingPunct="1">
              <a:lnSpc>
                <a:spcPct val="90000"/>
              </a:lnSpc>
            </a:pPr>
            <a:endParaRPr lang="en-US" sz="2800" smtClean="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a:xfrm>
            <a:off x="457200" y="274638"/>
            <a:ext cx="8229600" cy="639762"/>
          </a:xfrm>
        </p:spPr>
        <p:txBody>
          <a:bodyPr/>
          <a:lstStyle/>
          <a:p>
            <a:pPr eaLnBrk="1" hangingPunct="1"/>
            <a:r>
              <a:rPr lang="en-US" sz="4000" smtClean="0"/>
              <a:t>Top-Down and Bottom-Up strategies</a:t>
            </a:r>
          </a:p>
        </p:txBody>
      </p:sp>
      <p:sp>
        <p:nvSpPr>
          <p:cNvPr id="227331" name="Rectangle 3"/>
          <p:cNvSpPr>
            <a:spLocks noGrp="1" noChangeArrowheads="1"/>
          </p:cNvSpPr>
          <p:nvPr>
            <p:ph type="body" idx="1"/>
          </p:nvPr>
        </p:nvSpPr>
        <p:spPr>
          <a:xfrm>
            <a:off x="457200" y="1295400"/>
            <a:ext cx="8229600" cy="4830763"/>
          </a:xfrm>
        </p:spPr>
        <p:txBody>
          <a:bodyPr/>
          <a:lstStyle/>
          <a:p>
            <a:pPr eaLnBrk="1" hangingPunct="1">
              <a:lnSpc>
                <a:spcPct val="80000"/>
              </a:lnSpc>
            </a:pPr>
            <a:r>
              <a:rPr lang="en-US" sz="2800" smtClean="0"/>
              <a:t>Generally parts of a program are tested before testing the entire program</a:t>
            </a:r>
          </a:p>
          <a:p>
            <a:pPr eaLnBrk="1" hangingPunct="1">
              <a:lnSpc>
                <a:spcPct val="80000"/>
              </a:lnSpc>
            </a:pPr>
            <a:r>
              <a:rPr lang="en-US" sz="2800" smtClean="0"/>
              <a:t>Besides partitioning the problem for testing, another reason for testing parts separately is that if a test case detects an error in a large program, it will be extremely difficult to pinpoint the source of error</a:t>
            </a:r>
          </a:p>
          <a:p>
            <a:pPr eaLnBrk="1" hangingPunct="1">
              <a:lnSpc>
                <a:spcPct val="80000"/>
              </a:lnSpc>
            </a:pPr>
            <a:r>
              <a:rPr lang="en-US" sz="2800" smtClean="0"/>
              <a:t>That is, if a large program doesn’t work determining which module has errors can be a formidable task</a:t>
            </a:r>
          </a:p>
          <a:p>
            <a:pPr eaLnBrk="1" hangingPunct="1">
              <a:lnSpc>
                <a:spcPct val="80000"/>
              </a:lnSpc>
            </a:pPr>
            <a:r>
              <a:rPr lang="en-US" sz="2800" smtClean="0"/>
              <a:t>Also it would be very difficult to construct test cases so that different modules are executed in a sufficient no. of different conditions</a:t>
            </a:r>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3"/>
          <p:cNvSpPr>
            <a:spLocks noGrp="1" noChangeArrowheads="1"/>
          </p:cNvSpPr>
          <p:nvPr>
            <p:ph type="body" idx="1"/>
          </p:nvPr>
        </p:nvSpPr>
        <p:spPr>
          <a:xfrm>
            <a:off x="457200" y="228600"/>
            <a:ext cx="8229600" cy="5897563"/>
          </a:xfrm>
        </p:spPr>
        <p:txBody>
          <a:bodyPr/>
          <a:lstStyle/>
          <a:p>
            <a:pPr eaLnBrk="1" hangingPunct="1"/>
            <a:r>
              <a:rPr lang="en-US" smtClean="0"/>
              <a:t>In some cases, it is even difficult to construct test cases so that all modules will be executed</a:t>
            </a:r>
          </a:p>
          <a:p>
            <a:pPr eaLnBrk="1" hangingPunct="1"/>
            <a:r>
              <a:rPr lang="en-US" smtClean="0"/>
              <a:t>This increases the chances of a module’s errors going undetected</a:t>
            </a:r>
          </a:p>
          <a:p>
            <a:pPr eaLnBrk="1" hangingPunct="1"/>
            <a:r>
              <a:rPr lang="en-US" smtClean="0"/>
              <a:t>Hence its clear that for a large system first the different parts of the system should be tested independently before testing the entire system</a:t>
            </a:r>
          </a:p>
          <a:p>
            <a:pPr eaLnBrk="1" hangingPunct="1"/>
            <a:endParaRPr lang="en-US" smtClean="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3"/>
          <p:cNvSpPr>
            <a:spLocks noGrp="1" noChangeArrowheads="1"/>
          </p:cNvSpPr>
          <p:nvPr>
            <p:ph type="body" idx="1"/>
          </p:nvPr>
        </p:nvSpPr>
        <p:spPr>
          <a:xfrm>
            <a:off x="457200" y="304800"/>
            <a:ext cx="8229600" cy="5821363"/>
          </a:xfrm>
        </p:spPr>
        <p:txBody>
          <a:bodyPr/>
          <a:lstStyle/>
          <a:p>
            <a:pPr eaLnBrk="1" hangingPunct="1"/>
            <a:r>
              <a:rPr lang="en-US" sz="2800" smtClean="0"/>
              <a:t>In incremental testing, some parts of the system are first tested independently</a:t>
            </a:r>
          </a:p>
          <a:p>
            <a:pPr eaLnBrk="1" hangingPunct="1"/>
            <a:r>
              <a:rPr lang="en-US" sz="2800" smtClean="0"/>
              <a:t>These parts are then combined to form a subsystem which is then tested independently</a:t>
            </a:r>
          </a:p>
          <a:p>
            <a:pPr eaLnBrk="1" hangingPunct="1"/>
            <a:r>
              <a:rPr lang="en-US" sz="2800" smtClean="0"/>
              <a:t>This combination can contain either only the tested modules that have been tested independently or some new untested modules are combined with tested modules</a:t>
            </a:r>
          </a:p>
          <a:p>
            <a:pPr eaLnBrk="1" hangingPunct="1"/>
            <a:r>
              <a:rPr lang="en-US" sz="2800" smtClean="0"/>
              <a:t>Both of these approaches require that the order in which the modules are to be tested and integrated be planned before commencing testing</a:t>
            </a:r>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3"/>
          <p:cNvSpPr>
            <a:spLocks noGrp="1" noChangeArrowheads="1"/>
          </p:cNvSpPr>
          <p:nvPr>
            <p:ph type="body" idx="1"/>
          </p:nvPr>
        </p:nvSpPr>
        <p:spPr>
          <a:xfrm>
            <a:off x="457200" y="228600"/>
            <a:ext cx="8229600" cy="6400800"/>
          </a:xfrm>
        </p:spPr>
        <p:txBody>
          <a:bodyPr/>
          <a:lstStyle/>
          <a:p>
            <a:pPr eaLnBrk="1" hangingPunct="1">
              <a:lnSpc>
                <a:spcPct val="80000"/>
              </a:lnSpc>
            </a:pPr>
            <a:r>
              <a:rPr lang="en-US" sz="2800" smtClean="0"/>
              <a:t>If the system has a hierarchy of modules then there are two ways the modules can be combined as they are tested to form a working program: top-down and bottom-up</a:t>
            </a:r>
          </a:p>
          <a:p>
            <a:pPr eaLnBrk="1" hangingPunct="1">
              <a:lnSpc>
                <a:spcPct val="80000"/>
              </a:lnSpc>
            </a:pPr>
            <a:r>
              <a:rPr lang="en-US" sz="2800" smtClean="0"/>
              <a:t>In top-down strategy, first the top of the hierarchy is tested and those modules that it calls are added incrementally and then the new combined system is tested</a:t>
            </a:r>
          </a:p>
          <a:p>
            <a:pPr eaLnBrk="1" hangingPunct="1">
              <a:lnSpc>
                <a:spcPct val="80000"/>
              </a:lnSpc>
            </a:pPr>
            <a:r>
              <a:rPr lang="en-US" sz="2800" smtClean="0"/>
              <a:t>This approach requires </a:t>
            </a:r>
            <a:r>
              <a:rPr lang="en-US" sz="2800" smtClean="0">
                <a:solidFill>
                  <a:srgbClr val="CC0000"/>
                </a:solidFill>
              </a:rPr>
              <a:t>stubs</a:t>
            </a:r>
            <a:r>
              <a:rPr lang="en-US" sz="2800" smtClean="0"/>
              <a:t> to be written</a:t>
            </a:r>
          </a:p>
          <a:p>
            <a:pPr eaLnBrk="1" hangingPunct="1">
              <a:lnSpc>
                <a:spcPct val="80000"/>
              </a:lnSpc>
            </a:pPr>
            <a:r>
              <a:rPr lang="en-US" sz="2800" smtClean="0"/>
              <a:t>A stub is a dummy routine that simulates a module</a:t>
            </a:r>
          </a:p>
          <a:p>
            <a:pPr eaLnBrk="1" hangingPunct="1">
              <a:lnSpc>
                <a:spcPct val="80000"/>
              </a:lnSpc>
            </a:pPr>
            <a:r>
              <a:rPr lang="en-US" sz="2800" smtClean="0"/>
              <a:t>In top-down approach, a module (or a collection) cannot be tested is isolation because they invoke some other modules</a:t>
            </a:r>
          </a:p>
          <a:p>
            <a:pPr eaLnBrk="1" hangingPunct="1">
              <a:lnSpc>
                <a:spcPct val="80000"/>
              </a:lnSpc>
            </a:pPr>
            <a:r>
              <a:rPr lang="en-US" sz="2800" smtClean="0"/>
              <a:t>To allow the modules to be tested before their subordinates have been coded, stubs simulate the behaviour of the subordinates</a:t>
            </a:r>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3"/>
          <p:cNvSpPr>
            <a:spLocks noGrp="1" noChangeArrowheads="1"/>
          </p:cNvSpPr>
          <p:nvPr>
            <p:ph type="body" idx="1"/>
          </p:nvPr>
        </p:nvSpPr>
        <p:spPr>
          <a:xfrm>
            <a:off x="457200" y="228600"/>
            <a:ext cx="8229600" cy="6324600"/>
          </a:xfrm>
        </p:spPr>
        <p:txBody>
          <a:bodyPr/>
          <a:lstStyle/>
          <a:p>
            <a:pPr eaLnBrk="1" hangingPunct="1"/>
            <a:r>
              <a:rPr lang="en-US" sz="2800" smtClean="0"/>
              <a:t>The bottom-up approach starts from the bottom of the hierarchy</a:t>
            </a:r>
          </a:p>
          <a:p>
            <a:pPr eaLnBrk="1" hangingPunct="1"/>
            <a:r>
              <a:rPr lang="en-US" sz="2800" smtClean="0"/>
              <a:t>First the modules at the very bottom which have no subordinates are tested</a:t>
            </a:r>
          </a:p>
          <a:p>
            <a:pPr eaLnBrk="1" hangingPunct="1"/>
            <a:r>
              <a:rPr lang="en-US" sz="2800" smtClean="0"/>
              <a:t>Then these modules are combined with higher level modules for testing</a:t>
            </a:r>
          </a:p>
          <a:p>
            <a:pPr eaLnBrk="1" hangingPunct="1"/>
            <a:r>
              <a:rPr lang="en-US" sz="2800" smtClean="0"/>
              <a:t>At any stage of testing all the subordinate modules exist and have been tested earlier</a:t>
            </a:r>
          </a:p>
          <a:p>
            <a:pPr eaLnBrk="1" hangingPunct="1"/>
            <a:r>
              <a:rPr lang="en-US" sz="2800" smtClean="0"/>
              <a:t>To perform bottom-up testing, </a:t>
            </a:r>
            <a:r>
              <a:rPr lang="en-US" sz="2800" smtClean="0">
                <a:solidFill>
                  <a:srgbClr val="CC0000"/>
                </a:solidFill>
              </a:rPr>
              <a:t>drivers</a:t>
            </a:r>
            <a:r>
              <a:rPr lang="en-US" sz="2800" smtClean="0"/>
              <a:t> are needed to set up the appropriate environment and invoke the module</a:t>
            </a:r>
          </a:p>
          <a:p>
            <a:pPr eaLnBrk="1" hangingPunct="1"/>
            <a:r>
              <a:rPr lang="en-US" sz="2800" smtClean="0"/>
              <a:t>It is the job of the driver to invoke the module under testing with the different set of test cases</a:t>
            </a:r>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3"/>
          <p:cNvSpPr>
            <a:spLocks noGrp="1" noChangeArrowheads="1"/>
          </p:cNvSpPr>
          <p:nvPr>
            <p:ph type="body" idx="1"/>
          </p:nvPr>
        </p:nvSpPr>
        <p:spPr>
          <a:xfrm>
            <a:off x="457200" y="152400"/>
            <a:ext cx="8229600" cy="6477000"/>
          </a:xfrm>
        </p:spPr>
        <p:txBody>
          <a:bodyPr/>
          <a:lstStyle/>
          <a:p>
            <a:pPr eaLnBrk="1" hangingPunct="1"/>
            <a:r>
              <a:rPr lang="en-US" sz="2800" smtClean="0"/>
              <a:t>It should be noticed that both top-down and bottom-up approaches are incremental </a:t>
            </a:r>
          </a:p>
          <a:p>
            <a:pPr eaLnBrk="1" hangingPunct="1"/>
            <a:r>
              <a:rPr lang="en-US" sz="2800" smtClean="0"/>
              <a:t>They start with testing single modules and then adding untested modules to those that have been tested until the entire system has been tested</a:t>
            </a:r>
          </a:p>
          <a:p>
            <a:pPr eaLnBrk="1" hangingPunct="1"/>
            <a:r>
              <a:rPr lang="en-US" sz="2800" smtClean="0"/>
              <a:t>In the 1</a:t>
            </a:r>
            <a:r>
              <a:rPr lang="en-US" sz="2800" baseline="30000" smtClean="0"/>
              <a:t>st</a:t>
            </a:r>
            <a:r>
              <a:rPr lang="en-US" sz="2800" smtClean="0"/>
              <a:t> case, stubs must be written to perform testing and in the other, drivers need to be written</a:t>
            </a:r>
          </a:p>
          <a:p>
            <a:pPr eaLnBrk="1" hangingPunct="1"/>
            <a:r>
              <a:rPr lang="en-US" sz="2800" smtClean="0"/>
              <a:t>Top-down testing is advantageous if major flaws occur towards the top of the hierarchy</a:t>
            </a:r>
          </a:p>
          <a:p>
            <a:pPr eaLnBrk="1" hangingPunct="1"/>
            <a:r>
              <a:rPr lang="en-US" sz="2800" smtClean="0"/>
              <a:t>Bottom-up is better if the major flaws occur towards to the bottom</a:t>
            </a:r>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3"/>
          <p:cNvSpPr>
            <a:spLocks noGrp="1" noChangeArrowheads="1"/>
          </p:cNvSpPr>
          <p:nvPr>
            <p:ph type="body" idx="1"/>
          </p:nvPr>
        </p:nvSpPr>
        <p:spPr>
          <a:xfrm>
            <a:off x="457200" y="228600"/>
            <a:ext cx="8229600" cy="5897563"/>
          </a:xfrm>
        </p:spPr>
        <p:txBody>
          <a:bodyPr/>
          <a:lstStyle/>
          <a:p>
            <a:pPr eaLnBrk="1" hangingPunct="1"/>
            <a:r>
              <a:rPr lang="en-US" smtClean="0"/>
              <a:t>Often writing stubs can be more difficult than writing drivers because one may need to know beforehand the set of inputs for the module being simulated by the stub and to determine the proper responses for these inputs</a:t>
            </a:r>
          </a:p>
          <a:p>
            <a:pPr eaLnBrk="1" hangingPunct="1"/>
            <a:r>
              <a:rPr lang="en-US" smtClean="0"/>
              <a:t>Finally, as stubs only simulate a module, deciding test cases is often very difficult</a:t>
            </a:r>
          </a:p>
          <a:p>
            <a:pPr eaLnBrk="1" hangingPunct="1"/>
            <a:endParaRPr lang="en-US" smtClean="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a:xfrm>
            <a:off x="457200" y="274638"/>
            <a:ext cx="8229600" cy="487362"/>
          </a:xfrm>
        </p:spPr>
        <p:txBody>
          <a:bodyPr/>
          <a:lstStyle/>
          <a:p>
            <a:pPr eaLnBrk="1" hangingPunct="1"/>
            <a:r>
              <a:rPr lang="en-US" sz="4000" smtClean="0"/>
              <a:t>Conclusion</a:t>
            </a:r>
          </a:p>
        </p:txBody>
      </p:sp>
      <p:sp>
        <p:nvSpPr>
          <p:cNvPr id="234499" name="Rectangle 3"/>
          <p:cNvSpPr>
            <a:spLocks noGrp="1" noChangeArrowheads="1"/>
          </p:cNvSpPr>
          <p:nvPr>
            <p:ph type="body" idx="1"/>
          </p:nvPr>
        </p:nvSpPr>
        <p:spPr>
          <a:xfrm>
            <a:off x="457200" y="914400"/>
            <a:ext cx="8229600" cy="5211763"/>
          </a:xfrm>
        </p:spPr>
        <p:txBody>
          <a:bodyPr/>
          <a:lstStyle/>
          <a:p>
            <a:pPr eaLnBrk="1" hangingPunct="1"/>
            <a:r>
              <a:rPr lang="en-US" smtClean="0"/>
              <a:t>It is often best to select the testing method to conform with the development method</a:t>
            </a:r>
          </a:p>
          <a:p>
            <a:pPr eaLnBrk="1" hangingPunct="1"/>
            <a:r>
              <a:rPr lang="en-US" smtClean="0"/>
              <a:t>Thus, if the system is developed in a top-down manner, top-down testing should be used </a:t>
            </a:r>
          </a:p>
          <a:p>
            <a:pPr eaLnBrk="1" hangingPunct="1"/>
            <a:r>
              <a:rPr lang="en-US" smtClean="0"/>
              <a:t>If the system is developed in a bottom-up manner, bottom-up testing should be used</a:t>
            </a:r>
          </a:p>
          <a:p>
            <a:pPr eaLnBrk="1" hangingPunct="1">
              <a:buFontTx/>
              <a:buNone/>
            </a:pPr>
            <a:r>
              <a:rPr lang="en-US" smtClean="0"/>
              <a:t>   </a:t>
            </a:r>
          </a:p>
          <a:p>
            <a:pPr eaLnBrk="1" hangingPunct="1"/>
            <a:endParaRPr lang="en-US" smtClean="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3"/>
          <p:cNvSpPr>
            <a:spLocks noGrp="1" noChangeArrowheads="1"/>
          </p:cNvSpPr>
          <p:nvPr>
            <p:ph type="body" idx="1"/>
          </p:nvPr>
        </p:nvSpPr>
        <p:spPr>
          <a:xfrm>
            <a:off x="381000" y="990600"/>
            <a:ext cx="8305800" cy="5135563"/>
          </a:xfrm>
        </p:spPr>
        <p:txBody>
          <a:bodyPr/>
          <a:lstStyle/>
          <a:p>
            <a:pPr marL="609600" indent="-609600" eaLnBrk="1" hangingPunct="1">
              <a:lnSpc>
                <a:spcPct val="90000"/>
              </a:lnSpc>
            </a:pPr>
            <a:r>
              <a:rPr lang="en-US" smtClean="0"/>
              <a:t>In his classic book on software testing, Glen Myers states a no. of rules that can serve well as testing objectives:</a:t>
            </a:r>
          </a:p>
          <a:p>
            <a:pPr marL="609600" indent="-609600" eaLnBrk="1" hangingPunct="1">
              <a:lnSpc>
                <a:spcPct val="90000"/>
              </a:lnSpc>
              <a:buFontTx/>
              <a:buAutoNum type="arabicPeriod"/>
            </a:pPr>
            <a:r>
              <a:rPr lang="en-US" smtClean="0"/>
              <a:t>Testing is a process of executing a program with the intent of finding an error</a:t>
            </a:r>
          </a:p>
          <a:p>
            <a:pPr marL="609600" indent="-609600" eaLnBrk="1" hangingPunct="1">
              <a:lnSpc>
                <a:spcPct val="90000"/>
              </a:lnSpc>
              <a:buFontTx/>
              <a:buAutoNum type="arabicPeriod"/>
            </a:pPr>
            <a:r>
              <a:rPr lang="en-US" smtClean="0"/>
              <a:t>A good test case is one that has a high probability of finding an as-yet undiscovered error</a:t>
            </a:r>
          </a:p>
          <a:p>
            <a:pPr marL="609600" indent="-609600" eaLnBrk="1" hangingPunct="1">
              <a:lnSpc>
                <a:spcPct val="90000"/>
              </a:lnSpc>
              <a:buFontTx/>
              <a:buAutoNum type="arabicPeriod"/>
            </a:pPr>
            <a:r>
              <a:rPr lang="en-US" smtClean="0"/>
              <a:t>A successful test is one that uncovers an as-yet undiscovered error</a:t>
            </a:r>
          </a:p>
        </p:txBody>
      </p:sp>
      <p:sp>
        <p:nvSpPr>
          <p:cNvPr id="235523" name="Rectangle 4"/>
          <p:cNvSpPr>
            <a:spLocks noGrp="1" noChangeArrowheads="1"/>
          </p:cNvSpPr>
          <p:nvPr>
            <p:ph type="title"/>
          </p:nvPr>
        </p:nvSpPr>
        <p:spPr>
          <a:xfrm>
            <a:off x="457200" y="274638"/>
            <a:ext cx="8229600" cy="563562"/>
          </a:xfrm>
        </p:spPr>
        <p:txBody>
          <a:bodyPr/>
          <a:lstStyle/>
          <a:p>
            <a:pPr eaLnBrk="1" hangingPunct="1"/>
            <a:r>
              <a:rPr lang="en-US" sz="4000" smtClean="0"/>
              <a:t>Testing Objectives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body" idx="1"/>
          </p:nvPr>
        </p:nvSpPr>
        <p:spPr>
          <a:xfrm>
            <a:off x="457200" y="304800"/>
            <a:ext cx="8229600" cy="5821363"/>
          </a:xfrm>
        </p:spPr>
        <p:txBody>
          <a:bodyPr/>
          <a:lstStyle/>
          <a:p>
            <a:pPr marL="609600" indent="-609600" eaLnBrk="1" hangingPunct="1">
              <a:buFontTx/>
              <a:buNone/>
            </a:pPr>
            <a:r>
              <a:rPr lang="en-US" smtClean="0"/>
              <a:t>3. An SRS is </a:t>
            </a:r>
            <a:r>
              <a:rPr lang="en-US" i="1" smtClean="0">
                <a:solidFill>
                  <a:srgbClr val="CC0000"/>
                </a:solidFill>
              </a:rPr>
              <a:t>unambiguous</a:t>
            </a:r>
            <a:r>
              <a:rPr lang="en-US" smtClean="0"/>
              <a:t> if and only if every requirement stated has one and only one interpretation</a:t>
            </a:r>
          </a:p>
          <a:p>
            <a:pPr marL="990600" lvl="1" indent="-533400" eaLnBrk="1" hangingPunct="1"/>
            <a:r>
              <a:rPr lang="en-US" smtClean="0"/>
              <a:t>Ambiguity is often due to the use of natural languages to write an SRS</a:t>
            </a:r>
          </a:p>
          <a:p>
            <a:pPr marL="990600" lvl="1" indent="-533400" eaLnBrk="1" hangingPunct="1"/>
            <a:r>
              <a:rPr lang="en-US" smtClean="0"/>
              <a:t>It is easy to understand</a:t>
            </a:r>
          </a:p>
          <a:p>
            <a:pPr marL="990600" lvl="1" indent="-533400" eaLnBrk="1" hangingPunct="1"/>
            <a:r>
              <a:rPr lang="en-US" smtClean="0"/>
              <a:t>Some formal specification language can also be used to avoid ambiguities</a:t>
            </a:r>
          </a:p>
          <a:p>
            <a:pPr marL="990600" lvl="1" indent="-533400" eaLnBrk="1" hangingPunct="1"/>
            <a:r>
              <a:rPr lang="en-US" smtClean="0"/>
              <a:t> difficulty in reading and understanding particularly by the users and the clients</a:t>
            </a:r>
          </a:p>
          <a:p>
            <a:pPr marL="609600" indent="-609600" eaLnBrk="1" hangingPunct="1">
              <a:buFontTx/>
              <a:buNone/>
            </a:pPr>
            <a:endParaRPr lang="en-US" smtClean="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3"/>
          <p:cNvSpPr>
            <a:spLocks noGrp="1" noChangeArrowheads="1"/>
          </p:cNvSpPr>
          <p:nvPr>
            <p:ph type="body" idx="1"/>
          </p:nvPr>
        </p:nvSpPr>
        <p:spPr>
          <a:xfrm>
            <a:off x="457200" y="304800"/>
            <a:ext cx="8229600" cy="5821363"/>
          </a:xfrm>
        </p:spPr>
        <p:txBody>
          <a:bodyPr/>
          <a:lstStyle/>
          <a:p>
            <a:pPr eaLnBrk="1" hangingPunct="1">
              <a:lnSpc>
                <a:spcPct val="80000"/>
              </a:lnSpc>
            </a:pPr>
            <a:r>
              <a:rPr lang="en-US" sz="2800" smtClean="0"/>
              <a:t>The above objectives imply a dramatic change in viewpoint</a:t>
            </a:r>
          </a:p>
          <a:p>
            <a:pPr eaLnBrk="1" hangingPunct="1">
              <a:lnSpc>
                <a:spcPct val="80000"/>
              </a:lnSpc>
            </a:pPr>
            <a:r>
              <a:rPr lang="en-US" sz="2800" smtClean="0"/>
              <a:t>They move counter to the commonly held view that a successful test is one in which no errors are found</a:t>
            </a:r>
          </a:p>
          <a:p>
            <a:pPr eaLnBrk="1" hangingPunct="1">
              <a:lnSpc>
                <a:spcPct val="80000"/>
              </a:lnSpc>
            </a:pPr>
            <a:r>
              <a:rPr lang="en-US" sz="2800" smtClean="0"/>
              <a:t>The objective should be to design tests that systematically uncover different classes of errors and do so with a minimum amount of time and effort</a:t>
            </a:r>
          </a:p>
          <a:p>
            <a:pPr eaLnBrk="1" hangingPunct="1">
              <a:lnSpc>
                <a:spcPct val="80000"/>
              </a:lnSpc>
            </a:pPr>
            <a:r>
              <a:rPr lang="en-US" sz="2800" smtClean="0"/>
              <a:t>If testing is conducted successfully it will uncover errors in the software</a:t>
            </a:r>
          </a:p>
          <a:p>
            <a:pPr eaLnBrk="1" hangingPunct="1">
              <a:lnSpc>
                <a:spcPct val="80000"/>
              </a:lnSpc>
            </a:pPr>
            <a:r>
              <a:rPr lang="en-US" sz="2800" smtClean="0"/>
              <a:t>A secondary benefit is that testing proves that software functions appear to be working according to specification and that performance requirements appear to have been met</a:t>
            </a:r>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3"/>
          <p:cNvSpPr>
            <a:spLocks noGrp="1" noChangeArrowheads="1"/>
          </p:cNvSpPr>
          <p:nvPr>
            <p:ph type="body" idx="1"/>
          </p:nvPr>
        </p:nvSpPr>
        <p:spPr>
          <a:xfrm>
            <a:off x="457200" y="381000"/>
            <a:ext cx="8229600" cy="5745163"/>
          </a:xfrm>
        </p:spPr>
        <p:txBody>
          <a:bodyPr/>
          <a:lstStyle/>
          <a:p>
            <a:pPr eaLnBrk="1" hangingPunct="1"/>
            <a:r>
              <a:rPr lang="en-US" smtClean="0"/>
              <a:t>In addition, data collected as testing is conducted provides a good indication of software reliability and some indication of quality as a whole</a:t>
            </a:r>
          </a:p>
          <a:p>
            <a:pPr eaLnBrk="1" hangingPunct="1">
              <a:buFontTx/>
              <a:buNone/>
            </a:pPr>
            <a:endParaRPr lang="en-US" smtClean="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a:xfrm>
            <a:off x="457200" y="274638"/>
            <a:ext cx="8229600" cy="487362"/>
          </a:xfrm>
        </p:spPr>
        <p:txBody>
          <a:bodyPr/>
          <a:lstStyle/>
          <a:p>
            <a:pPr eaLnBrk="1" hangingPunct="1"/>
            <a:r>
              <a:rPr lang="en-US" sz="4000" smtClean="0"/>
              <a:t>Testing principles</a:t>
            </a:r>
          </a:p>
        </p:txBody>
      </p:sp>
      <p:sp>
        <p:nvSpPr>
          <p:cNvPr id="238595" name="Rectangle 3"/>
          <p:cNvSpPr>
            <a:spLocks noGrp="1" noChangeArrowheads="1"/>
          </p:cNvSpPr>
          <p:nvPr>
            <p:ph type="body" idx="1"/>
          </p:nvPr>
        </p:nvSpPr>
        <p:spPr>
          <a:xfrm>
            <a:off x="457200" y="914400"/>
            <a:ext cx="8229600" cy="5211763"/>
          </a:xfrm>
        </p:spPr>
        <p:txBody>
          <a:bodyPr/>
          <a:lstStyle/>
          <a:p>
            <a:pPr marL="609600" indent="-609600" eaLnBrk="1" hangingPunct="1"/>
            <a:r>
              <a:rPr lang="en-US" sz="2800" smtClean="0"/>
              <a:t>Before applying methods to design effective test cases, a software engineer must understand the basic principles that guide software testing</a:t>
            </a:r>
          </a:p>
          <a:p>
            <a:pPr marL="609600" indent="-609600" eaLnBrk="1" hangingPunct="1"/>
            <a:r>
              <a:rPr lang="en-US" sz="2800" smtClean="0"/>
              <a:t>Davis suggested a set of testing principles:</a:t>
            </a:r>
          </a:p>
          <a:p>
            <a:pPr marL="609600" indent="-609600" eaLnBrk="1" hangingPunct="1">
              <a:buFontTx/>
              <a:buNone/>
            </a:pPr>
            <a:r>
              <a:rPr lang="en-US" sz="2800" i="1" smtClean="0">
                <a:solidFill>
                  <a:srgbClr val="CC0000"/>
                </a:solidFill>
              </a:rPr>
              <a:t>      All tests should be traceable to customer requirements:</a:t>
            </a:r>
          </a:p>
          <a:p>
            <a:pPr marL="609600" indent="-609600" eaLnBrk="1" hangingPunct="1"/>
            <a:r>
              <a:rPr lang="en-US" sz="2800" smtClean="0"/>
              <a:t>It has been observed that the most severe defects (from the customer’s point of view) are those that cause the program to fail to meet its requirements</a:t>
            </a:r>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3"/>
          <p:cNvSpPr>
            <a:spLocks noGrp="1" noChangeArrowheads="1"/>
          </p:cNvSpPr>
          <p:nvPr>
            <p:ph type="body" idx="1"/>
          </p:nvPr>
        </p:nvSpPr>
        <p:spPr>
          <a:xfrm>
            <a:off x="457200" y="228600"/>
            <a:ext cx="8229600" cy="5897563"/>
          </a:xfrm>
        </p:spPr>
        <p:txBody>
          <a:bodyPr/>
          <a:lstStyle/>
          <a:p>
            <a:pPr eaLnBrk="1" hangingPunct="1">
              <a:buFontTx/>
              <a:buNone/>
            </a:pPr>
            <a:r>
              <a:rPr lang="en-US" i="1" smtClean="0">
                <a:solidFill>
                  <a:srgbClr val="CC0000"/>
                </a:solidFill>
              </a:rPr>
              <a:t>  Tests should be planned long before testing begins</a:t>
            </a:r>
          </a:p>
          <a:p>
            <a:pPr eaLnBrk="1" hangingPunct="1"/>
            <a:r>
              <a:rPr lang="en-US" smtClean="0"/>
              <a:t>Test planning can begin as soon as the requirements model is complete</a:t>
            </a:r>
          </a:p>
          <a:p>
            <a:pPr eaLnBrk="1" hangingPunct="1"/>
            <a:r>
              <a:rPr lang="en-US" smtClean="0"/>
              <a:t>Detailed definition of test cases can begin as soon as the design model has been finalized</a:t>
            </a:r>
          </a:p>
          <a:p>
            <a:pPr eaLnBrk="1" hangingPunct="1"/>
            <a:r>
              <a:rPr lang="en-US" smtClean="0"/>
              <a:t>Therefore, all tests can be planned and designed </a:t>
            </a:r>
            <a:r>
              <a:rPr lang="en-US" smtClean="0">
                <a:solidFill>
                  <a:srgbClr val="CC0000"/>
                </a:solidFill>
              </a:rPr>
              <a:t>before</a:t>
            </a:r>
            <a:r>
              <a:rPr lang="en-US" smtClean="0"/>
              <a:t> any code has been generated</a:t>
            </a:r>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3"/>
          <p:cNvSpPr>
            <a:spLocks noGrp="1" noChangeArrowheads="1"/>
          </p:cNvSpPr>
          <p:nvPr>
            <p:ph type="body" idx="1"/>
          </p:nvPr>
        </p:nvSpPr>
        <p:spPr>
          <a:xfrm>
            <a:off x="457200" y="228600"/>
            <a:ext cx="8229600" cy="5897563"/>
          </a:xfrm>
        </p:spPr>
        <p:txBody>
          <a:bodyPr/>
          <a:lstStyle/>
          <a:p>
            <a:pPr eaLnBrk="1" hangingPunct="1">
              <a:buFontTx/>
              <a:buNone/>
            </a:pPr>
            <a:r>
              <a:rPr lang="en-US" sz="2800" smtClean="0">
                <a:solidFill>
                  <a:srgbClr val="CC0000"/>
                </a:solidFill>
              </a:rPr>
              <a:t>  </a:t>
            </a:r>
            <a:r>
              <a:rPr lang="en-US" sz="2800" i="1" smtClean="0">
                <a:solidFill>
                  <a:srgbClr val="CC0000"/>
                </a:solidFill>
              </a:rPr>
              <a:t>The Pareto principle applied to software testing</a:t>
            </a:r>
          </a:p>
          <a:p>
            <a:pPr eaLnBrk="1" hangingPunct="1"/>
            <a:r>
              <a:rPr lang="en-US" sz="2800" smtClean="0"/>
              <a:t>This implies that 80% of all errors uncovered during testing will likely to be traceable to 20% of all program modules</a:t>
            </a:r>
          </a:p>
          <a:p>
            <a:pPr eaLnBrk="1" hangingPunct="1">
              <a:buFontTx/>
              <a:buNone/>
            </a:pPr>
            <a:endParaRPr lang="en-US" sz="2800" smtClean="0"/>
          </a:p>
          <a:p>
            <a:pPr eaLnBrk="1" hangingPunct="1">
              <a:buFontTx/>
              <a:buNone/>
            </a:pPr>
            <a:r>
              <a:rPr lang="en-US" sz="2800" i="1" smtClean="0">
                <a:solidFill>
                  <a:srgbClr val="CC0000"/>
                </a:solidFill>
              </a:rPr>
              <a:t>Testing should begin “in the small” and progress towards testing “in the large”</a:t>
            </a:r>
          </a:p>
          <a:p>
            <a:pPr eaLnBrk="1" hangingPunct="1"/>
            <a:r>
              <a:rPr lang="en-US" sz="2800" smtClean="0"/>
              <a:t>The first tests planned and executed generally focus on the individual program modules</a:t>
            </a:r>
          </a:p>
          <a:p>
            <a:pPr eaLnBrk="1" hangingPunct="1"/>
            <a:r>
              <a:rPr lang="en-US" sz="2800" smtClean="0"/>
              <a:t>As testing progresses, testing shifts focus to include integrated clusters of modules and ultimately the entire system</a:t>
            </a:r>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3"/>
          <p:cNvSpPr>
            <a:spLocks noGrp="1" noChangeArrowheads="1"/>
          </p:cNvSpPr>
          <p:nvPr>
            <p:ph type="body" idx="1"/>
          </p:nvPr>
        </p:nvSpPr>
        <p:spPr>
          <a:xfrm>
            <a:off x="457200" y="381000"/>
            <a:ext cx="8229600" cy="5745163"/>
          </a:xfrm>
        </p:spPr>
        <p:txBody>
          <a:bodyPr/>
          <a:lstStyle/>
          <a:p>
            <a:pPr eaLnBrk="1" hangingPunct="1">
              <a:buFontTx/>
              <a:buNone/>
            </a:pPr>
            <a:r>
              <a:rPr lang="en-US" i="1" smtClean="0">
                <a:solidFill>
                  <a:srgbClr val="CC0000"/>
                </a:solidFill>
              </a:rPr>
              <a:t>Exhaustive testing is not possible</a:t>
            </a:r>
          </a:p>
          <a:p>
            <a:pPr eaLnBrk="1" hangingPunct="1"/>
            <a:r>
              <a:rPr lang="en-US" smtClean="0"/>
              <a:t>The no. of path permutations for even a moderately sized program is exceptionally large</a:t>
            </a:r>
          </a:p>
          <a:p>
            <a:pPr eaLnBrk="1" hangingPunct="1"/>
            <a:r>
              <a:rPr lang="en-US" smtClean="0"/>
              <a:t>For this reason, it is impossible to execute every combination of paths during testing</a:t>
            </a:r>
          </a:p>
          <a:p>
            <a:pPr eaLnBrk="1" hangingPunct="1"/>
            <a:r>
              <a:rPr lang="en-US" smtClean="0"/>
              <a:t>It is possible to adequately cover program logic and to ensure that all conditions in the procedural design have been executed</a:t>
            </a:r>
          </a:p>
          <a:p>
            <a:pPr eaLnBrk="1" hangingPunct="1">
              <a:buFontTx/>
              <a:buNone/>
            </a:pPr>
            <a:endParaRPr lang="en-US" smtClean="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3"/>
          <p:cNvSpPr>
            <a:spLocks noGrp="1" noChangeArrowheads="1"/>
          </p:cNvSpPr>
          <p:nvPr>
            <p:ph type="body" idx="1"/>
          </p:nvPr>
        </p:nvSpPr>
        <p:spPr>
          <a:xfrm>
            <a:off x="457200" y="228600"/>
            <a:ext cx="8229600" cy="5897563"/>
          </a:xfrm>
        </p:spPr>
        <p:txBody>
          <a:bodyPr/>
          <a:lstStyle/>
          <a:p>
            <a:pPr eaLnBrk="1" hangingPunct="1">
              <a:buFontTx/>
              <a:buNone/>
            </a:pPr>
            <a:r>
              <a:rPr lang="en-US" i="1" smtClean="0">
                <a:solidFill>
                  <a:srgbClr val="CC0000"/>
                </a:solidFill>
              </a:rPr>
              <a:t>   To be most effective, testing should be conducted by an independent third party</a:t>
            </a:r>
          </a:p>
          <a:p>
            <a:pPr eaLnBrk="1" hangingPunct="1"/>
            <a:r>
              <a:rPr lang="en-US" smtClean="0"/>
              <a:t>By most effective, it is meant a technique that has the highest probability of finding errors</a:t>
            </a:r>
          </a:p>
          <a:p>
            <a:pPr eaLnBrk="1" hangingPunct="1"/>
            <a:r>
              <a:rPr lang="en-US" smtClean="0"/>
              <a:t>It implies that the software engineer who created the system is not the best person to conduct all the tests for the software</a:t>
            </a:r>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a:xfrm>
            <a:off x="457200" y="274638"/>
            <a:ext cx="8229600" cy="487362"/>
          </a:xfrm>
        </p:spPr>
        <p:txBody>
          <a:bodyPr/>
          <a:lstStyle/>
          <a:p>
            <a:pPr eaLnBrk="1" hangingPunct="1"/>
            <a:r>
              <a:rPr lang="en-US" sz="4000" smtClean="0"/>
              <a:t>Test case design</a:t>
            </a:r>
          </a:p>
        </p:txBody>
      </p:sp>
      <p:sp>
        <p:nvSpPr>
          <p:cNvPr id="243715" name="Rectangle 3"/>
          <p:cNvSpPr>
            <a:spLocks noGrp="1" noChangeArrowheads="1"/>
          </p:cNvSpPr>
          <p:nvPr>
            <p:ph type="body" idx="1"/>
          </p:nvPr>
        </p:nvSpPr>
        <p:spPr>
          <a:xfrm>
            <a:off x="457200" y="914400"/>
            <a:ext cx="8229600" cy="5211763"/>
          </a:xfrm>
        </p:spPr>
        <p:txBody>
          <a:bodyPr/>
          <a:lstStyle/>
          <a:p>
            <a:pPr eaLnBrk="1" hangingPunct="1">
              <a:lnSpc>
                <a:spcPct val="80000"/>
              </a:lnSpc>
            </a:pPr>
            <a:r>
              <a:rPr lang="en-US" sz="2800" smtClean="0"/>
              <a:t>The design of the test cases for software can be as challenging as the initial design of the product itself</a:t>
            </a:r>
          </a:p>
          <a:p>
            <a:pPr eaLnBrk="1" hangingPunct="1">
              <a:lnSpc>
                <a:spcPct val="80000"/>
              </a:lnSpc>
            </a:pPr>
            <a:r>
              <a:rPr lang="en-US" sz="2800" smtClean="0"/>
              <a:t>But software engineers often treat testing as an afterthought</a:t>
            </a:r>
          </a:p>
          <a:p>
            <a:pPr eaLnBrk="1" hangingPunct="1">
              <a:lnSpc>
                <a:spcPct val="80000"/>
              </a:lnSpc>
            </a:pPr>
            <a:r>
              <a:rPr lang="en-US" sz="2800" smtClean="0"/>
              <a:t>Over the last 20 years, a variety of test case design methods have evolved for software</a:t>
            </a:r>
          </a:p>
          <a:p>
            <a:pPr eaLnBrk="1" hangingPunct="1">
              <a:lnSpc>
                <a:spcPct val="80000"/>
              </a:lnSpc>
            </a:pPr>
            <a:r>
              <a:rPr lang="en-US" sz="2800" smtClean="0"/>
              <a:t>These methods provide the developer with a systematic approach to testing</a:t>
            </a:r>
          </a:p>
          <a:p>
            <a:pPr eaLnBrk="1" hangingPunct="1">
              <a:lnSpc>
                <a:spcPct val="80000"/>
              </a:lnSpc>
            </a:pPr>
            <a:r>
              <a:rPr lang="en-US" sz="2800" smtClean="0"/>
              <a:t>More importantly, these methods provide a mechanism that can help ensure the completeness of tests and provide the highest likelihood for uncovering errors in software</a:t>
            </a:r>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3"/>
          <p:cNvSpPr>
            <a:spLocks noGrp="1" noChangeArrowheads="1"/>
          </p:cNvSpPr>
          <p:nvPr>
            <p:ph type="body" idx="1"/>
          </p:nvPr>
        </p:nvSpPr>
        <p:spPr>
          <a:xfrm>
            <a:off x="457200" y="228600"/>
            <a:ext cx="8229600" cy="5897563"/>
          </a:xfrm>
        </p:spPr>
        <p:txBody>
          <a:bodyPr/>
          <a:lstStyle/>
          <a:p>
            <a:pPr eaLnBrk="1" hangingPunct="1"/>
            <a:r>
              <a:rPr lang="en-US" sz="2800" smtClean="0"/>
              <a:t>Any software can be tested in 2 ways:</a:t>
            </a:r>
          </a:p>
          <a:p>
            <a:pPr eaLnBrk="1" hangingPunct="1"/>
            <a:r>
              <a:rPr lang="en-US" sz="2800" smtClean="0">
                <a:solidFill>
                  <a:srgbClr val="CC0000"/>
                </a:solidFill>
              </a:rPr>
              <a:t>Black-box testing:</a:t>
            </a:r>
            <a:r>
              <a:rPr lang="en-US" sz="2800" smtClean="0"/>
              <a:t> Knowing the specified function that a product has been designed perform, tests can be conducted that demonstrate each function is fully operational, at the same time searching for errors in each function</a:t>
            </a:r>
          </a:p>
          <a:p>
            <a:pPr eaLnBrk="1" hangingPunct="1"/>
            <a:r>
              <a:rPr lang="en-US" sz="2800" smtClean="0">
                <a:solidFill>
                  <a:srgbClr val="CC0000"/>
                </a:solidFill>
              </a:rPr>
              <a:t>White-box testing:</a:t>
            </a:r>
            <a:r>
              <a:rPr lang="en-US" sz="2800" smtClean="0"/>
              <a:t> Knowing the internal workings of a product, tests can be conducted to ensure that all internal operation performs according to specification and all internal components have been adequately exercised</a:t>
            </a:r>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3"/>
          <p:cNvSpPr>
            <a:spLocks noGrp="1" noChangeArrowheads="1"/>
          </p:cNvSpPr>
          <p:nvPr>
            <p:ph type="body" idx="1"/>
          </p:nvPr>
        </p:nvSpPr>
        <p:spPr>
          <a:xfrm>
            <a:off x="457200" y="152400"/>
            <a:ext cx="8229600" cy="6477000"/>
          </a:xfrm>
        </p:spPr>
        <p:txBody>
          <a:bodyPr/>
          <a:lstStyle/>
          <a:p>
            <a:pPr eaLnBrk="1" hangingPunct="1">
              <a:lnSpc>
                <a:spcPct val="90000"/>
              </a:lnSpc>
            </a:pPr>
            <a:r>
              <a:rPr lang="en-US" smtClean="0"/>
              <a:t>Black box testing alluded to tests that are conducted at the software interface</a:t>
            </a:r>
          </a:p>
          <a:p>
            <a:pPr eaLnBrk="1" hangingPunct="1">
              <a:lnSpc>
                <a:spcPct val="90000"/>
              </a:lnSpc>
            </a:pPr>
            <a:r>
              <a:rPr lang="en-US" smtClean="0"/>
              <a:t>Although they are designed to uncover errors, black-box tests are used to demonstrate that software functions are operational; that input are properly accepted and output is correctly produced; and that the integrity of external information (e.g data files) is maintained</a:t>
            </a:r>
          </a:p>
          <a:p>
            <a:pPr eaLnBrk="1" hangingPunct="1">
              <a:lnSpc>
                <a:spcPct val="90000"/>
              </a:lnSpc>
            </a:pPr>
            <a:r>
              <a:rPr lang="en-US" smtClean="0"/>
              <a:t>Black-box test examines some fundamental aspects of a system with little regard for internal logical structure of the software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body" idx="1"/>
          </p:nvPr>
        </p:nvSpPr>
        <p:spPr>
          <a:xfrm>
            <a:off x="457200" y="304800"/>
            <a:ext cx="8229600" cy="6248400"/>
          </a:xfrm>
        </p:spPr>
        <p:txBody>
          <a:bodyPr/>
          <a:lstStyle/>
          <a:p>
            <a:pPr marL="609600" indent="-609600" eaLnBrk="1" hangingPunct="1">
              <a:lnSpc>
                <a:spcPct val="90000"/>
              </a:lnSpc>
              <a:buFontTx/>
              <a:buNone/>
            </a:pPr>
            <a:r>
              <a:rPr lang="en-US" smtClean="0"/>
              <a:t>4. An SRS is </a:t>
            </a:r>
            <a:r>
              <a:rPr lang="en-US" i="1" smtClean="0">
                <a:solidFill>
                  <a:srgbClr val="CC0000"/>
                </a:solidFill>
              </a:rPr>
              <a:t>verifiable</a:t>
            </a:r>
            <a:r>
              <a:rPr lang="en-US" smtClean="0"/>
              <a:t> if and only if every stated requirement is verifiable</a:t>
            </a:r>
          </a:p>
          <a:p>
            <a:pPr marL="990600" lvl="1" indent="-533400" eaLnBrk="1" hangingPunct="1">
              <a:lnSpc>
                <a:spcPct val="90000"/>
              </a:lnSpc>
            </a:pPr>
            <a:r>
              <a:rPr lang="en-US" smtClean="0"/>
              <a:t>A requirement is verifiable if there exists some cost-effective process that can check whether the final s/w meets that requirement</a:t>
            </a:r>
          </a:p>
          <a:p>
            <a:pPr marL="990600" lvl="1" indent="-533400" eaLnBrk="1" hangingPunct="1">
              <a:lnSpc>
                <a:spcPct val="90000"/>
              </a:lnSpc>
            </a:pPr>
            <a:r>
              <a:rPr lang="en-US" smtClean="0"/>
              <a:t>Unambiguity is essential for verfiability </a:t>
            </a:r>
          </a:p>
          <a:p>
            <a:pPr marL="990600" lvl="1" indent="-533400" eaLnBrk="1" hangingPunct="1">
              <a:lnSpc>
                <a:spcPct val="90000"/>
              </a:lnSpc>
            </a:pPr>
            <a:r>
              <a:rPr lang="en-US" smtClean="0"/>
              <a:t>Verification is often done through reviews</a:t>
            </a:r>
          </a:p>
          <a:p>
            <a:pPr marL="990600" lvl="1" indent="-533400" eaLnBrk="1" hangingPunct="1">
              <a:lnSpc>
                <a:spcPct val="90000"/>
              </a:lnSpc>
            </a:pPr>
            <a:r>
              <a:rPr lang="en-US" smtClean="0"/>
              <a:t>It implies that the SRS is understandable, by the developer,the client and the users</a:t>
            </a:r>
          </a:p>
          <a:p>
            <a:pPr marL="990600" lvl="1" indent="-533400" eaLnBrk="1" hangingPunct="1">
              <a:lnSpc>
                <a:spcPct val="90000"/>
              </a:lnSpc>
            </a:pPr>
            <a:r>
              <a:rPr lang="en-US" smtClean="0"/>
              <a:t>Understandability is extremely important as one of the goals of the requirements phase us to produce a document on which the client, the developer and the users can agree</a:t>
            </a:r>
          </a:p>
          <a:p>
            <a:pPr marL="990600" lvl="1" indent="-533400" eaLnBrk="1" hangingPunct="1">
              <a:lnSpc>
                <a:spcPct val="90000"/>
              </a:lnSpc>
            </a:pPr>
            <a:endParaRPr lang="en-US" smtClean="0"/>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3"/>
          <p:cNvSpPr>
            <a:spLocks noGrp="1" noChangeArrowheads="1"/>
          </p:cNvSpPr>
          <p:nvPr>
            <p:ph type="body" idx="1"/>
          </p:nvPr>
        </p:nvSpPr>
        <p:spPr>
          <a:xfrm>
            <a:off x="457200" y="228600"/>
            <a:ext cx="8229600" cy="5897563"/>
          </a:xfrm>
        </p:spPr>
        <p:txBody>
          <a:bodyPr/>
          <a:lstStyle/>
          <a:p>
            <a:pPr eaLnBrk="1" hangingPunct="1">
              <a:lnSpc>
                <a:spcPct val="80000"/>
              </a:lnSpc>
            </a:pPr>
            <a:r>
              <a:rPr lang="en-US" sz="2800" smtClean="0"/>
              <a:t>White-box testing of software is predicated on close examination of procedural detail</a:t>
            </a:r>
          </a:p>
          <a:p>
            <a:pPr eaLnBrk="1" hangingPunct="1">
              <a:lnSpc>
                <a:spcPct val="80000"/>
              </a:lnSpc>
            </a:pPr>
            <a:r>
              <a:rPr lang="en-US" sz="2800" smtClean="0"/>
              <a:t>Logical paths through the software are tested by providing test cases that exercise specific sets of conditions and/or loops</a:t>
            </a:r>
          </a:p>
          <a:p>
            <a:pPr eaLnBrk="1" hangingPunct="1">
              <a:lnSpc>
                <a:spcPct val="80000"/>
              </a:lnSpc>
            </a:pPr>
            <a:r>
              <a:rPr lang="en-US" sz="2800" smtClean="0"/>
              <a:t>The “status of the program” may be examined at various points to determine if the expected or asserted status corresponds to the actual status</a:t>
            </a:r>
          </a:p>
          <a:p>
            <a:pPr eaLnBrk="1" hangingPunct="1">
              <a:lnSpc>
                <a:spcPct val="80000"/>
              </a:lnSpc>
            </a:pPr>
            <a:r>
              <a:rPr lang="en-US" sz="2800" smtClean="0"/>
              <a:t>It seems that white-box testing would lead to 100% correct programs</a:t>
            </a:r>
          </a:p>
          <a:p>
            <a:pPr eaLnBrk="1" hangingPunct="1">
              <a:lnSpc>
                <a:spcPct val="80000"/>
              </a:lnSpc>
            </a:pPr>
            <a:r>
              <a:rPr lang="en-US" sz="2800" smtClean="0"/>
              <a:t>But unfortunately, exhaustive testing has certain practical problems</a:t>
            </a:r>
          </a:p>
          <a:p>
            <a:pPr eaLnBrk="1" hangingPunct="1">
              <a:lnSpc>
                <a:spcPct val="80000"/>
              </a:lnSpc>
            </a:pPr>
            <a:r>
              <a:rPr lang="en-US" sz="2800" smtClean="0"/>
              <a:t>For even small programs, the no. of possible logical paths can be very large</a:t>
            </a:r>
          </a:p>
          <a:p>
            <a:pPr eaLnBrk="1" hangingPunct="1">
              <a:lnSpc>
                <a:spcPct val="80000"/>
              </a:lnSpc>
            </a:pPr>
            <a:endParaRPr lang="en-US" sz="2800" smtClean="0"/>
          </a:p>
          <a:p>
            <a:pPr eaLnBrk="1" hangingPunct="1">
              <a:lnSpc>
                <a:spcPct val="80000"/>
              </a:lnSpc>
            </a:pPr>
            <a:endParaRPr lang="en-US" sz="2800" smtClean="0"/>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3"/>
          <p:cNvSpPr>
            <a:spLocks noGrp="1" noChangeArrowheads="1"/>
          </p:cNvSpPr>
          <p:nvPr>
            <p:ph type="body" idx="1"/>
          </p:nvPr>
        </p:nvSpPr>
        <p:spPr>
          <a:xfrm>
            <a:off x="457200" y="304800"/>
            <a:ext cx="8229600" cy="5821363"/>
          </a:xfrm>
        </p:spPr>
        <p:txBody>
          <a:bodyPr/>
          <a:lstStyle/>
          <a:p>
            <a:pPr eaLnBrk="1" hangingPunct="1">
              <a:lnSpc>
                <a:spcPct val="90000"/>
              </a:lnSpc>
            </a:pPr>
            <a:r>
              <a:rPr lang="en-US" smtClean="0"/>
              <a:t>White box testing however cant be dismissed as impractical</a:t>
            </a:r>
          </a:p>
          <a:p>
            <a:pPr eaLnBrk="1" hangingPunct="1">
              <a:lnSpc>
                <a:spcPct val="90000"/>
              </a:lnSpc>
            </a:pPr>
            <a:r>
              <a:rPr lang="en-US" smtClean="0"/>
              <a:t>A limited no. of important logical paths can be selected and exercised</a:t>
            </a:r>
          </a:p>
          <a:p>
            <a:pPr eaLnBrk="1" hangingPunct="1">
              <a:lnSpc>
                <a:spcPct val="90000"/>
              </a:lnSpc>
            </a:pPr>
            <a:r>
              <a:rPr lang="en-US" smtClean="0"/>
              <a:t>Important data structures can be probed for validity</a:t>
            </a:r>
          </a:p>
          <a:p>
            <a:pPr eaLnBrk="1" hangingPunct="1">
              <a:lnSpc>
                <a:spcPct val="90000"/>
              </a:lnSpc>
            </a:pPr>
            <a:r>
              <a:rPr lang="en-US" smtClean="0"/>
              <a:t>The attributes of both black and white box testing can be combined to provide an approach that validates the software interface and selectively assures that the internal workings of the software are correct</a:t>
            </a:r>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a:xfrm>
            <a:off x="457200" y="274638"/>
            <a:ext cx="8229600" cy="639762"/>
          </a:xfrm>
        </p:spPr>
        <p:txBody>
          <a:bodyPr/>
          <a:lstStyle/>
          <a:p>
            <a:pPr eaLnBrk="1" hangingPunct="1"/>
            <a:r>
              <a:rPr lang="en-US" sz="4000" smtClean="0"/>
              <a:t>White-box testing</a:t>
            </a:r>
          </a:p>
        </p:txBody>
      </p:sp>
      <p:sp>
        <p:nvSpPr>
          <p:cNvPr id="248835" name="Rectangle 3"/>
          <p:cNvSpPr>
            <a:spLocks noGrp="1" noChangeArrowheads="1"/>
          </p:cNvSpPr>
          <p:nvPr>
            <p:ph type="body" idx="1"/>
          </p:nvPr>
        </p:nvSpPr>
        <p:spPr>
          <a:xfrm>
            <a:off x="457200" y="1066800"/>
            <a:ext cx="8229600" cy="5059363"/>
          </a:xfrm>
        </p:spPr>
        <p:txBody>
          <a:bodyPr/>
          <a:lstStyle/>
          <a:p>
            <a:pPr marL="533400" indent="-533400" eaLnBrk="1" hangingPunct="1">
              <a:lnSpc>
                <a:spcPct val="90000"/>
              </a:lnSpc>
            </a:pPr>
            <a:r>
              <a:rPr lang="en-US" sz="2800" smtClean="0"/>
              <a:t>Its also called glass box testing</a:t>
            </a:r>
          </a:p>
          <a:p>
            <a:pPr marL="533400" indent="-533400" eaLnBrk="1" hangingPunct="1">
              <a:lnSpc>
                <a:spcPct val="90000"/>
              </a:lnSpc>
            </a:pPr>
            <a:r>
              <a:rPr lang="en-US" sz="2800" smtClean="0"/>
              <a:t>Using this approach, test cases can be derived that:</a:t>
            </a:r>
          </a:p>
          <a:p>
            <a:pPr marL="533400" indent="-533400" eaLnBrk="1" hangingPunct="1">
              <a:lnSpc>
                <a:spcPct val="90000"/>
              </a:lnSpc>
              <a:buFontTx/>
              <a:buAutoNum type="arabicPeriod"/>
            </a:pPr>
            <a:r>
              <a:rPr lang="en-US" sz="2800" smtClean="0"/>
              <a:t>Guarantee that all independent paths within a module have been exercised at least once</a:t>
            </a:r>
          </a:p>
          <a:p>
            <a:pPr marL="533400" indent="-533400" eaLnBrk="1" hangingPunct="1">
              <a:lnSpc>
                <a:spcPct val="90000"/>
              </a:lnSpc>
              <a:buFontTx/>
              <a:buAutoNum type="arabicPeriod"/>
            </a:pPr>
            <a:r>
              <a:rPr lang="en-US" sz="2800" smtClean="0"/>
              <a:t>Exercise all logical decisions on their true and false sides</a:t>
            </a:r>
          </a:p>
          <a:p>
            <a:pPr marL="533400" indent="-533400" eaLnBrk="1" hangingPunct="1">
              <a:lnSpc>
                <a:spcPct val="90000"/>
              </a:lnSpc>
              <a:buFontTx/>
              <a:buAutoNum type="arabicPeriod"/>
            </a:pPr>
            <a:r>
              <a:rPr lang="en-US" sz="2800" smtClean="0"/>
              <a:t>Execute all loops at their boundaries and within their operational bound</a:t>
            </a:r>
          </a:p>
          <a:p>
            <a:pPr marL="533400" indent="-533400" eaLnBrk="1" hangingPunct="1">
              <a:lnSpc>
                <a:spcPct val="90000"/>
              </a:lnSpc>
              <a:buFontTx/>
              <a:buAutoNum type="arabicPeriod"/>
            </a:pPr>
            <a:r>
              <a:rPr lang="en-US" sz="2800" smtClean="0"/>
              <a:t>Exercise internal data structures to ensure their validity</a:t>
            </a:r>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3"/>
          <p:cNvSpPr>
            <a:spLocks noGrp="1" noChangeArrowheads="1"/>
          </p:cNvSpPr>
          <p:nvPr>
            <p:ph type="body" idx="1"/>
          </p:nvPr>
        </p:nvSpPr>
        <p:spPr>
          <a:xfrm>
            <a:off x="457200" y="152400"/>
            <a:ext cx="8229600" cy="5973763"/>
          </a:xfrm>
        </p:spPr>
        <p:txBody>
          <a:bodyPr/>
          <a:lstStyle/>
          <a:p>
            <a:pPr eaLnBrk="1" hangingPunct="1">
              <a:lnSpc>
                <a:spcPct val="90000"/>
              </a:lnSpc>
            </a:pPr>
            <a:r>
              <a:rPr lang="en-US" smtClean="0"/>
              <a:t>But a reasonable question is:</a:t>
            </a:r>
          </a:p>
          <a:p>
            <a:pPr eaLnBrk="1" hangingPunct="1">
              <a:lnSpc>
                <a:spcPct val="90000"/>
              </a:lnSpc>
              <a:buFontTx/>
              <a:buNone/>
            </a:pPr>
            <a:r>
              <a:rPr lang="en-US" smtClean="0"/>
              <a:t>“Why spend time and energy on the minute logical details when its better to expend effort ensuring that program requirements have been met?”</a:t>
            </a:r>
          </a:p>
          <a:p>
            <a:pPr eaLnBrk="1" hangingPunct="1">
              <a:lnSpc>
                <a:spcPct val="90000"/>
              </a:lnSpc>
            </a:pPr>
            <a:r>
              <a:rPr lang="en-US" smtClean="0"/>
              <a:t>In other words, why shouldn’t all the effort be concentrated on black-box tests?</a:t>
            </a:r>
          </a:p>
          <a:p>
            <a:pPr eaLnBrk="1" hangingPunct="1">
              <a:lnSpc>
                <a:spcPct val="90000"/>
              </a:lnSpc>
            </a:pPr>
            <a:r>
              <a:rPr lang="en-US" smtClean="0"/>
              <a:t>The answer lies in the nature of the software defects:</a:t>
            </a:r>
          </a:p>
          <a:p>
            <a:pPr eaLnBrk="1" hangingPunct="1">
              <a:lnSpc>
                <a:spcPct val="90000"/>
              </a:lnSpc>
              <a:buFontTx/>
              <a:buNone/>
            </a:pPr>
            <a:r>
              <a:rPr lang="en-US" i="1" smtClean="0">
                <a:solidFill>
                  <a:srgbClr val="CC0000"/>
                </a:solidFill>
              </a:rPr>
              <a:t>   Logic errors and incorrect assumptions are inversely proportional to the probability that a program path will be executed</a:t>
            </a:r>
          </a:p>
        </p:txBody>
      </p:sp>
    </p:spTree>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3"/>
          <p:cNvSpPr>
            <a:spLocks noGrp="1" noChangeArrowheads="1"/>
          </p:cNvSpPr>
          <p:nvPr>
            <p:ph type="body" idx="1"/>
          </p:nvPr>
        </p:nvSpPr>
        <p:spPr>
          <a:xfrm>
            <a:off x="457200" y="228600"/>
            <a:ext cx="8229600" cy="5897563"/>
          </a:xfrm>
        </p:spPr>
        <p:txBody>
          <a:bodyPr/>
          <a:lstStyle/>
          <a:p>
            <a:pPr eaLnBrk="1" hangingPunct="1">
              <a:lnSpc>
                <a:spcPct val="80000"/>
              </a:lnSpc>
            </a:pPr>
            <a:r>
              <a:rPr lang="en-US" sz="2800" smtClean="0"/>
              <a:t>It implies that errors tend to creep into the work when functions, conditions or control are designed and implemented that are out of the mainstream</a:t>
            </a:r>
          </a:p>
          <a:p>
            <a:pPr eaLnBrk="1" hangingPunct="1">
              <a:lnSpc>
                <a:spcPct val="80000"/>
              </a:lnSpc>
            </a:pPr>
            <a:r>
              <a:rPr lang="en-US" sz="2800" smtClean="0"/>
              <a:t>That is, everyday processing tends to be well understood while “special case” processing tends to fall into the cracks</a:t>
            </a:r>
          </a:p>
          <a:p>
            <a:pPr eaLnBrk="1" hangingPunct="1">
              <a:lnSpc>
                <a:spcPct val="80000"/>
              </a:lnSpc>
              <a:buFontTx/>
              <a:buNone/>
            </a:pPr>
            <a:r>
              <a:rPr lang="en-US" sz="2800" smtClean="0">
                <a:solidFill>
                  <a:srgbClr val="CC0000"/>
                </a:solidFill>
              </a:rPr>
              <a:t>   Its </a:t>
            </a:r>
            <a:r>
              <a:rPr lang="en-US" sz="2800" i="1" smtClean="0">
                <a:solidFill>
                  <a:srgbClr val="CC0000"/>
                </a:solidFill>
              </a:rPr>
              <a:t>often believed that a logical path is not likely to be executed when, in fact, it may be executed on a regular basis</a:t>
            </a:r>
          </a:p>
          <a:p>
            <a:pPr eaLnBrk="1" hangingPunct="1">
              <a:lnSpc>
                <a:spcPct val="80000"/>
              </a:lnSpc>
            </a:pPr>
            <a:r>
              <a:rPr lang="en-US" sz="2800" smtClean="0"/>
              <a:t>The logical flow of a program is sometimes counterintuitive</a:t>
            </a:r>
          </a:p>
          <a:p>
            <a:pPr eaLnBrk="1" hangingPunct="1">
              <a:lnSpc>
                <a:spcPct val="80000"/>
              </a:lnSpc>
            </a:pPr>
            <a:r>
              <a:rPr lang="en-US" sz="2800" smtClean="0"/>
              <a:t>Unconscious assumptions about the flow of control and data leads to design errors that are uncovered only once path testing commences</a:t>
            </a:r>
          </a:p>
          <a:p>
            <a:pPr eaLnBrk="1" hangingPunct="1">
              <a:lnSpc>
                <a:spcPct val="80000"/>
              </a:lnSpc>
              <a:buFontTx/>
              <a:buNone/>
            </a:pPr>
            <a:endParaRPr lang="en-US" sz="2800" smtClean="0">
              <a:solidFill>
                <a:srgbClr val="CC0000"/>
              </a:solidFill>
            </a:endParaRPr>
          </a:p>
        </p:txBody>
      </p:sp>
    </p:spTree>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3"/>
          <p:cNvSpPr>
            <a:spLocks noGrp="1" noChangeArrowheads="1"/>
          </p:cNvSpPr>
          <p:nvPr>
            <p:ph type="body" idx="1"/>
          </p:nvPr>
        </p:nvSpPr>
        <p:spPr>
          <a:xfrm>
            <a:off x="457200" y="304800"/>
            <a:ext cx="8229600" cy="5821363"/>
          </a:xfrm>
        </p:spPr>
        <p:txBody>
          <a:bodyPr/>
          <a:lstStyle/>
          <a:p>
            <a:pPr eaLnBrk="1" hangingPunct="1">
              <a:lnSpc>
                <a:spcPct val="90000"/>
              </a:lnSpc>
              <a:buFontTx/>
              <a:buNone/>
            </a:pPr>
            <a:r>
              <a:rPr lang="en-US" i="1" smtClean="0">
                <a:solidFill>
                  <a:srgbClr val="CC0000"/>
                </a:solidFill>
              </a:rPr>
              <a:t>Typographical errors are random</a:t>
            </a:r>
          </a:p>
          <a:p>
            <a:pPr eaLnBrk="1" hangingPunct="1">
              <a:lnSpc>
                <a:spcPct val="90000"/>
              </a:lnSpc>
            </a:pPr>
            <a:r>
              <a:rPr lang="en-US" smtClean="0"/>
              <a:t>When a program is translated into programming language source, it is likely that some typing errors will occur</a:t>
            </a:r>
          </a:p>
          <a:p>
            <a:pPr eaLnBrk="1" hangingPunct="1">
              <a:lnSpc>
                <a:spcPct val="90000"/>
              </a:lnSpc>
            </a:pPr>
            <a:r>
              <a:rPr lang="en-US" smtClean="0"/>
              <a:t>Many will be uncovered by the syntax checking mechanism but others will go undetected until testing begins</a:t>
            </a:r>
          </a:p>
          <a:p>
            <a:pPr eaLnBrk="1" hangingPunct="1">
              <a:lnSpc>
                <a:spcPct val="90000"/>
              </a:lnSpc>
            </a:pPr>
            <a:r>
              <a:rPr lang="en-US" smtClean="0"/>
              <a:t>Each of these reasons provides an argument for conducting white-box tests</a:t>
            </a:r>
          </a:p>
          <a:p>
            <a:pPr eaLnBrk="1" hangingPunct="1">
              <a:lnSpc>
                <a:spcPct val="90000"/>
              </a:lnSpc>
            </a:pPr>
            <a:r>
              <a:rPr lang="en-US" smtClean="0"/>
              <a:t>Black-box tests, no matter, how thorough, may miss the kind of errors noted above</a:t>
            </a:r>
          </a:p>
          <a:p>
            <a:pPr eaLnBrk="1" hangingPunct="1">
              <a:lnSpc>
                <a:spcPct val="90000"/>
              </a:lnSpc>
            </a:pPr>
            <a:endParaRPr lang="en-US" smtClean="0"/>
          </a:p>
        </p:txBody>
      </p:sp>
    </p:spTree>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a:xfrm>
            <a:off x="457200" y="274638"/>
            <a:ext cx="8229600" cy="563562"/>
          </a:xfrm>
        </p:spPr>
        <p:txBody>
          <a:bodyPr/>
          <a:lstStyle/>
          <a:p>
            <a:pPr eaLnBrk="1" hangingPunct="1"/>
            <a:r>
              <a:rPr lang="en-US" sz="4000" smtClean="0"/>
              <a:t>Basis Path testing</a:t>
            </a:r>
          </a:p>
        </p:txBody>
      </p:sp>
      <p:sp>
        <p:nvSpPr>
          <p:cNvPr id="252931" name="Rectangle 3"/>
          <p:cNvSpPr>
            <a:spLocks noGrp="1" noChangeArrowheads="1"/>
          </p:cNvSpPr>
          <p:nvPr>
            <p:ph type="body" idx="1"/>
          </p:nvPr>
        </p:nvSpPr>
        <p:spPr>
          <a:xfrm>
            <a:off x="457200" y="914400"/>
            <a:ext cx="8229600" cy="5211763"/>
          </a:xfrm>
        </p:spPr>
        <p:txBody>
          <a:bodyPr/>
          <a:lstStyle/>
          <a:p>
            <a:pPr eaLnBrk="1" hangingPunct="1">
              <a:lnSpc>
                <a:spcPct val="90000"/>
              </a:lnSpc>
            </a:pPr>
            <a:r>
              <a:rPr lang="en-US" smtClean="0"/>
              <a:t>Basis path testing is a white-box testing technique</a:t>
            </a:r>
          </a:p>
          <a:p>
            <a:pPr eaLnBrk="1" hangingPunct="1">
              <a:lnSpc>
                <a:spcPct val="90000"/>
              </a:lnSpc>
            </a:pPr>
            <a:r>
              <a:rPr lang="en-US" smtClean="0"/>
              <a:t>It enables the test case designer to derive a logical complexity of a procedural design</a:t>
            </a:r>
          </a:p>
          <a:p>
            <a:pPr eaLnBrk="1" hangingPunct="1">
              <a:lnSpc>
                <a:spcPct val="90000"/>
              </a:lnSpc>
            </a:pPr>
            <a:r>
              <a:rPr lang="en-US" smtClean="0"/>
              <a:t>This measure acts as a guide for defining a </a:t>
            </a:r>
            <a:r>
              <a:rPr lang="en-US" i="1" smtClean="0"/>
              <a:t>basis set</a:t>
            </a:r>
            <a:r>
              <a:rPr lang="en-US" smtClean="0"/>
              <a:t> of execution paths</a:t>
            </a:r>
          </a:p>
          <a:p>
            <a:pPr eaLnBrk="1" hangingPunct="1">
              <a:lnSpc>
                <a:spcPct val="90000"/>
              </a:lnSpc>
            </a:pPr>
            <a:r>
              <a:rPr lang="en-US" smtClean="0"/>
              <a:t>Test cases derived to exercise the basis set are guaranteed to execute every statement in the program at least once during testing</a:t>
            </a:r>
          </a:p>
        </p:txBody>
      </p:sp>
    </p:spTree>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a:xfrm>
            <a:off x="457200" y="274638"/>
            <a:ext cx="8229600" cy="715962"/>
          </a:xfrm>
        </p:spPr>
        <p:txBody>
          <a:bodyPr/>
          <a:lstStyle/>
          <a:p>
            <a:pPr eaLnBrk="1" hangingPunct="1"/>
            <a:r>
              <a:rPr lang="en-US" sz="4000" smtClean="0"/>
              <a:t>Flow graph notation</a:t>
            </a:r>
          </a:p>
        </p:txBody>
      </p:sp>
      <p:sp>
        <p:nvSpPr>
          <p:cNvPr id="253955" name="Rectangle 3"/>
          <p:cNvSpPr>
            <a:spLocks noGrp="1" noChangeArrowheads="1"/>
          </p:cNvSpPr>
          <p:nvPr>
            <p:ph type="body" idx="1"/>
          </p:nvPr>
        </p:nvSpPr>
        <p:spPr>
          <a:xfrm>
            <a:off x="457200" y="1066800"/>
            <a:ext cx="8229600" cy="5486400"/>
          </a:xfrm>
        </p:spPr>
        <p:txBody>
          <a:bodyPr/>
          <a:lstStyle/>
          <a:p>
            <a:pPr eaLnBrk="1" hangingPunct="1"/>
            <a:r>
              <a:rPr lang="en-US" smtClean="0"/>
              <a:t>Before the basis path method can be introduced, a simple notation for the representation of control flow, called a flow graph (or program graph) must be introduced</a:t>
            </a:r>
          </a:p>
          <a:p>
            <a:pPr eaLnBrk="1" hangingPunct="1"/>
            <a:r>
              <a:rPr lang="en-US" smtClean="0"/>
              <a:t>The flow graphs depicts a logical flow using the notation shown in the next slide</a:t>
            </a:r>
          </a:p>
        </p:txBody>
      </p:sp>
    </p:spTree>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Oval 4"/>
          <p:cNvSpPr>
            <a:spLocks noChangeArrowheads="1"/>
          </p:cNvSpPr>
          <p:nvPr/>
        </p:nvSpPr>
        <p:spPr bwMode="auto">
          <a:xfrm>
            <a:off x="609600" y="685800"/>
            <a:ext cx="381000" cy="381000"/>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254979" name="Oval 5"/>
          <p:cNvSpPr>
            <a:spLocks noChangeArrowheads="1"/>
          </p:cNvSpPr>
          <p:nvPr/>
        </p:nvSpPr>
        <p:spPr bwMode="auto">
          <a:xfrm>
            <a:off x="1447800" y="685800"/>
            <a:ext cx="381000" cy="381000"/>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254980" name="Line 6"/>
          <p:cNvSpPr>
            <a:spLocks noChangeShapeType="1"/>
          </p:cNvSpPr>
          <p:nvPr/>
        </p:nvSpPr>
        <p:spPr bwMode="auto">
          <a:xfrm>
            <a:off x="990600" y="838200"/>
            <a:ext cx="457200" cy="0"/>
          </a:xfrm>
          <a:prstGeom prst="line">
            <a:avLst/>
          </a:prstGeom>
          <a:noFill/>
          <a:ln w="9525">
            <a:solidFill>
              <a:schemeClr val="tx1"/>
            </a:solidFill>
            <a:round/>
            <a:headEnd/>
            <a:tailEnd type="triangle" w="med" len="med"/>
          </a:ln>
        </p:spPr>
        <p:txBody>
          <a:bodyPr/>
          <a:lstStyle/>
          <a:p>
            <a:endParaRPr lang="en-IN"/>
          </a:p>
        </p:txBody>
      </p:sp>
      <p:sp>
        <p:nvSpPr>
          <p:cNvPr id="254981" name="Oval 7"/>
          <p:cNvSpPr>
            <a:spLocks noChangeArrowheads="1"/>
          </p:cNvSpPr>
          <p:nvPr/>
        </p:nvSpPr>
        <p:spPr bwMode="auto">
          <a:xfrm>
            <a:off x="3733800" y="381000"/>
            <a:ext cx="381000" cy="381000"/>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254982" name="Oval 8"/>
          <p:cNvSpPr>
            <a:spLocks noChangeArrowheads="1"/>
          </p:cNvSpPr>
          <p:nvPr/>
        </p:nvSpPr>
        <p:spPr bwMode="auto">
          <a:xfrm>
            <a:off x="3124200" y="990600"/>
            <a:ext cx="381000" cy="381000"/>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254983" name="Oval 9"/>
          <p:cNvSpPr>
            <a:spLocks noChangeArrowheads="1"/>
          </p:cNvSpPr>
          <p:nvPr/>
        </p:nvSpPr>
        <p:spPr bwMode="auto">
          <a:xfrm>
            <a:off x="4419600" y="914400"/>
            <a:ext cx="381000" cy="381000"/>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254984" name="Oval 10"/>
          <p:cNvSpPr>
            <a:spLocks noChangeArrowheads="1"/>
          </p:cNvSpPr>
          <p:nvPr/>
        </p:nvSpPr>
        <p:spPr bwMode="auto">
          <a:xfrm>
            <a:off x="3810000" y="1524000"/>
            <a:ext cx="381000" cy="381000"/>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254985" name="Line 11"/>
          <p:cNvSpPr>
            <a:spLocks noChangeShapeType="1"/>
          </p:cNvSpPr>
          <p:nvPr/>
        </p:nvSpPr>
        <p:spPr bwMode="auto">
          <a:xfrm flipV="1">
            <a:off x="3429000" y="685800"/>
            <a:ext cx="304800" cy="304800"/>
          </a:xfrm>
          <a:prstGeom prst="line">
            <a:avLst/>
          </a:prstGeom>
          <a:noFill/>
          <a:ln w="9525">
            <a:solidFill>
              <a:schemeClr val="tx1"/>
            </a:solidFill>
            <a:round/>
            <a:headEnd/>
            <a:tailEnd type="triangle" w="med" len="med"/>
          </a:ln>
        </p:spPr>
        <p:txBody>
          <a:bodyPr/>
          <a:lstStyle/>
          <a:p>
            <a:endParaRPr lang="en-IN"/>
          </a:p>
        </p:txBody>
      </p:sp>
      <p:sp>
        <p:nvSpPr>
          <p:cNvPr id="254986" name="Line 12"/>
          <p:cNvSpPr>
            <a:spLocks noChangeShapeType="1"/>
          </p:cNvSpPr>
          <p:nvPr/>
        </p:nvSpPr>
        <p:spPr bwMode="auto">
          <a:xfrm>
            <a:off x="4038600" y="685800"/>
            <a:ext cx="381000" cy="304800"/>
          </a:xfrm>
          <a:prstGeom prst="line">
            <a:avLst/>
          </a:prstGeom>
          <a:noFill/>
          <a:ln w="9525">
            <a:solidFill>
              <a:schemeClr val="tx1"/>
            </a:solidFill>
            <a:round/>
            <a:headEnd/>
            <a:tailEnd type="triangle" w="med" len="med"/>
          </a:ln>
        </p:spPr>
        <p:txBody>
          <a:bodyPr/>
          <a:lstStyle/>
          <a:p>
            <a:endParaRPr lang="en-IN"/>
          </a:p>
        </p:txBody>
      </p:sp>
      <p:sp>
        <p:nvSpPr>
          <p:cNvPr id="254987" name="Line 13"/>
          <p:cNvSpPr>
            <a:spLocks noChangeShapeType="1"/>
          </p:cNvSpPr>
          <p:nvPr/>
        </p:nvSpPr>
        <p:spPr bwMode="auto">
          <a:xfrm flipH="1">
            <a:off x="4114800" y="1295400"/>
            <a:ext cx="304800" cy="304800"/>
          </a:xfrm>
          <a:prstGeom prst="line">
            <a:avLst/>
          </a:prstGeom>
          <a:noFill/>
          <a:ln w="9525">
            <a:solidFill>
              <a:schemeClr val="tx1"/>
            </a:solidFill>
            <a:round/>
            <a:headEnd/>
            <a:tailEnd type="triangle" w="med" len="med"/>
          </a:ln>
        </p:spPr>
        <p:txBody>
          <a:bodyPr/>
          <a:lstStyle/>
          <a:p>
            <a:endParaRPr lang="en-IN"/>
          </a:p>
        </p:txBody>
      </p:sp>
      <p:sp>
        <p:nvSpPr>
          <p:cNvPr id="254988" name="Line 14"/>
          <p:cNvSpPr>
            <a:spLocks noChangeShapeType="1"/>
          </p:cNvSpPr>
          <p:nvPr/>
        </p:nvSpPr>
        <p:spPr bwMode="auto">
          <a:xfrm flipH="1" flipV="1">
            <a:off x="3429000" y="1295400"/>
            <a:ext cx="381000" cy="304800"/>
          </a:xfrm>
          <a:prstGeom prst="line">
            <a:avLst/>
          </a:prstGeom>
          <a:noFill/>
          <a:ln w="9525">
            <a:solidFill>
              <a:schemeClr val="tx1"/>
            </a:solidFill>
            <a:round/>
            <a:headEnd/>
            <a:tailEnd type="triangle" w="med" len="med"/>
          </a:ln>
        </p:spPr>
        <p:txBody>
          <a:bodyPr/>
          <a:lstStyle/>
          <a:p>
            <a:endParaRPr lang="en-IN"/>
          </a:p>
        </p:txBody>
      </p:sp>
      <p:sp>
        <p:nvSpPr>
          <p:cNvPr id="254989" name="Oval 15"/>
          <p:cNvSpPr>
            <a:spLocks noChangeArrowheads="1"/>
          </p:cNvSpPr>
          <p:nvPr/>
        </p:nvSpPr>
        <p:spPr bwMode="auto">
          <a:xfrm>
            <a:off x="5715000" y="914400"/>
            <a:ext cx="381000" cy="381000"/>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254990" name="Oval 16"/>
          <p:cNvSpPr>
            <a:spLocks noChangeArrowheads="1"/>
          </p:cNvSpPr>
          <p:nvPr/>
        </p:nvSpPr>
        <p:spPr bwMode="auto">
          <a:xfrm>
            <a:off x="6858000" y="914400"/>
            <a:ext cx="381000" cy="381000"/>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254991" name="Oval 17"/>
          <p:cNvSpPr>
            <a:spLocks noChangeArrowheads="1"/>
          </p:cNvSpPr>
          <p:nvPr/>
        </p:nvSpPr>
        <p:spPr bwMode="auto">
          <a:xfrm>
            <a:off x="8077200" y="914400"/>
            <a:ext cx="381000" cy="381000"/>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254992" name="Line 18"/>
          <p:cNvSpPr>
            <a:spLocks noChangeShapeType="1"/>
          </p:cNvSpPr>
          <p:nvPr/>
        </p:nvSpPr>
        <p:spPr bwMode="auto">
          <a:xfrm>
            <a:off x="6096000" y="1066800"/>
            <a:ext cx="762000" cy="0"/>
          </a:xfrm>
          <a:prstGeom prst="line">
            <a:avLst/>
          </a:prstGeom>
          <a:noFill/>
          <a:ln w="9525">
            <a:solidFill>
              <a:schemeClr val="tx1"/>
            </a:solidFill>
            <a:round/>
            <a:headEnd/>
            <a:tailEnd type="triangle" w="med" len="med"/>
          </a:ln>
        </p:spPr>
        <p:txBody>
          <a:bodyPr/>
          <a:lstStyle/>
          <a:p>
            <a:endParaRPr lang="en-IN"/>
          </a:p>
        </p:txBody>
      </p:sp>
      <p:sp>
        <p:nvSpPr>
          <p:cNvPr id="254993" name="Freeform 19"/>
          <p:cNvSpPr>
            <a:spLocks/>
          </p:cNvSpPr>
          <p:nvPr/>
        </p:nvSpPr>
        <p:spPr bwMode="auto">
          <a:xfrm>
            <a:off x="5943600" y="1295400"/>
            <a:ext cx="2209800" cy="533400"/>
          </a:xfrm>
          <a:custGeom>
            <a:avLst/>
            <a:gdLst>
              <a:gd name="T0" fmla="*/ 0 w 1392"/>
              <a:gd name="T1" fmla="*/ 0 h 336"/>
              <a:gd name="T2" fmla="*/ 720 w 1392"/>
              <a:gd name="T3" fmla="*/ 336 h 336"/>
              <a:gd name="T4" fmla="*/ 1392 w 1392"/>
              <a:gd name="T5" fmla="*/ 0 h 336"/>
              <a:gd name="T6" fmla="*/ 0 60000 65536"/>
              <a:gd name="T7" fmla="*/ 0 60000 65536"/>
              <a:gd name="T8" fmla="*/ 0 60000 65536"/>
              <a:gd name="T9" fmla="*/ 0 w 1392"/>
              <a:gd name="T10" fmla="*/ 0 h 336"/>
              <a:gd name="T11" fmla="*/ 1392 w 1392"/>
              <a:gd name="T12" fmla="*/ 336 h 336"/>
            </a:gdLst>
            <a:ahLst/>
            <a:cxnLst>
              <a:cxn ang="T6">
                <a:pos x="T0" y="T1"/>
              </a:cxn>
              <a:cxn ang="T7">
                <a:pos x="T2" y="T3"/>
              </a:cxn>
              <a:cxn ang="T8">
                <a:pos x="T4" y="T5"/>
              </a:cxn>
            </a:cxnLst>
            <a:rect l="T9" t="T10" r="T11" b="T12"/>
            <a:pathLst>
              <a:path w="1392" h="336">
                <a:moveTo>
                  <a:pt x="0" y="0"/>
                </a:moveTo>
                <a:cubicBezTo>
                  <a:pt x="244" y="168"/>
                  <a:pt x="488" y="336"/>
                  <a:pt x="720" y="336"/>
                </a:cubicBezTo>
                <a:cubicBezTo>
                  <a:pt x="952" y="336"/>
                  <a:pt x="1280" y="56"/>
                  <a:pt x="1392" y="0"/>
                </a:cubicBezTo>
              </a:path>
            </a:pathLst>
          </a:custGeom>
          <a:noFill/>
          <a:ln w="9525">
            <a:solidFill>
              <a:schemeClr val="tx1"/>
            </a:solidFill>
            <a:round/>
            <a:headEnd/>
            <a:tailEnd type="stealth" w="med" len="med"/>
          </a:ln>
        </p:spPr>
        <p:txBody>
          <a:bodyPr/>
          <a:lstStyle/>
          <a:p>
            <a:endParaRPr lang="en-IN"/>
          </a:p>
        </p:txBody>
      </p:sp>
      <p:sp>
        <p:nvSpPr>
          <p:cNvPr id="254994" name="Freeform 20"/>
          <p:cNvSpPr>
            <a:spLocks/>
          </p:cNvSpPr>
          <p:nvPr/>
        </p:nvSpPr>
        <p:spPr bwMode="auto">
          <a:xfrm>
            <a:off x="5943600" y="457200"/>
            <a:ext cx="1143000" cy="457200"/>
          </a:xfrm>
          <a:custGeom>
            <a:avLst/>
            <a:gdLst>
              <a:gd name="T0" fmla="*/ 720 w 720"/>
              <a:gd name="T1" fmla="*/ 288 h 288"/>
              <a:gd name="T2" fmla="*/ 384 w 720"/>
              <a:gd name="T3" fmla="*/ 0 h 288"/>
              <a:gd name="T4" fmla="*/ 0 w 720"/>
              <a:gd name="T5" fmla="*/ 288 h 288"/>
              <a:gd name="T6" fmla="*/ 0 60000 65536"/>
              <a:gd name="T7" fmla="*/ 0 60000 65536"/>
              <a:gd name="T8" fmla="*/ 0 60000 65536"/>
              <a:gd name="T9" fmla="*/ 0 w 720"/>
              <a:gd name="T10" fmla="*/ 0 h 288"/>
              <a:gd name="T11" fmla="*/ 720 w 720"/>
              <a:gd name="T12" fmla="*/ 288 h 288"/>
            </a:gdLst>
            <a:ahLst/>
            <a:cxnLst>
              <a:cxn ang="T6">
                <a:pos x="T0" y="T1"/>
              </a:cxn>
              <a:cxn ang="T7">
                <a:pos x="T2" y="T3"/>
              </a:cxn>
              <a:cxn ang="T8">
                <a:pos x="T4" y="T5"/>
              </a:cxn>
            </a:cxnLst>
            <a:rect l="T9" t="T10" r="T11" b="T12"/>
            <a:pathLst>
              <a:path w="720" h="288">
                <a:moveTo>
                  <a:pt x="720" y="288"/>
                </a:moveTo>
                <a:cubicBezTo>
                  <a:pt x="612" y="144"/>
                  <a:pt x="504" y="0"/>
                  <a:pt x="384" y="0"/>
                </a:cubicBezTo>
                <a:cubicBezTo>
                  <a:pt x="264" y="0"/>
                  <a:pt x="64" y="240"/>
                  <a:pt x="0" y="288"/>
                </a:cubicBezTo>
              </a:path>
            </a:pathLst>
          </a:custGeom>
          <a:noFill/>
          <a:ln w="9525">
            <a:solidFill>
              <a:schemeClr val="tx1"/>
            </a:solidFill>
            <a:round/>
            <a:headEnd/>
            <a:tailEnd type="stealth" w="med" len="med"/>
          </a:ln>
        </p:spPr>
        <p:txBody>
          <a:bodyPr/>
          <a:lstStyle/>
          <a:p>
            <a:endParaRPr lang="en-IN"/>
          </a:p>
        </p:txBody>
      </p:sp>
      <p:sp>
        <p:nvSpPr>
          <p:cNvPr id="254995" name="Oval 21"/>
          <p:cNvSpPr>
            <a:spLocks noChangeArrowheads="1"/>
          </p:cNvSpPr>
          <p:nvPr/>
        </p:nvSpPr>
        <p:spPr bwMode="auto">
          <a:xfrm>
            <a:off x="2590800" y="3886200"/>
            <a:ext cx="381000" cy="381000"/>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254996" name="Oval 22"/>
          <p:cNvSpPr>
            <a:spLocks noChangeArrowheads="1"/>
          </p:cNvSpPr>
          <p:nvPr/>
        </p:nvSpPr>
        <p:spPr bwMode="auto">
          <a:xfrm>
            <a:off x="1752600" y="3886200"/>
            <a:ext cx="381000" cy="381000"/>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254997" name="Oval 23"/>
          <p:cNvSpPr>
            <a:spLocks noChangeArrowheads="1"/>
          </p:cNvSpPr>
          <p:nvPr/>
        </p:nvSpPr>
        <p:spPr bwMode="auto">
          <a:xfrm>
            <a:off x="914400" y="3886200"/>
            <a:ext cx="381000" cy="381000"/>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254998" name="Line 24"/>
          <p:cNvSpPr>
            <a:spLocks noChangeShapeType="1"/>
          </p:cNvSpPr>
          <p:nvPr/>
        </p:nvSpPr>
        <p:spPr bwMode="auto">
          <a:xfrm>
            <a:off x="1295400" y="4038600"/>
            <a:ext cx="457200" cy="0"/>
          </a:xfrm>
          <a:prstGeom prst="line">
            <a:avLst/>
          </a:prstGeom>
          <a:noFill/>
          <a:ln w="9525">
            <a:solidFill>
              <a:schemeClr val="tx1"/>
            </a:solidFill>
            <a:round/>
            <a:headEnd/>
            <a:tailEnd type="triangle" w="med" len="med"/>
          </a:ln>
        </p:spPr>
        <p:txBody>
          <a:bodyPr/>
          <a:lstStyle/>
          <a:p>
            <a:endParaRPr lang="en-IN"/>
          </a:p>
        </p:txBody>
      </p:sp>
      <p:sp>
        <p:nvSpPr>
          <p:cNvPr id="254999" name="Line 25"/>
          <p:cNvSpPr>
            <a:spLocks noChangeShapeType="1"/>
          </p:cNvSpPr>
          <p:nvPr/>
        </p:nvSpPr>
        <p:spPr bwMode="auto">
          <a:xfrm>
            <a:off x="2133600" y="4038600"/>
            <a:ext cx="457200" cy="0"/>
          </a:xfrm>
          <a:prstGeom prst="line">
            <a:avLst/>
          </a:prstGeom>
          <a:noFill/>
          <a:ln w="9525">
            <a:solidFill>
              <a:schemeClr val="tx1"/>
            </a:solidFill>
            <a:round/>
            <a:headEnd/>
            <a:tailEnd type="triangle" w="med" len="med"/>
          </a:ln>
        </p:spPr>
        <p:txBody>
          <a:bodyPr/>
          <a:lstStyle/>
          <a:p>
            <a:endParaRPr lang="en-IN"/>
          </a:p>
        </p:txBody>
      </p:sp>
      <p:sp>
        <p:nvSpPr>
          <p:cNvPr id="255000" name="Freeform 26"/>
          <p:cNvSpPr>
            <a:spLocks/>
          </p:cNvSpPr>
          <p:nvPr/>
        </p:nvSpPr>
        <p:spPr bwMode="auto">
          <a:xfrm>
            <a:off x="1143000" y="3352800"/>
            <a:ext cx="838200" cy="533400"/>
          </a:xfrm>
          <a:custGeom>
            <a:avLst/>
            <a:gdLst>
              <a:gd name="T0" fmla="*/ 528 w 528"/>
              <a:gd name="T1" fmla="*/ 336 h 336"/>
              <a:gd name="T2" fmla="*/ 384 w 528"/>
              <a:gd name="T3" fmla="*/ 0 h 336"/>
              <a:gd name="T4" fmla="*/ 0 w 528"/>
              <a:gd name="T5" fmla="*/ 336 h 336"/>
              <a:gd name="T6" fmla="*/ 0 60000 65536"/>
              <a:gd name="T7" fmla="*/ 0 60000 65536"/>
              <a:gd name="T8" fmla="*/ 0 60000 65536"/>
              <a:gd name="T9" fmla="*/ 0 w 528"/>
              <a:gd name="T10" fmla="*/ 0 h 336"/>
              <a:gd name="T11" fmla="*/ 528 w 528"/>
              <a:gd name="T12" fmla="*/ 336 h 336"/>
            </a:gdLst>
            <a:ahLst/>
            <a:cxnLst>
              <a:cxn ang="T6">
                <a:pos x="T0" y="T1"/>
              </a:cxn>
              <a:cxn ang="T7">
                <a:pos x="T2" y="T3"/>
              </a:cxn>
              <a:cxn ang="T8">
                <a:pos x="T4" y="T5"/>
              </a:cxn>
            </a:cxnLst>
            <a:rect l="T9" t="T10" r="T11" b="T12"/>
            <a:pathLst>
              <a:path w="528" h="336">
                <a:moveTo>
                  <a:pt x="528" y="336"/>
                </a:moveTo>
                <a:cubicBezTo>
                  <a:pt x="500" y="168"/>
                  <a:pt x="472" y="0"/>
                  <a:pt x="384" y="0"/>
                </a:cubicBezTo>
                <a:cubicBezTo>
                  <a:pt x="296" y="0"/>
                  <a:pt x="64" y="280"/>
                  <a:pt x="0" y="336"/>
                </a:cubicBezTo>
              </a:path>
            </a:pathLst>
          </a:custGeom>
          <a:noFill/>
          <a:ln w="9525">
            <a:solidFill>
              <a:schemeClr val="tx1"/>
            </a:solidFill>
            <a:round/>
            <a:headEnd/>
            <a:tailEnd type="stealth" w="med" len="med"/>
          </a:ln>
        </p:spPr>
        <p:txBody>
          <a:bodyPr/>
          <a:lstStyle/>
          <a:p>
            <a:endParaRPr lang="en-IN"/>
          </a:p>
        </p:txBody>
      </p:sp>
      <p:sp>
        <p:nvSpPr>
          <p:cNvPr id="255001" name="Oval 31"/>
          <p:cNvSpPr>
            <a:spLocks noChangeArrowheads="1"/>
          </p:cNvSpPr>
          <p:nvPr/>
        </p:nvSpPr>
        <p:spPr bwMode="auto">
          <a:xfrm>
            <a:off x="6248400" y="3581400"/>
            <a:ext cx="381000" cy="381000"/>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255002" name="Oval 32"/>
          <p:cNvSpPr>
            <a:spLocks noChangeArrowheads="1"/>
          </p:cNvSpPr>
          <p:nvPr/>
        </p:nvSpPr>
        <p:spPr bwMode="auto">
          <a:xfrm>
            <a:off x="6248400" y="5562600"/>
            <a:ext cx="381000" cy="381000"/>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255003" name="Oval 33"/>
          <p:cNvSpPr>
            <a:spLocks noChangeArrowheads="1"/>
          </p:cNvSpPr>
          <p:nvPr/>
        </p:nvSpPr>
        <p:spPr bwMode="auto">
          <a:xfrm>
            <a:off x="6934200" y="5029200"/>
            <a:ext cx="381000" cy="381000"/>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255004" name="Oval 34"/>
          <p:cNvSpPr>
            <a:spLocks noChangeArrowheads="1"/>
          </p:cNvSpPr>
          <p:nvPr/>
        </p:nvSpPr>
        <p:spPr bwMode="auto">
          <a:xfrm>
            <a:off x="5562600" y="5029200"/>
            <a:ext cx="381000" cy="381000"/>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255005" name="Oval 35"/>
          <p:cNvSpPr>
            <a:spLocks noChangeArrowheads="1"/>
          </p:cNvSpPr>
          <p:nvPr/>
        </p:nvSpPr>
        <p:spPr bwMode="auto">
          <a:xfrm>
            <a:off x="6248400" y="4495800"/>
            <a:ext cx="381000" cy="381000"/>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255006" name="Line 36"/>
          <p:cNvSpPr>
            <a:spLocks noChangeShapeType="1"/>
          </p:cNvSpPr>
          <p:nvPr/>
        </p:nvSpPr>
        <p:spPr bwMode="auto">
          <a:xfrm flipV="1">
            <a:off x="5791200" y="3962400"/>
            <a:ext cx="533400" cy="1066800"/>
          </a:xfrm>
          <a:prstGeom prst="line">
            <a:avLst/>
          </a:prstGeom>
          <a:noFill/>
          <a:ln w="9525">
            <a:solidFill>
              <a:schemeClr val="tx1"/>
            </a:solidFill>
            <a:round/>
            <a:headEnd/>
            <a:tailEnd type="triangle" w="med" len="med"/>
          </a:ln>
        </p:spPr>
        <p:txBody>
          <a:bodyPr/>
          <a:lstStyle/>
          <a:p>
            <a:endParaRPr lang="en-IN"/>
          </a:p>
        </p:txBody>
      </p:sp>
      <p:sp>
        <p:nvSpPr>
          <p:cNvPr id="255007" name="Line 37"/>
          <p:cNvSpPr>
            <a:spLocks noChangeShapeType="1"/>
          </p:cNvSpPr>
          <p:nvPr/>
        </p:nvSpPr>
        <p:spPr bwMode="auto">
          <a:xfrm>
            <a:off x="6553200" y="3962400"/>
            <a:ext cx="533400" cy="1066800"/>
          </a:xfrm>
          <a:prstGeom prst="line">
            <a:avLst/>
          </a:prstGeom>
          <a:noFill/>
          <a:ln w="9525">
            <a:solidFill>
              <a:schemeClr val="tx1"/>
            </a:solidFill>
            <a:round/>
            <a:headEnd/>
            <a:tailEnd type="triangle" w="med" len="med"/>
          </a:ln>
        </p:spPr>
        <p:txBody>
          <a:bodyPr/>
          <a:lstStyle/>
          <a:p>
            <a:endParaRPr lang="en-IN"/>
          </a:p>
        </p:txBody>
      </p:sp>
      <p:sp>
        <p:nvSpPr>
          <p:cNvPr id="255008" name="Line 38"/>
          <p:cNvSpPr>
            <a:spLocks noChangeShapeType="1"/>
          </p:cNvSpPr>
          <p:nvPr/>
        </p:nvSpPr>
        <p:spPr bwMode="auto">
          <a:xfrm flipV="1">
            <a:off x="5867400" y="4800600"/>
            <a:ext cx="381000" cy="304800"/>
          </a:xfrm>
          <a:prstGeom prst="line">
            <a:avLst/>
          </a:prstGeom>
          <a:noFill/>
          <a:ln w="9525">
            <a:solidFill>
              <a:schemeClr val="tx1"/>
            </a:solidFill>
            <a:round/>
            <a:headEnd/>
            <a:tailEnd type="triangle" w="med" len="med"/>
          </a:ln>
        </p:spPr>
        <p:txBody>
          <a:bodyPr/>
          <a:lstStyle/>
          <a:p>
            <a:endParaRPr lang="en-IN"/>
          </a:p>
        </p:txBody>
      </p:sp>
      <p:sp>
        <p:nvSpPr>
          <p:cNvPr id="255009" name="Line 39"/>
          <p:cNvSpPr>
            <a:spLocks noChangeShapeType="1"/>
          </p:cNvSpPr>
          <p:nvPr/>
        </p:nvSpPr>
        <p:spPr bwMode="auto">
          <a:xfrm>
            <a:off x="6553200" y="4800600"/>
            <a:ext cx="381000" cy="228600"/>
          </a:xfrm>
          <a:prstGeom prst="line">
            <a:avLst/>
          </a:prstGeom>
          <a:noFill/>
          <a:ln w="9525">
            <a:solidFill>
              <a:schemeClr val="tx1"/>
            </a:solidFill>
            <a:round/>
            <a:headEnd/>
            <a:tailEnd type="triangle" w="med" len="med"/>
          </a:ln>
        </p:spPr>
        <p:txBody>
          <a:bodyPr/>
          <a:lstStyle/>
          <a:p>
            <a:endParaRPr lang="en-IN"/>
          </a:p>
        </p:txBody>
      </p:sp>
      <p:sp>
        <p:nvSpPr>
          <p:cNvPr id="255010" name="Line 40"/>
          <p:cNvSpPr>
            <a:spLocks noChangeShapeType="1"/>
          </p:cNvSpPr>
          <p:nvPr/>
        </p:nvSpPr>
        <p:spPr bwMode="auto">
          <a:xfrm>
            <a:off x="5943600" y="5334000"/>
            <a:ext cx="304800" cy="304800"/>
          </a:xfrm>
          <a:prstGeom prst="line">
            <a:avLst/>
          </a:prstGeom>
          <a:noFill/>
          <a:ln w="9525">
            <a:solidFill>
              <a:schemeClr val="tx1"/>
            </a:solidFill>
            <a:round/>
            <a:headEnd/>
            <a:tailEnd type="triangle" w="med" len="med"/>
          </a:ln>
        </p:spPr>
        <p:txBody>
          <a:bodyPr/>
          <a:lstStyle/>
          <a:p>
            <a:endParaRPr lang="en-IN"/>
          </a:p>
        </p:txBody>
      </p:sp>
      <p:sp>
        <p:nvSpPr>
          <p:cNvPr id="255011" name="Line 41"/>
          <p:cNvSpPr>
            <a:spLocks noChangeShapeType="1"/>
          </p:cNvSpPr>
          <p:nvPr/>
        </p:nvSpPr>
        <p:spPr bwMode="auto">
          <a:xfrm flipV="1">
            <a:off x="6629400" y="5334000"/>
            <a:ext cx="304800" cy="304800"/>
          </a:xfrm>
          <a:prstGeom prst="line">
            <a:avLst/>
          </a:prstGeom>
          <a:noFill/>
          <a:ln w="9525">
            <a:solidFill>
              <a:schemeClr val="tx1"/>
            </a:solidFill>
            <a:round/>
            <a:headEnd/>
            <a:tailEnd type="triangle" w="med" len="med"/>
          </a:ln>
        </p:spPr>
        <p:txBody>
          <a:bodyPr/>
          <a:lstStyle/>
          <a:p>
            <a:endParaRPr lang="en-IN"/>
          </a:p>
        </p:txBody>
      </p:sp>
      <p:sp>
        <p:nvSpPr>
          <p:cNvPr id="255012" name="Text Box 42"/>
          <p:cNvSpPr txBox="1">
            <a:spLocks noChangeArrowheads="1"/>
          </p:cNvSpPr>
          <p:nvPr/>
        </p:nvSpPr>
        <p:spPr bwMode="auto">
          <a:xfrm>
            <a:off x="685800" y="1371600"/>
            <a:ext cx="1212850" cy="366713"/>
          </a:xfrm>
          <a:prstGeom prst="rect">
            <a:avLst/>
          </a:prstGeom>
          <a:noFill/>
          <a:ln w="9525">
            <a:noFill/>
            <a:miter lim="800000"/>
            <a:headEnd/>
            <a:tailEnd/>
          </a:ln>
        </p:spPr>
        <p:txBody>
          <a:bodyPr wrap="none">
            <a:spAutoFit/>
          </a:bodyPr>
          <a:lstStyle/>
          <a:p>
            <a:r>
              <a:rPr lang="en-US"/>
              <a:t>Sequence</a:t>
            </a:r>
          </a:p>
        </p:txBody>
      </p:sp>
      <p:sp>
        <p:nvSpPr>
          <p:cNvPr id="255013" name="Text Box 43"/>
          <p:cNvSpPr txBox="1">
            <a:spLocks noChangeArrowheads="1"/>
          </p:cNvSpPr>
          <p:nvPr/>
        </p:nvSpPr>
        <p:spPr bwMode="auto">
          <a:xfrm>
            <a:off x="3870325" y="2017713"/>
            <a:ext cx="311150" cy="366712"/>
          </a:xfrm>
          <a:prstGeom prst="rect">
            <a:avLst/>
          </a:prstGeom>
          <a:noFill/>
          <a:ln w="9525">
            <a:noFill/>
            <a:miter lim="800000"/>
            <a:headEnd/>
            <a:tailEnd/>
          </a:ln>
        </p:spPr>
        <p:txBody>
          <a:bodyPr wrap="none">
            <a:spAutoFit/>
          </a:bodyPr>
          <a:lstStyle/>
          <a:p>
            <a:r>
              <a:rPr lang="en-US"/>
              <a:t>If</a:t>
            </a:r>
          </a:p>
        </p:txBody>
      </p:sp>
      <p:sp>
        <p:nvSpPr>
          <p:cNvPr id="255014" name="Text Box 44"/>
          <p:cNvSpPr txBox="1">
            <a:spLocks noChangeArrowheads="1"/>
          </p:cNvSpPr>
          <p:nvPr/>
        </p:nvSpPr>
        <p:spPr bwMode="auto">
          <a:xfrm>
            <a:off x="6553200" y="1981200"/>
            <a:ext cx="755650" cy="366713"/>
          </a:xfrm>
          <a:prstGeom prst="rect">
            <a:avLst/>
          </a:prstGeom>
          <a:noFill/>
          <a:ln w="9525">
            <a:noFill/>
            <a:miter lim="800000"/>
            <a:headEnd/>
            <a:tailEnd/>
          </a:ln>
        </p:spPr>
        <p:txBody>
          <a:bodyPr wrap="none">
            <a:spAutoFit/>
          </a:bodyPr>
          <a:lstStyle/>
          <a:p>
            <a:r>
              <a:rPr lang="en-US"/>
              <a:t>While</a:t>
            </a:r>
          </a:p>
        </p:txBody>
      </p:sp>
      <p:sp>
        <p:nvSpPr>
          <p:cNvPr id="255015" name="Text Box 45"/>
          <p:cNvSpPr txBox="1">
            <a:spLocks noChangeArrowheads="1"/>
          </p:cNvSpPr>
          <p:nvPr/>
        </p:nvSpPr>
        <p:spPr bwMode="auto">
          <a:xfrm>
            <a:off x="1660525" y="4532313"/>
            <a:ext cx="641350" cy="366712"/>
          </a:xfrm>
          <a:prstGeom prst="rect">
            <a:avLst/>
          </a:prstGeom>
          <a:noFill/>
          <a:ln w="9525">
            <a:noFill/>
            <a:miter lim="800000"/>
            <a:headEnd/>
            <a:tailEnd/>
          </a:ln>
        </p:spPr>
        <p:txBody>
          <a:bodyPr wrap="none">
            <a:spAutoFit/>
          </a:bodyPr>
          <a:lstStyle/>
          <a:p>
            <a:r>
              <a:rPr lang="en-US"/>
              <a:t>Until</a:t>
            </a:r>
          </a:p>
        </p:txBody>
      </p:sp>
      <p:sp>
        <p:nvSpPr>
          <p:cNvPr id="255016" name="Text Box 46"/>
          <p:cNvSpPr txBox="1">
            <a:spLocks noChangeArrowheads="1"/>
          </p:cNvSpPr>
          <p:nvPr/>
        </p:nvSpPr>
        <p:spPr bwMode="auto">
          <a:xfrm>
            <a:off x="5943600" y="6096000"/>
            <a:ext cx="717550" cy="366713"/>
          </a:xfrm>
          <a:prstGeom prst="rect">
            <a:avLst/>
          </a:prstGeom>
          <a:noFill/>
          <a:ln w="9525">
            <a:noFill/>
            <a:miter lim="800000"/>
            <a:headEnd/>
            <a:tailEnd/>
          </a:ln>
        </p:spPr>
        <p:txBody>
          <a:bodyPr wrap="none">
            <a:spAutoFit/>
          </a:bodyPr>
          <a:lstStyle/>
          <a:p>
            <a:r>
              <a:rPr lang="en-US"/>
              <a:t>Case</a:t>
            </a:r>
          </a:p>
        </p:txBody>
      </p:sp>
    </p:spTree>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3"/>
          <p:cNvSpPr>
            <a:spLocks noGrp="1" noChangeArrowheads="1"/>
          </p:cNvSpPr>
          <p:nvPr>
            <p:ph type="body" idx="1"/>
          </p:nvPr>
        </p:nvSpPr>
        <p:spPr>
          <a:xfrm>
            <a:off x="457200" y="228600"/>
            <a:ext cx="8229600" cy="5897563"/>
          </a:xfrm>
        </p:spPr>
        <p:txBody>
          <a:bodyPr/>
          <a:lstStyle/>
          <a:p>
            <a:pPr eaLnBrk="1" hangingPunct="1">
              <a:lnSpc>
                <a:spcPct val="80000"/>
              </a:lnSpc>
            </a:pPr>
            <a:r>
              <a:rPr lang="en-US" sz="2800" smtClean="0"/>
              <a:t>To illustrate the use of a flow graph, an example of a procedural design representation as shown </a:t>
            </a:r>
          </a:p>
          <a:p>
            <a:pPr eaLnBrk="1" hangingPunct="1">
              <a:lnSpc>
                <a:spcPct val="80000"/>
              </a:lnSpc>
            </a:pPr>
            <a:r>
              <a:rPr lang="en-US" sz="2800" smtClean="0"/>
              <a:t>The flowchart is mapped into a corresponding flow graph</a:t>
            </a:r>
          </a:p>
          <a:p>
            <a:pPr eaLnBrk="1" hangingPunct="1">
              <a:lnSpc>
                <a:spcPct val="80000"/>
              </a:lnSpc>
            </a:pPr>
            <a:r>
              <a:rPr lang="en-US" sz="2800" smtClean="0"/>
              <a:t>Each circle is called a node</a:t>
            </a:r>
          </a:p>
          <a:p>
            <a:pPr eaLnBrk="1" hangingPunct="1">
              <a:lnSpc>
                <a:spcPct val="80000"/>
              </a:lnSpc>
            </a:pPr>
            <a:r>
              <a:rPr lang="en-US" sz="2800" smtClean="0"/>
              <a:t>It represents one or more procedural statements</a:t>
            </a:r>
          </a:p>
          <a:p>
            <a:pPr eaLnBrk="1" hangingPunct="1">
              <a:lnSpc>
                <a:spcPct val="80000"/>
              </a:lnSpc>
            </a:pPr>
            <a:r>
              <a:rPr lang="en-US" sz="2800" smtClean="0"/>
              <a:t>A sequence of process boxes and a decision diamond can map into a single node</a:t>
            </a:r>
          </a:p>
          <a:p>
            <a:pPr eaLnBrk="1" hangingPunct="1">
              <a:lnSpc>
                <a:spcPct val="80000"/>
              </a:lnSpc>
            </a:pPr>
            <a:r>
              <a:rPr lang="en-US" sz="2800" smtClean="0"/>
              <a:t>The arrows on the flow graph are called edges or links</a:t>
            </a:r>
          </a:p>
          <a:p>
            <a:pPr eaLnBrk="1" hangingPunct="1">
              <a:lnSpc>
                <a:spcPct val="80000"/>
              </a:lnSpc>
            </a:pPr>
            <a:r>
              <a:rPr lang="en-US" sz="2800" smtClean="0"/>
              <a:t>They represent the flow of control and are similar to flowchart arrows</a:t>
            </a:r>
          </a:p>
          <a:p>
            <a:pPr eaLnBrk="1" hangingPunct="1">
              <a:lnSpc>
                <a:spcPct val="80000"/>
              </a:lnSpc>
            </a:pPr>
            <a:r>
              <a:rPr lang="en-US" sz="2800" smtClean="0"/>
              <a:t>An edge must terminate at a node, even if the node doesn’t represent any procedural statements (node 11)</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body" idx="1"/>
          </p:nvPr>
        </p:nvSpPr>
        <p:spPr>
          <a:xfrm>
            <a:off x="457200" y="228600"/>
            <a:ext cx="8229600" cy="5897563"/>
          </a:xfrm>
        </p:spPr>
        <p:txBody>
          <a:bodyPr/>
          <a:lstStyle/>
          <a:p>
            <a:pPr eaLnBrk="1" hangingPunct="1">
              <a:lnSpc>
                <a:spcPct val="90000"/>
              </a:lnSpc>
              <a:buFontTx/>
              <a:buNone/>
            </a:pPr>
            <a:r>
              <a:rPr lang="en-US" sz="2800" smtClean="0"/>
              <a:t>5. An SRS is </a:t>
            </a:r>
            <a:r>
              <a:rPr lang="en-US" sz="2800" i="1" smtClean="0">
                <a:solidFill>
                  <a:srgbClr val="CC0000"/>
                </a:solidFill>
              </a:rPr>
              <a:t>consistent</a:t>
            </a:r>
            <a:r>
              <a:rPr lang="en-US" sz="2800" smtClean="0"/>
              <a:t> if there is no requirement that conflicts with the another</a:t>
            </a:r>
          </a:p>
          <a:p>
            <a:pPr lvl="1" eaLnBrk="1" hangingPunct="1">
              <a:lnSpc>
                <a:spcPct val="90000"/>
              </a:lnSpc>
            </a:pPr>
            <a:r>
              <a:rPr lang="en-US" sz="2400" smtClean="0"/>
              <a:t>Terminologies may cause inconsistencies</a:t>
            </a:r>
          </a:p>
          <a:p>
            <a:pPr lvl="1" eaLnBrk="1" hangingPunct="1">
              <a:lnSpc>
                <a:spcPct val="90000"/>
              </a:lnSpc>
            </a:pPr>
            <a:r>
              <a:rPr lang="en-US" sz="2400" smtClean="0"/>
              <a:t>There may be logical or temporal conflicts between requirements</a:t>
            </a:r>
          </a:p>
          <a:p>
            <a:pPr eaLnBrk="1" hangingPunct="1">
              <a:lnSpc>
                <a:spcPct val="90000"/>
              </a:lnSpc>
              <a:buFontTx/>
              <a:buNone/>
            </a:pPr>
            <a:r>
              <a:rPr lang="en-US" sz="2800" smtClean="0"/>
              <a:t>6. An SRS can be </a:t>
            </a:r>
            <a:r>
              <a:rPr lang="en-US" sz="2800" i="1" smtClean="0">
                <a:solidFill>
                  <a:srgbClr val="CC0000"/>
                </a:solidFill>
              </a:rPr>
              <a:t>ranked for importance and/or stability</a:t>
            </a:r>
            <a:r>
              <a:rPr lang="en-US" sz="2800" smtClean="0"/>
              <a:t> if for each requirement the importance and the stability of the requirement are indicated </a:t>
            </a:r>
          </a:p>
          <a:p>
            <a:pPr lvl="1" eaLnBrk="1" hangingPunct="1">
              <a:lnSpc>
                <a:spcPct val="90000"/>
              </a:lnSpc>
            </a:pPr>
            <a:r>
              <a:rPr lang="en-US" sz="2400" smtClean="0"/>
              <a:t>Generally, all requirements are not of equal importance,some are:</a:t>
            </a:r>
          </a:p>
          <a:p>
            <a:pPr lvl="2" eaLnBrk="1" hangingPunct="1">
              <a:lnSpc>
                <a:spcPct val="90000"/>
              </a:lnSpc>
            </a:pPr>
            <a:r>
              <a:rPr lang="en-US" sz="2000" smtClean="0"/>
              <a:t> critical</a:t>
            </a:r>
          </a:p>
          <a:p>
            <a:pPr lvl="2" eaLnBrk="1" hangingPunct="1">
              <a:lnSpc>
                <a:spcPct val="90000"/>
              </a:lnSpc>
            </a:pPr>
            <a:r>
              <a:rPr lang="en-US" sz="2000" smtClean="0"/>
              <a:t>Important</a:t>
            </a:r>
          </a:p>
          <a:p>
            <a:pPr lvl="2" eaLnBrk="1" hangingPunct="1">
              <a:lnSpc>
                <a:spcPct val="90000"/>
              </a:lnSpc>
            </a:pPr>
            <a:r>
              <a:rPr lang="en-US" sz="2000" smtClean="0"/>
              <a:t>Desirable</a:t>
            </a:r>
          </a:p>
          <a:p>
            <a:pPr lvl="1" eaLnBrk="1" hangingPunct="1">
              <a:lnSpc>
                <a:spcPct val="90000"/>
              </a:lnSpc>
            </a:pPr>
            <a:r>
              <a:rPr lang="en-US" sz="2400" smtClean="0"/>
              <a:t>Similarly some requirements are “core” requirements that are not likely to change as time passes</a:t>
            </a:r>
          </a:p>
          <a:p>
            <a:pPr lvl="1" eaLnBrk="1" hangingPunct="1">
              <a:lnSpc>
                <a:spcPct val="90000"/>
              </a:lnSpc>
            </a:pPr>
            <a:r>
              <a:rPr lang="en-US" sz="2400" smtClean="0"/>
              <a:t>Others are more dependent on time</a:t>
            </a:r>
          </a:p>
          <a:p>
            <a:pPr lvl="1" eaLnBrk="1" hangingPunct="1">
              <a:lnSpc>
                <a:spcPct val="90000"/>
              </a:lnSpc>
            </a:pPr>
            <a:endParaRPr lang="en-US" sz="2400" smtClean="0"/>
          </a:p>
          <a:p>
            <a:pPr lvl="1" eaLnBrk="1" hangingPunct="1">
              <a:lnSpc>
                <a:spcPct val="90000"/>
              </a:lnSpc>
            </a:pPr>
            <a:endParaRPr lang="en-US" sz="2400" smtClean="0"/>
          </a:p>
        </p:txBody>
      </p:sp>
    </p:spTree>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3"/>
          <p:cNvSpPr>
            <a:spLocks noGrp="1" noChangeArrowheads="1"/>
          </p:cNvSpPr>
          <p:nvPr>
            <p:ph type="body" idx="1"/>
          </p:nvPr>
        </p:nvSpPr>
        <p:spPr>
          <a:xfrm>
            <a:off x="457200" y="228600"/>
            <a:ext cx="8229600" cy="5897563"/>
          </a:xfrm>
        </p:spPr>
        <p:txBody>
          <a:bodyPr/>
          <a:lstStyle/>
          <a:p>
            <a:pPr eaLnBrk="1" hangingPunct="1"/>
            <a:r>
              <a:rPr lang="en-US" sz="2800" smtClean="0"/>
              <a:t>Areas bounded by edges and nodes are called regions</a:t>
            </a:r>
          </a:p>
          <a:p>
            <a:pPr eaLnBrk="1" hangingPunct="1"/>
            <a:r>
              <a:rPr lang="en-US" sz="2800" smtClean="0"/>
              <a:t>When counting regions the area outside the graph is also counted as a region</a:t>
            </a:r>
          </a:p>
          <a:p>
            <a:pPr eaLnBrk="1" hangingPunct="1"/>
            <a:r>
              <a:rPr lang="en-US" sz="2800" smtClean="0"/>
              <a:t>In fact, any program construct can be mapped into a flow graph</a:t>
            </a:r>
          </a:p>
          <a:p>
            <a:pPr eaLnBrk="1" hangingPunct="1"/>
            <a:r>
              <a:rPr lang="en-US" sz="2800" smtClean="0"/>
              <a:t>When compound conditions are encountered in a procedural design, the generation of the flow graph becomes more complicated</a:t>
            </a:r>
          </a:p>
          <a:p>
            <a:pPr eaLnBrk="1" hangingPunct="1"/>
            <a:r>
              <a:rPr lang="en-US" sz="2800" smtClean="0"/>
              <a:t>A compound condition occurs when one or more Boolean operators (logical OR,AND, NAND, NOR) are present in a conditional statement</a:t>
            </a:r>
          </a:p>
          <a:p>
            <a:pPr eaLnBrk="1" hangingPunct="1"/>
            <a:endParaRPr lang="en-US" sz="2800" smtClean="0"/>
          </a:p>
        </p:txBody>
      </p:sp>
    </p:spTree>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3"/>
          <p:cNvSpPr>
            <a:spLocks noGrp="1" noChangeArrowheads="1"/>
          </p:cNvSpPr>
          <p:nvPr>
            <p:ph type="body" idx="1"/>
          </p:nvPr>
        </p:nvSpPr>
        <p:spPr>
          <a:xfrm>
            <a:off x="457200" y="228600"/>
            <a:ext cx="8229600" cy="5897563"/>
          </a:xfrm>
        </p:spPr>
        <p:txBody>
          <a:bodyPr/>
          <a:lstStyle/>
          <a:p>
            <a:pPr eaLnBrk="1" hangingPunct="1"/>
            <a:r>
              <a:rPr lang="en-US" smtClean="0"/>
              <a:t>Note that a separate node is created for each of the conditions </a:t>
            </a:r>
            <a:r>
              <a:rPr lang="en-US" i="1" smtClean="0"/>
              <a:t>a</a:t>
            </a:r>
            <a:r>
              <a:rPr lang="en-US" smtClean="0"/>
              <a:t> and </a:t>
            </a:r>
            <a:r>
              <a:rPr lang="en-US" i="1" smtClean="0"/>
              <a:t>b</a:t>
            </a:r>
            <a:r>
              <a:rPr lang="en-US" smtClean="0"/>
              <a:t> in the statement IF </a:t>
            </a:r>
            <a:r>
              <a:rPr lang="en-US" i="1" smtClean="0"/>
              <a:t>a</a:t>
            </a:r>
            <a:r>
              <a:rPr lang="en-US" smtClean="0"/>
              <a:t> OR </a:t>
            </a:r>
            <a:r>
              <a:rPr lang="en-US" i="1" smtClean="0"/>
              <a:t>b</a:t>
            </a:r>
          </a:p>
          <a:p>
            <a:pPr eaLnBrk="1" hangingPunct="1"/>
            <a:r>
              <a:rPr lang="en-US" smtClean="0"/>
              <a:t>Each node that contains a condition is called a predicate node and is characterized by two or more edges emanating from it</a:t>
            </a:r>
          </a:p>
        </p:txBody>
      </p:sp>
    </p:spTree>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a:xfrm>
            <a:off x="457200" y="274638"/>
            <a:ext cx="8229600" cy="639762"/>
          </a:xfrm>
        </p:spPr>
        <p:txBody>
          <a:bodyPr/>
          <a:lstStyle/>
          <a:p>
            <a:pPr eaLnBrk="1" hangingPunct="1"/>
            <a:r>
              <a:rPr lang="en-US" sz="4000" smtClean="0"/>
              <a:t>Cyclomatic complexity</a:t>
            </a:r>
          </a:p>
        </p:txBody>
      </p:sp>
      <p:sp>
        <p:nvSpPr>
          <p:cNvPr id="259075" name="Rectangle 3"/>
          <p:cNvSpPr>
            <a:spLocks noGrp="1" noChangeArrowheads="1"/>
          </p:cNvSpPr>
          <p:nvPr>
            <p:ph type="body" idx="1"/>
          </p:nvPr>
        </p:nvSpPr>
        <p:spPr>
          <a:xfrm>
            <a:off x="457200" y="990600"/>
            <a:ext cx="8229600" cy="5135563"/>
          </a:xfrm>
        </p:spPr>
        <p:txBody>
          <a:bodyPr/>
          <a:lstStyle/>
          <a:p>
            <a:pPr eaLnBrk="1" hangingPunct="1"/>
            <a:r>
              <a:rPr lang="en-US" sz="2800" smtClean="0"/>
              <a:t>It is a software metric that provides a quantitative measure of the logical complexity of a program</a:t>
            </a:r>
          </a:p>
          <a:p>
            <a:pPr eaLnBrk="1" hangingPunct="1"/>
            <a:r>
              <a:rPr lang="en-US" sz="2800" smtClean="0"/>
              <a:t>When this metric is used in the context of basis path testing method, the value computed for cyclomatic complexity defines the no. of </a:t>
            </a:r>
            <a:r>
              <a:rPr lang="en-US" sz="2800" smtClean="0">
                <a:solidFill>
                  <a:srgbClr val="CC0000"/>
                </a:solidFill>
              </a:rPr>
              <a:t>independent paths</a:t>
            </a:r>
            <a:r>
              <a:rPr lang="en-US" sz="2800" smtClean="0"/>
              <a:t> in the basis set of a program </a:t>
            </a:r>
          </a:p>
          <a:p>
            <a:pPr eaLnBrk="1" hangingPunct="1"/>
            <a:r>
              <a:rPr lang="en-US" sz="2800" smtClean="0"/>
              <a:t>It also provides an upper bound for the no. of tests that must be conducted to ensure that all statements have been executed at least once</a:t>
            </a:r>
          </a:p>
        </p:txBody>
      </p:sp>
    </p:spTree>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3"/>
          <p:cNvSpPr>
            <a:spLocks noGrp="1" noChangeArrowheads="1"/>
          </p:cNvSpPr>
          <p:nvPr>
            <p:ph type="body" idx="1"/>
          </p:nvPr>
        </p:nvSpPr>
        <p:spPr>
          <a:xfrm>
            <a:off x="457200" y="228600"/>
            <a:ext cx="8229600" cy="5897563"/>
          </a:xfrm>
        </p:spPr>
        <p:txBody>
          <a:bodyPr/>
          <a:lstStyle/>
          <a:p>
            <a:pPr eaLnBrk="1" hangingPunct="1"/>
            <a:r>
              <a:rPr lang="en-US" sz="2800" smtClean="0"/>
              <a:t>An independent path is any path through a program that introduces at least one new set of processing statements or a new condition</a:t>
            </a:r>
          </a:p>
          <a:p>
            <a:pPr eaLnBrk="1" hangingPunct="1"/>
            <a:r>
              <a:rPr lang="en-US" sz="2800" smtClean="0"/>
              <a:t>When stated in terms of a flow graph, an independent path must move along at least one edge that has not been traversed</a:t>
            </a:r>
          </a:p>
          <a:p>
            <a:pPr eaLnBrk="1" hangingPunct="1"/>
            <a:r>
              <a:rPr lang="en-US" sz="2800" smtClean="0"/>
              <a:t>For example, a set of independent paths for the flow graph shown is:</a:t>
            </a:r>
          </a:p>
          <a:p>
            <a:pPr lvl="1" eaLnBrk="1" hangingPunct="1"/>
            <a:r>
              <a:rPr lang="en-US" sz="2400" smtClean="0"/>
              <a:t>Path 1: 1-11</a:t>
            </a:r>
          </a:p>
          <a:p>
            <a:pPr lvl="1" eaLnBrk="1" hangingPunct="1"/>
            <a:r>
              <a:rPr lang="en-US" sz="2400" smtClean="0"/>
              <a:t>Path 2: 1-2-3-4-5-10-1-11</a:t>
            </a:r>
          </a:p>
          <a:p>
            <a:pPr lvl="1" eaLnBrk="1" hangingPunct="1"/>
            <a:r>
              <a:rPr lang="en-US" sz="2400" smtClean="0"/>
              <a:t>Path 3: 1-2-3-6-8-9-10-1-11</a:t>
            </a:r>
          </a:p>
          <a:p>
            <a:pPr lvl="1" eaLnBrk="1" hangingPunct="1"/>
            <a:r>
              <a:rPr lang="en-US" sz="2400" smtClean="0"/>
              <a:t>Path 4: 1-2-3-6-7-9-10-1-11</a:t>
            </a:r>
          </a:p>
        </p:txBody>
      </p:sp>
    </p:spTree>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5"/>
          <p:cNvSpPr>
            <a:spLocks noGrp="1" noChangeArrowheads="1"/>
          </p:cNvSpPr>
          <p:nvPr>
            <p:ph type="body" idx="1"/>
          </p:nvPr>
        </p:nvSpPr>
        <p:spPr>
          <a:xfrm>
            <a:off x="457200" y="228600"/>
            <a:ext cx="8229600" cy="5897563"/>
          </a:xfrm>
        </p:spPr>
        <p:txBody>
          <a:bodyPr/>
          <a:lstStyle/>
          <a:p>
            <a:pPr eaLnBrk="1" hangingPunct="1"/>
            <a:r>
              <a:rPr lang="en-US" sz="2800" smtClean="0"/>
              <a:t>Note that each new path introduces a new edge</a:t>
            </a:r>
          </a:p>
          <a:p>
            <a:pPr eaLnBrk="1" hangingPunct="1"/>
            <a:r>
              <a:rPr lang="en-US" sz="2800" smtClean="0"/>
              <a:t>The path 1-2-3-4-5-10-1-2-3-6-8-9-10-1-11 is not considered an independent path because it is simply a combination of already specified and does not traverse any new edges</a:t>
            </a:r>
          </a:p>
          <a:p>
            <a:pPr eaLnBrk="1" hangingPunct="1"/>
            <a:r>
              <a:rPr lang="en-US" sz="2800" smtClean="0"/>
              <a:t>So, paths 1,2,3,4 defined above comprise a basis set for the flow graph</a:t>
            </a:r>
          </a:p>
          <a:p>
            <a:pPr eaLnBrk="1" hangingPunct="1"/>
            <a:r>
              <a:rPr lang="en-US" sz="2800" smtClean="0"/>
              <a:t>That is, if a tests can be designed to force execution of these paths ( a basis set), every statement in the program will be executed at least one time and every condition will have been executed on its true and false side</a:t>
            </a:r>
          </a:p>
        </p:txBody>
      </p:sp>
    </p:spTree>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3"/>
          <p:cNvSpPr>
            <a:spLocks noGrp="1" noChangeArrowheads="1"/>
          </p:cNvSpPr>
          <p:nvPr>
            <p:ph type="body" idx="1"/>
          </p:nvPr>
        </p:nvSpPr>
        <p:spPr>
          <a:xfrm>
            <a:off x="457200" y="304800"/>
            <a:ext cx="8229600" cy="5821363"/>
          </a:xfrm>
        </p:spPr>
        <p:txBody>
          <a:bodyPr/>
          <a:lstStyle/>
          <a:p>
            <a:pPr marL="609600" indent="-609600" eaLnBrk="1" hangingPunct="1"/>
            <a:r>
              <a:rPr lang="en-US" smtClean="0"/>
              <a:t>It should be noted that the basis set is not unique and any no. of different basis sets can be derived for a given procedural design</a:t>
            </a:r>
          </a:p>
          <a:p>
            <a:pPr marL="609600" indent="-609600" eaLnBrk="1" hangingPunct="1"/>
            <a:r>
              <a:rPr lang="en-US" smtClean="0"/>
              <a:t>But the question is, how many paths should be searched for?</a:t>
            </a:r>
          </a:p>
          <a:p>
            <a:pPr marL="609600" indent="-609600" eaLnBrk="1" hangingPunct="1"/>
            <a:r>
              <a:rPr lang="en-US" smtClean="0"/>
              <a:t>Cylcomatic complexity provides the answer</a:t>
            </a:r>
          </a:p>
          <a:p>
            <a:pPr marL="609600" indent="-609600" eaLnBrk="1" hangingPunct="1"/>
            <a:r>
              <a:rPr lang="en-US" smtClean="0"/>
              <a:t>It can be computed in 3 ways:</a:t>
            </a:r>
          </a:p>
          <a:p>
            <a:pPr marL="990600" lvl="1" indent="-533400" eaLnBrk="1" hangingPunct="1">
              <a:buFontTx/>
              <a:buAutoNum type="arabicPeriod"/>
            </a:pPr>
            <a:r>
              <a:rPr lang="en-US" smtClean="0"/>
              <a:t>The no. of regions of the flow graph correspond to the cyclomatic complexity</a:t>
            </a:r>
          </a:p>
          <a:p>
            <a:pPr marL="609600" indent="-609600" eaLnBrk="1" hangingPunct="1"/>
            <a:endParaRPr lang="en-US" smtClean="0"/>
          </a:p>
        </p:txBody>
      </p:sp>
    </p:spTree>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3"/>
          <p:cNvSpPr>
            <a:spLocks noGrp="1" noChangeArrowheads="1"/>
          </p:cNvSpPr>
          <p:nvPr>
            <p:ph type="body" idx="1"/>
          </p:nvPr>
        </p:nvSpPr>
        <p:spPr>
          <a:xfrm>
            <a:off x="457200" y="228600"/>
            <a:ext cx="8305800" cy="5897563"/>
          </a:xfrm>
        </p:spPr>
        <p:txBody>
          <a:bodyPr/>
          <a:lstStyle/>
          <a:p>
            <a:pPr marL="990600" lvl="1" indent="-533400" eaLnBrk="1" hangingPunct="1">
              <a:buFontTx/>
              <a:buNone/>
            </a:pPr>
            <a:r>
              <a:rPr lang="en-US" smtClean="0"/>
              <a:t>2.  Cyclomatic complexity, V(G) for a flow graph G is defined as</a:t>
            </a:r>
          </a:p>
          <a:p>
            <a:pPr marL="990600" lvl="1" indent="-533400" eaLnBrk="1" hangingPunct="1">
              <a:buFontTx/>
              <a:buNone/>
            </a:pPr>
            <a:r>
              <a:rPr lang="en-US" smtClean="0"/>
              <a:t>			V(G)= E-N+2</a:t>
            </a:r>
          </a:p>
          <a:p>
            <a:pPr marL="990600" lvl="1" indent="-533400" eaLnBrk="1" hangingPunct="1">
              <a:buFontTx/>
              <a:buNone/>
            </a:pPr>
            <a:r>
              <a:rPr lang="en-US" smtClean="0"/>
              <a:t>    where E is the no. of flow graph edges and N is the no. of flow graph nodes</a:t>
            </a:r>
          </a:p>
          <a:p>
            <a:pPr marL="990600" lvl="1" indent="-533400" eaLnBrk="1" hangingPunct="1">
              <a:buFontTx/>
              <a:buAutoNum type="arabicPeriod" startAt="3"/>
            </a:pPr>
            <a:r>
              <a:rPr lang="en-US" smtClean="0"/>
              <a:t>Cyclomatic complexity, V(G) for a flow graph is also defined as</a:t>
            </a:r>
          </a:p>
          <a:p>
            <a:pPr marL="990600" lvl="1" indent="-533400" eaLnBrk="1" hangingPunct="1">
              <a:buFontTx/>
              <a:buNone/>
            </a:pPr>
            <a:r>
              <a:rPr lang="en-US" smtClean="0"/>
              <a:t>			V(G)=P+1</a:t>
            </a:r>
          </a:p>
          <a:p>
            <a:pPr marL="990600" lvl="1" indent="-533400" eaLnBrk="1" hangingPunct="1">
              <a:buFontTx/>
              <a:buNone/>
            </a:pPr>
            <a:r>
              <a:rPr lang="en-US" smtClean="0"/>
              <a:t>    where P is the no. of predicate nodes contained in a flow graph G</a:t>
            </a:r>
          </a:p>
          <a:p>
            <a:pPr marL="609600" indent="-609600" eaLnBrk="1" hangingPunct="1">
              <a:buFontTx/>
              <a:buNone/>
            </a:pPr>
            <a:endParaRPr lang="en-US" smtClean="0"/>
          </a:p>
        </p:txBody>
      </p:sp>
    </p:spTree>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3"/>
          <p:cNvSpPr>
            <a:spLocks noGrp="1" noChangeArrowheads="1"/>
          </p:cNvSpPr>
          <p:nvPr>
            <p:ph type="body" idx="1"/>
          </p:nvPr>
        </p:nvSpPr>
        <p:spPr>
          <a:xfrm>
            <a:off x="457200" y="228600"/>
            <a:ext cx="8229600" cy="5897563"/>
          </a:xfrm>
        </p:spPr>
        <p:txBody>
          <a:bodyPr/>
          <a:lstStyle/>
          <a:p>
            <a:pPr marL="609600" indent="-609600" eaLnBrk="1" hangingPunct="1">
              <a:lnSpc>
                <a:spcPct val="90000"/>
              </a:lnSpc>
            </a:pPr>
            <a:r>
              <a:rPr lang="en-US" sz="2800" smtClean="0"/>
              <a:t>For the flow graph shown the cyclomatic complexity can be computed as:</a:t>
            </a:r>
          </a:p>
          <a:p>
            <a:pPr marL="990600" lvl="1" indent="-533400" eaLnBrk="1" hangingPunct="1">
              <a:lnSpc>
                <a:spcPct val="90000"/>
              </a:lnSpc>
              <a:buFontTx/>
              <a:buAutoNum type="arabicPeriod"/>
            </a:pPr>
            <a:r>
              <a:rPr lang="en-US" sz="2400" smtClean="0"/>
              <a:t>The flow graph has 4 regions</a:t>
            </a:r>
          </a:p>
          <a:p>
            <a:pPr marL="990600" lvl="1" indent="-533400" eaLnBrk="1" hangingPunct="1">
              <a:lnSpc>
                <a:spcPct val="90000"/>
              </a:lnSpc>
              <a:buFontTx/>
              <a:buAutoNum type="arabicPeriod"/>
            </a:pPr>
            <a:r>
              <a:rPr lang="en-US" sz="2400" smtClean="0"/>
              <a:t>V(G)= 11 edges – 9 nodes +2 =4</a:t>
            </a:r>
          </a:p>
          <a:p>
            <a:pPr marL="990600" lvl="1" indent="-533400" eaLnBrk="1" hangingPunct="1">
              <a:lnSpc>
                <a:spcPct val="90000"/>
              </a:lnSpc>
              <a:buFontTx/>
              <a:buAutoNum type="arabicPeriod"/>
            </a:pPr>
            <a:r>
              <a:rPr lang="en-US" sz="2400" smtClean="0"/>
              <a:t>V(G) = 3 predicate nodes +1 =4\</a:t>
            </a:r>
          </a:p>
          <a:p>
            <a:pPr marL="609600" indent="-609600" eaLnBrk="1" hangingPunct="1">
              <a:lnSpc>
                <a:spcPct val="90000"/>
              </a:lnSpc>
            </a:pPr>
            <a:r>
              <a:rPr lang="en-US" sz="2800" smtClean="0"/>
              <a:t>Thus the cyclomatic complexity of the given flow graph is 4</a:t>
            </a:r>
          </a:p>
          <a:p>
            <a:pPr marL="609600" indent="-609600" eaLnBrk="1" hangingPunct="1">
              <a:lnSpc>
                <a:spcPct val="90000"/>
              </a:lnSpc>
            </a:pPr>
            <a:r>
              <a:rPr lang="en-US" sz="2800" smtClean="0"/>
              <a:t>V(G) also provides an upper bound for the no. of independent paths that comprise the basis set</a:t>
            </a:r>
          </a:p>
          <a:p>
            <a:pPr marL="609600" indent="-609600" eaLnBrk="1" hangingPunct="1">
              <a:lnSpc>
                <a:spcPct val="90000"/>
              </a:lnSpc>
            </a:pPr>
            <a:r>
              <a:rPr lang="en-US" sz="2800" smtClean="0"/>
              <a:t>This implies an upper bound on the no. of tests that must be designed and executed to guarantee coverage all program statements</a:t>
            </a:r>
          </a:p>
        </p:txBody>
      </p:sp>
    </p:spTree>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xfrm>
            <a:off x="457200" y="274638"/>
            <a:ext cx="8229600" cy="563562"/>
          </a:xfrm>
        </p:spPr>
        <p:txBody>
          <a:bodyPr/>
          <a:lstStyle/>
          <a:p>
            <a:pPr eaLnBrk="1" hangingPunct="1"/>
            <a:r>
              <a:rPr lang="en-US" sz="4000" smtClean="0"/>
              <a:t>Deriving Test cases</a:t>
            </a:r>
          </a:p>
        </p:txBody>
      </p:sp>
      <p:sp>
        <p:nvSpPr>
          <p:cNvPr id="265219" name="Rectangle 3"/>
          <p:cNvSpPr>
            <a:spLocks noGrp="1" noChangeArrowheads="1"/>
          </p:cNvSpPr>
          <p:nvPr>
            <p:ph type="body" idx="1"/>
          </p:nvPr>
        </p:nvSpPr>
        <p:spPr>
          <a:xfrm>
            <a:off x="457200" y="990600"/>
            <a:ext cx="8229600" cy="5135563"/>
          </a:xfrm>
        </p:spPr>
        <p:txBody>
          <a:bodyPr/>
          <a:lstStyle/>
          <a:p>
            <a:pPr marL="609600" indent="-609600" eaLnBrk="1" hangingPunct="1">
              <a:lnSpc>
                <a:spcPct val="90000"/>
              </a:lnSpc>
            </a:pPr>
            <a:r>
              <a:rPr lang="en-US" sz="2800" smtClean="0"/>
              <a:t>The basis path testing method can be applied to a procedural design or to a source code</a:t>
            </a:r>
          </a:p>
          <a:p>
            <a:pPr marL="609600" indent="-609600" eaLnBrk="1" hangingPunct="1">
              <a:lnSpc>
                <a:spcPct val="90000"/>
              </a:lnSpc>
            </a:pPr>
            <a:r>
              <a:rPr lang="en-US" sz="2800" smtClean="0"/>
              <a:t>Basis path testing  can done as a series of steps</a:t>
            </a:r>
          </a:p>
          <a:p>
            <a:pPr marL="609600" indent="-609600" eaLnBrk="1" hangingPunct="1">
              <a:lnSpc>
                <a:spcPct val="90000"/>
              </a:lnSpc>
              <a:buFontTx/>
              <a:buAutoNum type="arabicPeriod"/>
            </a:pPr>
            <a:r>
              <a:rPr lang="en-US" sz="2800" smtClean="0"/>
              <a:t>Using the design or a code as foundation, draw a corresponding flow graph</a:t>
            </a:r>
          </a:p>
          <a:p>
            <a:pPr marL="609600" indent="-609600" eaLnBrk="1" hangingPunct="1">
              <a:lnSpc>
                <a:spcPct val="90000"/>
              </a:lnSpc>
              <a:buFontTx/>
              <a:buAutoNum type="arabicPeriod"/>
            </a:pPr>
            <a:r>
              <a:rPr lang="en-US" sz="2800" smtClean="0"/>
              <a:t>Determine the cyclomatic complexity of the resultant flow graph</a:t>
            </a:r>
          </a:p>
          <a:p>
            <a:pPr marL="609600" indent="-609600" eaLnBrk="1" hangingPunct="1">
              <a:lnSpc>
                <a:spcPct val="90000"/>
              </a:lnSpc>
              <a:buFontTx/>
              <a:buAutoNum type="arabicPeriod"/>
            </a:pPr>
            <a:r>
              <a:rPr lang="en-US" sz="2800" smtClean="0"/>
              <a:t>Determine a basis set of linearly independent paths</a:t>
            </a:r>
          </a:p>
          <a:p>
            <a:pPr marL="609600" indent="-609600" eaLnBrk="1" hangingPunct="1">
              <a:lnSpc>
                <a:spcPct val="90000"/>
              </a:lnSpc>
              <a:buFontTx/>
              <a:buAutoNum type="arabicPeriod"/>
            </a:pPr>
            <a:r>
              <a:rPr lang="en-US" sz="2800" smtClean="0"/>
              <a:t>Prepare test cases that will force execution of each path in the basis set</a:t>
            </a:r>
          </a:p>
        </p:txBody>
      </p:sp>
    </p:spTree>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3"/>
          <p:cNvSpPr>
            <a:spLocks noGrp="1" noChangeArrowheads="1"/>
          </p:cNvSpPr>
          <p:nvPr>
            <p:ph type="body" idx="1"/>
          </p:nvPr>
        </p:nvSpPr>
        <p:spPr>
          <a:xfrm>
            <a:off x="457200" y="304800"/>
            <a:ext cx="8229600" cy="5821363"/>
          </a:xfrm>
        </p:spPr>
        <p:txBody>
          <a:bodyPr/>
          <a:lstStyle/>
          <a:p>
            <a:pPr eaLnBrk="1" hangingPunct="1"/>
            <a:r>
              <a:rPr lang="en-US" smtClean="0"/>
              <a:t>Test cases should be of the form:</a:t>
            </a:r>
          </a:p>
          <a:p>
            <a:pPr eaLnBrk="1" hangingPunct="1">
              <a:buFontTx/>
              <a:buNone/>
            </a:pPr>
            <a:r>
              <a:rPr lang="en-US" smtClean="0"/>
              <a:t>     Provided Value:</a:t>
            </a:r>
          </a:p>
          <a:p>
            <a:pPr eaLnBrk="1" hangingPunct="1">
              <a:buFontTx/>
              <a:buNone/>
            </a:pPr>
            <a:r>
              <a:rPr lang="en-US" smtClean="0"/>
              <a:t>     Expected Value:</a:t>
            </a:r>
          </a:p>
          <a:p>
            <a:pPr eaLnBrk="1" hangingPunct="1">
              <a:buFontTx/>
              <a:buNone/>
            </a:pPr>
            <a:r>
              <a:rPr lang="en-US" smtClean="0"/>
              <a:t>     Actual Value:</a:t>
            </a:r>
          </a:p>
          <a:p>
            <a:pPr eaLnBrk="1" hangingPunct="1">
              <a:buFontTx/>
              <a:buNone/>
            </a:pPr>
            <a:r>
              <a:rPr lang="en-US" smtClean="0"/>
              <a:t>     Test Status :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type="body" idx="1"/>
          </p:nvPr>
        </p:nvSpPr>
        <p:spPr>
          <a:xfrm>
            <a:off x="457200" y="304800"/>
            <a:ext cx="8229600" cy="5821363"/>
          </a:xfrm>
        </p:spPr>
        <p:txBody>
          <a:bodyPr/>
          <a:lstStyle/>
          <a:p>
            <a:pPr eaLnBrk="1" hangingPunct="1">
              <a:buFontTx/>
              <a:buNone/>
            </a:pPr>
            <a:r>
              <a:rPr lang="en-US" smtClean="0"/>
              <a:t>7. An SRS is </a:t>
            </a:r>
            <a:r>
              <a:rPr lang="en-US" i="1" smtClean="0">
                <a:solidFill>
                  <a:srgbClr val="CC0000"/>
                </a:solidFill>
              </a:rPr>
              <a:t>modifiable</a:t>
            </a:r>
            <a:r>
              <a:rPr lang="en-US" smtClean="0"/>
              <a:t> if its</a:t>
            </a:r>
            <a:r>
              <a:rPr lang="en-US" i="1" smtClean="0">
                <a:solidFill>
                  <a:srgbClr val="CC0000"/>
                </a:solidFill>
              </a:rPr>
              <a:t> </a:t>
            </a:r>
            <a:r>
              <a:rPr lang="en-US" smtClean="0"/>
              <a:t>structure and style are such that any necessary change can be made easily while preserving completeness and consistency</a:t>
            </a:r>
          </a:p>
          <a:p>
            <a:pPr lvl="1" eaLnBrk="1" hangingPunct="1"/>
            <a:r>
              <a:rPr lang="en-US" smtClean="0"/>
              <a:t>Writing an SRS is an iterative process</a:t>
            </a:r>
          </a:p>
          <a:p>
            <a:pPr lvl="1" eaLnBrk="1" hangingPunct="1"/>
            <a:r>
              <a:rPr lang="en-US" smtClean="0"/>
              <a:t>Even when the requirements of a system are specified, they are later modified as the needs of the clients change</a:t>
            </a:r>
          </a:p>
          <a:p>
            <a:pPr lvl="1" eaLnBrk="1" hangingPunct="1"/>
            <a:r>
              <a:rPr lang="en-US" smtClean="0"/>
              <a:t>Hence it should be easy to modify</a:t>
            </a:r>
          </a:p>
          <a:p>
            <a:pPr lvl="1" eaLnBrk="1" hangingPunct="1"/>
            <a:r>
              <a:rPr lang="en-US" smtClean="0"/>
              <a:t>But presence of redundancy is a major hindrance to modifiability</a:t>
            </a:r>
          </a:p>
        </p:txBody>
      </p:sp>
    </p:spTree>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a:xfrm>
            <a:off x="457200" y="274638"/>
            <a:ext cx="8229600" cy="639762"/>
          </a:xfrm>
        </p:spPr>
        <p:txBody>
          <a:bodyPr/>
          <a:lstStyle/>
          <a:p>
            <a:pPr eaLnBrk="1" hangingPunct="1"/>
            <a:r>
              <a:rPr lang="en-US" sz="4000" smtClean="0"/>
              <a:t>Control Structure Testing</a:t>
            </a:r>
          </a:p>
        </p:txBody>
      </p:sp>
      <p:sp>
        <p:nvSpPr>
          <p:cNvPr id="267267" name="Rectangle 3"/>
          <p:cNvSpPr>
            <a:spLocks noGrp="1" noChangeArrowheads="1"/>
          </p:cNvSpPr>
          <p:nvPr>
            <p:ph type="body" idx="1"/>
          </p:nvPr>
        </p:nvSpPr>
        <p:spPr>
          <a:xfrm>
            <a:off x="457200" y="990600"/>
            <a:ext cx="8229600" cy="5135563"/>
          </a:xfrm>
        </p:spPr>
        <p:txBody>
          <a:bodyPr/>
          <a:lstStyle/>
          <a:p>
            <a:pPr eaLnBrk="1" hangingPunct="1"/>
            <a:r>
              <a:rPr lang="en-US" smtClean="0"/>
              <a:t>The basis path testing is one of the no. of techniques for control structure testing</a:t>
            </a:r>
          </a:p>
          <a:p>
            <a:pPr eaLnBrk="1" hangingPunct="1"/>
            <a:r>
              <a:rPr lang="en-US" smtClean="0"/>
              <a:t>Although it is simple and highly effective, it is not sufficient in itself</a:t>
            </a:r>
          </a:p>
          <a:p>
            <a:pPr eaLnBrk="1" hangingPunct="1"/>
            <a:r>
              <a:rPr lang="en-US" smtClean="0"/>
              <a:t>There are other variations for control testing which broaden and improve the quality of white-box testing</a:t>
            </a:r>
          </a:p>
          <a:p>
            <a:pPr eaLnBrk="1" hangingPunct="1"/>
            <a:endParaRPr lang="en-US" smtClean="0"/>
          </a:p>
        </p:txBody>
      </p:sp>
    </p:spTree>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a:xfrm>
            <a:off x="457200" y="274638"/>
            <a:ext cx="8229600" cy="563562"/>
          </a:xfrm>
        </p:spPr>
        <p:txBody>
          <a:bodyPr/>
          <a:lstStyle/>
          <a:p>
            <a:pPr eaLnBrk="1" hangingPunct="1"/>
            <a:r>
              <a:rPr lang="en-US" sz="4000" smtClean="0"/>
              <a:t>1. Condition Testing</a:t>
            </a:r>
          </a:p>
        </p:txBody>
      </p:sp>
      <p:sp>
        <p:nvSpPr>
          <p:cNvPr id="268291" name="Rectangle 3"/>
          <p:cNvSpPr>
            <a:spLocks noGrp="1" noChangeArrowheads="1"/>
          </p:cNvSpPr>
          <p:nvPr>
            <p:ph type="body" idx="1"/>
          </p:nvPr>
        </p:nvSpPr>
        <p:spPr>
          <a:xfrm>
            <a:off x="457200" y="914400"/>
            <a:ext cx="8229600" cy="5211763"/>
          </a:xfrm>
        </p:spPr>
        <p:txBody>
          <a:bodyPr/>
          <a:lstStyle/>
          <a:p>
            <a:pPr eaLnBrk="1" hangingPunct="1">
              <a:lnSpc>
                <a:spcPct val="90000"/>
              </a:lnSpc>
            </a:pPr>
            <a:r>
              <a:rPr lang="en-US" smtClean="0"/>
              <a:t>It is a test case design method that exercises the logical conditions of a program</a:t>
            </a:r>
          </a:p>
          <a:p>
            <a:pPr eaLnBrk="1" hangingPunct="1">
              <a:lnSpc>
                <a:spcPct val="90000"/>
              </a:lnSpc>
            </a:pPr>
            <a:r>
              <a:rPr lang="en-US" smtClean="0"/>
              <a:t>A simple condition is a Boolean variable or a relational expression such as</a:t>
            </a:r>
          </a:p>
          <a:p>
            <a:pPr eaLnBrk="1" hangingPunct="1">
              <a:lnSpc>
                <a:spcPct val="90000"/>
              </a:lnSpc>
              <a:buFontTx/>
              <a:buNone/>
            </a:pPr>
            <a:r>
              <a:rPr lang="en-US" smtClean="0"/>
              <a:t>                E</a:t>
            </a:r>
            <a:r>
              <a:rPr lang="en-US" baseline="-25000" smtClean="0"/>
              <a:t>1</a:t>
            </a:r>
            <a:r>
              <a:rPr lang="en-US" smtClean="0"/>
              <a:t>(relational-operator) E</a:t>
            </a:r>
            <a:r>
              <a:rPr lang="en-US" baseline="-25000" smtClean="0"/>
              <a:t>2</a:t>
            </a:r>
            <a:r>
              <a:rPr lang="en-US" smtClean="0"/>
              <a:t> </a:t>
            </a:r>
          </a:p>
          <a:p>
            <a:pPr eaLnBrk="1" hangingPunct="1">
              <a:lnSpc>
                <a:spcPct val="90000"/>
              </a:lnSpc>
              <a:buFontTx/>
              <a:buNone/>
            </a:pPr>
            <a:r>
              <a:rPr lang="en-US" smtClean="0"/>
              <a:t>   where E1 and E2 are arithmetic expressions and relational-operator can be any one of the following:</a:t>
            </a:r>
          </a:p>
          <a:p>
            <a:pPr eaLnBrk="1" hangingPunct="1">
              <a:lnSpc>
                <a:spcPct val="90000"/>
              </a:lnSpc>
              <a:buFontTx/>
              <a:buNone/>
            </a:pPr>
            <a:r>
              <a:rPr lang="en-US" smtClean="0"/>
              <a:t>    &lt;,&gt;,</a:t>
            </a:r>
            <a:r>
              <a:rPr lang="en-US" smtClean="0">
                <a:sym typeface="Symbol" pitchFamily="18" charset="2"/>
              </a:rPr>
              <a:t>, , =,,</a:t>
            </a:r>
          </a:p>
        </p:txBody>
      </p:sp>
    </p:spTree>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3"/>
          <p:cNvSpPr>
            <a:spLocks noGrp="1" noChangeArrowheads="1"/>
          </p:cNvSpPr>
          <p:nvPr>
            <p:ph type="body" idx="1"/>
          </p:nvPr>
        </p:nvSpPr>
        <p:spPr>
          <a:xfrm>
            <a:off x="457200" y="381000"/>
            <a:ext cx="8229600" cy="5745163"/>
          </a:xfrm>
        </p:spPr>
        <p:txBody>
          <a:bodyPr/>
          <a:lstStyle/>
          <a:p>
            <a:pPr eaLnBrk="1" hangingPunct="1"/>
            <a:r>
              <a:rPr lang="en-US" smtClean="0"/>
              <a:t>A compound condition is composed of two or more simple conditions, Boolean operators and parenthesis</a:t>
            </a:r>
          </a:p>
          <a:p>
            <a:pPr eaLnBrk="1" hangingPunct="1"/>
            <a:r>
              <a:rPr lang="en-US" smtClean="0"/>
              <a:t>Therefore, the possible types of components in a condition include:</a:t>
            </a:r>
          </a:p>
          <a:p>
            <a:pPr lvl="1" eaLnBrk="1" hangingPunct="1"/>
            <a:r>
              <a:rPr lang="en-US" smtClean="0"/>
              <a:t>Boolean operator</a:t>
            </a:r>
          </a:p>
          <a:p>
            <a:pPr lvl="1" eaLnBrk="1" hangingPunct="1"/>
            <a:r>
              <a:rPr lang="en-US" smtClean="0"/>
              <a:t>A Boolean variable</a:t>
            </a:r>
          </a:p>
          <a:p>
            <a:pPr lvl="1" eaLnBrk="1" hangingPunct="1"/>
            <a:r>
              <a:rPr lang="en-US" smtClean="0"/>
              <a:t>A pair of Boolean parenthesis</a:t>
            </a:r>
          </a:p>
          <a:p>
            <a:pPr lvl="1" eaLnBrk="1" hangingPunct="1"/>
            <a:r>
              <a:rPr lang="en-US" smtClean="0"/>
              <a:t>A relational operator</a:t>
            </a:r>
          </a:p>
          <a:p>
            <a:pPr lvl="1" eaLnBrk="1" hangingPunct="1"/>
            <a:r>
              <a:rPr lang="en-US" smtClean="0"/>
              <a:t>Or, an arithmetic expression</a:t>
            </a:r>
          </a:p>
        </p:txBody>
      </p:sp>
    </p:spTree>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3"/>
          <p:cNvSpPr>
            <a:spLocks noGrp="1" noChangeArrowheads="1"/>
          </p:cNvSpPr>
          <p:nvPr>
            <p:ph type="body" idx="1"/>
          </p:nvPr>
        </p:nvSpPr>
        <p:spPr>
          <a:xfrm>
            <a:off x="457200" y="304800"/>
            <a:ext cx="8229600" cy="5821363"/>
          </a:xfrm>
        </p:spPr>
        <p:txBody>
          <a:bodyPr/>
          <a:lstStyle/>
          <a:p>
            <a:pPr eaLnBrk="1" hangingPunct="1">
              <a:lnSpc>
                <a:spcPct val="90000"/>
              </a:lnSpc>
            </a:pPr>
            <a:r>
              <a:rPr lang="en-US" smtClean="0"/>
              <a:t>If a condition is incorrect, then at least one component of the condition is incorrect</a:t>
            </a:r>
          </a:p>
          <a:p>
            <a:pPr eaLnBrk="1" hangingPunct="1">
              <a:lnSpc>
                <a:spcPct val="90000"/>
              </a:lnSpc>
            </a:pPr>
            <a:r>
              <a:rPr lang="en-US" smtClean="0"/>
              <a:t>Thus types of errors in a condition include:</a:t>
            </a:r>
          </a:p>
          <a:p>
            <a:pPr lvl="1" eaLnBrk="1" hangingPunct="1">
              <a:lnSpc>
                <a:spcPct val="90000"/>
              </a:lnSpc>
            </a:pPr>
            <a:r>
              <a:rPr lang="en-US" smtClean="0"/>
              <a:t>Boolean operator error</a:t>
            </a:r>
          </a:p>
          <a:p>
            <a:pPr lvl="1" eaLnBrk="1" hangingPunct="1">
              <a:lnSpc>
                <a:spcPct val="90000"/>
              </a:lnSpc>
            </a:pPr>
            <a:r>
              <a:rPr lang="en-US" smtClean="0"/>
              <a:t>Boolean variable error</a:t>
            </a:r>
          </a:p>
          <a:p>
            <a:pPr lvl="1" eaLnBrk="1" hangingPunct="1">
              <a:lnSpc>
                <a:spcPct val="90000"/>
              </a:lnSpc>
            </a:pPr>
            <a:r>
              <a:rPr lang="en-US" smtClean="0"/>
              <a:t>Boolean parenthesis error</a:t>
            </a:r>
          </a:p>
          <a:p>
            <a:pPr lvl="1" eaLnBrk="1" hangingPunct="1">
              <a:lnSpc>
                <a:spcPct val="90000"/>
              </a:lnSpc>
            </a:pPr>
            <a:r>
              <a:rPr lang="en-US" smtClean="0"/>
              <a:t>Relational operator error</a:t>
            </a:r>
          </a:p>
          <a:p>
            <a:pPr lvl="1" eaLnBrk="1" hangingPunct="1">
              <a:lnSpc>
                <a:spcPct val="90000"/>
              </a:lnSpc>
            </a:pPr>
            <a:r>
              <a:rPr lang="en-US" smtClean="0"/>
              <a:t>Arithmetic expression error</a:t>
            </a:r>
          </a:p>
          <a:p>
            <a:pPr eaLnBrk="1" hangingPunct="1">
              <a:lnSpc>
                <a:spcPct val="90000"/>
              </a:lnSpc>
            </a:pPr>
            <a:r>
              <a:rPr lang="en-US" smtClean="0"/>
              <a:t>The condition testing method focuses on testing each condition in the program</a:t>
            </a:r>
          </a:p>
          <a:p>
            <a:pPr eaLnBrk="1" hangingPunct="1">
              <a:lnSpc>
                <a:spcPct val="90000"/>
              </a:lnSpc>
            </a:pPr>
            <a:r>
              <a:rPr lang="en-US" smtClean="0"/>
              <a:t>Condition testing strategies have 2 advantages:</a:t>
            </a:r>
          </a:p>
          <a:p>
            <a:pPr eaLnBrk="1" hangingPunct="1">
              <a:lnSpc>
                <a:spcPct val="90000"/>
              </a:lnSpc>
              <a:buFontTx/>
              <a:buNone/>
            </a:pPr>
            <a:endParaRPr lang="en-US" smtClean="0"/>
          </a:p>
        </p:txBody>
      </p:sp>
    </p:spTree>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3"/>
          <p:cNvSpPr>
            <a:spLocks noGrp="1" noChangeArrowheads="1"/>
          </p:cNvSpPr>
          <p:nvPr>
            <p:ph type="body" idx="1"/>
          </p:nvPr>
        </p:nvSpPr>
        <p:spPr>
          <a:xfrm>
            <a:off x="457200" y="228600"/>
            <a:ext cx="8229600" cy="5897563"/>
          </a:xfrm>
        </p:spPr>
        <p:txBody>
          <a:bodyPr/>
          <a:lstStyle/>
          <a:p>
            <a:pPr marL="609600" indent="-609600" eaLnBrk="1" hangingPunct="1">
              <a:buFontTx/>
              <a:buAutoNum type="arabicPeriod"/>
            </a:pPr>
            <a:r>
              <a:rPr lang="en-US" sz="2800" smtClean="0"/>
              <a:t>Measurement of test coverage of a condition is simple</a:t>
            </a:r>
          </a:p>
          <a:p>
            <a:pPr marL="609600" indent="-609600" eaLnBrk="1" hangingPunct="1">
              <a:buFontTx/>
              <a:buAutoNum type="arabicPeriod"/>
            </a:pPr>
            <a:r>
              <a:rPr lang="en-US" sz="2800" smtClean="0"/>
              <a:t>Test coverage of conditions in a program provides guidance for the generation of additional tests for the program</a:t>
            </a:r>
          </a:p>
          <a:p>
            <a:pPr marL="609600" indent="-609600" eaLnBrk="1" hangingPunct="1"/>
            <a:r>
              <a:rPr lang="en-US" sz="2800" smtClean="0"/>
              <a:t>The purpose of condition testing is to detect not only errors in the conditions of a program but also other errors in the program</a:t>
            </a:r>
          </a:p>
          <a:p>
            <a:pPr marL="609600" indent="-609600" eaLnBrk="1" hangingPunct="1"/>
            <a:r>
              <a:rPr lang="en-US" sz="2800" smtClean="0"/>
              <a:t>If a test set for a program P is effective for detecting errors in the conditions then it is likely that it will be effective for detecting other errors in P</a:t>
            </a:r>
          </a:p>
        </p:txBody>
      </p:sp>
    </p:spTree>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3"/>
          <p:cNvSpPr>
            <a:spLocks noGrp="1" noChangeArrowheads="1"/>
          </p:cNvSpPr>
          <p:nvPr>
            <p:ph type="body" idx="1"/>
          </p:nvPr>
        </p:nvSpPr>
        <p:spPr>
          <a:xfrm>
            <a:off x="457200" y="152400"/>
            <a:ext cx="8229600" cy="5973763"/>
          </a:xfrm>
        </p:spPr>
        <p:txBody>
          <a:bodyPr/>
          <a:lstStyle/>
          <a:p>
            <a:pPr marL="609600" indent="-609600" eaLnBrk="1" hangingPunct="1"/>
            <a:r>
              <a:rPr lang="en-US" sz="2800" smtClean="0"/>
              <a:t>A no. of condition testing strategies have been proposed</a:t>
            </a:r>
          </a:p>
          <a:p>
            <a:pPr marL="609600" indent="-609600" eaLnBrk="1" hangingPunct="1"/>
            <a:r>
              <a:rPr lang="en-US" sz="2800" smtClean="0">
                <a:solidFill>
                  <a:srgbClr val="CC0000"/>
                </a:solidFill>
              </a:rPr>
              <a:t>Branch testing</a:t>
            </a:r>
            <a:r>
              <a:rPr lang="en-US" sz="2800" smtClean="0"/>
              <a:t> is the simplest condition testing strategy</a:t>
            </a:r>
          </a:p>
          <a:p>
            <a:pPr marL="609600" indent="-609600" eaLnBrk="1" hangingPunct="1"/>
            <a:r>
              <a:rPr lang="en-US" sz="2800" smtClean="0"/>
              <a:t>For a compound condition C, the true and false branches of C and every simple condition in C need to be executed at least once</a:t>
            </a:r>
          </a:p>
          <a:p>
            <a:pPr marL="609600" indent="-609600" eaLnBrk="1" hangingPunct="1"/>
            <a:r>
              <a:rPr lang="en-US" sz="2800" smtClean="0">
                <a:solidFill>
                  <a:srgbClr val="CC0000"/>
                </a:solidFill>
              </a:rPr>
              <a:t>Domain testing</a:t>
            </a:r>
            <a:r>
              <a:rPr lang="en-US" sz="2800" smtClean="0"/>
              <a:t> requires 3 or 4 tests to be derived for a relational expression</a:t>
            </a:r>
          </a:p>
          <a:p>
            <a:pPr marL="609600" indent="-609600" eaLnBrk="1" hangingPunct="1"/>
            <a:r>
              <a:rPr lang="en-US" sz="2800" smtClean="0"/>
              <a:t>For a relational expression </a:t>
            </a:r>
          </a:p>
          <a:p>
            <a:pPr marL="609600" indent="-609600" eaLnBrk="1" hangingPunct="1">
              <a:buFontTx/>
              <a:buNone/>
            </a:pPr>
            <a:r>
              <a:rPr lang="en-US" sz="2800" smtClean="0"/>
              <a:t>             E</a:t>
            </a:r>
            <a:r>
              <a:rPr lang="en-US" sz="2800" baseline="-25000" smtClean="0"/>
              <a:t>1</a:t>
            </a:r>
            <a:r>
              <a:rPr lang="en-US" sz="2800" smtClean="0"/>
              <a:t>(relational-operator) E</a:t>
            </a:r>
            <a:r>
              <a:rPr lang="en-US" sz="2800" baseline="-25000" smtClean="0"/>
              <a:t>2</a:t>
            </a:r>
          </a:p>
          <a:p>
            <a:pPr marL="609600" indent="-609600" eaLnBrk="1" hangingPunct="1">
              <a:buFontTx/>
              <a:buNone/>
            </a:pPr>
            <a:r>
              <a:rPr lang="en-US" sz="2800" smtClean="0"/>
              <a:t>      3 tests are required:</a:t>
            </a:r>
          </a:p>
          <a:p>
            <a:pPr marL="609600" indent="-609600" eaLnBrk="1" hangingPunct="1"/>
            <a:endParaRPr lang="en-US" sz="2800" smtClean="0"/>
          </a:p>
        </p:txBody>
      </p:sp>
    </p:spTree>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3"/>
          <p:cNvSpPr>
            <a:spLocks noGrp="1" noChangeArrowheads="1"/>
          </p:cNvSpPr>
          <p:nvPr>
            <p:ph type="body" idx="1"/>
          </p:nvPr>
        </p:nvSpPr>
        <p:spPr>
          <a:xfrm>
            <a:off x="457200" y="152400"/>
            <a:ext cx="8305800" cy="5973763"/>
          </a:xfrm>
        </p:spPr>
        <p:txBody>
          <a:bodyPr/>
          <a:lstStyle/>
          <a:p>
            <a:pPr eaLnBrk="1" hangingPunct="1">
              <a:lnSpc>
                <a:spcPct val="90000"/>
              </a:lnSpc>
            </a:pPr>
            <a:r>
              <a:rPr lang="en-US" smtClean="0"/>
              <a:t>Make E</a:t>
            </a:r>
            <a:r>
              <a:rPr lang="en-US" baseline="-25000" smtClean="0"/>
              <a:t>1</a:t>
            </a:r>
            <a:r>
              <a:rPr lang="en-US" smtClean="0"/>
              <a:t> greater than, equal to and less than E</a:t>
            </a:r>
            <a:r>
              <a:rPr lang="en-US" baseline="-25000" smtClean="0"/>
              <a:t>2</a:t>
            </a:r>
          </a:p>
          <a:p>
            <a:pPr eaLnBrk="1" hangingPunct="1">
              <a:lnSpc>
                <a:spcPct val="90000"/>
              </a:lnSpc>
            </a:pPr>
            <a:r>
              <a:rPr lang="en-US" smtClean="0"/>
              <a:t>if relational-operator is incorrect and E</a:t>
            </a:r>
            <a:r>
              <a:rPr lang="en-US" baseline="-25000" smtClean="0"/>
              <a:t>1</a:t>
            </a:r>
            <a:r>
              <a:rPr lang="en-US" smtClean="0"/>
              <a:t> and E</a:t>
            </a:r>
            <a:r>
              <a:rPr lang="en-US" baseline="-25000" smtClean="0"/>
              <a:t>2</a:t>
            </a:r>
            <a:r>
              <a:rPr lang="en-US" smtClean="0"/>
              <a:t> are correct, then these 3 tests guarantee the detection of the relational operator error</a:t>
            </a:r>
          </a:p>
          <a:p>
            <a:pPr eaLnBrk="1" hangingPunct="1">
              <a:lnSpc>
                <a:spcPct val="90000"/>
              </a:lnSpc>
            </a:pPr>
            <a:r>
              <a:rPr lang="en-US" smtClean="0"/>
              <a:t>To detect errors in E</a:t>
            </a:r>
            <a:r>
              <a:rPr lang="en-US" baseline="-25000" smtClean="0"/>
              <a:t>1</a:t>
            </a:r>
            <a:r>
              <a:rPr lang="en-US" smtClean="0"/>
              <a:t> and E</a:t>
            </a:r>
            <a:r>
              <a:rPr lang="en-US" baseline="-25000" smtClean="0"/>
              <a:t>2</a:t>
            </a:r>
            <a:r>
              <a:rPr lang="en-US" smtClean="0"/>
              <a:t>, a test that makes the value of E</a:t>
            </a:r>
            <a:r>
              <a:rPr lang="en-US" baseline="-25000" smtClean="0"/>
              <a:t>1</a:t>
            </a:r>
            <a:r>
              <a:rPr lang="en-US" smtClean="0"/>
              <a:t> greater or less than that of E</a:t>
            </a:r>
            <a:r>
              <a:rPr lang="en-US" baseline="-25000" smtClean="0"/>
              <a:t>2</a:t>
            </a:r>
            <a:r>
              <a:rPr lang="en-US" smtClean="0"/>
              <a:t>, should make the difference between these values as small as possible</a:t>
            </a:r>
          </a:p>
          <a:p>
            <a:pPr eaLnBrk="1" hangingPunct="1">
              <a:lnSpc>
                <a:spcPct val="90000"/>
              </a:lnSpc>
            </a:pPr>
            <a:r>
              <a:rPr lang="en-US" smtClean="0"/>
              <a:t>For a Boolean expression with n variables, all of the 2</a:t>
            </a:r>
            <a:r>
              <a:rPr lang="en-US" baseline="30000" smtClean="0"/>
              <a:t>n</a:t>
            </a:r>
            <a:r>
              <a:rPr lang="en-US" smtClean="0"/>
              <a:t> possible tests are required.</a:t>
            </a:r>
          </a:p>
        </p:txBody>
      </p:sp>
    </p:spTree>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3"/>
          <p:cNvSpPr>
            <a:spLocks noGrp="1" noChangeArrowheads="1"/>
          </p:cNvSpPr>
          <p:nvPr>
            <p:ph type="body" idx="1"/>
          </p:nvPr>
        </p:nvSpPr>
        <p:spPr>
          <a:xfrm>
            <a:off x="457200" y="304800"/>
            <a:ext cx="8229600" cy="5821363"/>
          </a:xfrm>
        </p:spPr>
        <p:txBody>
          <a:bodyPr/>
          <a:lstStyle/>
          <a:p>
            <a:pPr eaLnBrk="1" hangingPunct="1"/>
            <a:r>
              <a:rPr lang="en-US" smtClean="0"/>
              <a:t>This strategy can detect Boolean operator, variable and parenthesis errors but is practical only for small values of </a:t>
            </a:r>
            <a:r>
              <a:rPr lang="en-US" i="1" smtClean="0"/>
              <a:t>n</a:t>
            </a:r>
          </a:p>
          <a:p>
            <a:pPr eaLnBrk="1" hangingPunct="1"/>
            <a:r>
              <a:rPr lang="en-US" smtClean="0">
                <a:solidFill>
                  <a:srgbClr val="CC0000"/>
                </a:solidFill>
              </a:rPr>
              <a:t>Error sensitive</a:t>
            </a:r>
            <a:r>
              <a:rPr lang="en-US" smtClean="0"/>
              <a:t> tests for Boolean expressions can also be derived</a:t>
            </a:r>
          </a:p>
          <a:p>
            <a:pPr eaLnBrk="1" hangingPunct="1"/>
            <a:r>
              <a:rPr lang="en-US" smtClean="0"/>
              <a:t>For a singular Boolean expression ( a Boolean expression in which n Boolean variables occurs only once) a test set with less than 2</a:t>
            </a:r>
            <a:r>
              <a:rPr lang="en-US" baseline="30000" smtClean="0"/>
              <a:t>n</a:t>
            </a:r>
            <a:r>
              <a:rPr lang="en-US" smtClean="0"/>
              <a:t> can be generated </a:t>
            </a:r>
          </a:p>
          <a:p>
            <a:pPr eaLnBrk="1" hangingPunct="1">
              <a:buFontTx/>
              <a:buNone/>
            </a:pPr>
            <a:endParaRPr lang="en-US" smtClean="0"/>
          </a:p>
        </p:txBody>
      </p:sp>
    </p:spTree>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3"/>
          <p:cNvSpPr>
            <a:spLocks noGrp="1" noChangeArrowheads="1"/>
          </p:cNvSpPr>
          <p:nvPr>
            <p:ph type="body" idx="1"/>
          </p:nvPr>
        </p:nvSpPr>
        <p:spPr>
          <a:xfrm>
            <a:off x="457200" y="304800"/>
            <a:ext cx="8229600" cy="5821363"/>
          </a:xfrm>
        </p:spPr>
        <p:txBody>
          <a:bodyPr/>
          <a:lstStyle/>
          <a:p>
            <a:pPr eaLnBrk="1" hangingPunct="1"/>
            <a:r>
              <a:rPr lang="en-US" smtClean="0"/>
              <a:t>Tai[89] suggests a condition testing strategy that builds on the above techniques</a:t>
            </a:r>
          </a:p>
          <a:p>
            <a:pPr eaLnBrk="1" hangingPunct="1"/>
            <a:r>
              <a:rPr lang="en-US" smtClean="0"/>
              <a:t>Called </a:t>
            </a:r>
            <a:r>
              <a:rPr lang="en-US" smtClean="0">
                <a:solidFill>
                  <a:srgbClr val="CC0000"/>
                </a:solidFill>
              </a:rPr>
              <a:t>BRO (branch and relational operator) testing</a:t>
            </a:r>
          </a:p>
          <a:p>
            <a:pPr eaLnBrk="1" hangingPunct="1"/>
            <a:r>
              <a:rPr lang="en-US" smtClean="0"/>
              <a:t>This guarantees the detection of branch and relational operator errors in a condition provided that all Boolean variables and relational operators in the condition occur only once and have no common variables</a:t>
            </a:r>
          </a:p>
        </p:txBody>
      </p:sp>
    </p:spTree>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3"/>
          <p:cNvSpPr>
            <a:spLocks noGrp="1" noChangeArrowheads="1"/>
          </p:cNvSpPr>
          <p:nvPr>
            <p:ph type="body" idx="1"/>
          </p:nvPr>
        </p:nvSpPr>
        <p:spPr>
          <a:xfrm>
            <a:off x="457200" y="228600"/>
            <a:ext cx="8229600" cy="5897563"/>
          </a:xfrm>
        </p:spPr>
        <p:txBody>
          <a:bodyPr/>
          <a:lstStyle/>
          <a:p>
            <a:pPr eaLnBrk="1" hangingPunct="1">
              <a:lnSpc>
                <a:spcPct val="90000"/>
              </a:lnSpc>
            </a:pPr>
            <a:r>
              <a:rPr lang="en-US" smtClean="0"/>
              <a:t>The BRO strategy uses </a:t>
            </a:r>
            <a:r>
              <a:rPr lang="en-US" i="1" smtClean="0"/>
              <a:t>condition constraints</a:t>
            </a:r>
            <a:r>
              <a:rPr lang="en-US" smtClean="0"/>
              <a:t> for a condition C</a:t>
            </a:r>
          </a:p>
          <a:p>
            <a:pPr eaLnBrk="1" hangingPunct="1">
              <a:lnSpc>
                <a:spcPct val="90000"/>
              </a:lnSpc>
            </a:pPr>
            <a:r>
              <a:rPr lang="en-US" smtClean="0"/>
              <a:t>A condition constraint for C with n simple conditions is defined as (D</a:t>
            </a:r>
            <a:r>
              <a:rPr lang="en-US" baseline="-25000" smtClean="0"/>
              <a:t>1</a:t>
            </a:r>
            <a:r>
              <a:rPr lang="en-US" smtClean="0"/>
              <a:t>,D</a:t>
            </a:r>
            <a:r>
              <a:rPr lang="en-US" baseline="-25000" smtClean="0"/>
              <a:t>2</a:t>
            </a:r>
            <a:r>
              <a:rPr lang="en-US" smtClean="0"/>
              <a:t>,….,D</a:t>
            </a:r>
            <a:r>
              <a:rPr lang="en-US" baseline="-25000" smtClean="0"/>
              <a:t>n</a:t>
            </a:r>
            <a:r>
              <a:rPr lang="en-US" smtClean="0"/>
              <a:t>) where Di is a symbol specifying a constraint on the outcome of the ith simple condition in C</a:t>
            </a:r>
          </a:p>
          <a:p>
            <a:pPr eaLnBrk="1" hangingPunct="1">
              <a:lnSpc>
                <a:spcPct val="90000"/>
              </a:lnSpc>
            </a:pPr>
            <a:r>
              <a:rPr lang="en-US" smtClean="0"/>
              <a:t>A condition constraint D for a condition C is said to be covered by an execution of C if during this execution of C the outcome of each simple condition in C satisfies the corresponding constraint in 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type="body" idx="1"/>
          </p:nvPr>
        </p:nvSpPr>
        <p:spPr>
          <a:xfrm>
            <a:off x="457200" y="228600"/>
            <a:ext cx="8229600" cy="5897563"/>
          </a:xfrm>
        </p:spPr>
        <p:txBody>
          <a:bodyPr/>
          <a:lstStyle/>
          <a:p>
            <a:pPr eaLnBrk="1" hangingPunct="1">
              <a:buFontTx/>
              <a:buNone/>
            </a:pPr>
            <a:r>
              <a:rPr lang="en-US" smtClean="0"/>
              <a:t>8. An SRS is </a:t>
            </a:r>
            <a:r>
              <a:rPr lang="en-US" i="1" smtClean="0">
                <a:solidFill>
                  <a:srgbClr val="CC0000"/>
                </a:solidFill>
              </a:rPr>
              <a:t>traceable</a:t>
            </a:r>
            <a:r>
              <a:rPr lang="en-US" smtClean="0"/>
              <a:t> is the origin of each of its requirements is clear and if it facilitates the referencing of each requirement in future development</a:t>
            </a:r>
          </a:p>
          <a:p>
            <a:pPr lvl="1" eaLnBrk="1" hangingPunct="1"/>
            <a:r>
              <a:rPr lang="en-US" smtClean="0"/>
              <a:t>Forward traceability means that each requirement should be traceable to some design &amp; code elements</a:t>
            </a:r>
          </a:p>
          <a:p>
            <a:pPr lvl="1" eaLnBrk="1" hangingPunct="1"/>
            <a:r>
              <a:rPr lang="en-US" smtClean="0"/>
              <a:t>Backward traceability requires that it is possible to trace design and code elements to the requirements they support</a:t>
            </a:r>
          </a:p>
          <a:p>
            <a:pPr lvl="1" eaLnBrk="1" hangingPunct="1"/>
            <a:r>
              <a:rPr lang="en-US" smtClean="0"/>
              <a:t>Traceability aids in verification and validation </a:t>
            </a:r>
          </a:p>
        </p:txBody>
      </p:sp>
    </p:spTree>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3"/>
          <p:cNvSpPr>
            <a:spLocks noGrp="1" noChangeArrowheads="1"/>
          </p:cNvSpPr>
          <p:nvPr>
            <p:ph type="body" idx="1"/>
          </p:nvPr>
        </p:nvSpPr>
        <p:spPr>
          <a:xfrm>
            <a:off x="457200" y="304800"/>
            <a:ext cx="8229600" cy="5821363"/>
          </a:xfrm>
        </p:spPr>
        <p:txBody>
          <a:bodyPr/>
          <a:lstStyle/>
          <a:p>
            <a:pPr eaLnBrk="1" hangingPunct="1"/>
            <a:r>
              <a:rPr lang="en-US" smtClean="0"/>
              <a:t>For a Boolean variable B, a constraint is specified on the outcome of B that states that B must either be true or false</a:t>
            </a:r>
          </a:p>
          <a:p>
            <a:pPr eaLnBrk="1" hangingPunct="1"/>
            <a:r>
              <a:rPr lang="en-US" smtClean="0"/>
              <a:t>Similarly, for a relational expression, the symbols &gt;,= and &lt; are used to specify constraints on the outcome of the expression</a:t>
            </a:r>
          </a:p>
          <a:p>
            <a:pPr eaLnBrk="1" hangingPunct="1"/>
            <a:r>
              <a:rPr lang="en-US" smtClean="0"/>
              <a:t>For example, consider</a:t>
            </a:r>
          </a:p>
          <a:p>
            <a:pPr eaLnBrk="1" hangingPunct="1">
              <a:buFontTx/>
              <a:buNone/>
            </a:pPr>
            <a:r>
              <a:rPr lang="en-US" smtClean="0"/>
              <a:t>                      C</a:t>
            </a:r>
            <a:r>
              <a:rPr lang="en-US" baseline="-25000" smtClean="0"/>
              <a:t>1</a:t>
            </a:r>
            <a:r>
              <a:rPr lang="en-US" smtClean="0"/>
              <a:t>: B</a:t>
            </a:r>
            <a:r>
              <a:rPr lang="en-US" baseline="-25000" smtClean="0"/>
              <a:t>1</a:t>
            </a:r>
            <a:r>
              <a:rPr lang="en-US" smtClean="0"/>
              <a:t> &amp; B</a:t>
            </a:r>
            <a:r>
              <a:rPr lang="en-US" baseline="-25000" smtClean="0"/>
              <a:t>2</a:t>
            </a:r>
          </a:p>
          <a:p>
            <a:pPr eaLnBrk="1" hangingPunct="1">
              <a:buFontTx/>
              <a:buNone/>
            </a:pPr>
            <a:r>
              <a:rPr lang="en-US" smtClean="0"/>
              <a:t>   where B</a:t>
            </a:r>
            <a:r>
              <a:rPr lang="en-US" baseline="-25000" smtClean="0"/>
              <a:t>1</a:t>
            </a:r>
            <a:r>
              <a:rPr lang="en-US" smtClean="0"/>
              <a:t> and B</a:t>
            </a:r>
            <a:r>
              <a:rPr lang="en-US" baseline="-25000" smtClean="0"/>
              <a:t>2</a:t>
            </a:r>
            <a:r>
              <a:rPr lang="en-US" smtClean="0"/>
              <a:t> Boolean variables</a:t>
            </a:r>
          </a:p>
        </p:txBody>
      </p:sp>
    </p:spTree>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3"/>
          <p:cNvSpPr>
            <a:spLocks noGrp="1" noChangeArrowheads="1"/>
          </p:cNvSpPr>
          <p:nvPr>
            <p:ph type="body" idx="1"/>
          </p:nvPr>
        </p:nvSpPr>
        <p:spPr>
          <a:xfrm>
            <a:off x="457200" y="228600"/>
            <a:ext cx="8229600" cy="5897563"/>
          </a:xfrm>
        </p:spPr>
        <p:txBody>
          <a:bodyPr/>
          <a:lstStyle/>
          <a:p>
            <a:pPr eaLnBrk="1" hangingPunct="1"/>
            <a:r>
              <a:rPr lang="en-US" smtClean="0"/>
              <a:t>The condition constraint for C</a:t>
            </a:r>
            <a:r>
              <a:rPr lang="en-US" baseline="-25000" smtClean="0"/>
              <a:t>1</a:t>
            </a:r>
            <a:r>
              <a:rPr lang="en-US" smtClean="0"/>
              <a:t> is of the form (D</a:t>
            </a:r>
            <a:r>
              <a:rPr lang="en-US" baseline="-25000" smtClean="0"/>
              <a:t>1</a:t>
            </a:r>
            <a:r>
              <a:rPr lang="en-US" smtClean="0"/>
              <a:t>,D</a:t>
            </a:r>
            <a:r>
              <a:rPr lang="en-US" baseline="-25000" smtClean="0"/>
              <a:t>2</a:t>
            </a:r>
            <a:r>
              <a:rPr lang="en-US" smtClean="0"/>
              <a:t>) where each of D</a:t>
            </a:r>
            <a:r>
              <a:rPr lang="en-US" baseline="-25000" smtClean="0"/>
              <a:t>1</a:t>
            </a:r>
            <a:r>
              <a:rPr lang="en-US" smtClean="0"/>
              <a:t> and D</a:t>
            </a:r>
            <a:r>
              <a:rPr lang="en-US" baseline="-25000" smtClean="0"/>
              <a:t>2</a:t>
            </a:r>
            <a:r>
              <a:rPr lang="en-US" smtClean="0"/>
              <a:t> is T or F</a:t>
            </a:r>
          </a:p>
          <a:p>
            <a:pPr eaLnBrk="1" hangingPunct="1"/>
            <a:r>
              <a:rPr lang="en-US" smtClean="0"/>
              <a:t>The value (T,F) is a condition constraint for C1</a:t>
            </a:r>
          </a:p>
          <a:p>
            <a:pPr eaLnBrk="1" hangingPunct="1"/>
            <a:r>
              <a:rPr lang="en-US" smtClean="0"/>
              <a:t>It is covered by the test that makes the value of B1 to be true and the value of B2 to be false</a:t>
            </a:r>
          </a:p>
          <a:p>
            <a:pPr eaLnBrk="1" hangingPunct="1"/>
            <a:r>
              <a:rPr lang="en-US" smtClean="0"/>
              <a:t>The BRO testing strategy requires that the constraint set {(t,t), (t,f), (f,t), (t,t)} be covered by the executions of C</a:t>
            </a:r>
            <a:r>
              <a:rPr lang="en-US" baseline="-25000" smtClean="0"/>
              <a:t>1</a:t>
            </a:r>
          </a:p>
        </p:txBody>
      </p:sp>
    </p:spTree>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3"/>
          <p:cNvSpPr>
            <a:spLocks noGrp="1" noChangeArrowheads="1"/>
          </p:cNvSpPr>
          <p:nvPr>
            <p:ph type="body" idx="1"/>
          </p:nvPr>
        </p:nvSpPr>
        <p:spPr>
          <a:xfrm>
            <a:off x="457200" y="228600"/>
            <a:ext cx="8229600" cy="5897563"/>
          </a:xfrm>
        </p:spPr>
        <p:txBody>
          <a:bodyPr/>
          <a:lstStyle/>
          <a:p>
            <a:pPr eaLnBrk="1" hangingPunct="1"/>
            <a:r>
              <a:rPr lang="en-US" smtClean="0"/>
              <a:t>If C1 is incorrect due to one or more Boolean operator errors, at least one member of the constraint set will force C</a:t>
            </a:r>
            <a:r>
              <a:rPr lang="en-US" baseline="-25000" smtClean="0"/>
              <a:t>1</a:t>
            </a:r>
            <a:r>
              <a:rPr lang="en-US" smtClean="0"/>
              <a:t> to fail</a:t>
            </a:r>
          </a:p>
          <a:p>
            <a:pPr eaLnBrk="1" hangingPunct="1"/>
            <a:r>
              <a:rPr lang="en-US" smtClean="0"/>
              <a:t>The complete coverage of the constraint set will guarantee detection of errors</a:t>
            </a:r>
          </a:p>
        </p:txBody>
      </p:sp>
    </p:spTree>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a:xfrm>
            <a:off x="457200" y="274638"/>
            <a:ext cx="8229600" cy="639762"/>
          </a:xfrm>
        </p:spPr>
        <p:txBody>
          <a:bodyPr/>
          <a:lstStyle/>
          <a:p>
            <a:pPr eaLnBrk="1" hangingPunct="1"/>
            <a:r>
              <a:rPr lang="en-US" sz="4000" smtClean="0"/>
              <a:t>Loop testing</a:t>
            </a:r>
          </a:p>
        </p:txBody>
      </p:sp>
      <p:sp>
        <p:nvSpPr>
          <p:cNvPr id="280579" name="Rectangle 3"/>
          <p:cNvSpPr>
            <a:spLocks noGrp="1" noChangeArrowheads="1"/>
          </p:cNvSpPr>
          <p:nvPr>
            <p:ph type="body" idx="1"/>
          </p:nvPr>
        </p:nvSpPr>
        <p:spPr>
          <a:xfrm>
            <a:off x="457200" y="1066800"/>
            <a:ext cx="8229600" cy="5562600"/>
          </a:xfrm>
        </p:spPr>
        <p:txBody>
          <a:bodyPr/>
          <a:lstStyle/>
          <a:p>
            <a:pPr eaLnBrk="1" hangingPunct="1"/>
            <a:r>
              <a:rPr lang="en-US" sz="2800" smtClean="0"/>
              <a:t>Loops are the cornerstone for the vast majority of all algorithms implemented in software</a:t>
            </a:r>
          </a:p>
          <a:p>
            <a:pPr eaLnBrk="1" hangingPunct="1"/>
            <a:r>
              <a:rPr lang="en-US" sz="2800" smtClean="0"/>
              <a:t>But they are paid little attention while testing</a:t>
            </a:r>
          </a:p>
          <a:p>
            <a:pPr eaLnBrk="1" hangingPunct="1"/>
            <a:r>
              <a:rPr lang="en-US" sz="2800" smtClean="0"/>
              <a:t>Loop testing is a white-box testing technique that focuses exclusively on the validity of loop constructs</a:t>
            </a:r>
          </a:p>
          <a:p>
            <a:pPr eaLnBrk="1" hangingPunct="1"/>
            <a:r>
              <a:rPr lang="en-US" sz="2800" smtClean="0"/>
              <a:t>4 different classes of loops can be defined:</a:t>
            </a:r>
          </a:p>
          <a:p>
            <a:pPr lvl="1" eaLnBrk="1" hangingPunct="1"/>
            <a:r>
              <a:rPr lang="en-US" sz="2400" smtClean="0"/>
              <a:t>Simple loops</a:t>
            </a:r>
          </a:p>
          <a:p>
            <a:pPr lvl="1" eaLnBrk="1" hangingPunct="1"/>
            <a:r>
              <a:rPr lang="en-US" sz="2400" smtClean="0"/>
              <a:t>Concatenated loops</a:t>
            </a:r>
          </a:p>
          <a:p>
            <a:pPr lvl="1" eaLnBrk="1" hangingPunct="1"/>
            <a:r>
              <a:rPr lang="en-US" sz="2400" smtClean="0"/>
              <a:t>Nested loops</a:t>
            </a:r>
          </a:p>
          <a:p>
            <a:pPr lvl="1" eaLnBrk="1" hangingPunct="1"/>
            <a:r>
              <a:rPr lang="en-US" sz="2400" smtClean="0"/>
              <a:t>Unstructured loops</a:t>
            </a:r>
          </a:p>
        </p:txBody>
      </p:sp>
    </p:spTree>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3"/>
          <p:cNvSpPr>
            <a:spLocks noGrp="1" noChangeArrowheads="1"/>
          </p:cNvSpPr>
          <p:nvPr>
            <p:ph type="body" idx="1"/>
          </p:nvPr>
        </p:nvSpPr>
        <p:spPr>
          <a:xfrm>
            <a:off x="457200" y="304800"/>
            <a:ext cx="8229600" cy="5821363"/>
          </a:xfrm>
        </p:spPr>
        <p:txBody>
          <a:bodyPr/>
          <a:lstStyle/>
          <a:p>
            <a:pPr marL="609600" indent="-609600" eaLnBrk="1" hangingPunct="1">
              <a:buFontTx/>
              <a:buNone/>
            </a:pPr>
            <a:r>
              <a:rPr lang="en-US" smtClean="0"/>
              <a:t>1. Simple loops:</a:t>
            </a:r>
          </a:p>
          <a:p>
            <a:pPr marL="609600" indent="-609600" eaLnBrk="1" hangingPunct="1">
              <a:buFontTx/>
              <a:buNone/>
            </a:pPr>
            <a:r>
              <a:rPr lang="en-US" smtClean="0"/>
              <a:t>The following set of tests should be applied to simple loops, where </a:t>
            </a:r>
            <a:r>
              <a:rPr lang="en-US" i="1" smtClean="0"/>
              <a:t>n </a:t>
            </a:r>
            <a:r>
              <a:rPr lang="en-US" smtClean="0"/>
              <a:t>is the max. no. of allowable passes through the loop:</a:t>
            </a:r>
          </a:p>
          <a:p>
            <a:pPr marL="990600" lvl="1" indent="-533400" eaLnBrk="1" hangingPunct="1">
              <a:buFontTx/>
              <a:buAutoNum type="arabicPeriod"/>
            </a:pPr>
            <a:r>
              <a:rPr lang="en-US" smtClean="0"/>
              <a:t>Skip the loop entirely</a:t>
            </a:r>
          </a:p>
          <a:p>
            <a:pPr marL="990600" lvl="1" indent="-533400" eaLnBrk="1" hangingPunct="1">
              <a:buFontTx/>
              <a:buAutoNum type="arabicPeriod"/>
            </a:pPr>
            <a:r>
              <a:rPr lang="en-US" smtClean="0"/>
              <a:t>Only one pass through the loop</a:t>
            </a:r>
          </a:p>
          <a:p>
            <a:pPr marL="990600" lvl="1" indent="-533400" eaLnBrk="1" hangingPunct="1">
              <a:buFontTx/>
              <a:buAutoNum type="arabicPeriod"/>
            </a:pPr>
            <a:r>
              <a:rPr lang="en-US" smtClean="0"/>
              <a:t>2 passes through the loop</a:t>
            </a:r>
          </a:p>
          <a:p>
            <a:pPr marL="990600" lvl="1" indent="-533400" eaLnBrk="1" hangingPunct="1">
              <a:buFontTx/>
              <a:buAutoNum type="arabicPeriod"/>
            </a:pPr>
            <a:r>
              <a:rPr lang="en-US" i="1" smtClean="0"/>
              <a:t>m</a:t>
            </a:r>
            <a:r>
              <a:rPr lang="en-US" smtClean="0"/>
              <a:t> passes through the loop where m&lt;n</a:t>
            </a:r>
          </a:p>
          <a:p>
            <a:pPr marL="990600" lvl="1" indent="-533400" eaLnBrk="1" hangingPunct="1">
              <a:buFontTx/>
              <a:buAutoNum type="arabicPeriod"/>
            </a:pPr>
            <a:r>
              <a:rPr lang="en-US" i="1" smtClean="0"/>
              <a:t>n</a:t>
            </a:r>
            <a:r>
              <a:rPr lang="en-US" smtClean="0"/>
              <a:t>-1, </a:t>
            </a:r>
            <a:r>
              <a:rPr lang="en-US" i="1" smtClean="0"/>
              <a:t>n</a:t>
            </a:r>
            <a:r>
              <a:rPr lang="en-US" smtClean="0"/>
              <a:t>, </a:t>
            </a:r>
            <a:r>
              <a:rPr lang="en-US" i="1" smtClean="0"/>
              <a:t>n</a:t>
            </a:r>
            <a:r>
              <a:rPr lang="en-US" smtClean="0"/>
              <a:t>+1 passes through the loop</a:t>
            </a:r>
          </a:p>
        </p:txBody>
      </p:sp>
    </p:spTree>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3"/>
          <p:cNvSpPr>
            <a:spLocks noGrp="1" noChangeArrowheads="1"/>
          </p:cNvSpPr>
          <p:nvPr>
            <p:ph type="body" idx="1"/>
          </p:nvPr>
        </p:nvSpPr>
        <p:spPr>
          <a:xfrm>
            <a:off x="457200" y="228600"/>
            <a:ext cx="8229600" cy="5897563"/>
          </a:xfrm>
        </p:spPr>
        <p:txBody>
          <a:bodyPr/>
          <a:lstStyle/>
          <a:p>
            <a:pPr eaLnBrk="1" hangingPunct="1">
              <a:lnSpc>
                <a:spcPct val="80000"/>
              </a:lnSpc>
              <a:buFontTx/>
              <a:buNone/>
            </a:pPr>
            <a:r>
              <a:rPr lang="en-US" sz="2800" smtClean="0"/>
              <a:t>2. Nested Loops:</a:t>
            </a:r>
          </a:p>
          <a:p>
            <a:pPr eaLnBrk="1" hangingPunct="1">
              <a:lnSpc>
                <a:spcPct val="80000"/>
              </a:lnSpc>
            </a:pPr>
            <a:r>
              <a:rPr lang="en-US" sz="2800" smtClean="0"/>
              <a:t>The test approach for simple loops cannot be extended for nested loops since the no. of possible tests would grow geometrically as the level of nesting increases</a:t>
            </a:r>
          </a:p>
          <a:p>
            <a:pPr eaLnBrk="1" hangingPunct="1">
              <a:lnSpc>
                <a:spcPct val="80000"/>
              </a:lnSpc>
            </a:pPr>
            <a:r>
              <a:rPr lang="en-US" sz="2800" smtClean="0"/>
              <a:t>This would result in an impractical no. of tests</a:t>
            </a:r>
          </a:p>
          <a:p>
            <a:pPr eaLnBrk="1" hangingPunct="1">
              <a:lnSpc>
                <a:spcPct val="80000"/>
              </a:lnSpc>
            </a:pPr>
            <a:r>
              <a:rPr lang="en-US" sz="2800" smtClean="0"/>
              <a:t>Beizer[90] suggested an approach that will help to reduce the no. of tests:</a:t>
            </a:r>
          </a:p>
          <a:p>
            <a:pPr eaLnBrk="1" hangingPunct="1">
              <a:lnSpc>
                <a:spcPct val="80000"/>
              </a:lnSpc>
              <a:buFontTx/>
              <a:buNone/>
            </a:pPr>
            <a:r>
              <a:rPr lang="en-US" sz="2800" smtClean="0"/>
              <a:t>	1. start at the innermost loop. Set all other loops to min. value</a:t>
            </a:r>
          </a:p>
          <a:p>
            <a:pPr eaLnBrk="1" hangingPunct="1">
              <a:lnSpc>
                <a:spcPct val="80000"/>
              </a:lnSpc>
              <a:buFontTx/>
              <a:buNone/>
            </a:pPr>
            <a:r>
              <a:rPr lang="en-US" sz="2800" smtClean="0"/>
              <a:t>    2. conduct simple loop tests for the innermost loop while holding the outer loops at their min. iteration parameter (e.g loop counter) values. Add other tests for out-of-range or excluded values</a:t>
            </a:r>
          </a:p>
          <a:p>
            <a:pPr eaLnBrk="1" hangingPunct="1">
              <a:lnSpc>
                <a:spcPct val="80000"/>
              </a:lnSpc>
              <a:buFontTx/>
              <a:buNone/>
            </a:pPr>
            <a:endParaRPr lang="en-US" sz="2800" smtClean="0"/>
          </a:p>
        </p:txBody>
      </p:sp>
    </p:spTree>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3"/>
          <p:cNvSpPr>
            <a:spLocks noGrp="1" noChangeArrowheads="1"/>
          </p:cNvSpPr>
          <p:nvPr>
            <p:ph type="body" idx="1"/>
          </p:nvPr>
        </p:nvSpPr>
        <p:spPr>
          <a:xfrm>
            <a:off x="457200" y="304800"/>
            <a:ext cx="8229600" cy="5821363"/>
          </a:xfrm>
        </p:spPr>
        <p:txBody>
          <a:bodyPr/>
          <a:lstStyle/>
          <a:p>
            <a:pPr eaLnBrk="1" hangingPunct="1">
              <a:buFontTx/>
              <a:buNone/>
            </a:pPr>
            <a:r>
              <a:rPr lang="en-US" smtClean="0"/>
              <a:t>3. Work outward, conducting tests for the next loop, but keeping all other outer loops at min. values and other nested loops to “typical” values</a:t>
            </a:r>
          </a:p>
          <a:p>
            <a:pPr eaLnBrk="1" hangingPunct="1">
              <a:buFontTx/>
              <a:buNone/>
            </a:pPr>
            <a:r>
              <a:rPr lang="en-US" smtClean="0"/>
              <a:t>4. Continue until all loops have been tested</a:t>
            </a:r>
          </a:p>
        </p:txBody>
      </p:sp>
    </p:spTree>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3"/>
          <p:cNvSpPr>
            <a:spLocks noGrp="1" noChangeArrowheads="1"/>
          </p:cNvSpPr>
          <p:nvPr>
            <p:ph type="body" idx="1"/>
          </p:nvPr>
        </p:nvSpPr>
        <p:spPr>
          <a:xfrm>
            <a:off x="457200" y="304800"/>
            <a:ext cx="8229600" cy="5821363"/>
          </a:xfrm>
        </p:spPr>
        <p:txBody>
          <a:bodyPr/>
          <a:lstStyle/>
          <a:p>
            <a:pPr eaLnBrk="1" hangingPunct="1">
              <a:lnSpc>
                <a:spcPct val="90000"/>
              </a:lnSpc>
              <a:buFontTx/>
              <a:buNone/>
            </a:pPr>
            <a:r>
              <a:rPr lang="en-US" smtClean="0"/>
              <a:t>3. Concatenated loops:</a:t>
            </a:r>
          </a:p>
          <a:p>
            <a:pPr eaLnBrk="1" hangingPunct="1">
              <a:lnSpc>
                <a:spcPct val="90000"/>
              </a:lnSpc>
            </a:pPr>
            <a:r>
              <a:rPr lang="en-US" smtClean="0"/>
              <a:t>Concatenated loops can be tested using the approach define above for simple loops if each loop is independent of the other</a:t>
            </a:r>
          </a:p>
          <a:p>
            <a:pPr eaLnBrk="1" hangingPunct="1">
              <a:lnSpc>
                <a:spcPct val="90000"/>
              </a:lnSpc>
            </a:pPr>
            <a:r>
              <a:rPr lang="en-US" smtClean="0"/>
              <a:t>But if 2 loops are concatenated and the loop counter for loop1 is used as the initial value for loop2, then the loops are </a:t>
            </a:r>
            <a:r>
              <a:rPr lang="en-US" smtClean="0">
                <a:solidFill>
                  <a:srgbClr val="CC0000"/>
                </a:solidFill>
              </a:rPr>
              <a:t>not </a:t>
            </a:r>
            <a:r>
              <a:rPr lang="en-US" smtClean="0"/>
              <a:t>independent</a:t>
            </a:r>
          </a:p>
          <a:p>
            <a:pPr eaLnBrk="1" hangingPunct="1">
              <a:lnSpc>
                <a:spcPct val="90000"/>
              </a:lnSpc>
            </a:pPr>
            <a:r>
              <a:rPr lang="en-US" smtClean="0"/>
              <a:t>When the loops are not independent, the approach applied to nested loops are reccommended</a:t>
            </a:r>
            <a:endParaRPr lang="en-US" smtClean="0">
              <a:solidFill>
                <a:srgbClr val="CC0000"/>
              </a:solidFill>
            </a:endParaRPr>
          </a:p>
          <a:p>
            <a:pPr eaLnBrk="1" hangingPunct="1">
              <a:lnSpc>
                <a:spcPct val="90000"/>
              </a:lnSpc>
              <a:buFontTx/>
              <a:buNone/>
            </a:pPr>
            <a:endParaRPr lang="en-US" smtClean="0"/>
          </a:p>
        </p:txBody>
      </p:sp>
    </p:spTree>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3"/>
          <p:cNvSpPr>
            <a:spLocks noGrp="1" noChangeArrowheads="1"/>
          </p:cNvSpPr>
          <p:nvPr>
            <p:ph type="body" idx="1"/>
          </p:nvPr>
        </p:nvSpPr>
        <p:spPr>
          <a:xfrm>
            <a:off x="457200" y="304800"/>
            <a:ext cx="8229600" cy="5821363"/>
          </a:xfrm>
        </p:spPr>
        <p:txBody>
          <a:bodyPr/>
          <a:lstStyle/>
          <a:p>
            <a:pPr eaLnBrk="1" hangingPunct="1">
              <a:buFontTx/>
              <a:buNone/>
            </a:pPr>
            <a:r>
              <a:rPr lang="en-US" smtClean="0"/>
              <a:t>4. Unstructured loops:</a:t>
            </a:r>
          </a:p>
          <a:p>
            <a:pPr eaLnBrk="1" hangingPunct="1"/>
            <a:r>
              <a:rPr lang="en-US" smtClean="0"/>
              <a:t>Whenever possible, this class of loops should be redesigned to reflect the use of structured programming constructs</a:t>
            </a:r>
          </a:p>
        </p:txBody>
      </p:sp>
    </p:spTree>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457200" y="274638"/>
            <a:ext cx="8229600" cy="563562"/>
          </a:xfrm>
        </p:spPr>
        <p:txBody>
          <a:bodyPr/>
          <a:lstStyle/>
          <a:p>
            <a:pPr eaLnBrk="1" hangingPunct="1"/>
            <a:r>
              <a:rPr lang="en-US" sz="4000" smtClean="0"/>
              <a:t>Black Box Testing</a:t>
            </a:r>
          </a:p>
        </p:txBody>
      </p:sp>
      <p:sp>
        <p:nvSpPr>
          <p:cNvPr id="286723" name="Rectangle 3"/>
          <p:cNvSpPr>
            <a:spLocks noGrp="1" noChangeArrowheads="1"/>
          </p:cNvSpPr>
          <p:nvPr>
            <p:ph type="body" idx="1"/>
          </p:nvPr>
        </p:nvSpPr>
        <p:spPr>
          <a:xfrm>
            <a:off x="457200" y="990600"/>
            <a:ext cx="8229600" cy="5135563"/>
          </a:xfrm>
        </p:spPr>
        <p:txBody>
          <a:bodyPr/>
          <a:lstStyle/>
          <a:p>
            <a:pPr eaLnBrk="1" hangingPunct="1"/>
            <a:r>
              <a:rPr lang="en-US" sz="2800" smtClean="0"/>
              <a:t>It focuses on the functional requirements of the software</a:t>
            </a:r>
          </a:p>
          <a:p>
            <a:pPr eaLnBrk="1" hangingPunct="1"/>
            <a:r>
              <a:rPr lang="en-US" sz="2800" smtClean="0"/>
              <a:t>That is, black-box testing enables a software engineer to derive sets of input conditions that will fully exercise all functional requirements for a program</a:t>
            </a:r>
          </a:p>
          <a:p>
            <a:pPr eaLnBrk="1" hangingPunct="1"/>
            <a:r>
              <a:rPr lang="en-US" sz="2800" smtClean="0"/>
              <a:t>Black box testing is not an alternative to white-box techniques</a:t>
            </a:r>
          </a:p>
          <a:p>
            <a:pPr eaLnBrk="1" hangingPunct="1"/>
            <a:r>
              <a:rPr lang="en-US" sz="2800" smtClean="0"/>
              <a:t>Rather it is a complementary approach that is likely to uncover a different class of errors than white-box methods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274638"/>
            <a:ext cx="8229600" cy="487362"/>
          </a:xfrm>
        </p:spPr>
        <p:txBody>
          <a:bodyPr/>
          <a:lstStyle/>
          <a:p>
            <a:pPr eaLnBrk="1" hangingPunct="1"/>
            <a:r>
              <a:rPr lang="en-US" smtClean="0"/>
              <a:t>Conclusion</a:t>
            </a:r>
          </a:p>
        </p:txBody>
      </p:sp>
      <p:sp>
        <p:nvSpPr>
          <p:cNvPr id="29699" name="Rectangle 3"/>
          <p:cNvSpPr>
            <a:spLocks noGrp="1" noChangeArrowheads="1"/>
          </p:cNvSpPr>
          <p:nvPr>
            <p:ph type="body" idx="1"/>
          </p:nvPr>
        </p:nvSpPr>
        <p:spPr>
          <a:xfrm>
            <a:off x="457200" y="990600"/>
            <a:ext cx="8229600" cy="5135563"/>
          </a:xfrm>
        </p:spPr>
        <p:txBody>
          <a:bodyPr/>
          <a:lstStyle/>
          <a:p>
            <a:pPr eaLnBrk="1" hangingPunct="1"/>
            <a:r>
              <a:rPr lang="en-US" sz="2800" smtClean="0"/>
              <a:t>Of all the above characteristics, </a:t>
            </a:r>
            <a:r>
              <a:rPr lang="en-US" sz="2800" i="1" smtClean="0">
                <a:solidFill>
                  <a:srgbClr val="CC0000"/>
                </a:solidFill>
              </a:rPr>
              <a:t>completeness</a:t>
            </a:r>
            <a:r>
              <a:rPr lang="en-US" sz="2800" smtClean="0"/>
              <a:t> is the most important and hardest to ensure</a:t>
            </a:r>
          </a:p>
          <a:p>
            <a:pPr eaLnBrk="1" hangingPunct="1"/>
            <a:r>
              <a:rPr lang="en-US" sz="2800" smtClean="0"/>
              <a:t>One of the most common problem in requirements specification is when some of the requirements of the client are not specified</a:t>
            </a:r>
          </a:p>
          <a:p>
            <a:pPr eaLnBrk="1" hangingPunct="1"/>
            <a:r>
              <a:rPr lang="en-US" sz="2800" smtClean="0"/>
              <a:t>This necessitates additions and modifications to the requirements later in the development cycle</a:t>
            </a:r>
          </a:p>
          <a:p>
            <a:pPr eaLnBrk="1" hangingPunct="1"/>
            <a:r>
              <a:rPr lang="en-US" sz="2800" smtClean="0"/>
              <a:t>This is often expensive to incorporate</a:t>
            </a:r>
          </a:p>
          <a:p>
            <a:pPr eaLnBrk="1" hangingPunct="1"/>
            <a:r>
              <a:rPr lang="en-US" sz="2800" smtClean="0"/>
              <a:t>Incompleteness is a major source of disagreement between the client and the supplier</a:t>
            </a:r>
          </a:p>
          <a:p>
            <a:pPr eaLnBrk="1" hangingPunct="1"/>
            <a:endParaRPr lang="en-US" sz="2800" smtClean="0"/>
          </a:p>
        </p:txBody>
      </p:sp>
    </p:spTree>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3"/>
          <p:cNvSpPr>
            <a:spLocks noGrp="1" noChangeArrowheads="1"/>
          </p:cNvSpPr>
          <p:nvPr>
            <p:ph type="body" idx="1"/>
          </p:nvPr>
        </p:nvSpPr>
        <p:spPr>
          <a:xfrm>
            <a:off x="457200" y="228600"/>
            <a:ext cx="8229600" cy="5897563"/>
          </a:xfrm>
        </p:spPr>
        <p:txBody>
          <a:bodyPr/>
          <a:lstStyle/>
          <a:p>
            <a:pPr marL="609600" indent="-609600" eaLnBrk="1" hangingPunct="1"/>
            <a:r>
              <a:rPr lang="en-US" smtClean="0"/>
              <a:t>Black-box testing attempts to find errors in the following categories:</a:t>
            </a:r>
          </a:p>
          <a:p>
            <a:pPr marL="609600" indent="-609600" eaLnBrk="1" hangingPunct="1">
              <a:buFontTx/>
              <a:buAutoNum type="arabicPeriod"/>
            </a:pPr>
            <a:r>
              <a:rPr lang="en-US" smtClean="0"/>
              <a:t>Incorrect or missing functions</a:t>
            </a:r>
          </a:p>
          <a:p>
            <a:pPr marL="609600" indent="-609600" eaLnBrk="1" hangingPunct="1">
              <a:buFontTx/>
              <a:buAutoNum type="arabicPeriod"/>
            </a:pPr>
            <a:r>
              <a:rPr lang="en-US" smtClean="0"/>
              <a:t>Interface errors</a:t>
            </a:r>
          </a:p>
          <a:p>
            <a:pPr marL="609600" indent="-609600" eaLnBrk="1" hangingPunct="1">
              <a:buFontTx/>
              <a:buAutoNum type="arabicPeriod"/>
            </a:pPr>
            <a:r>
              <a:rPr lang="en-US" smtClean="0"/>
              <a:t>Errors in data structures or external database access</a:t>
            </a:r>
          </a:p>
          <a:p>
            <a:pPr marL="609600" indent="-609600" eaLnBrk="1" hangingPunct="1">
              <a:buFontTx/>
              <a:buAutoNum type="arabicPeriod"/>
            </a:pPr>
            <a:r>
              <a:rPr lang="en-US" smtClean="0"/>
              <a:t>Performance errors</a:t>
            </a:r>
          </a:p>
          <a:p>
            <a:pPr marL="609600" indent="-609600" eaLnBrk="1" hangingPunct="1">
              <a:buFontTx/>
              <a:buAutoNum type="arabicPeriod"/>
            </a:pPr>
            <a:r>
              <a:rPr lang="en-US" smtClean="0"/>
              <a:t>Initialization and termination errors</a:t>
            </a:r>
          </a:p>
          <a:p>
            <a:pPr marL="609600" indent="-609600" eaLnBrk="1" hangingPunct="1">
              <a:buFontTx/>
              <a:buNone/>
            </a:pPr>
            <a:endParaRPr lang="en-US" smtClean="0"/>
          </a:p>
        </p:txBody>
      </p:sp>
    </p:spTree>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3"/>
          <p:cNvSpPr>
            <a:spLocks noGrp="1" noChangeArrowheads="1"/>
          </p:cNvSpPr>
          <p:nvPr>
            <p:ph type="body" idx="1"/>
          </p:nvPr>
        </p:nvSpPr>
        <p:spPr>
          <a:xfrm>
            <a:off x="457200" y="228600"/>
            <a:ext cx="8229600" cy="6400800"/>
          </a:xfrm>
        </p:spPr>
        <p:txBody>
          <a:bodyPr/>
          <a:lstStyle/>
          <a:p>
            <a:pPr eaLnBrk="1" hangingPunct="1">
              <a:lnSpc>
                <a:spcPct val="90000"/>
              </a:lnSpc>
            </a:pPr>
            <a:r>
              <a:rPr lang="en-US" smtClean="0"/>
              <a:t>Unlike white-box testing, which is performed early in the testing process, black box testing tends to be applied during later stages of testing</a:t>
            </a:r>
          </a:p>
          <a:p>
            <a:pPr eaLnBrk="1" hangingPunct="1">
              <a:lnSpc>
                <a:spcPct val="90000"/>
              </a:lnSpc>
            </a:pPr>
            <a:r>
              <a:rPr lang="en-US" smtClean="0"/>
              <a:t>Black box testing purposely disregards the control structure </a:t>
            </a:r>
          </a:p>
          <a:p>
            <a:pPr eaLnBrk="1" hangingPunct="1">
              <a:lnSpc>
                <a:spcPct val="90000"/>
              </a:lnSpc>
            </a:pPr>
            <a:r>
              <a:rPr lang="en-US" smtClean="0"/>
              <a:t>Tests are designed to answer the following questions:</a:t>
            </a:r>
          </a:p>
          <a:p>
            <a:pPr lvl="1" eaLnBrk="1" hangingPunct="1">
              <a:lnSpc>
                <a:spcPct val="90000"/>
              </a:lnSpc>
            </a:pPr>
            <a:r>
              <a:rPr lang="en-US" smtClean="0"/>
              <a:t>How is functionality validity tested?</a:t>
            </a:r>
          </a:p>
          <a:p>
            <a:pPr lvl="1" eaLnBrk="1" hangingPunct="1">
              <a:lnSpc>
                <a:spcPct val="90000"/>
              </a:lnSpc>
            </a:pPr>
            <a:r>
              <a:rPr lang="en-US" smtClean="0"/>
              <a:t>What classes of input will make good test cases?</a:t>
            </a:r>
          </a:p>
          <a:p>
            <a:pPr lvl="1" eaLnBrk="1" hangingPunct="1">
              <a:lnSpc>
                <a:spcPct val="90000"/>
              </a:lnSpc>
            </a:pPr>
            <a:r>
              <a:rPr lang="en-US" smtClean="0"/>
              <a:t>Is the system particularly sensitive to certain input values?</a:t>
            </a:r>
          </a:p>
        </p:txBody>
      </p:sp>
    </p:spTree>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3"/>
          <p:cNvSpPr>
            <a:spLocks noGrp="1" noChangeArrowheads="1"/>
          </p:cNvSpPr>
          <p:nvPr>
            <p:ph type="body" idx="1"/>
          </p:nvPr>
        </p:nvSpPr>
        <p:spPr>
          <a:xfrm>
            <a:off x="457200" y="152400"/>
            <a:ext cx="8229600" cy="6553200"/>
          </a:xfrm>
        </p:spPr>
        <p:txBody>
          <a:bodyPr/>
          <a:lstStyle/>
          <a:p>
            <a:pPr lvl="1" eaLnBrk="1" hangingPunct="1">
              <a:lnSpc>
                <a:spcPct val="90000"/>
              </a:lnSpc>
            </a:pPr>
            <a:r>
              <a:rPr lang="en-US" sz="2400" smtClean="0"/>
              <a:t>How are the boundaries of a data class isolated?</a:t>
            </a:r>
          </a:p>
          <a:p>
            <a:pPr lvl="1" eaLnBrk="1" hangingPunct="1">
              <a:lnSpc>
                <a:spcPct val="90000"/>
              </a:lnSpc>
            </a:pPr>
            <a:r>
              <a:rPr lang="en-US" sz="2400" smtClean="0"/>
              <a:t>What data rates and data volume can the system tolerate?</a:t>
            </a:r>
          </a:p>
          <a:p>
            <a:pPr lvl="1" eaLnBrk="1" hangingPunct="1">
              <a:lnSpc>
                <a:spcPct val="90000"/>
              </a:lnSpc>
            </a:pPr>
            <a:r>
              <a:rPr lang="en-US" sz="2400" smtClean="0"/>
              <a:t>What effect will specific combinations of data have on system operation?</a:t>
            </a:r>
          </a:p>
          <a:p>
            <a:pPr eaLnBrk="1" hangingPunct="1">
              <a:lnSpc>
                <a:spcPct val="90000"/>
              </a:lnSpc>
            </a:pPr>
            <a:r>
              <a:rPr lang="en-US" sz="2800" smtClean="0"/>
              <a:t>By applying black-box techniques, a set of test cases can be derived that satisfy the following criteria:</a:t>
            </a:r>
          </a:p>
          <a:p>
            <a:pPr lvl="1" eaLnBrk="1" hangingPunct="1">
              <a:lnSpc>
                <a:spcPct val="90000"/>
              </a:lnSpc>
              <a:buFontTx/>
              <a:buNone/>
            </a:pPr>
            <a:r>
              <a:rPr lang="en-US" smtClean="0"/>
              <a:t>1.Test cases that reduce the no. of additional test cases that must be designed to achieve reasonable testing</a:t>
            </a:r>
          </a:p>
          <a:p>
            <a:pPr lvl="1" eaLnBrk="1" hangingPunct="1">
              <a:lnSpc>
                <a:spcPct val="90000"/>
              </a:lnSpc>
              <a:buFontTx/>
              <a:buNone/>
            </a:pPr>
            <a:r>
              <a:rPr lang="en-US" smtClean="0"/>
              <a:t>2. Test cases that tell something about the presence or absence of classes of errors, rather than errors associated only with the specific test at hand</a:t>
            </a:r>
          </a:p>
          <a:p>
            <a:pPr lvl="1" eaLnBrk="1" hangingPunct="1">
              <a:lnSpc>
                <a:spcPct val="90000"/>
              </a:lnSpc>
            </a:pPr>
            <a:endParaRPr lang="en-US" smtClean="0"/>
          </a:p>
        </p:txBody>
      </p:sp>
    </p:spTree>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a:xfrm>
            <a:off x="457200" y="274638"/>
            <a:ext cx="8229600" cy="563562"/>
          </a:xfrm>
        </p:spPr>
        <p:txBody>
          <a:bodyPr/>
          <a:lstStyle/>
          <a:p>
            <a:pPr eaLnBrk="1" hangingPunct="1"/>
            <a:r>
              <a:rPr lang="en-US" sz="4000" smtClean="0"/>
              <a:t>Boundary Value Analysis</a:t>
            </a:r>
          </a:p>
        </p:txBody>
      </p:sp>
      <p:sp>
        <p:nvSpPr>
          <p:cNvPr id="290819" name="Rectangle 3"/>
          <p:cNvSpPr>
            <a:spLocks noGrp="1" noChangeArrowheads="1"/>
          </p:cNvSpPr>
          <p:nvPr>
            <p:ph type="body" idx="1"/>
          </p:nvPr>
        </p:nvSpPr>
        <p:spPr>
          <a:xfrm>
            <a:off x="457200" y="990600"/>
            <a:ext cx="8229600" cy="5135563"/>
          </a:xfrm>
        </p:spPr>
        <p:txBody>
          <a:bodyPr/>
          <a:lstStyle/>
          <a:p>
            <a:pPr eaLnBrk="1" hangingPunct="1"/>
            <a:r>
              <a:rPr lang="en-US" sz="2800" smtClean="0"/>
              <a:t>For reasons that are not completely clear, a large no. of errors tend to occur at the boundaries of the input domain than in the “centre”</a:t>
            </a:r>
          </a:p>
          <a:p>
            <a:pPr eaLnBrk="1" hangingPunct="1"/>
            <a:r>
              <a:rPr lang="en-US" sz="2800" smtClean="0"/>
              <a:t>It is for this reason that boundary value analysis (BVA) has been developed as a testing technique</a:t>
            </a:r>
          </a:p>
          <a:p>
            <a:pPr eaLnBrk="1" hangingPunct="1"/>
            <a:r>
              <a:rPr lang="en-US" sz="2800" smtClean="0"/>
              <a:t>BVA leads to a selection of test cases that exercise bounding values</a:t>
            </a:r>
          </a:p>
          <a:p>
            <a:pPr eaLnBrk="1" hangingPunct="1"/>
            <a:r>
              <a:rPr lang="en-US" sz="2800" smtClean="0"/>
              <a:t>BVA is a test case design technique that complements earlier discussed techniques</a:t>
            </a:r>
          </a:p>
        </p:txBody>
      </p:sp>
    </p:spTree>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3"/>
          <p:cNvSpPr>
            <a:spLocks noGrp="1" noChangeArrowheads="1"/>
          </p:cNvSpPr>
          <p:nvPr>
            <p:ph type="body" idx="1"/>
          </p:nvPr>
        </p:nvSpPr>
        <p:spPr>
          <a:xfrm>
            <a:off x="457200" y="228600"/>
            <a:ext cx="8229600" cy="5897563"/>
          </a:xfrm>
        </p:spPr>
        <p:txBody>
          <a:bodyPr/>
          <a:lstStyle/>
          <a:p>
            <a:pPr marL="609600" indent="-609600" eaLnBrk="1" hangingPunct="1">
              <a:lnSpc>
                <a:spcPct val="90000"/>
              </a:lnSpc>
            </a:pPr>
            <a:r>
              <a:rPr lang="en-US" sz="2800" smtClean="0"/>
              <a:t>BVA leads to a selection of test cases at the “edges” of the classes</a:t>
            </a:r>
          </a:p>
          <a:p>
            <a:pPr marL="609600" indent="-609600" eaLnBrk="1" hangingPunct="1">
              <a:lnSpc>
                <a:spcPct val="90000"/>
              </a:lnSpc>
            </a:pPr>
            <a:r>
              <a:rPr lang="en-US" sz="2800" smtClean="0"/>
              <a:t>Rather than focusing solely on input conditions, BVA derives test cases from the output domain as well</a:t>
            </a:r>
          </a:p>
          <a:p>
            <a:pPr marL="609600" indent="-609600" eaLnBrk="1" hangingPunct="1">
              <a:lnSpc>
                <a:spcPct val="90000"/>
              </a:lnSpc>
            </a:pPr>
            <a:r>
              <a:rPr lang="en-US" sz="2800" smtClean="0"/>
              <a:t>Some guidelines for BVA can be:</a:t>
            </a:r>
          </a:p>
          <a:p>
            <a:pPr marL="609600" indent="-609600" eaLnBrk="1" hangingPunct="1">
              <a:lnSpc>
                <a:spcPct val="90000"/>
              </a:lnSpc>
              <a:buFontTx/>
              <a:buAutoNum type="arabicPeriod"/>
            </a:pPr>
            <a:r>
              <a:rPr lang="en-US" sz="2800" smtClean="0"/>
              <a:t>If an input condition specifies a range bounded by values ‘a’ and ‘b’, test cases should be designed with values just above and just below ‘a’ and ‘b’</a:t>
            </a:r>
          </a:p>
          <a:p>
            <a:pPr marL="609600" indent="-609600" eaLnBrk="1" hangingPunct="1">
              <a:lnSpc>
                <a:spcPct val="90000"/>
              </a:lnSpc>
              <a:buFontTx/>
              <a:buAutoNum type="arabicPeriod"/>
            </a:pPr>
            <a:r>
              <a:rPr lang="en-US" sz="2800" smtClean="0"/>
              <a:t>If an input condition specifies a no. of values, test cases should be developed that exercise the min. and max. nos. Values just above min. and just below max. are also tested</a:t>
            </a:r>
          </a:p>
        </p:txBody>
      </p:sp>
    </p:spTree>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3"/>
          <p:cNvSpPr>
            <a:spLocks noGrp="1" noChangeArrowheads="1"/>
          </p:cNvSpPr>
          <p:nvPr>
            <p:ph type="body" idx="1"/>
          </p:nvPr>
        </p:nvSpPr>
        <p:spPr>
          <a:xfrm>
            <a:off x="457200" y="228600"/>
            <a:ext cx="8229600" cy="5897563"/>
          </a:xfrm>
        </p:spPr>
        <p:txBody>
          <a:bodyPr/>
          <a:lstStyle/>
          <a:p>
            <a:pPr eaLnBrk="1" hangingPunct="1">
              <a:buFontTx/>
              <a:buNone/>
            </a:pPr>
            <a:r>
              <a:rPr lang="en-US" smtClean="0"/>
              <a:t>3. Guidelines 1 and 2 are applied to output conditions</a:t>
            </a:r>
          </a:p>
          <a:p>
            <a:pPr eaLnBrk="1" hangingPunct="1">
              <a:buFontTx/>
              <a:buNone/>
            </a:pPr>
            <a:r>
              <a:rPr lang="en-US" smtClean="0"/>
              <a:t>  For e.g. if a table is required as output from a program, then test cases should be designed to create a table with the max. and min. allowable no. of entries</a:t>
            </a:r>
          </a:p>
          <a:p>
            <a:pPr eaLnBrk="1" hangingPunct="1">
              <a:buFontTx/>
              <a:buNone/>
            </a:pPr>
            <a:r>
              <a:rPr lang="en-US" smtClean="0"/>
              <a:t>4. If internal program data structures have prescribed boundaries (for e.g. an array of size 100) then test cases should be designed to exercise the data structure at its boundary</a:t>
            </a:r>
          </a:p>
        </p:txBody>
      </p:sp>
    </p:spTree>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a:xfrm>
            <a:off x="457200" y="274638"/>
            <a:ext cx="8229600" cy="715962"/>
          </a:xfrm>
        </p:spPr>
        <p:txBody>
          <a:bodyPr/>
          <a:lstStyle/>
          <a:p>
            <a:pPr eaLnBrk="1" hangingPunct="1"/>
            <a:r>
              <a:rPr lang="en-US" sz="4000" smtClean="0"/>
              <a:t>Software Quality</a:t>
            </a:r>
          </a:p>
        </p:txBody>
      </p:sp>
      <p:sp>
        <p:nvSpPr>
          <p:cNvPr id="293891" name="Rectangle 3"/>
          <p:cNvSpPr>
            <a:spLocks noGrp="1" noChangeArrowheads="1"/>
          </p:cNvSpPr>
          <p:nvPr>
            <p:ph type="body" idx="1"/>
          </p:nvPr>
        </p:nvSpPr>
        <p:spPr>
          <a:xfrm>
            <a:off x="457200" y="990600"/>
            <a:ext cx="8229600" cy="5135563"/>
          </a:xfrm>
        </p:spPr>
        <p:txBody>
          <a:bodyPr/>
          <a:lstStyle/>
          <a:p>
            <a:pPr eaLnBrk="1" hangingPunct="1"/>
            <a:r>
              <a:rPr lang="en-US" sz="2800" smtClean="0"/>
              <a:t>Quality if defined as “a characteristic or attribute of something”</a:t>
            </a:r>
          </a:p>
          <a:p>
            <a:pPr eaLnBrk="1" hangingPunct="1"/>
            <a:r>
              <a:rPr lang="en-US" sz="2800" smtClean="0"/>
              <a:t>As an attribute of an item, quality refers to measurable characteristics such as:</a:t>
            </a:r>
          </a:p>
          <a:p>
            <a:pPr lvl="1" eaLnBrk="1" hangingPunct="1"/>
            <a:r>
              <a:rPr lang="en-US" sz="2400" smtClean="0"/>
              <a:t>Length</a:t>
            </a:r>
          </a:p>
          <a:p>
            <a:pPr lvl="1" eaLnBrk="1" hangingPunct="1"/>
            <a:r>
              <a:rPr lang="en-US" sz="2400" smtClean="0"/>
              <a:t>Colour</a:t>
            </a:r>
          </a:p>
          <a:p>
            <a:pPr lvl="1" eaLnBrk="1" hangingPunct="1"/>
            <a:r>
              <a:rPr lang="en-US" sz="2400" smtClean="0"/>
              <a:t>Etc</a:t>
            </a:r>
          </a:p>
          <a:p>
            <a:pPr eaLnBrk="1" hangingPunct="1"/>
            <a:r>
              <a:rPr lang="en-US" sz="2800" smtClean="0"/>
              <a:t>But for software, defining its attributes is more challenging than physical objects</a:t>
            </a:r>
          </a:p>
          <a:p>
            <a:pPr eaLnBrk="1" hangingPunct="1"/>
            <a:r>
              <a:rPr lang="en-US" sz="2800" smtClean="0"/>
              <a:t>But measures of a program’s characteristics do exist </a:t>
            </a:r>
          </a:p>
        </p:txBody>
      </p:sp>
    </p:spTree>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3"/>
          <p:cNvSpPr>
            <a:spLocks noGrp="1" noChangeArrowheads="1"/>
          </p:cNvSpPr>
          <p:nvPr>
            <p:ph type="body" idx="1"/>
          </p:nvPr>
        </p:nvSpPr>
        <p:spPr>
          <a:xfrm>
            <a:off x="457200" y="228600"/>
            <a:ext cx="8229600" cy="5897563"/>
          </a:xfrm>
        </p:spPr>
        <p:txBody>
          <a:bodyPr/>
          <a:lstStyle/>
          <a:p>
            <a:pPr eaLnBrk="1" hangingPunct="1"/>
            <a:r>
              <a:rPr lang="en-US" smtClean="0"/>
              <a:t>These include:</a:t>
            </a:r>
          </a:p>
          <a:p>
            <a:pPr lvl="1" eaLnBrk="1" hangingPunct="1"/>
            <a:r>
              <a:rPr lang="en-US" smtClean="0"/>
              <a:t>Cyclomatic complexity</a:t>
            </a:r>
          </a:p>
          <a:p>
            <a:pPr lvl="1" eaLnBrk="1" hangingPunct="1"/>
            <a:r>
              <a:rPr lang="en-US" smtClean="0"/>
              <a:t>Cohesion</a:t>
            </a:r>
          </a:p>
          <a:p>
            <a:pPr lvl="1" eaLnBrk="1" hangingPunct="1"/>
            <a:r>
              <a:rPr lang="en-US" smtClean="0"/>
              <a:t>No. of FPs</a:t>
            </a:r>
          </a:p>
          <a:p>
            <a:pPr lvl="1" eaLnBrk="1" hangingPunct="1"/>
            <a:r>
              <a:rPr lang="en-US" smtClean="0"/>
              <a:t>LOCs</a:t>
            </a:r>
          </a:p>
          <a:p>
            <a:pPr lvl="1" eaLnBrk="1" hangingPunct="1"/>
            <a:r>
              <a:rPr lang="en-US" smtClean="0"/>
              <a:t>Etc</a:t>
            </a:r>
          </a:p>
          <a:p>
            <a:pPr eaLnBrk="1" hangingPunct="1"/>
            <a:r>
              <a:rPr lang="en-US" smtClean="0"/>
              <a:t>When an item is based on its measurable characteristics, two kinds of quality may be encountered</a:t>
            </a:r>
          </a:p>
          <a:p>
            <a:pPr lvl="1" eaLnBrk="1" hangingPunct="1"/>
            <a:r>
              <a:rPr lang="en-US" smtClean="0"/>
              <a:t>Quality of design</a:t>
            </a:r>
          </a:p>
          <a:p>
            <a:pPr lvl="1" eaLnBrk="1" hangingPunct="1"/>
            <a:r>
              <a:rPr lang="en-US" smtClean="0"/>
              <a:t>Quality of conformance</a:t>
            </a:r>
          </a:p>
        </p:txBody>
      </p:sp>
    </p:spTree>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3"/>
          <p:cNvSpPr>
            <a:spLocks noGrp="1" noChangeArrowheads="1"/>
          </p:cNvSpPr>
          <p:nvPr>
            <p:ph type="body" idx="1"/>
          </p:nvPr>
        </p:nvSpPr>
        <p:spPr>
          <a:xfrm>
            <a:off x="457200" y="228600"/>
            <a:ext cx="8305800" cy="6400800"/>
          </a:xfrm>
        </p:spPr>
        <p:txBody>
          <a:bodyPr/>
          <a:lstStyle/>
          <a:p>
            <a:pPr eaLnBrk="1" hangingPunct="1"/>
            <a:r>
              <a:rPr lang="en-US" sz="2800" smtClean="0">
                <a:solidFill>
                  <a:srgbClr val="CC0000"/>
                </a:solidFill>
              </a:rPr>
              <a:t>Quality of design:</a:t>
            </a:r>
            <a:r>
              <a:rPr lang="en-US" sz="2800" smtClean="0"/>
              <a:t> refers to characteristics that designers specify for an item</a:t>
            </a:r>
          </a:p>
          <a:p>
            <a:pPr eaLnBrk="1" hangingPunct="1"/>
            <a:r>
              <a:rPr lang="en-US" sz="2800" smtClean="0"/>
              <a:t>For software, quality of design encompasses:</a:t>
            </a:r>
          </a:p>
          <a:p>
            <a:pPr lvl="1" eaLnBrk="1" hangingPunct="1"/>
            <a:r>
              <a:rPr lang="en-US" sz="2400" smtClean="0"/>
              <a:t>Requirements specifications</a:t>
            </a:r>
          </a:p>
          <a:p>
            <a:pPr lvl="1" eaLnBrk="1" hangingPunct="1"/>
            <a:r>
              <a:rPr lang="en-US" sz="2400" smtClean="0"/>
              <a:t>Design of the system</a:t>
            </a:r>
          </a:p>
          <a:p>
            <a:pPr eaLnBrk="1" hangingPunct="1"/>
            <a:r>
              <a:rPr lang="en-US" sz="2800" smtClean="0">
                <a:solidFill>
                  <a:srgbClr val="CC0000"/>
                </a:solidFill>
              </a:rPr>
              <a:t>Quality of conformance:</a:t>
            </a:r>
            <a:r>
              <a:rPr lang="en-US" sz="2800" smtClean="0"/>
              <a:t> is the degree to which the design specifications are followed during manufacturing</a:t>
            </a:r>
          </a:p>
          <a:p>
            <a:pPr eaLnBrk="1" hangingPunct="1"/>
            <a:r>
              <a:rPr lang="en-US" sz="2800" smtClean="0"/>
              <a:t>Quality of conformance is an issue that focuses primarily on implementation</a:t>
            </a:r>
          </a:p>
          <a:p>
            <a:pPr eaLnBrk="1" hangingPunct="1"/>
            <a:r>
              <a:rPr lang="en-US" sz="2800" smtClean="0"/>
              <a:t>If the implementation follows the design and the resulting system meets its requirements and performance goals, conformance quality is high</a:t>
            </a:r>
          </a:p>
          <a:p>
            <a:pPr lvl="1" eaLnBrk="1" hangingPunct="1"/>
            <a:endParaRPr lang="en-US" sz="2400" smtClean="0"/>
          </a:p>
          <a:p>
            <a:pPr eaLnBrk="1" hangingPunct="1"/>
            <a:endParaRPr lang="en-US" sz="2800" smtClean="0"/>
          </a:p>
        </p:txBody>
      </p:sp>
    </p:spTree>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a:xfrm>
            <a:off x="457200" y="274638"/>
            <a:ext cx="8229600" cy="563562"/>
          </a:xfrm>
        </p:spPr>
        <p:txBody>
          <a:bodyPr/>
          <a:lstStyle/>
          <a:p>
            <a:pPr eaLnBrk="1" hangingPunct="1"/>
            <a:r>
              <a:rPr lang="en-US" sz="4000" smtClean="0"/>
              <a:t>The Quality Movement</a:t>
            </a:r>
          </a:p>
        </p:txBody>
      </p:sp>
      <p:sp>
        <p:nvSpPr>
          <p:cNvPr id="296963" name="Rectangle 3"/>
          <p:cNvSpPr>
            <a:spLocks noGrp="1" noChangeArrowheads="1"/>
          </p:cNvSpPr>
          <p:nvPr>
            <p:ph type="body" idx="1"/>
          </p:nvPr>
        </p:nvSpPr>
        <p:spPr>
          <a:xfrm>
            <a:off x="457200" y="914400"/>
            <a:ext cx="8229600" cy="5211763"/>
          </a:xfrm>
        </p:spPr>
        <p:txBody>
          <a:bodyPr/>
          <a:lstStyle/>
          <a:p>
            <a:pPr eaLnBrk="1" hangingPunct="1"/>
            <a:r>
              <a:rPr lang="en-US" sz="2800" smtClean="0"/>
              <a:t>The quality movement began in the 1940s initiated by W. Edwards Deming</a:t>
            </a:r>
          </a:p>
          <a:p>
            <a:pPr eaLnBrk="1" hangingPunct="1"/>
            <a:r>
              <a:rPr lang="en-US" sz="2800" smtClean="0"/>
              <a:t>Using Deming’s approach, the Japanese developed a systematic approach to the elimination of the root causes of product defects</a:t>
            </a:r>
          </a:p>
          <a:p>
            <a:pPr eaLnBrk="1" hangingPunct="1"/>
            <a:r>
              <a:rPr lang="en-US" sz="2800" smtClean="0"/>
              <a:t>Their work migrated to the western world in the 1970s and 80s </a:t>
            </a:r>
          </a:p>
          <a:p>
            <a:pPr eaLnBrk="1" hangingPunct="1"/>
            <a:r>
              <a:rPr lang="en-US" sz="2800" smtClean="0"/>
              <a:t>This technique came to be known as “Total Quality Management” or TQM</a:t>
            </a:r>
          </a:p>
          <a:p>
            <a:pPr eaLnBrk="1" hangingPunct="1"/>
            <a:r>
              <a:rPr lang="en-US" sz="2800" smtClean="0"/>
              <a:t>It has 4 basic steps</a:t>
            </a:r>
          </a:p>
          <a:p>
            <a:pPr eaLnBrk="1" hangingPunct="1"/>
            <a:endParaRPr lang="en-US" sz="2800"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274638"/>
            <a:ext cx="8229600" cy="563562"/>
          </a:xfrm>
        </p:spPr>
        <p:txBody>
          <a:bodyPr/>
          <a:lstStyle/>
          <a:p>
            <a:pPr eaLnBrk="1" hangingPunct="1"/>
            <a:r>
              <a:rPr lang="en-US" smtClean="0"/>
              <a:t>Structure of an SRS Document</a:t>
            </a:r>
          </a:p>
        </p:txBody>
      </p:sp>
      <p:sp>
        <p:nvSpPr>
          <p:cNvPr id="30723" name="Rectangle 3"/>
          <p:cNvSpPr>
            <a:spLocks noGrp="1" noChangeArrowheads="1"/>
          </p:cNvSpPr>
          <p:nvPr>
            <p:ph type="body" idx="1"/>
          </p:nvPr>
        </p:nvSpPr>
        <p:spPr>
          <a:xfrm>
            <a:off x="457200" y="1066800"/>
            <a:ext cx="8229600" cy="5562600"/>
          </a:xfrm>
        </p:spPr>
        <p:txBody>
          <a:bodyPr/>
          <a:lstStyle/>
          <a:p>
            <a:pPr eaLnBrk="1" hangingPunct="1"/>
            <a:r>
              <a:rPr lang="en-US" sz="2400" smtClean="0"/>
              <a:t>All the requirements of the system have to be included in a document that is clear and concise</a:t>
            </a:r>
          </a:p>
          <a:p>
            <a:pPr eaLnBrk="1" hangingPunct="1"/>
            <a:r>
              <a:rPr lang="en-US" sz="2400" smtClean="0"/>
              <a:t>For this it is necessary to organize the requirements document as sections and subsections</a:t>
            </a:r>
          </a:p>
          <a:p>
            <a:pPr eaLnBrk="1" hangingPunct="1"/>
            <a:r>
              <a:rPr lang="en-US" sz="2400" smtClean="0"/>
              <a:t>There can be many ways to structure a requirements document</a:t>
            </a:r>
          </a:p>
          <a:p>
            <a:pPr eaLnBrk="1" hangingPunct="1"/>
            <a:r>
              <a:rPr lang="en-US" sz="2400" smtClean="0"/>
              <a:t>Many stds. and methods have been proposed for organizing an SRS</a:t>
            </a:r>
          </a:p>
          <a:p>
            <a:pPr eaLnBrk="1" hangingPunct="1"/>
            <a:r>
              <a:rPr lang="en-US" sz="2400" smtClean="0"/>
              <a:t>The main advantage of standardizing the structure of the document is that with an available std., each SRS will fit a certain pattern</a:t>
            </a:r>
          </a:p>
          <a:p>
            <a:pPr eaLnBrk="1" hangingPunct="1"/>
            <a:r>
              <a:rPr lang="en-US" sz="2400" smtClean="0"/>
              <a:t>This will make it easier for others to understand </a:t>
            </a:r>
          </a:p>
          <a:p>
            <a:pPr eaLnBrk="1" hangingPunct="1"/>
            <a:r>
              <a:rPr lang="en-US" sz="2400" smtClean="0"/>
              <a:t>This is also one of the roles of any std.</a:t>
            </a:r>
          </a:p>
        </p:txBody>
      </p:sp>
    </p:spTree>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3"/>
          <p:cNvSpPr>
            <a:spLocks noGrp="1" noChangeArrowheads="1"/>
          </p:cNvSpPr>
          <p:nvPr>
            <p:ph type="body" idx="1"/>
          </p:nvPr>
        </p:nvSpPr>
        <p:spPr>
          <a:xfrm>
            <a:off x="457200" y="228600"/>
            <a:ext cx="8229600" cy="6477000"/>
          </a:xfrm>
        </p:spPr>
        <p:txBody>
          <a:bodyPr/>
          <a:lstStyle/>
          <a:p>
            <a:pPr marL="609600" indent="-609600" eaLnBrk="1" hangingPunct="1">
              <a:lnSpc>
                <a:spcPct val="90000"/>
              </a:lnSpc>
              <a:buFontTx/>
              <a:buAutoNum type="arabicPeriod"/>
            </a:pPr>
            <a:r>
              <a:rPr lang="en-US" smtClean="0">
                <a:solidFill>
                  <a:srgbClr val="CC0000"/>
                </a:solidFill>
              </a:rPr>
              <a:t>Kaizen:</a:t>
            </a:r>
            <a:r>
              <a:rPr lang="en-US" smtClean="0"/>
              <a:t> Refers to a system of continuous process improvement</a:t>
            </a:r>
          </a:p>
          <a:p>
            <a:pPr marL="990600" lvl="1" indent="-533400" eaLnBrk="1" hangingPunct="1">
              <a:lnSpc>
                <a:spcPct val="90000"/>
              </a:lnSpc>
            </a:pPr>
            <a:r>
              <a:rPr lang="en-US" smtClean="0"/>
              <a:t>The goal of </a:t>
            </a:r>
            <a:r>
              <a:rPr lang="en-US" i="1" smtClean="0"/>
              <a:t>Kaizen</a:t>
            </a:r>
            <a:r>
              <a:rPr lang="en-US" smtClean="0"/>
              <a:t> is to develop a system (in this case, a software process) that is visible, repeatable and measurable</a:t>
            </a:r>
          </a:p>
          <a:p>
            <a:pPr marL="609600" indent="-609600" eaLnBrk="1" hangingPunct="1">
              <a:lnSpc>
                <a:spcPct val="90000"/>
              </a:lnSpc>
              <a:buFontTx/>
              <a:buAutoNum type="arabicPeriod"/>
            </a:pPr>
            <a:r>
              <a:rPr lang="en-US" smtClean="0"/>
              <a:t> </a:t>
            </a:r>
            <a:r>
              <a:rPr lang="en-US" smtClean="0">
                <a:solidFill>
                  <a:srgbClr val="CC0000"/>
                </a:solidFill>
              </a:rPr>
              <a:t>Atarimae Hinshitsu:</a:t>
            </a:r>
            <a:r>
              <a:rPr lang="en-US" smtClean="0"/>
              <a:t> This step follows after Kaizen has been achieved</a:t>
            </a:r>
          </a:p>
          <a:p>
            <a:pPr marL="990600" lvl="1" indent="-533400" eaLnBrk="1" hangingPunct="1">
              <a:lnSpc>
                <a:spcPct val="90000"/>
              </a:lnSpc>
            </a:pPr>
            <a:r>
              <a:rPr lang="en-US" smtClean="0"/>
              <a:t>This step examines factors that affect the process and works to optimize their impact on the process</a:t>
            </a:r>
          </a:p>
          <a:p>
            <a:pPr marL="990600" lvl="1" indent="-533400" eaLnBrk="1" hangingPunct="1">
              <a:lnSpc>
                <a:spcPct val="90000"/>
              </a:lnSpc>
            </a:pPr>
            <a:r>
              <a:rPr lang="en-US" smtClean="0"/>
              <a:t>For e.g. the software process may be affected by high staff turnover</a:t>
            </a:r>
          </a:p>
          <a:p>
            <a:pPr marL="990600" lvl="1" indent="-533400" eaLnBrk="1" hangingPunct="1">
              <a:lnSpc>
                <a:spcPct val="90000"/>
              </a:lnSpc>
            </a:pPr>
            <a:r>
              <a:rPr lang="en-US" smtClean="0"/>
              <a:t>High staff turnover may be due to frequent reorganizations within the company</a:t>
            </a:r>
          </a:p>
        </p:txBody>
      </p:sp>
    </p:spTree>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3"/>
          <p:cNvSpPr>
            <a:spLocks noGrp="1" noChangeArrowheads="1"/>
          </p:cNvSpPr>
          <p:nvPr>
            <p:ph type="body" idx="1"/>
          </p:nvPr>
        </p:nvSpPr>
        <p:spPr>
          <a:xfrm>
            <a:off x="457200" y="304800"/>
            <a:ext cx="8229600" cy="5821363"/>
          </a:xfrm>
        </p:spPr>
        <p:txBody>
          <a:bodyPr/>
          <a:lstStyle/>
          <a:p>
            <a:pPr marL="990600" lvl="1" indent="-533400" eaLnBrk="1" hangingPunct="1">
              <a:lnSpc>
                <a:spcPct val="90000"/>
              </a:lnSpc>
            </a:pPr>
            <a:r>
              <a:rPr lang="en-US" smtClean="0"/>
              <a:t>Thus be ensuring a stable organization, the quality of the software can be improved</a:t>
            </a:r>
          </a:p>
          <a:p>
            <a:pPr marL="990600" lvl="1" indent="-533400" eaLnBrk="1" hangingPunct="1">
              <a:lnSpc>
                <a:spcPct val="90000"/>
              </a:lnSpc>
            </a:pPr>
            <a:r>
              <a:rPr lang="en-US" i="1" smtClean="0"/>
              <a:t>Atarimae Hinshitsu</a:t>
            </a:r>
            <a:r>
              <a:rPr lang="en-US" smtClean="0"/>
              <a:t> would lead management to suggest changes in the way reorganization occurs</a:t>
            </a:r>
          </a:p>
          <a:p>
            <a:pPr marL="609600" indent="-609600" eaLnBrk="1" hangingPunct="1">
              <a:lnSpc>
                <a:spcPct val="90000"/>
              </a:lnSpc>
              <a:buFontTx/>
              <a:buNone/>
            </a:pPr>
            <a:r>
              <a:rPr lang="en-US" smtClean="0">
                <a:solidFill>
                  <a:srgbClr val="CC0000"/>
                </a:solidFill>
              </a:rPr>
              <a:t>3. Kansei:</a:t>
            </a:r>
            <a:r>
              <a:rPr lang="en-US" smtClean="0"/>
              <a:t> While the 1</a:t>
            </a:r>
            <a:r>
              <a:rPr lang="en-US" baseline="30000" smtClean="0"/>
              <a:t>st</a:t>
            </a:r>
            <a:r>
              <a:rPr lang="en-US" smtClean="0"/>
              <a:t> two steps focus on the process, this step concentrates on the user  of the product</a:t>
            </a:r>
          </a:p>
          <a:p>
            <a:pPr marL="990600" lvl="1" indent="-533400" eaLnBrk="1" hangingPunct="1">
              <a:lnSpc>
                <a:spcPct val="90000"/>
              </a:lnSpc>
            </a:pPr>
            <a:r>
              <a:rPr lang="en-US" smtClean="0"/>
              <a:t>Kansei translates to “the five senses”</a:t>
            </a:r>
          </a:p>
          <a:p>
            <a:pPr marL="990600" lvl="1" indent="-533400" eaLnBrk="1" hangingPunct="1">
              <a:lnSpc>
                <a:spcPct val="90000"/>
              </a:lnSpc>
            </a:pPr>
            <a:r>
              <a:rPr lang="en-US" smtClean="0"/>
              <a:t>By examining the way the user applies the product, </a:t>
            </a:r>
            <a:r>
              <a:rPr lang="en-US" i="1" smtClean="0"/>
              <a:t>Kansei</a:t>
            </a:r>
            <a:r>
              <a:rPr lang="en-US" smtClean="0"/>
              <a:t> leads to improvement in the product itself and potentially to the process that created it</a:t>
            </a:r>
          </a:p>
        </p:txBody>
      </p:sp>
    </p:spTree>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3"/>
          <p:cNvSpPr>
            <a:spLocks noGrp="1" noChangeArrowheads="1"/>
          </p:cNvSpPr>
          <p:nvPr>
            <p:ph type="body" idx="1"/>
          </p:nvPr>
        </p:nvSpPr>
        <p:spPr>
          <a:xfrm>
            <a:off x="457200" y="304800"/>
            <a:ext cx="8229600" cy="5821363"/>
          </a:xfrm>
        </p:spPr>
        <p:txBody>
          <a:bodyPr/>
          <a:lstStyle/>
          <a:p>
            <a:pPr eaLnBrk="1" hangingPunct="1">
              <a:buFontTx/>
              <a:buNone/>
            </a:pPr>
            <a:r>
              <a:rPr lang="en-US" sz="2800" smtClean="0"/>
              <a:t>4. </a:t>
            </a:r>
            <a:r>
              <a:rPr lang="en-US" sz="2800" smtClean="0">
                <a:solidFill>
                  <a:srgbClr val="CC0000"/>
                </a:solidFill>
              </a:rPr>
              <a:t>Miryokuteki Hinshitsu:</a:t>
            </a:r>
            <a:r>
              <a:rPr lang="en-US" sz="2800" smtClean="0"/>
              <a:t> it broadens management concern beyond the immediate product</a:t>
            </a:r>
          </a:p>
          <a:p>
            <a:pPr lvl="1" eaLnBrk="1" hangingPunct="1"/>
            <a:r>
              <a:rPr lang="en-US" sz="2400" smtClean="0"/>
              <a:t>It forces the management to observe the use of the product in the marketplace</a:t>
            </a:r>
          </a:p>
          <a:p>
            <a:pPr lvl="1" eaLnBrk="1" hangingPunct="1"/>
            <a:r>
              <a:rPr lang="en-US" sz="2400" smtClean="0"/>
              <a:t>In the software world, </a:t>
            </a:r>
            <a:r>
              <a:rPr lang="en-US" sz="2400" i="1" smtClean="0"/>
              <a:t>Miryokuteki Hinshitsu</a:t>
            </a:r>
            <a:r>
              <a:rPr lang="en-US" sz="2400" smtClean="0"/>
              <a:t> might be an attempt to uncover new and profitable products or applications that are an outgrowth from an existing computer-based system</a:t>
            </a:r>
          </a:p>
          <a:p>
            <a:pPr eaLnBrk="1" hangingPunct="1"/>
            <a:r>
              <a:rPr lang="en-US" sz="2800" smtClean="0"/>
              <a:t>For most companies, Kaizen should be of immediate concern</a:t>
            </a:r>
          </a:p>
          <a:p>
            <a:pPr eaLnBrk="1" hangingPunct="1"/>
            <a:r>
              <a:rPr lang="en-US" sz="2800" smtClean="0"/>
              <a:t>Until a good software process has been achieved, there’s little point in moving to the next steps</a:t>
            </a:r>
          </a:p>
          <a:p>
            <a:pPr eaLnBrk="1" hangingPunct="1"/>
            <a:endParaRPr lang="en-US" sz="2800" smtClean="0"/>
          </a:p>
        </p:txBody>
      </p:sp>
    </p:spTree>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3"/>
          <p:cNvSpPr>
            <a:spLocks noGrp="1" noChangeArrowheads="1"/>
          </p:cNvSpPr>
          <p:nvPr>
            <p:ph type="body" idx="1"/>
          </p:nvPr>
        </p:nvSpPr>
        <p:spPr>
          <a:xfrm>
            <a:off x="381000" y="914400"/>
            <a:ext cx="8305800" cy="5715000"/>
          </a:xfrm>
        </p:spPr>
        <p:txBody>
          <a:bodyPr/>
          <a:lstStyle/>
          <a:p>
            <a:pPr eaLnBrk="1" hangingPunct="1">
              <a:lnSpc>
                <a:spcPct val="90000"/>
              </a:lnSpc>
            </a:pPr>
            <a:r>
              <a:rPr lang="en-US" sz="2600" smtClean="0"/>
              <a:t>Statistical quality assurance reflects a growing trend throughout the industry to become more quantitative about quality</a:t>
            </a:r>
          </a:p>
          <a:p>
            <a:pPr eaLnBrk="1" hangingPunct="1">
              <a:lnSpc>
                <a:spcPct val="90000"/>
              </a:lnSpc>
            </a:pPr>
            <a:r>
              <a:rPr lang="en-US" sz="2600" smtClean="0"/>
              <a:t>For software statistical quality assurance implies the following steps:</a:t>
            </a:r>
          </a:p>
          <a:p>
            <a:pPr eaLnBrk="1" hangingPunct="1">
              <a:lnSpc>
                <a:spcPct val="90000"/>
              </a:lnSpc>
              <a:buFontTx/>
              <a:buNone/>
            </a:pPr>
            <a:r>
              <a:rPr lang="en-US" sz="2600" smtClean="0"/>
              <a:t>	1.	Information about software defects is collected and categorized</a:t>
            </a:r>
          </a:p>
          <a:p>
            <a:pPr eaLnBrk="1" hangingPunct="1">
              <a:lnSpc>
                <a:spcPct val="90000"/>
              </a:lnSpc>
              <a:buFontTx/>
              <a:buNone/>
            </a:pPr>
            <a:r>
              <a:rPr lang="en-US" sz="2600" smtClean="0"/>
              <a:t>	2. An attempt is made to trace each defect to its underlying cause e.g. </a:t>
            </a:r>
          </a:p>
          <a:p>
            <a:pPr lvl="1" eaLnBrk="1" hangingPunct="1">
              <a:lnSpc>
                <a:spcPct val="90000"/>
              </a:lnSpc>
            </a:pPr>
            <a:r>
              <a:rPr lang="en-US" sz="2600" smtClean="0"/>
              <a:t>Non conformance to specification</a:t>
            </a:r>
          </a:p>
          <a:p>
            <a:pPr lvl="1" eaLnBrk="1" hangingPunct="1">
              <a:lnSpc>
                <a:spcPct val="90000"/>
              </a:lnSpc>
            </a:pPr>
            <a:r>
              <a:rPr lang="en-US" sz="2600" smtClean="0"/>
              <a:t>Design error</a:t>
            </a:r>
          </a:p>
          <a:p>
            <a:pPr lvl="1" eaLnBrk="1" hangingPunct="1">
              <a:lnSpc>
                <a:spcPct val="90000"/>
              </a:lnSpc>
            </a:pPr>
            <a:r>
              <a:rPr lang="en-US" sz="2600" smtClean="0"/>
              <a:t>Violation of standards</a:t>
            </a:r>
          </a:p>
          <a:p>
            <a:pPr lvl="1" eaLnBrk="1" hangingPunct="1">
              <a:lnSpc>
                <a:spcPct val="90000"/>
              </a:lnSpc>
            </a:pPr>
            <a:r>
              <a:rPr lang="en-US" sz="2600" smtClean="0"/>
              <a:t>Poor communication with customer</a:t>
            </a:r>
          </a:p>
          <a:p>
            <a:pPr eaLnBrk="1" hangingPunct="1">
              <a:lnSpc>
                <a:spcPct val="90000"/>
              </a:lnSpc>
              <a:buFontTx/>
              <a:buNone/>
            </a:pPr>
            <a:r>
              <a:rPr lang="en-US" sz="2400" smtClean="0"/>
              <a:t>	</a:t>
            </a:r>
          </a:p>
        </p:txBody>
      </p:sp>
      <p:sp>
        <p:nvSpPr>
          <p:cNvPr id="301059" name="Rectangle 4"/>
          <p:cNvSpPr>
            <a:spLocks noGrp="1" noChangeArrowheads="1"/>
          </p:cNvSpPr>
          <p:nvPr>
            <p:ph type="title"/>
          </p:nvPr>
        </p:nvSpPr>
        <p:spPr>
          <a:xfrm>
            <a:off x="457200" y="274638"/>
            <a:ext cx="8229600" cy="487362"/>
          </a:xfrm>
        </p:spPr>
        <p:txBody>
          <a:bodyPr/>
          <a:lstStyle/>
          <a:p>
            <a:pPr eaLnBrk="1" hangingPunct="1"/>
            <a:r>
              <a:rPr lang="en-US" sz="4000" smtClean="0"/>
              <a:t>Statistical Quality Assurance</a:t>
            </a:r>
          </a:p>
        </p:txBody>
      </p:sp>
    </p:spTree>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3"/>
          <p:cNvSpPr>
            <a:spLocks noGrp="1" noChangeArrowheads="1"/>
          </p:cNvSpPr>
          <p:nvPr>
            <p:ph type="body" idx="1"/>
          </p:nvPr>
        </p:nvSpPr>
        <p:spPr>
          <a:xfrm>
            <a:off x="457200" y="228600"/>
            <a:ext cx="8305800" cy="5897563"/>
          </a:xfrm>
        </p:spPr>
        <p:txBody>
          <a:bodyPr/>
          <a:lstStyle/>
          <a:p>
            <a:pPr marL="609600" indent="-609600" eaLnBrk="1" hangingPunct="1">
              <a:lnSpc>
                <a:spcPct val="90000"/>
              </a:lnSpc>
              <a:buFontTx/>
              <a:buAutoNum type="arabicPeriod" startAt="3"/>
            </a:pPr>
            <a:r>
              <a:rPr lang="en-US" smtClean="0"/>
              <a:t>Using the Pareto principle (80% of the defects traced to 20% of all causes), isolate the 20% (the “vital few”)</a:t>
            </a:r>
          </a:p>
          <a:p>
            <a:pPr marL="609600" indent="-609600" eaLnBrk="1" hangingPunct="1">
              <a:lnSpc>
                <a:spcPct val="90000"/>
              </a:lnSpc>
              <a:buFontTx/>
              <a:buAutoNum type="arabicPeriod" startAt="3"/>
            </a:pPr>
            <a:r>
              <a:rPr lang="en-US" smtClean="0"/>
              <a:t>Once all the vital causes have been identified, move to correct problems that have caused the defects</a:t>
            </a:r>
          </a:p>
          <a:p>
            <a:pPr marL="609600" indent="-609600" eaLnBrk="1" hangingPunct="1">
              <a:lnSpc>
                <a:spcPct val="90000"/>
              </a:lnSpc>
              <a:buFontTx/>
              <a:buNone/>
            </a:pPr>
            <a:endParaRPr lang="en-US" smtClean="0"/>
          </a:p>
          <a:p>
            <a:pPr marL="609600" indent="-609600" eaLnBrk="1" hangingPunct="1">
              <a:lnSpc>
                <a:spcPct val="90000"/>
              </a:lnSpc>
            </a:pPr>
            <a:r>
              <a:rPr lang="en-US" smtClean="0"/>
              <a:t>This simple concept represents an important step towards an adaptive software engg. process in which changes are made to improve those elements that introduce error</a:t>
            </a:r>
          </a:p>
          <a:p>
            <a:pPr marL="609600" indent="-609600" eaLnBrk="1" hangingPunct="1">
              <a:lnSpc>
                <a:spcPct val="90000"/>
              </a:lnSpc>
              <a:buFontTx/>
              <a:buNone/>
            </a:pPr>
            <a:endParaRPr lang="en-US" smtClean="0"/>
          </a:p>
        </p:txBody>
      </p:sp>
    </p:spTree>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3"/>
          <p:cNvSpPr>
            <a:spLocks noGrp="1" noChangeArrowheads="1"/>
          </p:cNvSpPr>
          <p:nvPr>
            <p:ph type="body" idx="1"/>
          </p:nvPr>
        </p:nvSpPr>
        <p:spPr>
          <a:xfrm>
            <a:off x="457200" y="228600"/>
            <a:ext cx="8229600" cy="5897563"/>
          </a:xfrm>
        </p:spPr>
        <p:txBody>
          <a:bodyPr/>
          <a:lstStyle/>
          <a:p>
            <a:pPr eaLnBrk="1" hangingPunct="1"/>
            <a:r>
              <a:rPr lang="en-US" smtClean="0"/>
              <a:t>To explain the process, assume that a software company collects information on defects for a period on 1 year</a:t>
            </a:r>
          </a:p>
          <a:p>
            <a:pPr eaLnBrk="1" hangingPunct="1"/>
            <a:r>
              <a:rPr lang="en-US" smtClean="0"/>
              <a:t>Some errors are uncovered as software is being developed</a:t>
            </a:r>
          </a:p>
          <a:p>
            <a:pPr eaLnBrk="1" hangingPunct="1"/>
            <a:r>
              <a:rPr lang="en-US" smtClean="0"/>
              <a:t>Other defects are encountered after the software has been released to its end user</a:t>
            </a:r>
          </a:p>
          <a:p>
            <a:pPr eaLnBrk="1" hangingPunct="1"/>
            <a:r>
              <a:rPr lang="en-US" smtClean="0"/>
              <a:t>Although 100s of different errors are uncovered, all can be tracked to one (or more) of the following causes:</a:t>
            </a:r>
          </a:p>
        </p:txBody>
      </p:sp>
    </p:spTree>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3"/>
          <p:cNvSpPr>
            <a:spLocks noGrp="1" noChangeArrowheads="1"/>
          </p:cNvSpPr>
          <p:nvPr>
            <p:ph type="body" idx="1"/>
          </p:nvPr>
        </p:nvSpPr>
        <p:spPr>
          <a:xfrm>
            <a:off x="457200" y="228600"/>
            <a:ext cx="8229600" cy="5897563"/>
          </a:xfrm>
        </p:spPr>
        <p:txBody>
          <a:bodyPr/>
          <a:lstStyle/>
          <a:p>
            <a:pPr eaLnBrk="1" hangingPunct="1">
              <a:lnSpc>
                <a:spcPct val="90000"/>
              </a:lnSpc>
            </a:pPr>
            <a:r>
              <a:rPr lang="en-US" sz="2400" smtClean="0"/>
              <a:t>Incomplete or erroneous specifications (IES)</a:t>
            </a:r>
          </a:p>
          <a:p>
            <a:pPr eaLnBrk="1" hangingPunct="1">
              <a:lnSpc>
                <a:spcPct val="90000"/>
              </a:lnSpc>
            </a:pPr>
            <a:r>
              <a:rPr lang="en-US" sz="2400" smtClean="0"/>
              <a:t>Misinterpretation of customer communication (MCC)</a:t>
            </a:r>
          </a:p>
          <a:p>
            <a:pPr eaLnBrk="1" hangingPunct="1">
              <a:lnSpc>
                <a:spcPct val="90000"/>
              </a:lnSpc>
            </a:pPr>
            <a:r>
              <a:rPr lang="en-US" sz="2400" smtClean="0"/>
              <a:t>Intentional deviation from specification (IDS)</a:t>
            </a:r>
          </a:p>
          <a:p>
            <a:pPr eaLnBrk="1" hangingPunct="1">
              <a:lnSpc>
                <a:spcPct val="90000"/>
              </a:lnSpc>
            </a:pPr>
            <a:r>
              <a:rPr lang="en-US" sz="2400" smtClean="0"/>
              <a:t>Violation of programming standards (VPS)</a:t>
            </a:r>
          </a:p>
          <a:p>
            <a:pPr eaLnBrk="1" hangingPunct="1">
              <a:lnSpc>
                <a:spcPct val="90000"/>
              </a:lnSpc>
            </a:pPr>
            <a:r>
              <a:rPr lang="en-US" sz="2400" smtClean="0"/>
              <a:t>Error in data representation (EDR)</a:t>
            </a:r>
          </a:p>
          <a:p>
            <a:pPr eaLnBrk="1" hangingPunct="1">
              <a:lnSpc>
                <a:spcPct val="90000"/>
              </a:lnSpc>
            </a:pPr>
            <a:r>
              <a:rPr lang="en-US" sz="2400" smtClean="0"/>
              <a:t>Inconsistent module interface (IMI)</a:t>
            </a:r>
          </a:p>
          <a:p>
            <a:pPr eaLnBrk="1" hangingPunct="1">
              <a:lnSpc>
                <a:spcPct val="90000"/>
              </a:lnSpc>
            </a:pPr>
            <a:r>
              <a:rPr lang="en-US" sz="2400" smtClean="0"/>
              <a:t>Error in design logic (EDL)</a:t>
            </a:r>
          </a:p>
          <a:p>
            <a:pPr eaLnBrk="1" hangingPunct="1">
              <a:lnSpc>
                <a:spcPct val="90000"/>
              </a:lnSpc>
            </a:pPr>
            <a:r>
              <a:rPr lang="en-US" sz="2400" smtClean="0"/>
              <a:t>Incomplete or erroneous testing (IET)</a:t>
            </a:r>
          </a:p>
          <a:p>
            <a:pPr eaLnBrk="1" hangingPunct="1">
              <a:lnSpc>
                <a:spcPct val="90000"/>
              </a:lnSpc>
            </a:pPr>
            <a:r>
              <a:rPr lang="en-US" sz="2400" smtClean="0"/>
              <a:t>Inaccurate or incomplete documentation (IID)</a:t>
            </a:r>
          </a:p>
          <a:p>
            <a:pPr eaLnBrk="1" hangingPunct="1">
              <a:lnSpc>
                <a:spcPct val="90000"/>
              </a:lnSpc>
            </a:pPr>
            <a:r>
              <a:rPr lang="en-US" sz="2400" smtClean="0"/>
              <a:t>Error in programming language translation of design (PLT)</a:t>
            </a:r>
          </a:p>
          <a:p>
            <a:pPr eaLnBrk="1" hangingPunct="1">
              <a:lnSpc>
                <a:spcPct val="90000"/>
              </a:lnSpc>
            </a:pPr>
            <a:r>
              <a:rPr lang="en-US" sz="2400" smtClean="0"/>
              <a:t>Ambiguous or inconsistent human-computer interface (HCI)</a:t>
            </a:r>
          </a:p>
          <a:p>
            <a:pPr eaLnBrk="1" hangingPunct="1">
              <a:lnSpc>
                <a:spcPct val="90000"/>
              </a:lnSpc>
            </a:pPr>
            <a:r>
              <a:rPr lang="en-US" sz="2400" smtClean="0"/>
              <a:t>Miscellaneous (MIS)</a:t>
            </a:r>
          </a:p>
          <a:p>
            <a:pPr eaLnBrk="1" hangingPunct="1">
              <a:lnSpc>
                <a:spcPct val="90000"/>
              </a:lnSpc>
            </a:pPr>
            <a:endParaRPr lang="en-US" sz="2400" smtClean="0"/>
          </a:p>
        </p:txBody>
      </p:sp>
    </p:spTree>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3"/>
          <p:cNvSpPr>
            <a:spLocks noGrp="1" noChangeArrowheads="1"/>
          </p:cNvSpPr>
          <p:nvPr>
            <p:ph type="body" sz="half" idx="1"/>
          </p:nvPr>
        </p:nvSpPr>
        <p:spPr>
          <a:xfrm>
            <a:off x="609600" y="228600"/>
            <a:ext cx="8229600" cy="990600"/>
          </a:xfrm>
        </p:spPr>
        <p:txBody>
          <a:bodyPr/>
          <a:lstStyle/>
          <a:p>
            <a:pPr eaLnBrk="1" hangingPunct="1">
              <a:lnSpc>
                <a:spcPct val="90000"/>
              </a:lnSpc>
            </a:pPr>
            <a:r>
              <a:rPr lang="en-US" sz="2800" smtClean="0"/>
              <a:t>To apply </a:t>
            </a:r>
            <a:r>
              <a:rPr lang="en-US" sz="3000" smtClean="0"/>
              <a:t>statistical quality assurance  a table is built as </a:t>
            </a:r>
          </a:p>
        </p:txBody>
      </p:sp>
      <p:graphicFrame>
        <p:nvGraphicFramePr>
          <p:cNvPr id="324483" name="Group 899"/>
          <p:cNvGraphicFramePr>
            <a:graphicFrameLocks noGrp="1"/>
          </p:cNvGraphicFramePr>
          <p:nvPr>
            <p:ph sz="half" idx="2"/>
          </p:nvPr>
        </p:nvGraphicFramePr>
        <p:xfrm>
          <a:off x="533400" y="1295400"/>
          <a:ext cx="8382000" cy="5334003"/>
        </p:xfrm>
        <a:graphic>
          <a:graphicData uri="http://schemas.openxmlformats.org/drawingml/2006/table">
            <a:tbl>
              <a:tblPr/>
              <a:tblGrid>
                <a:gridCol w="858838"/>
                <a:gridCol w="777875"/>
                <a:gridCol w="771525"/>
                <a:gridCol w="873125"/>
                <a:gridCol w="863600"/>
                <a:gridCol w="992187"/>
                <a:gridCol w="922338"/>
                <a:gridCol w="1158875"/>
                <a:gridCol w="1163637"/>
              </a:tblGrid>
              <a:tr h="6334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Total</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IN"/>
                    </a:p>
                  </a:txBody>
                  <a:tcPr/>
                </a:tc>
                <a:tc grid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Serious</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IN"/>
                    </a:p>
                  </a:txBody>
                  <a:tcPr/>
                </a:tc>
                <a:tc grid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Moderate</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IN"/>
                    </a:p>
                  </a:txBody>
                  <a:tcPr/>
                </a:tc>
                <a:tc grid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Minor</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IN"/>
                    </a:p>
                  </a:txBody>
                  <a:tcPr/>
                </a:tc>
              </a:tr>
              <a:tr h="3365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Error</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No.</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No.</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No.</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No.</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49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IES</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205</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22</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34</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27</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68</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18</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103</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24</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65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MCC</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156</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17</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12</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9</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68</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18</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76</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17</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49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IDS</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48</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5</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24</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6</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23</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5</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49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VPS</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25</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3</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15</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4</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10</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2</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65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EDR</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130</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14</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26</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20</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68</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18</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36</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8</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49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IMI</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58</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6</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9</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7</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18</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5</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31</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7</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65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EDL</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45</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5</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14</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11</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12</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3</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19</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4</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49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IET</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95</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10</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12</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9</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35</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9</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48</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11</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33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IID</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36</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4</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2</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2</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20</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5</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14</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3</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65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PLT</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60</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6</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15</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12</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19</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5</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26</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6</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65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HCI</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28</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3</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3</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2</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17</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4</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8</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2</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65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MIS</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56</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6</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15</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4</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41</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9</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65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Totals</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942</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100</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128</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100</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379</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100</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435</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100</a:t>
                      </a:r>
                      <a:endParaRPr kumimoji="0" lang="en-US" sz="18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3"/>
          <p:cNvSpPr>
            <a:spLocks noGrp="1" noChangeArrowheads="1"/>
          </p:cNvSpPr>
          <p:nvPr>
            <p:ph type="body" idx="1"/>
          </p:nvPr>
        </p:nvSpPr>
        <p:spPr>
          <a:xfrm>
            <a:off x="457200" y="152400"/>
            <a:ext cx="8305800" cy="6705600"/>
          </a:xfrm>
        </p:spPr>
        <p:txBody>
          <a:bodyPr/>
          <a:lstStyle/>
          <a:p>
            <a:pPr eaLnBrk="1" hangingPunct="1">
              <a:lnSpc>
                <a:spcPct val="90000"/>
              </a:lnSpc>
            </a:pPr>
            <a:r>
              <a:rPr lang="en-US" sz="2800" smtClean="0"/>
              <a:t>The table indicates that IES,MCC and EDR are the “vital few” causes that account for 53% of all errors</a:t>
            </a:r>
          </a:p>
          <a:p>
            <a:pPr eaLnBrk="1" hangingPunct="1">
              <a:lnSpc>
                <a:spcPct val="90000"/>
              </a:lnSpc>
            </a:pPr>
            <a:r>
              <a:rPr lang="en-US" sz="2800" smtClean="0"/>
              <a:t>It should be noted that IES, EDR, PLT and EDL would be selected as the “vital few” only when serious errors are considered</a:t>
            </a:r>
          </a:p>
          <a:p>
            <a:pPr eaLnBrk="1" hangingPunct="1">
              <a:lnSpc>
                <a:spcPct val="90000"/>
              </a:lnSpc>
            </a:pPr>
            <a:r>
              <a:rPr lang="en-US" sz="2800" smtClean="0"/>
              <a:t>Once the “vital few” causes are determined, the software development organization can begin corrective action</a:t>
            </a:r>
          </a:p>
          <a:p>
            <a:pPr eaLnBrk="1" hangingPunct="1">
              <a:lnSpc>
                <a:spcPct val="90000"/>
              </a:lnSpc>
            </a:pPr>
            <a:r>
              <a:rPr lang="en-US" sz="2800" smtClean="0"/>
              <a:t>For e.g. to correct MCC, the software developer might try to think of methods to improve the quality of customer communication and specification</a:t>
            </a:r>
          </a:p>
          <a:p>
            <a:pPr eaLnBrk="1" hangingPunct="1">
              <a:lnSpc>
                <a:spcPct val="90000"/>
              </a:lnSpc>
            </a:pPr>
            <a:r>
              <a:rPr lang="en-US" sz="2800" smtClean="0"/>
              <a:t>As the vital few causes are corrected, new candidates pop to the top of the stack</a:t>
            </a:r>
          </a:p>
          <a:p>
            <a:pPr eaLnBrk="1" hangingPunct="1">
              <a:lnSpc>
                <a:spcPct val="90000"/>
              </a:lnSpc>
            </a:pPr>
            <a:endParaRPr lang="en-US" sz="2800" smtClean="0"/>
          </a:p>
          <a:p>
            <a:pPr eaLnBrk="1" hangingPunct="1">
              <a:lnSpc>
                <a:spcPct val="90000"/>
              </a:lnSpc>
            </a:pPr>
            <a:endParaRPr lang="en-US" sz="2800" smtClean="0"/>
          </a:p>
        </p:txBody>
      </p:sp>
    </p:spTree>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3"/>
          <p:cNvSpPr>
            <a:spLocks noGrp="1" noChangeArrowheads="1"/>
          </p:cNvSpPr>
          <p:nvPr>
            <p:ph type="body" idx="1"/>
          </p:nvPr>
        </p:nvSpPr>
        <p:spPr>
          <a:xfrm>
            <a:off x="457200" y="228600"/>
            <a:ext cx="8229600" cy="5897563"/>
          </a:xfrm>
        </p:spPr>
        <p:txBody>
          <a:bodyPr/>
          <a:lstStyle/>
          <a:p>
            <a:pPr eaLnBrk="1" hangingPunct="1">
              <a:lnSpc>
                <a:spcPct val="80000"/>
              </a:lnSpc>
            </a:pPr>
            <a:r>
              <a:rPr lang="en-US" sz="2800" smtClean="0"/>
              <a:t>In conjunction with this defect information, software developer can calculate an </a:t>
            </a:r>
            <a:r>
              <a:rPr lang="en-US" sz="2800" smtClean="0">
                <a:solidFill>
                  <a:srgbClr val="CC0000"/>
                </a:solidFill>
              </a:rPr>
              <a:t>error index (EI)</a:t>
            </a:r>
            <a:r>
              <a:rPr lang="en-US" sz="2800" smtClean="0"/>
              <a:t> for each major step in the software engg. process as follows:</a:t>
            </a:r>
          </a:p>
          <a:p>
            <a:pPr eaLnBrk="1" hangingPunct="1">
              <a:lnSpc>
                <a:spcPct val="80000"/>
              </a:lnSpc>
              <a:buFontTx/>
              <a:buNone/>
            </a:pPr>
            <a:endParaRPr lang="en-US" sz="2800" smtClean="0"/>
          </a:p>
          <a:p>
            <a:pPr eaLnBrk="1" hangingPunct="1">
              <a:lnSpc>
                <a:spcPct val="80000"/>
              </a:lnSpc>
              <a:buFontTx/>
              <a:buNone/>
            </a:pPr>
            <a:r>
              <a:rPr lang="en-US" sz="2800" smtClean="0"/>
              <a:t>1. After analysis, design, coding, testing and release, the following data are gathered:</a:t>
            </a:r>
          </a:p>
          <a:p>
            <a:pPr eaLnBrk="1" hangingPunct="1">
              <a:lnSpc>
                <a:spcPct val="80000"/>
              </a:lnSpc>
              <a:buFontTx/>
              <a:buNone/>
            </a:pPr>
            <a:r>
              <a:rPr lang="en-US" sz="2800" smtClean="0"/>
              <a:t>  E</a:t>
            </a:r>
            <a:r>
              <a:rPr lang="en-US" sz="2800" baseline="-25000" smtClean="0"/>
              <a:t>i</a:t>
            </a:r>
            <a:r>
              <a:rPr lang="en-US" sz="2800" smtClean="0"/>
              <a:t>= the total no. of errors uncovered during  	the 	</a:t>
            </a:r>
            <a:r>
              <a:rPr lang="en-US" sz="2800" i="1" smtClean="0"/>
              <a:t>i</a:t>
            </a:r>
            <a:r>
              <a:rPr lang="en-US" sz="2800" smtClean="0"/>
              <a:t>th step in the software engg. process</a:t>
            </a:r>
          </a:p>
          <a:p>
            <a:pPr eaLnBrk="1" hangingPunct="1">
              <a:lnSpc>
                <a:spcPct val="80000"/>
              </a:lnSpc>
              <a:buFontTx/>
              <a:buNone/>
            </a:pPr>
            <a:r>
              <a:rPr lang="en-US" sz="2800" smtClean="0"/>
              <a:t>  S  </a:t>
            </a:r>
            <a:r>
              <a:rPr lang="en-US" sz="2800" baseline="-25000" smtClean="0"/>
              <a:t>i</a:t>
            </a:r>
            <a:r>
              <a:rPr lang="en-US" sz="2800" smtClean="0"/>
              <a:t>= the no. of serious errors</a:t>
            </a:r>
          </a:p>
          <a:p>
            <a:pPr eaLnBrk="1" hangingPunct="1">
              <a:lnSpc>
                <a:spcPct val="80000"/>
              </a:lnSpc>
              <a:buFontTx/>
              <a:buNone/>
            </a:pPr>
            <a:r>
              <a:rPr lang="en-US" sz="2800" smtClean="0"/>
              <a:t>  M</a:t>
            </a:r>
            <a:r>
              <a:rPr lang="en-US" sz="2800" baseline="-25000" smtClean="0"/>
              <a:t>i  </a:t>
            </a:r>
            <a:r>
              <a:rPr lang="en-US" sz="2800" smtClean="0"/>
              <a:t>= the no. of moderate errors</a:t>
            </a:r>
          </a:p>
          <a:p>
            <a:pPr eaLnBrk="1" hangingPunct="1">
              <a:lnSpc>
                <a:spcPct val="80000"/>
              </a:lnSpc>
              <a:buFontTx/>
              <a:buNone/>
            </a:pPr>
            <a:r>
              <a:rPr lang="en-US" sz="2800" smtClean="0"/>
              <a:t>   T</a:t>
            </a:r>
            <a:r>
              <a:rPr lang="en-US" sz="2800" baseline="-25000" smtClean="0"/>
              <a:t>i  </a:t>
            </a:r>
            <a:r>
              <a:rPr lang="en-US" sz="2800" smtClean="0"/>
              <a:t>= the no. of minor errors</a:t>
            </a:r>
          </a:p>
          <a:p>
            <a:pPr eaLnBrk="1" hangingPunct="1">
              <a:lnSpc>
                <a:spcPct val="80000"/>
              </a:lnSpc>
              <a:buFontTx/>
              <a:buNone/>
            </a:pPr>
            <a:r>
              <a:rPr lang="en-US" sz="2800" smtClean="0"/>
              <a:t>  PS= the size of the product (LOC, design 	statements, pages of documentations) at the 	</a:t>
            </a:r>
            <a:r>
              <a:rPr lang="en-US" sz="2800" i="1" smtClean="0"/>
              <a:t>i</a:t>
            </a:r>
            <a:r>
              <a:rPr lang="en-US" sz="2800" smtClean="0"/>
              <a:t>th steps</a:t>
            </a:r>
          </a:p>
          <a:p>
            <a:pPr eaLnBrk="1" hangingPunct="1">
              <a:lnSpc>
                <a:spcPct val="80000"/>
              </a:lnSpc>
              <a:buFontTx/>
              <a:buNone/>
            </a:pPr>
            <a:endParaRPr lang="en-US" sz="280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a:xfrm>
            <a:off x="457200" y="990600"/>
            <a:ext cx="8229600" cy="5562600"/>
          </a:xfrm>
        </p:spPr>
        <p:txBody>
          <a:bodyPr/>
          <a:lstStyle/>
          <a:p>
            <a:pPr eaLnBrk="1" hangingPunct="1">
              <a:lnSpc>
                <a:spcPct val="90000"/>
              </a:lnSpc>
            </a:pPr>
            <a:r>
              <a:rPr lang="en-US" sz="2800" smtClean="0"/>
              <a:t>The fundamental problem of S/W Engg. is the problem of scale</a:t>
            </a:r>
          </a:p>
          <a:p>
            <a:pPr eaLnBrk="1" hangingPunct="1">
              <a:lnSpc>
                <a:spcPct val="90000"/>
              </a:lnSpc>
            </a:pPr>
            <a:r>
              <a:rPr lang="en-US" sz="2800" smtClean="0"/>
              <a:t>As the scale changes to more complex and larger s/w systems, new problems occur</a:t>
            </a:r>
          </a:p>
          <a:p>
            <a:pPr eaLnBrk="1" hangingPunct="1">
              <a:lnSpc>
                <a:spcPct val="90000"/>
              </a:lnSpc>
            </a:pPr>
            <a:r>
              <a:rPr lang="en-US" sz="2800" smtClean="0"/>
              <a:t>This leads to redefining the priorities of the activities that go into developing s/w</a:t>
            </a:r>
          </a:p>
          <a:p>
            <a:pPr eaLnBrk="1" hangingPunct="1">
              <a:lnSpc>
                <a:spcPct val="90000"/>
              </a:lnSpc>
            </a:pPr>
            <a:r>
              <a:rPr lang="en-US" sz="2800" smtClean="0"/>
              <a:t>Software requirement in one such area to which little importance was attached in the early days of s/w development </a:t>
            </a:r>
          </a:p>
          <a:p>
            <a:pPr eaLnBrk="1" hangingPunct="1">
              <a:lnSpc>
                <a:spcPct val="90000"/>
              </a:lnSpc>
            </a:pPr>
            <a:r>
              <a:rPr lang="en-US" sz="2800" smtClean="0"/>
              <a:t>More emphasis was on design &amp; coding since it was assumed that the developers understood the problem clearly when it was explained to them</a:t>
            </a:r>
          </a:p>
        </p:txBody>
      </p:sp>
      <p:sp>
        <p:nvSpPr>
          <p:cNvPr id="4099" name="Rectangle 5"/>
          <p:cNvSpPr>
            <a:spLocks noGrp="1" noChangeArrowheads="1"/>
          </p:cNvSpPr>
          <p:nvPr>
            <p:ph type="title"/>
          </p:nvPr>
        </p:nvSpPr>
        <p:spPr>
          <a:xfrm>
            <a:off x="457200" y="274638"/>
            <a:ext cx="8229600" cy="715962"/>
          </a:xfrm>
        </p:spPr>
        <p:txBody>
          <a:bodyPr/>
          <a:lstStyle/>
          <a:p>
            <a:pPr eaLnBrk="1" hangingPunct="1"/>
            <a:r>
              <a:rPr lang="en-US" sz="4000" smtClean="0"/>
              <a:t>Introduction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body" idx="1"/>
          </p:nvPr>
        </p:nvSpPr>
        <p:spPr>
          <a:xfrm>
            <a:off x="457200" y="304800"/>
            <a:ext cx="8229600" cy="5821363"/>
          </a:xfrm>
        </p:spPr>
        <p:txBody>
          <a:bodyPr/>
          <a:lstStyle/>
          <a:p>
            <a:pPr eaLnBrk="1" hangingPunct="1">
              <a:lnSpc>
                <a:spcPct val="90000"/>
              </a:lnSpc>
            </a:pPr>
            <a:r>
              <a:rPr lang="en-US" sz="2800" smtClean="0"/>
              <a:t>Another advantage that these stds. give is that by having the requirements in a std. Way, they help ensure that the analyst does not forget some major property</a:t>
            </a:r>
          </a:p>
          <a:p>
            <a:pPr eaLnBrk="1" hangingPunct="1">
              <a:lnSpc>
                <a:spcPct val="90000"/>
              </a:lnSpc>
            </a:pPr>
            <a:r>
              <a:rPr lang="en-US" sz="2800" smtClean="0"/>
              <a:t>The IEEE stds. recognize that different projects may require their requirements to be organized differently</a:t>
            </a:r>
          </a:p>
          <a:p>
            <a:pPr eaLnBrk="1" hangingPunct="1">
              <a:lnSpc>
                <a:spcPct val="90000"/>
              </a:lnSpc>
            </a:pPr>
            <a:r>
              <a:rPr lang="en-US" sz="2800" smtClean="0"/>
              <a:t>That is, there is no one method that is suitable to all projects</a:t>
            </a:r>
          </a:p>
          <a:p>
            <a:pPr eaLnBrk="1" hangingPunct="1">
              <a:lnSpc>
                <a:spcPct val="90000"/>
              </a:lnSpc>
            </a:pPr>
            <a:r>
              <a:rPr lang="en-US" sz="2800" smtClean="0"/>
              <a:t>Thus IEE provides different ways of structuring the SRS</a:t>
            </a:r>
          </a:p>
          <a:p>
            <a:pPr eaLnBrk="1" hangingPunct="1">
              <a:lnSpc>
                <a:spcPct val="90000"/>
              </a:lnSpc>
            </a:pPr>
            <a:r>
              <a:rPr lang="en-US" sz="2800" smtClean="0"/>
              <a:t>The first two sections of the SRS are same for all of them</a:t>
            </a:r>
          </a:p>
          <a:p>
            <a:pPr eaLnBrk="1" hangingPunct="1">
              <a:lnSpc>
                <a:spcPct val="90000"/>
              </a:lnSpc>
            </a:pPr>
            <a:r>
              <a:rPr lang="en-US" sz="2800" smtClean="0"/>
              <a:t>The organization of the SRS as proposed in the IEEE guide to SRS is given in the next slides</a:t>
            </a:r>
          </a:p>
          <a:p>
            <a:pPr eaLnBrk="1" hangingPunct="1">
              <a:lnSpc>
                <a:spcPct val="90000"/>
              </a:lnSpc>
            </a:pPr>
            <a:endParaRPr lang="en-US" sz="2800" smtClean="0"/>
          </a:p>
        </p:txBody>
      </p:sp>
    </p:spTree>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3"/>
          <p:cNvSpPr>
            <a:spLocks noGrp="1" noChangeArrowheads="1"/>
          </p:cNvSpPr>
          <p:nvPr>
            <p:ph type="body" idx="1"/>
          </p:nvPr>
        </p:nvSpPr>
        <p:spPr>
          <a:xfrm>
            <a:off x="457200" y="228600"/>
            <a:ext cx="8229600" cy="5897563"/>
          </a:xfrm>
        </p:spPr>
        <p:txBody>
          <a:bodyPr/>
          <a:lstStyle/>
          <a:p>
            <a:pPr eaLnBrk="1" hangingPunct="1">
              <a:buFontTx/>
              <a:buNone/>
            </a:pPr>
            <a:r>
              <a:rPr lang="en-US" smtClean="0"/>
              <a:t>2. Next, weight factors are chosen as:</a:t>
            </a:r>
          </a:p>
          <a:p>
            <a:pPr eaLnBrk="1" hangingPunct="1">
              <a:buFontTx/>
              <a:buNone/>
            </a:pPr>
            <a:r>
              <a:rPr lang="en-US" smtClean="0"/>
              <a:t>	ws = 10 for serious errors</a:t>
            </a:r>
          </a:p>
          <a:p>
            <a:pPr eaLnBrk="1" hangingPunct="1">
              <a:buFontTx/>
              <a:buNone/>
            </a:pPr>
            <a:r>
              <a:rPr lang="en-US" smtClean="0"/>
              <a:t>   wm=  3 for moderate errors</a:t>
            </a:r>
          </a:p>
          <a:p>
            <a:pPr eaLnBrk="1" hangingPunct="1">
              <a:buFontTx/>
              <a:buNone/>
            </a:pPr>
            <a:r>
              <a:rPr lang="en-US" smtClean="0"/>
              <a:t>   wt  =  1 for trivial errors </a:t>
            </a:r>
          </a:p>
          <a:p>
            <a:pPr eaLnBrk="1" hangingPunct="1"/>
            <a:r>
              <a:rPr lang="en-US" smtClean="0"/>
              <a:t>These weighting factors for each phase should become larger as development progresses</a:t>
            </a:r>
          </a:p>
          <a:p>
            <a:pPr eaLnBrk="1" hangingPunct="1"/>
            <a:r>
              <a:rPr lang="en-US" smtClean="0"/>
              <a:t>This rewards an organization that finds errors early</a:t>
            </a:r>
          </a:p>
        </p:txBody>
      </p:sp>
    </p:spTree>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3"/>
          <p:cNvSpPr>
            <a:spLocks noGrp="1" noChangeArrowheads="1"/>
          </p:cNvSpPr>
          <p:nvPr>
            <p:ph type="body" idx="1"/>
          </p:nvPr>
        </p:nvSpPr>
        <p:spPr>
          <a:xfrm>
            <a:off x="457200" y="228600"/>
            <a:ext cx="8229600" cy="5897563"/>
          </a:xfrm>
        </p:spPr>
        <p:txBody>
          <a:bodyPr/>
          <a:lstStyle/>
          <a:p>
            <a:pPr marL="609600" indent="-609600" eaLnBrk="1" hangingPunct="1">
              <a:lnSpc>
                <a:spcPct val="90000"/>
              </a:lnSpc>
              <a:buFontTx/>
              <a:buNone/>
            </a:pPr>
            <a:r>
              <a:rPr lang="en-US" smtClean="0"/>
              <a:t>3. At each step of the software engg. Process, a phase index (PI</a:t>
            </a:r>
            <a:r>
              <a:rPr lang="en-US" baseline="-25000" smtClean="0"/>
              <a:t>i</a:t>
            </a:r>
            <a:r>
              <a:rPr lang="en-US" smtClean="0"/>
              <a:t>) is computed:</a:t>
            </a:r>
          </a:p>
          <a:p>
            <a:pPr marL="609600" indent="-609600" eaLnBrk="1" hangingPunct="1">
              <a:lnSpc>
                <a:spcPct val="90000"/>
              </a:lnSpc>
              <a:buFontTx/>
              <a:buNone/>
            </a:pPr>
            <a:r>
              <a:rPr lang="en-US" smtClean="0"/>
              <a:t>    PI</a:t>
            </a:r>
            <a:r>
              <a:rPr lang="en-US" baseline="-25000" smtClean="0"/>
              <a:t>i</a:t>
            </a:r>
            <a:r>
              <a:rPr lang="en-US" smtClean="0"/>
              <a:t> = w=(S</a:t>
            </a:r>
            <a:r>
              <a:rPr lang="en-US" baseline="-25000" smtClean="0"/>
              <a:t>i</a:t>
            </a:r>
            <a:r>
              <a:rPr lang="en-US" smtClean="0"/>
              <a:t>/E</a:t>
            </a:r>
            <a:r>
              <a:rPr lang="en-US" baseline="-25000" smtClean="0"/>
              <a:t>i</a:t>
            </a:r>
            <a:r>
              <a:rPr lang="en-US" smtClean="0"/>
              <a:t>)+ w</a:t>
            </a:r>
            <a:r>
              <a:rPr lang="en-US" baseline="-25000" smtClean="0"/>
              <a:t>m</a:t>
            </a:r>
            <a:r>
              <a:rPr lang="en-US" smtClean="0"/>
              <a:t>(M</a:t>
            </a:r>
            <a:r>
              <a:rPr lang="en-US" baseline="-25000" smtClean="0"/>
              <a:t>i</a:t>
            </a:r>
            <a:r>
              <a:rPr lang="en-US" smtClean="0"/>
              <a:t>/E</a:t>
            </a:r>
            <a:r>
              <a:rPr lang="en-US" baseline="-25000" smtClean="0"/>
              <a:t>i</a:t>
            </a:r>
            <a:r>
              <a:rPr lang="en-US" smtClean="0"/>
              <a:t>) + w</a:t>
            </a:r>
            <a:r>
              <a:rPr lang="en-US" baseline="-25000" smtClean="0"/>
              <a:t>t</a:t>
            </a:r>
            <a:r>
              <a:rPr lang="en-US" smtClean="0"/>
              <a:t>(T</a:t>
            </a:r>
            <a:r>
              <a:rPr lang="en-US" baseline="-25000" smtClean="0"/>
              <a:t>i</a:t>
            </a:r>
            <a:r>
              <a:rPr lang="en-US" smtClean="0"/>
              <a:t>/E</a:t>
            </a:r>
            <a:r>
              <a:rPr lang="en-US" baseline="-25000" smtClean="0"/>
              <a:t>i</a:t>
            </a:r>
            <a:r>
              <a:rPr lang="en-US" smtClean="0"/>
              <a:t>)</a:t>
            </a:r>
          </a:p>
          <a:p>
            <a:pPr marL="609600" indent="-609600" eaLnBrk="1" hangingPunct="1">
              <a:lnSpc>
                <a:spcPct val="90000"/>
              </a:lnSpc>
              <a:buFontTx/>
              <a:buAutoNum type="arabicPeriod" startAt="4"/>
            </a:pPr>
            <a:r>
              <a:rPr lang="en-US" smtClean="0"/>
              <a:t>The error index (EI) is computed by calculating the cumulative effect for each PI</a:t>
            </a:r>
            <a:r>
              <a:rPr lang="en-US" baseline="-25000" smtClean="0"/>
              <a:t>i</a:t>
            </a:r>
            <a:endParaRPr lang="en-US" smtClean="0"/>
          </a:p>
          <a:p>
            <a:pPr marL="609600" indent="-609600" eaLnBrk="1" hangingPunct="1">
              <a:lnSpc>
                <a:spcPct val="90000"/>
              </a:lnSpc>
              <a:buFontTx/>
              <a:buAutoNum type="arabicPeriod" startAt="4"/>
            </a:pPr>
            <a:r>
              <a:rPr lang="en-US" smtClean="0"/>
              <a:t>The weighting factors encountered later in the software engg. Process weighing more heavily:</a:t>
            </a:r>
          </a:p>
          <a:p>
            <a:pPr marL="609600" indent="-609600" eaLnBrk="1" hangingPunct="1">
              <a:lnSpc>
                <a:spcPct val="90000"/>
              </a:lnSpc>
              <a:buFontTx/>
              <a:buNone/>
            </a:pPr>
            <a:r>
              <a:rPr lang="en-US" smtClean="0"/>
              <a:t>     EI= </a:t>
            </a:r>
            <a:r>
              <a:rPr lang="en-US" smtClean="0">
                <a:sym typeface="Symbol" pitchFamily="18" charset="2"/>
              </a:rPr>
              <a:t>(</a:t>
            </a:r>
            <a:r>
              <a:rPr lang="en-US" i="1" smtClean="0">
                <a:sym typeface="Symbol" pitchFamily="18" charset="2"/>
              </a:rPr>
              <a:t>i</a:t>
            </a:r>
            <a:r>
              <a:rPr lang="en-US" smtClean="0">
                <a:sym typeface="Symbol" pitchFamily="18" charset="2"/>
              </a:rPr>
              <a:t>  PI</a:t>
            </a:r>
            <a:r>
              <a:rPr lang="en-US" i="1" smtClean="0">
                <a:sym typeface="Symbol" pitchFamily="18" charset="2"/>
              </a:rPr>
              <a:t>i</a:t>
            </a:r>
            <a:r>
              <a:rPr lang="en-US" smtClean="0">
                <a:sym typeface="Symbol" pitchFamily="18" charset="2"/>
              </a:rPr>
              <a:t>)/PS</a:t>
            </a:r>
          </a:p>
          <a:p>
            <a:pPr marL="609600" indent="-609600" eaLnBrk="1" hangingPunct="1">
              <a:lnSpc>
                <a:spcPct val="90000"/>
              </a:lnSpc>
              <a:buFontTx/>
              <a:buNone/>
            </a:pPr>
            <a:r>
              <a:rPr lang="en-US" smtClean="0">
                <a:sym typeface="Symbol" pitchFamily="18" charset="2"/>
              </a:rPr>
              <a:t>         = (PI</a:t>
            </a:r>
            <a:r>
              <a:rPr lang="en-US" baseline="-25000" smtClean="0">
                <a:sym typeface="Symbol" pitchFamily="18" charset="2"/>
              </a:rPr>
              <a:t>1</a:t>
            </a:r>
            <a:r>
              <a:rPr lang="en-US" smtClean="0">
                <a:sym typeface="Symbol" pitchFamily="18" charset="2"/>
              </a:rPr>
              <a:t>+2PI</a:t>
            </a:r>
            <a:r>
              <a:rPr lang="en-US" baseline="-25000" smtClean="0">
                <a:sym typeface="Symbol" pitchFamily="18" charset="2"/>
              </a:rPr>
              <a:t>2</a:t>
            </a:r>
            <a:r>
              <a:rPr lang="en-US" smtClean="0">
                <a:sym typeface="Symbol" pitchFamily="18" charset="2"/>
              </a:rPr>
              <a:t>+3PI</a:t>
            </a:r>
            <a:r>
              <a:rPr lang="en-US" baseline="-25000" smtClean="0">
                <a:sym typeface="Symbol" pitchFamily="18" charset="2"/>
              </a:rPr>
              <a:t>3</a:t>
            </a:r>
            <a:r>
              <a:rPr lang="en-US" smtClean="0">
                <a:sym typeface="Symbol" pitchFamily="18" charset="2"/>
              </a:rPr>
              <a:t>+…+</a:t>
            </a:r>
            <a:r>
              <a:rPr lang="en-US" i="1" smtClean="0">
                <a:sym typeface="Symbol" pitchFamily="18" charset="2"/>
              </a:rPr>
              <a:t>i</a:t>
            </a:r>
            <a:r>
              <a:rPr lang="en-US" smtClean="0">
                <a:sym typeface="Symbol" pitchFamily="18" charset="2"/>
              </a:rPr>
              <a:t>PI</a:t>
            </a:r>
            <a:r>
              <a:rPr lang="en-US" i="1" smtClean="0">
                <a:sym typeface="Symbol" pitchFamily="18" charset="2"/>
              </a:rPr>
              <a:t>i</a:t>
            </a:r>
            <a:r>
              <a:rPr lang="en-US" smtClean="0">
                <a:sym typeface="Symbol" pitchFamily="18" charset="2"/>
              </a:rPr>
              <a:t>)/PS</a:t>
            </a:r>
          </a:p>
        </p:txBody>
      </p:sp>
    </p:spTree>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a:xfrm>
            <a:off x="457200" y="274638"/>
            <a:ext cx="8229600" cy="487362"/>
          </a:xfrm>
        </p:spPr>
        <p:txBody>
          <a:bodyPr/>
          <a:lstStyle/>
          <a:p>
            <a:pPr eaLnBrk="1" hangingPunct="1"/>
            <a:r>
              <a:rPr lang="en-US" sz="4000" smtClean="0"/>
              <a:t>Conclusion</a:t>
            </a:r>
          </a:p>
        </p:txBody>
      </p:sp>
      <p:sp>
        <p:nvSpPr>
          <p:cNvPr id="310275" name="Rectangle 3"/>
          <p:cNvSpPr>
            <a:spLocks noGrp="1" noChangeArrowheads="1"/>
          </p:cNvSpPr>
          <p:nvPr>
            <p:ph type="body" idx="1"/>
          </p:nvPr>
        </p:nvSpPr>
        <p:spPr>
          <a:xfrm>
            <a:off x="457200" y="914400"/>
            <a:ext cx="8229600" cy="5211763"/>
          </a:xfrm>
        </p:spPr>
        <p:txBody>
          <a:bodyPr/>
          <a:lstStyle/>
          <a:p>
            <a:pPr eaLnBrk="1" hangingPunct="1"/>
            <a:r>
              <a:rPr lang="en-US" smtClean="0"/>
              <a:t>The error index is an overall indication of improvement in software quality</a:t>
            </a:r>
          </a:p>
          <a:p>
            <a:pPr eaLnBrk="1" hangingPunct="1"/>
            <a:r>
              <a:rPr lang="en-US" smtClean="0"/>
              <a:t>The application of statistical SQA and the Pareto principle says:</a:t>
            </a:r>
          </a:p>
          <a:p>
            <a:pPr eaLnBrk="1" hangingPunct="1">
              <a:buFontTx/>
              <a:buNone/>
            </a:pPr>
            <a:r>
              <a:rPr lang="en-US" smtClean="0"/>
              <a:t> “ Spend your time focusing on things that really matters, but be sure that you understand what really matters!”</a:t>
            </a:r>
          </a:p>
        </p:txBody>
      </p:sp>
    </p:spTree>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a:xfrm>
            <a:off x="457200" y="274638"/>
            <a:ext cx="8229600" cy="563562"/>
          </a:xfrm>
        </p:spPr>
        <p:txBody>
          <a:bodyPr/>
          <a:lstStyle/>
          <a:p>
            <a:pPr eaLnBrk="1" hangingPunct="1"/>
            <a:r>
              <a:rPr lang="en-US" sz="4000" smtClean="0"/>
              <a:t>Software Reliability</a:t>
            </a:r>
          </a:p>
        </p:txBody>
      </p:sp>
      <p:sp>
        <p:nvSpPr>
          <p:cNvPr id="311299" name="Rectangle 3"/>
          <p:cNvSpPr>
            <a:spLocks noGrp="1" noChangeArrowheads="1"/>
          </p:cNvSpPr>
          <p:nvPr>
            <p:ph type="body" idx="1"/>
          </p:nvPr>
        </p:nvSpPr>
        <p:spPr>
          <a:xfrm>
            <a:off x="457200" y="914400"/>
            <a:ext cx="8229600" cy="5211763"/>
          </a:xfrm>
        </p:spPr>
        <p:txBody>
          <a:bodyPr/>
          <a:lstStyle/>
          <a:p>
            <a:pPr eaLnBrk="1" hangingPunct="1">
              <a:lnSpc>
                <a:spcPct val="90000"/>
              </a:lnSpc>
            </a:pPr>
            <a:r>
              <a:rPr lang="en-US" sz="2800" smtClean="0"/>
              <a:t>The reliability of a computer program is an important element of its overall quality</a:t>
            </a:r>
          </a:p>
          <a:p>
            <a:pPr eaLnBrk="1" hangingPunct="1">
              <a:lnSpc>
                <a:spcPct val="90000"/>
              </a:lnSpc>
            </a:pPr>
            <a:r>
              <a:rPr lang="en-US" sz="2800" smtClean="0"/>
              <a:t>If a software repeatedly and frequently fails to perform, it matters little whether other software quality factors are acceptable</a:t>
            </a:r>
          </a:p>
          <a:p>
            <a:pPr eaLnBrk="1" hangingPunct="1">
              <a:lnSpc>
                <a:spcPct val="90000"/>
              </a:lnSpc>
            </a:pPr>
            <a:r>
              <a:rPr lang="en-US" sz="2800" smtClean="0"/>
              <a:t>Software reliability can also be measured, directed and estimated using historical and developmental data</a:t>
            </a:r>
          </a:p>
          <a:p>
            <a:pPr eaLnBrk="1" hangingPunct="1">
              <a:lnSpc>
                <a:spcPct val="90000"/>
              </a:lnSpc>
            </a:pPr>
            <a:r>
              <a:rPr lang="en-US" sz="2800" smtClean="0"/>
              <a:t>Software reliability is defined in statistical terms as the “</a:t>
            </a:r>
            <a:r>
              <a:rPr lang="en-US" sz="2800" smtClean="0">
                <a:solidFill>
                  <a:srgbClr val="CC0000"/>
                </a:solidFill>
              </a:rPr>
              <a:t>probability of failure free operation of a computer program in a specified environment for a specified time</a:t>
            </a:r>
            <a:r>
              <a:rPr lang="en-US" sz="2800" smtClean="0"/>
              <a:t>”</a:t>
            </a:r>
          </a:p>
          <a:p>
            <a:pPr eaLnBrk="1" hangingPunct="1">
              <a:lnSpc>
                <a:spcPct val="90000"/>
              </a:lnSpc>
            </a:pPr>
            <a:endParaRPr lang="en-US" sz="2800" smtClean="0"/>
          </a:p>
        </p:txBody>
      </p:sp>
    </p:spTree>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3"/>
          <p:cNvSpPr>
            <a:spLocks noGrp="1" noChangeArrowheads="1"/>
          </p:cNvSpPr>
          <p:nvPr>
            <p:ph type="body" idx="1"/>
          </p:nvPr>
        </p:nvSpPr>
        <p:spPr>
          <a:xfrm>
            <a:off x="457200" y="228600"/>
            <a:ext cx="8229600" cy="5897563"/>
          </a:xfrm>
        </p:spPr>
        <p:txBody>
          <a:bodyPr/>
          <a:lstStyle/>
          <a:p>
            <a:pPr eaLnBrk="1" hangingPunct="1">
              <a:lnSpc>
                <a:spcPct val="90000"/>
              </a:lnSpc>
            </a:pPr>
            <a:r>
              <a:rPr lang="en-US" sz="2800" smtClean="0"/>
              <a:t>For e.g. if a program X is estimated to have a reliability of 0.96 over 8 elapsed processing hours then:</a:t>
            </a:r>
          </a:p>
          <a:p>
            <a:pPr eaLnBrk="1" hangingPunct="1">
              <a:lnSpc>
                <a:spcPct val="90000"/>
              </a:lnSpc>
              <a:buFontTx/>
              <a:buNone/>
            </a:pPr>
            <a:r>
              <a:rPr lang="en-US" sz="2800" smtClean="0"/>
              <a:t>		It means that a program X were to be executed 100 times and require 8 hours of elapsed processing time( execution time), it is likely to operate correctly (without failure) 96 times out of 100</a:t>
            </a:r>
          </a:p>
          <a:p>
            <a:pPr eaLnBrk="1" hangingPunct="1">
              <a:lnSpc>
                <a:spcPct val="90000"/>
              </a:lnSpc>
            </a:pPr>
            <a:r>
              <a:rPr lang="en-US" sz="2800" smtClean="0"/>
              <a:t>But the important question is: What is meant by the term “failure”?</a:t>
            </a:r>
          </a:p>
          <a:p>
            <a:pPr eaLnBrk="1" hangingPunct="1">
              <a:lnSpc>
                <a:spcPct val="90000"/>
              </a:lnSpc>
            </a:pPr>
            <a:r>
              <a:rPr lang="en-US" sz="2800" smtClean="0"/>
              <a:t>In the context of software quality and reliability, “failure” is nonconformance to software requirements</a:t>
            </a:r>
          </a:p>
        </p:txBody>
      </p:sp>
    </p:spTree>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3"/>
          <p:cNvSpPr>
            <a:spLocks noGrp="1" noChangeArrowheads="1"/>
          </p:cNvSpPr>
          <p:nvPr>
            <p:ph type="body" idx="1"/>
          </p:nvPr>
        </p:nvSpPr>
        <p:spPr>
          <a:xfrm>
            <a:off x="457200" y="228600"/>
            <a:ext cx="8229600" cy="5897563"/>
          </a:xfrm>
        </p:spPr>
        <p:txBody>
          <a:bodyPr/>
          <a:lstStyle/>
          <a:p>
            <a:pPr eaLnBrk="1" hangingPunct="1"/>
            <a:r>
              <a:rPr lang="en-US" smtClean="0"/>
              <a:t>But there are grades of failure</a:t>
            </a:r>
          </a:p>
          <a:p>
            <a:pPr eaLnBrk="1" hangingPunct="1"/>
            <a:r>
              <a:rPr lang="en-US" smtClean="0"/>
              <a:t>Failure can be annoying or catastrophic</a:t>
            </a:r>
          </a:p>
          <a:p>
            <a:pPr eaLnBrk="1" hangingPunct="1"/>
            <a:r>
              <a:rPr lang="en-US" smtClean="0"/>
              <a:t>Failure can be corrected within seconds while another may require weeks or even months to correct</a:t>
            </a:r>
          </a:p>
          <a:p>
            <a:pPr eaLnBrk="1" hangingPunct="1"/>
            <a:r>
              <a:rPr lang="en-US" smtClean="0"/>
              <a:t>Complicating this issue even further, the correction of one failure may result in the introduction of other errors that ultimately result in other failures</a:t>
            </a:r>
          </a:p>
          <a:p>
            <a:pPr eaLnBrk="1" hangingPunct="1"/>
            <a:endParaRPr lang="en-US" smtClean="0"/>
          </a:p>
        </p:txBody>
      </p:sp>
    </p:spTree>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title"/>
          </p:nvPr>
        </p:nvSpPr>
        <p:spPr>
          <a:xfrm>
            <a:off x="457200" y="274638"/>
            <a:ext cx="8229600" cy="487362"/>
          </a:xfrm>
        </p:spPr>
        <p:txBody>
          <a:bodyPr/>
          <a:lstStyle/>
          <a:p>
            <a:pPr eaLnBrk="1" hangingPunct="1"/>
            <a:r>
              <a:rPr lang="en-US" sz="4000" smtClean="0"/>
              <a:t>Measures of reliability and safety</a:t>
            </a:r>
          </a:p>
        </p:txBody>
      </p:sp>
      <p:sp>
        <p:nvSpPr>
          <p:cNvPr id="314371" name="Rectangle 3"/>
          <p:cNvSpPr>
            <a:spLocks noGrp="1" noChangeArrowheads="1"/>
          </p:cNvSpPr>
          <p:nvPr>
            <p:ph type="body" idx="1"/>
          </p:nvPr>
        </p:nvSpPr>
        <p:spPr>
          <a:xfrm>
            <a:off x="457200" y="914400"/>
            <a:ext cx="8229600" cy="5211763"/>
          </a:xfrm>
        </p:spPr>
        <p:txBody>
          <a:bodyPr/>
          <a:lstStyle/>
          <a:p>
            <a:pPr eaLnBrk="1" hangingPunct="1">
              <a:lnSpc>
                <a:spcPct val="90000"/>
              </a:lnSpc>
            </a:pPr>
            <a:r>
              <a:rPr lang="en-US" smtClean="0"/>
              <a:t>Early work in software reliability attempted to extrapolate reliability in terms of hardware</a:t>
            </a:r>
          </a:p>
          <a:p>
            <a:pPr eaLnBrk="1" hangingPunct="1">
              <a:lnSpc>
                <a:spcPct val="90000"/>
              </a:lnSpc>
            </a:pPr>
            <a:r>
              <a:rPr lang="en-US" smtClean="0"/>
              <a:t>Most hardware related reliability models are predicted on failure due to “wear” than failure due to design defects</a:t>
            </a:r>
          </a:p>
          <a:p>
            <a:pPr eaLnBrk="1" hangingPunct="1">
              <a:lnSpc>
                <a:spcPct val="90000"/>
              </a:lnSpc>
            </a:pPr>
            <a:r>
              <a:rPr lang="en-US" smtClean="0"/>
              <a:t>In hardware, failure due to physical wear are more likely than design related failure</a:t>
            </a:r>
          </a:p>
          <a:p>
            <a:pPr eaLnBrk="1" hangingPunct="1">
              <a:lnSpc>
                <a:spcPct val="90000"/>
              </a:lnSpc>
            </a:pPr>
            <a:r>
              <a:rPr lang="en-US" smtClean="0"/>
              <a:t>Unfortunately, the opposite is true for software</a:t>
            </a:r>
          </a:p>
          <a:p>
            <a:pPr eaLnBrk="1" hangingPunct="1">
              <a:lnSpc>
                <a:spcPct val="90000"/>
              </a:lnSpc>
              <a:buFontTx/>
              <a:buNone/>
            </a:pPr>
            <a:endParaRPr lang="en-US" smtClean="0"/>
          </a:p>
        </p:txBody>
      </p:sp>
    </p:spTree>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3"/>
          <p:cNvSpPr>
            <a:spLocks noGrp="1" noChangeArrowheads="1"/>
          </p:cNvSpPr>
          <p:nvPr>
            <p:ph type="body" idx="1"/>
          </p:nvPr>
        </p:nvSpPr>
        <p:spPr>
          <a:xfrm>
            <a:off x="457200" y="228600"/>
            <a:ext cx="8229600" cy="5897563"/>
          </a:xfrm>
        </p:spPr>
        <p:txBody>
          <a:bodyPr/>
          <a:lstStyle/>
          <a:p>
            <a:pPr eaLnBrk="1" hangingPunct="1"/>
            <a:r>
              <a:rPr lang="en-US" sz="2800" smtClean="0"/>
              <a:t>In fact, all software failures can be traced to design or implementation problems</a:t>
            </a:r>
          </a:p>
          <a:p>
            <a:pPr eaLnBrk="1" hangingPunct="1"/>
            <a:r>
              <a:rPr lang="en-US" sz="2800" smtClean="0"/>
              <a:t>Wear and tear does not enter into the picture</a:t>
            </a:r>
          </a:p>
          <a:p>
            <a:pPr eaLnBrk="1" hangingPunct="1"/>
            <a:r>
              <a:rPr lang="en-US" sz="2800" smtClean="0"/>
              <a:t>But there are a few simple concepts that can be applied to software reliability and availability</a:t>
            </a:r>
          </a:p>
          <a:p>
            <a:pPr eaLnBrk="1" hangingPunct="1"/>
            <a:r>
              <a:rPr lang="en-US" sz="2800" smtClean="0"/>
              <a:t>For a computer-based system, a simple measure of reliability is </a:t>
            </a:r>
            <a:r>
              <a:rPr lang="en-US" sz="2800" i="1" smtClean="0"/>
              <a:t>mean time between failure</a:t>
            </a:r>
            <a:r>
              <a:rPr lang="en-US" sz="2800" smtClean="0"/>
              <a:t> (MTBF) where,</a:t>
            </a:r>
          </a:p>
          <a:p>
            <a:pPr eaLnBrk="1" hangingPunct="1">
              <a:buFontTx/>
              <a:buNone/>
            </a:pPr>
            <a:r>
              <a:rPr lang="en-US" sz="2800" smtClean="0"/>
              <a:t>			MTBF= MTTF+ MTTR</a:t>
            </a:r>
          </a:p>
          <a:p>
            <a:pPr eaLnBrk="1" hangingPunct="1">
              <a:buFontTx/>
              <a:buNone/>
            </a:pPr>
            <a:r>
              <a:rPr lang="en-US" sz="2800" smtClean="0"/>
              <a:t>where, </a:t>
            </a:r>
          </a:p>
          <a:p>
            <a:pPr eaLnBrk="1" hangingPunct="1">
              <a:buFontTx/>
              <a:buNone/>
            </a:pPr>
            <a:r>
              <a:rPr lang="en-US" sz="2800" smtClean="0"/>
              <a:t>			MTTF= Mean time to failure</a:t>
            </a:r>
          </a:p>
          <a:p>
            <a:pPr eaLnBrk="1" hangingPunct="1">
              <a:buFontTx/>
              <a:buNone/>
            </a:pPr>
            <a:r>
              <a:rPr lang="en-US" sz="2800" smtClean="0"/>
              <a:t>            	MTTR= Mean time to repair</a:t>
            </a:r>
          </a:p>
        </p:txBody>
      </p:sp>
    </p:spTree>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3"/>
          <p:cNvSpPr>
            <a:spLocks noGrp="1" noChangeArrowheads="1"/>
          </p:cNvSpPr>
          <p:nvPr>
            <p:ph type="body" idx="1"/>
          </p:nvPr>
        </p:nvSpPr>
        <p:spPr>
          <a:xfrm>
            <a:off x="457200" y="228600"/>
            <a:ext cx="8229600" cy="5897563"/>
          </a:xfrm>
        </p:spPr>
        <p:txBody>
          <a:bodyPr/>
          <a:lstStyle/>
          <a:p>
            <a:pPr eaLnBrk="1" hangingPunct="1"/>
            <a:r>
              <a:rPr lang="en-US" smtClean="0"/>
              <a:t>Many researchers agree that MTBF is a far more useful measure than defects/KLOC</a:t>
            </a:r>
          </a:p>
          <a:p>
            <a:pPr eaLnBrk="1" hangingPunct="1"/>
            <a:r>
              <a:rPr lang="en-US" smtClean="0"/>
              <a:t>It means that an end user is most concerned with failures, not with the total defect count</a:t>
            </a:r>
          </a:p>
          <a:p>
            <a:pPr eaLnBrk="1" hangingPunct="1"/>
            <a:r>
              <a:rPr lang="en-US" smtClean="0"/>
              <a:t>Because each defect contained within a program doesn’t have the same failure rate, the total defect count provides little indication of the reliability of the system</a:t>
            </a:r>
          </a:p>
          <a:p>
            <a:pPr eaLnBrk="1" hangingPunct="1"/>
            <a:endParaRPr lang="en-US" smtClean="0"/>
          </a:p>
        </p:txBody>
      </p:sp>
    </p:spTree>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3"/>
          <p:cNvSpPr>
            <a:spLocks noGrp="1" noChangeArrowheads="1"/>
          </p:cNvSpPr>
          <p:nvPr>
            <p:ph type="body" idx="1"/>
          </p:nvPr>
        </p:nvSpPr>
        <p:spPr>
          <a:xfrm>
            <a:off x="457200" y="228600"/>
            <a:ext cx="8229600" cy="6400800"/>
          </a:xfrm>
        </p:spPr>
        <p:txBody>
          <a:bodyPr/>
          <a:lstStyle/>
          <a:p>
            <a:pPr eaLnBrk="1" hangingPunct="1">
              <a:lnSpc>
                <a:spcPct val="90000"/>
              </a:lnSpc>
            </a:pPr>
            <a:r>
              <a:rPr lang="en-US" sz="2800" smtClean="0"/>
              <a:t>For e.g. consider a program that has been in operation for 14 months</a:t>
            </a:r>
          </a:p>
          <a:p>
            <a:pPr eaLnBrk="1" hangingPunct="1">
              <a:lnSpc>
                <a:spcPct val="90000"/>
              </a:lnSpc>
            </a:pPr>
            <a:r>
              <a:rPr lang="en-US" sz="2800" smtClean="0"/>
              <a:t>Many defects in the program may remain undetected for decades before they are discovered</a:t>
            </a:r>
          </a:p>
          <a:p>
            <a:pPr eaLnBrk="1" hangingPunct="1">
              <a:lnSpc>
                <a:spcPct val="90000"/>
              </a:lnSpc>
            </a:pPr>
            <a:r>
              <a:rPr lang="en-US" sz="2800" smtClean="0"/>
              <a:t>The MTBF of such obscure defects might be 50 or even 100 years</a:t>
            </a:r>
          </a:p>
          <a:p>
            <a:pPr eaLnBrk="1" hangingPunct="1">
              <a:lnSpc>
                <a:spcPct val="90000"/>
              </a:lnSpc>
            </a:pPr>
            <a:r>
              <a:rPr lang="en-US" sz="2800" smtClean="0"/>
              <a:t>Other defects, as yet undiscovered, might have a failure rate of 18 or even 24 months</a:t>
            </a:r>
          </a:p>
          <a:p>
            <a:pPr eaLnBrk="1" hangingPunct="1">
              <a:lnSpc>
                <a:spcPct val="90000"/>
              </a:lnSpc>
            </a:pPr>
            <a:r>
              <a:rPr lang="en-US" sz="2800" smtClean="0"/>
              <a:t>Even if every one of the first category of defects (those with long MTBF) is removed, the impact on software reliability is negligible </a:t>
            </a:r>
          </a:p>
          <a:p>
            <a:pPr eaLnBrk="1" hangingPunct="1">
              <a:lnSpc>
                <a:spcPct val="90000"/>
              </a:lnSpc>
            </a:pPr>
            <a:r>
              <a:rPr lang="en-US" sz="2800" smtClean="0"/>
              <a:t>This because rarely anyone uses a software for so long</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type="body" idx="1"/>
          </p:nvPr>
        </p:nvSpPr>
        <p:spPr>
          <a:xfrm>
            <a:off x="457200" y="304800"/>
            <a:ext cx="8229600" cy="5821363"/>
          </a:xfrm>
        </p:spPr>
        <p:txBody>
          <a:bodyPr/>
          <a:lstStyle/>
          <a:p>
            <a:pPr marL="609600" indent="-609600" eaLnBrk="1" hangingPunct="1">
              <a:lnSpc>
                <a:spcPct val="90000"/>
              </a:lnSpc>
              <a:buFontTx/>
              <a:buNone/>
            </a:pPr>
            <a:r>
              <a:rPr lang="en-US" sz="2800" smtClean="0">
                <a:solidFill>
                  <a:srgbClr val="0000CC"/>
                </a:solidFill>
              </a:rPr>
              <a:t>1.Introduction</a:t>
            </a:r>
          </a:p>
          <a:p>
            <a:pPr marL="609600" indent="-609600" eaLnBrk="1" hangingPunct="1">
              <a:lnSpc>
                <a:spcPct val="90000"/>
              </a:lnSpc>
              <a:buFontTx/>
              <a:buNone/>
            </a:pPr>
            <a:r>
              <a:rPr lang="en-US" sz="2800" smtClean="0"/>
              <a:t>   1.1 Purpose</a:t>
            </a:r>
          </a:p>
          <a:p>
            <a:pPr marL="609600" indent="-609600" eaLnBrk="1" hangingPunct="1">
              <a:lnSpc>
                <a:spcPct val="90000"/>
              </a:lnSpc>
              <a:buFontTx/>
              <a:buNone/>
            </a:pPr>
            <a:r>
              <a:rPr lang="en-US" sz="2800" smtClean="0"/>
              <a:t>   1.2 Scope</a:t>
            </a:r>
          </a:p>
          <a:p>
            <a:pPr marL="609600" indent="-609600" eaLnBrk="1" hangingPunct="1">
              <a:lnSpc>
                <a:spcPct val="90000"/>
              </a:lnSpc>
              <a:buFontTx/>
              <a:buNone/>
            </a:pPr>
            <a:r>
              <a:rPr lang="en-US" sz="2800" smtClean="0"/>
              <a:t>   1.3 Definitions, Acronyms &amp; Abbreviations</a:t>
            </a:r>
          </a:p>
          <a:p>
            <a:pPr marL="609600" indent="-609600" eaLnBrk="1" hangingPunct="1">
              <a:lnSpc>
                <a:spcPct val="90000"/>
              </a:lnSpc>
              <a:buFontTx/>
              <a:buNone/>
            </a:pPr>
            <a:r>
              <a:rPr lang="en-US" sz="2800" smtClean="0"/>
              <a:t>   1.4 References</a:t>
            </a:r>
          </a:p>
          <a:p>
            <a:pPr marL="609600" indent="-609600" eaLnBrk="1" hangingPunct="1">
              <a:lnSpc>
                <a:spcPct val="90000"/>
              </a:lnSpc>
              <a:buFontTx/>
              <a:buNone/>
            </a:pPr>
            <a:r>
              <a:rPr lang="en-US" sz="2800" smtClean="0"/>
              <a:t>   1.5 Overview</a:t>
            </a:r>
          </a:p>
          <a:p>
            <a:pPr marL="609600" indent="-609600" eaLnBrk="1" hangingPunct="1">
              <a:lnSpc>
                <a:spcPct val="90000"/>
              </a:lnSpc>
              <a:buFontTx/>
              <a:buNone/>
            </a:pPr>
            <a:r>
              <a:rPr lang="en-US" sz="2800" smtClean="0">
                <a:solidFill>
                  <a:srgbClr val="0000CC"/>
                </a:solidFill>
              </a:rPr>
              <a:t>2. Overall Description</a:t>
            </a:r>
          </a:p>
          <a:p>
            <a:pPr marL="609600" indent="-609600" eaLnBrk="1" hangingPunct="1">
              <a:lnSpc>
                <a:spcPct val="90000"/>
              </a:lnSpc>
              <a:buFontTx/>
              <a:buNone/>
            </a:pPr>
            <a:r>
              <a:rPr lang="en-US" sz="2800" smtClean="0"/>
              <a:t>    2.1 Product Perspective</a:t>
            </a:r>
          </a:p>
          <a:p>
            <a:pPr marL="609600" indent="-609600" eaLnBrk="1" hangingPunct="1">
              <a:lnSpc>
                <a:spcPct val="90000"/>
              </a:lnSpc>
              <a:buFontTx/>
              <a:buNone/>
            </a:pPr>
            <a:r>
              <a:rPr lang="en-US" sz="2800" smtClean="0"/>
              <a:t>    2.2 Product Functions</a:t>
            </a:r>
          </a:p>
          <a:p>
            <a:pPr marL="609600" indent="-609600" eaLnBrk="1" hangingPunct="1">
              <a:lnSpc>
                <a:spcPct val="90000"/>
              </a:lnSpc>
              <a:buFontTx/>
              <a:buNone/>
            </a:pPr>
            <a:r>
              <a:rPr lang="en-US" sz="2800" smtClean="0"/>
              <a:t>    2.3 User Characteristics</a:t>
            </a:r>
          </a:p>
          <a:p>
            <a:pPr marL="609600" indent="-609600" eaLnBrk="1" hangingPunct="1">
              <a:lnSpc>
                <a:spcPct val="90000"/>
              </a:lnSpc>
              <a:buFontTx/>
              <a:buNone/>
            </a:pPr>
            <a:r>
              <a:rPr lang="en-US" sz="2800" smtClean="0"/>
              <a:t>    2.4 General Characteristics </a:t>
            </a:r>
          </a:p>
          <a:p>
            <a:pPr marL="609600" indent="-609600" eaLnBrk="1" hangingPunct="1">
              <a:lnSpc>
                <a:spcPct val="90000"/>
              </a:lnSpc>
              <a:buFontTx/>
              <a:buNone/>
            </a:pPr>
            <a:r>
              <a:rPr lang="en-US" sz="2800" smtClean="0"/>
              <a:t>    2.5 Assumptions &amp; Dependencies </a:t>
            </a:r>
          </a:p>
          <a:p>
            <a:pPr marL="609600" indent="-609600" eaLnBrk="1" hangingPunct="1">
              <a:lnSpc>
                <a:spcPct val="90000"/>
              </a:lnSpc>
              <a:buFontTx/>
              <a:buNone/>
            </a:pPr>
            <a:endParaRPr lang="en-US" sz="2800" smtClean="0"/>
          </a:p>
        </p:txBody>
      </p:sp>
    </p:spTree>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3"/>
          <p:cNvSpPr>
            <a:spLocks noGrp="1" noChangeArrowheads="1"/>
          </p:cNvSpPr>
          <p:nvPr>
            <p:ph type="body" idx="1"/>
          </p:nvPr>
        </p:nvSpPr>
        <p:spPr>
          <a:xfrm>
            <a:off x="457200" y="228600"/>
            <a:ext cx="8229600" cy="5897563"/>
          </a:xfrm>
        </p:spPr>
        <p:txBody>
          <a:bodyPr/>
          <a:lstStyle/>
          <a:p>
            <a:pPr eaLnBrk="1" hangingPunct="1"/>
            <a:r>
              <a:rPr lang="en-US" sz="2800" smtClean="0"/>
              <a:t>In addition to a reliability measure, a measure of </a:t>
            </a:r>
            <a:r>
              <a:rPr lang="en-US" sz="2800" smtClean="0">
                <a:solidFill>
                  <a:srgbClr val="CC0000"/>
                </a:solidFill>
              </a:rPr>
              <a:t>availability</a:t>
            </a:r>
            <a:r>
              <a:rPr lang="en-US" sz="2800" smtClean="0"/>
              <a:t> is also developed</a:t>
            </a:r>
          </a:p>
          <a:p>
            <a:pPr eaLnBrk="1" hangingPunct="1"/>
            <a:r>
              <a:rPr lang="en-US" sz="2800" smtClean="0"/>
              <a:t>Software availability is the probability that a program is operating according to requirements at a given point in time and is defined as:</a:t>
            </a:r>
          </a:p>
          <a:p>
            <a:pPr eaLnBrk="1" hangingPunct="1">
              <a:buFontTx/>
              <a:buNone/>
            </a:pPr>
            <a:r>
              <a:rPr lang="en-US" sz="2800" smtClean="0"/>
              <a:t>	Availability= MTTF/(MTTF+MTTR)</a:t>
            </a:r>
            <a:r>
              <a:rPr lang="en-US" sz="2800" smtClean="0">
                <a:sym typeface="Symbol" pitchFamily="18" charset="2"/>
              </a:rPr>
              <a:t> 100%</a:t>
            </a:r>
          </a:p>
          <a:p>
            <a:pPr eaLnBrk="1" hangingPunct="1"/>
            <a:r>
              <a:rPr lang="en-US" sz="2800" smtClean="0">
                <a:sym typeface="Symbol" pitchFamily="18" charset="2"/>
              </a:rPr>
              <a:t>The MTBF reliability measure is equally sensitive to MTTF and MTTR</a:t>
            </a:r>
          </a:p>
          <a:p>
            <a:pPr eaLnBrk="1" hangingPunct="1"/>
            <a:r>
              <a:rPr lang="en-US" sz="2800" smtClean="0">
                <a:sym typeface="Symbol" pitchFamily="18" charset="2"/>
              </a:rPr>
              <a:t>But the “availability” measure is somewhat more sensitive to MTTR </a:t>
            </a:r>
          </a:p>
          <a:p>
            <a:pPr eaLnBrk="1" hangingPunct="1"/>
            <a:r>
              <a:rPr lang="en-US" sz="2800" smtClean="0">
                <a:sym typeface="Symbol" pitchFamily="18" charset="2"/>
              </a:rPr>
              <a:t>MTTR is also an indirect measure of the maintainability of software</a:t>
            </a:r>
          </a:p>
          <a:p>
            <a:pPr eaLnBrk="1" hangingPunct="1"/>
            <a:endParaRPr lang="en-US" sz="2800" smtClean="0"/>
          </a:p>
        </p:txBody>
      </p:sp>
    </p:spTree>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a:xfrm>
            <a:off x="457200" y="274638"/>
            <a:ext cx="8229600" cy="411162"/>
          </a:xfrm>
        </p:spPr>
        <p:txBody>
          <a:bodyPr/>
          <a:lstStyle/>
          <a:p>
            <a:pPr eaLnBrk="1" hangingPunct="1"/>
            <a:r>
              <a:rPr lang="en-US" sz="4000" smtClean="0"/>
              <a:t>McCall Quality Factors</a:t>
            </a:r>
          </a:p>
        </p:txBody>
      </p:sp>
      <p:sp>
        <p:nvSpPr>
          <p:cNvPr id="319491" name="Rectangle 3"/>
          <p:cNvSpPr>
            <a:spLocks noGrp="1" noChangeArrowheads="1"/>
          </p:cNvSpPr>
          <p:nvPr>
            <p:ph type="body" idx="1"/>
          </p:nvPr>
        </p:nvSpPr>
        <p:spPr>
          <a:xfrm>
            <a:off x="457200" y="838200"/>
            <a:ext cx="8229600" cy="5287963"/>
          </a:xfrm>
        </p:spPr>
        <p:txBody>
          <a:bodyPr/>
          <a:lstStyle/>
          <a:p>
            <a:pPr marL="609600" indent="-609600" eaLnBrk="1" hangingPunct="1"/>
            <a:r>
              <a:rPr lang="en-US" smtClean="0"/>
              <a:t>The factors that affect quality can be categorized in 2 broad groups:</a:t>
            </a:r>
          </a:p>
          <a:p>
            <a:pPr marL="609600" indent="-609600" eaLnBrk="1" hangingPunct="1">
              <a:buFontTx/>
              <a:buAutoNum type="arabicPeriod"/>
            </a:pPr>
            <a:r>
              <a:rPr lang="en-US" smtClean="0"/>
              <a:t>Factors that can be directly measured (e.g defects per FP)</a:t>
            </a:r>
          </a:p>
          <a:p>
            <a:pPr marL="609600" indent="-609600" eaLnBrk="1" hangingPunct="1">
              <a:buFontTx/>
              <a:buAutoNum type="arabicPeriod"/>
            </a:pPr>
            <a:r>
              <a:rPr lang="en-US" smtClean="0"/>
              <a:t>Factors that can be measured only indirectly (e.g usability and maintainability)</a:t>
            </a:r>
          </a:p>
          <a:p>
            <a:pPr marL="609600" indent="-609600" eaLnBrk="1" hangingPunct="1"/>
            <a:r>
              <a:rPr lang="en-US" smtClean="0"/>
              <a:t>But in each case, </a:t>
            </a:r>
            <a:r>
              <a:rPr lang="en-US" i="1" smtClean="0"/>
              <a:t>measurement</a:t>
            </a:r>
            <a:r>
              <a:rPr lang="en-US" smtClean="0"/>
              <a:t> must occur</a:t>
            </a:r>
          </a:p>
          <a:p>
            <a:pPr marL="609600" indent="-609600" eaLnBrk="1" hangingPunct="1">
              <a:buFontTx/>
              <a:buNone/>
            </a:pPr>
            <a:endParaRPr lang="en-US" smtClean="0"/>
          </a:p>
        </p:txBody>
      </p:sp>
    </p:spTree>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3"/>
          <p:cNvSpPr>
            <a:spLocks noGrp="1" noChangeArrowheads="1"/>
          </p:cNvSpPr>
          <p:nvPr>
            <p:ph type="body" idx="1"/>
          </p:nvPr>
        </p:nvSpPr>
        <p:spPr>
          <a:xfrm>
            <a:off x="457200" y="228600"/>
            <a:ext cx="8229600" cy="5897563"/>
          </a:xfrm>
        </p:spPr>
        <p:txBody>
          <a:bodyPr/>
          <a:lstStyle/>
          <a:p>
            <a:pPr eaLnBrk="1" hangingPunct="1"/>
            <a:r>
              <a:rPr lang="en-US" smtClean="0"/>
              <a:t>McCall and his colleagues proposed a useful categorization of factors that affect software quality</a:t>
            </a:r>
          </a:p>
          <a:p>
            <a:pPr eaLnBrk="1" hangingPunct="1"/>
            <a:r>
              <a:rPr lang="en-US" smtClean="0"/>
              <a:t>These software quality factors focus on 3 important aspects of a software product:</a:t>
            </a:r>
          </a:p>
          <a:p>
            <a:pPr lvl="1" eaLnBrk="1" hangingPunct="1"/>
            <a:r>
              <a:rPr lang="en-US" smtClean="0"/>
              <a:t>Its operational characteristics (Product Operation)</a:t>
            </a:r>
          </a:p>
          <a:p>
            <a:pPr lvl="1" eaLnBrk="1" hangingPunct="1"/>
            <a:r>
              <a:rPr lang="en-US" smtClean="0"/>
              <a:t>Its ability to undergo change (Product Revision)</a:t>
            </a:r>
          </a:p>
          <a:p>
            <a:pPr lvl="1" eaLnBrk="1" hangingPunct="1"/>
            <a:r>
              <a:rPr lang="en-US" smtClean="0"/>
              <a:t>Its adaptability to new environment (Product Transition)</a:t>
            </a:r>
          </a:p>
          <a:p>
            <a:pPr eaLnBrk="1" hangingPunct="1"/>
            <a:endParaRPr lang="en-US" smtClean="0"/>
          </a:p>
        </p:txBody>
      </p:sp>
    </p:spTree>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3"/>
          <p:cNvSpPr>
            <a:spLocks noGrp="1" noChangeArrowheads="1"/>
          </p:cNvSpPr>
          <p:nvPr>
            <p:ph type="body" idx="1"/>
          </p:nvPr>
        </p:nvSpPr>
        <p:spPr>
          <a:xfrm>
            <a:off x="457200" y="152400"/>
            <a:ext cx="8229600" cy="5973763"/>
          </a:xfrm>
        </p:spPr>
        <p:txBody>
          <a:bodyPr/>
          <a:lstStyle/>
          <a:p>
            <a:pPr eaLnBrk="1" hangingPunct="1">
              <a:lnSpc>
                <a:spcPct val="90000"/>
              </a:lnSpc>
            </a:pPr>
            <a:r>
              <a:rPr lang="en-US" smtClean="0"/>
              <a:t>It is difficult and sometimes impossible to develop direct measures of the above quality factors</a:t>
            </a:r>
          </a:p>
          <a:p>
            <a:pPr eaLnBrk="1" hangingPunct="1">
              <a:lnSpc>
                <a:spcPct val="90000"/>
              </a:lnSpc>
            </a:pPr>
            <a:r>
              <a:rPr lang="en-US" smtClean="0"/>
              <a:t>Therefore, a set of metrics are defined and used to develop expressions for each of the factors according to the following relationship:</a:t>
            </a:r>
          </a:p>
          <a:p>
            <a:pPr eaLnBrk="1" hangingPunct="1">
              <a:lnSpc>
                <a:spcPct val="90000"/>
              </a:lnSpc>
              <a:buFontTx/>
              <a:buNone/>
            </a:pPr>
            <a:r>
              <a:rPr lang="en-US" smtClean="0"/>
              <a:t>         </a:t>
            </a:r>
            <a:r>
              <a:rPr lang="en-US" i="1" smtClean="0"/>
              <a:t>F</a:t>
            </a:r>
            <a:r>
              <a:rPr lang="en-US" i="1" baseline="-25000" smtClean="0"/>
              <a:t>q</a:t>
            </a:r>
            <a:r>
              <a:rPr lang="en-US" i="1" smtClean="0"/>
              <a:t>= c</a:t>
            </a:r>
            <a:r>
              <a:rPr lang="en-US" i="1" baseline="-25000" smtClean="0"/>
              <a:t>1</a:t>
            </a:r>
            <a:r>
              <a:rPr lang="en-US" i="1" smtClean="0">
                <a:sym typeface="Symbol" pitchFamily="18" charset="2"/>
              </a:rPr>
              <a:t>m</a:t>
            </a:r>
            <a:r>
              <a:rPr lang="en-US" i="1" baseline="-25000" smtClean="0">
                <a:sym typeface="Symbol" pitchFamily="18" charset="2"/>
              </a:rPr>
              <a:t>1</a:t>
            </a:r>
            <a:r>
              <a:rPr lang="en-US" i="1" smtClean="0">
                <a:sym typeface="Symbol" pitchFamily="18" charset="2"/>
              </a:rPr>
              <a:t>+ c</a:t>
            </a:r>
            <a:r>
              <a:rPr lang="en-US" i="1" baseline="-25000" smtClean="0">
                <a:sym typeface="Symbol" pitchFamily="18" charset="2"/>
              </a:rPr>
              <a:t>2</a:t>
            </a:r>
            <a:r>
              <a:rPr lang="en-US" i="1" smtClean="0">
                <a:sym typeface="Symbol" pitchFamily="18" charset="2"/>
              </a:rPr>
              <a:t> m</a:t>
            </a:r>
            <a:r>
              <a:rPr lang="en-US" i="1" baseline="-25000" smtClean="0">
                <a:sym typeface="Symbol" pitchFamily="18" charset="2"/>
              </a:rPr>
              <a:t>2</a:t>
            </a:r>
            <a:r>
              <a:rPr lang="en-US" i="1" smtClean="0">
                <a:sym typeface="Symbol" pitchFamily="18" charset="2"/>
              </a:rPr>
              <a:t>+…..+c</a:t>
            </a:r>
            <a:r>
              <a:rPr lang="en-US" i="1" baseline="-25000" smtClean="0">
                <a:sym typeface="Symbol" pitchFamily="18" charset="2"/>
              </a:rPr>
              <a:t>n</a:t>
            </a:r>
            <a:r>
              <a:rPr lang="en-US" i="1" smtClean="0">
                <a:sym typeface="Symbol" pitchFamily="18" charset="2"/>
              </a:rPr>
              <a:t> m</a:t>
            </a:r>
            <a:r>
              <a:rPr lang="en-US" i="1" baseline="-25000" smtClean="0">
                <a:sym typeface="Symbol" pitchFamily="18" charset="2"/>
              </a:rPr>
              <a:t>n</a:t>
            </a:r>
          </a:p>
          <a:p>
            <a:pPr eaLnBrk="1" hangingPunct="1">
              <a:lnSpc>
                <a:spcPct val="90000"/>
              </a:lnSpc>
              <a:buFontTx/>
              <a:buNone/>
            </a:pPr>
            <a:r>
              <a:rPr lang="en-US" baseline="-25000" smtClean="0">
                <a:sym typeface="Symbol" pitchFamily="18" charset="2"/>
              </a:rPr>
              <a:t>  </a:t>
            </a:r>
            <a:r>
              <a:rPr lang="en-US" smtClean="0">
                <a:sym typeface="Symbol" pitchFamily="18" charset="2"/>
              </a:rPr>
              <a:t>where: </a:t>
            </a:r>
            <a:r>
              <a:rPr lang="en-US" i="1" smtClean="0">
                <a:sym typeface="Symbol" pitchFamily="18" charset="2"/>
              </a:rPr>
              <a:t>F</a:t>
            </a:r>
            <a:r>
              <a:rPr lang="en-US" i="1" baseline="-25000" smtClean="0">
                <a:sym typeface="Symbol" pitchFamily="18" charset="2"/>
              </a:rPr>
              <a:t>q</a:t>
            </a:r>
            <a:r>
              <a:rPr lang="en-US" smtClean="0">
                <a:sym typeface="Symbol" pitchFamily="18" charset="2"/>
              </a:rPr>
              <a:t> is a software quality factor</a:t>
            </a:r>
          </a:p>
          <a:p>
            <a:pPr eaLnBrk="1" hangingPunct="1">
              <a:lnSpc>
                <a:spcPct val="90000"/>
              </a:lnSpc>
              <a:buFontTx/>
              <a:buNone/>
            </a:pPr>
            <a:r>
              <a:rPr lang="en-US" smtClean="0">
                <a:sym typeface="Symbol" pitchFamily="18" charset="2"/>
              </a:rPr>
              <a:t>             </a:t>
            </a:r>
            <a:r>
              <a:rPr lang="en-US" i="1" smtClean="0">
                <a:sym typeface="Symbol" pitchFamily="18" charset="2"/>
              </a:rPr>
              <a:t>c</a:t>
            </a:r>
            <a:r>
              <a:rPr lang="en-US" i="1" baseline="-25000" smtClean="0">
                <a:sym typeface="Symbol" pitchFamily="18" charset="2"/>
              </a:rPr>
              <a:t>n  </a:t>
            </a:r>
            <a:r>
              <a:rPr lang="en-US" smtClean="0">
                <a:sym typeface="Symbol" pitchFamily="18" charset="2"/>
              </a:rPr>
              <a:t>are regression coefficients</a:t>
            </a:r>
          </a:p>
          <a:p>
            <a:pPr eaLnBrk="1" hangingPunct="1">
              <a:lnSpc>
                <a:spcPct val="90000"/>
              </a:lnSpc>
              <a:buFontTx/>
              <a:buNone/>
            </a:pPr>
            <a:r>
              <a:rPr lang="en-US" smtClean="0">
                <a:sym typeface="Symbol" pitchFamily="18" charset="2"/>
              </a:rPr>
              <a:t>             </a:t>
            </a:r>
            <a:r>
              <a:rPr lang="en-US" i="1" smtClean="0">
                <a:sym typeface="Symbol" pitchFamily="18" charset="2"/>
              </a:rPr>
              <a:t>m</a:t>
            </a:r>
            <a:r>
              <a:rPr lang="en-US" i="1" baseline="-25000" smtClean="0">
                <a:sym typeface="Symbol" pitchFamily="18" charset="2"/>
              </a:rPr>
              <a:t>n </a:t>
            </a:r>
            <a:r>
              <a:rPr lang="en-US" smtClean="0">
                <a:sym typeface="Symbol" pitchFamily="18" charset="2"/>
              </a:rPr>
              <a:t>are the</a:t>
            </a:r>
            <a:r>
              <a:rPr lang="en-US" i="1" smtClean="0">
                <a:sym typeface="Symbol" pitchFamily="18" charset="2"/>
              </a:rPr>
              <a:t> </a:t>
            </a:r>
            <a:r>
              <a:rPr lang="en-US" smtClean="0">
                <a:sym typeface="Symbol" pitchFamily="18" charset="2"/>
              </a:rPr>
              <a:t>metrics that affect the 		  quality factor</a:t>
            </a:r>
            <a:endParaRPr lang="en-US" i="1" baseline="-25000" smtClean="0">
              <a:sym typeface="Symbol" pitchFamily="18" charset="2"/>
            </a:endParaRPr>
          </a:p>
        </p:txBody>
      </p:sp>
    </p:spTree>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3"/>
          <p:cNvSpPr>
            <a:spLocks noGrp="1" noChangeArrowheads="1"/>
          </p:cNvSpPr>
          <p:nvPr>
            <p:ph type="body" idx="1"/>
          </p:nvPr>
        </p:nvSpPr>
        <p:spPr>
          <a:xfrm>
            <a:off x="457200" y="228600"/>
            <a:ext cx="8229600" cy="5897563"/>
          </a:xfrm>
        </p:spPr>
        <p:txBody>
          <a:bodyPr/>
          <a:lstStyle/>
          <a:p>
            <a:pPr eaLnBrk="1" hangingPunct="1">
              <a:lnSpc>
                <a:spcPct val="90000"/>
              </a:lnSpc>
            </a:pPr>
            <a:r>
              <a:rPr lang="en-US" sz="2800" smtClean="0"/>
              <a:t>The metrics are in the form of a checklist that is used to “grade” specific attributes of the software</a:t>
            </a:r>
          </a:p>
          <a:p>
            <a:pPr eaLnBrk="1" hangingPunct="1">
              <a:lnSpc>
                <a:spcPct val="90000"/>
              </a:lnSpc>
            </a:pPr>
            <a:r>
              <a:rPr lang="en-US" sz="2800" smtClean="0"/>
              <a:t>The grading scheme proposed by McCall is a 0 (low) to 10(high) scale</a:t>
            </a:r>
          </a:p>
          <a:p>
            <a:pPr eaLnBrk="1" hangingPunct="1">
              <a:lnSpc>
                <a:spcPct val="90000"/>
              </a:lnSpc>
            </a:pPr>
            <a:r>
              <a:rPr lang="en-US" sz="2800" smtClean="0"/>
              <a:t>Some of the metrics used in the grading scheme are:</a:t>
            </a:r>
          </a:p>
          <a:p>
            <a:pPr lvl="1" eaLnBrk="1" hangingPunct="1">
              <a:lnSpc>
                <a:spcPct val="90000"/>
              </a:lnSpc>
            </a:pPr>
            <a:r>
              <a:rPr lang="en-US" sz="2400" smtClean="0"/>
              <a:t>Accuracy</a:t>
            </a:r>
          </a:p>
          <a:p>
            <a:pPr lvl="1" eaLnBrk="1" hangingPunct="1">
              <a:lnSpc>
                <a:spcPct val="90000"/>
              </a:lnSpc>
            </a:pPr>
            <a:r>
              <a:rPr lang="en-US" sz="2400" smtClean="0"/>
              <a:t>Completeness</a:t>
            </a:r>
          </a:p>
          <a:p>
            <a:pPr lvl="1" eaLnBrk="1" hangingPunct="1">
              <a:lnSpc>
                <a:spcPct val="90000"/>
              </a:lnSpc>
            </a:pPr>
            <a:r>
              <a:rPr lang="en-US" sz="2400" smtClean="0"/>
              <a:t>Consistency</a:t>
            </a:r>
          </a:p>
          <a:p>
            <a:pPr lvl="1" eaLnBrk="1" hangingPunct="1">
              <a:lnSpc>
                <a:spcPct val="90000"/>
              </a:lnSpc>
            </a:pPr>
            <a:r>
              <a:rPr lang="en-US" sz="2400" smtClean="0"/>
              <a:t>Error tolerance</a:t>
            </a:r>
          </a:p>
          <a:p>
            <a:pPr lvl="1" eaLnBrk="1" hangingPunct="1">
              <a:lnSpc>
                <a:spcPct val="90000"/>
              </a:lnSpc>
            </a:pPr>
            <a:r>
              <a:rPr lang="en-US" sz="2400" smtClean="0"/>
              <a:t>Security</a:t>
            </a:r>
          </a:p>
          <a:p>
            <a:pPr lvl="1" eaLnBrk="1" hangingPunct="1">
              <a:lnSpc>
                <a:spcPct val="90000"/>
              </a:lnSpc>
            </a:pPr>
            <a:r>
              <a:rPr lang="en-US" sz="2400" smtClean="0"/>
              <a:t>Simplicity</a:t>
            </a:r>
          </a:p>
          <a:p>
            <a:pPr lvl="1" eaLnBrk="1" hangingPunct="1">
              <a:lnSpc>
                <a:spcPct val="90000"/>
              </a:lnSpc>
            </a:pPr>
            <a:r>
              <a:rPr lang="en-US" sz="2400" smtClean="0"/>
              <a:t>Training</a:t>
            </a:r>
          </a:p>
          <a:p>
            <a:pPr lvl="1" eaLnBrk="1" hangingPunct="1">
              <a:lnSpc>
                <a:spcPct val="90000"/>
              </a:lnSpc>
            </a:pPr>
            <a:r>
              <a:rPr lang="en-US" sz="2400" smtClean="0"/>
              <a:t>etc</a:t>
            </a:r>
          </a:p>
          <a:p>
            <a:pPr eaLnBrk="1" hangingPunct="1">
              <a:lnSpc>
                <a:spcPct val="90000"/>
              </a:lnSpc>
            </a:pPr>
            <a:endParaRPr lang="en-US" sz="2800" smtClean="0"/>
          </a:p>
        </p:txBody>
      </p:sp>
    </p:spTree>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a:xfrm>
            <a:off x="457200" y="274638"/>
            <a:ext cx="8229600" cy="563562"/>
          </a:xfrm>
        </p:spPr>
        <p:txBody>
          <a:bodyPr/>
          <a:lstStyle/>
          <a:p>
            <a:pPr eaLnBrk="1" hangingPunct="1"/>
            <a:r>
              <a:rPr lang="en-US" sz="4000" smtClean="0"/>
              <a:t>FURPS</a:t>
            </a:r>
          </a:p>
        </p:txBody>
      </p:sp>
      <p:sp>
        <p:nvSpPr>
          <p:cNvPr id="323587" name="Rectangle 3"/>
          <p:cNvSpPr>
            <a:spLocks noGrp="1" noChangeArrowheads="1"/>
          </p:cNvSpPr>
          <p:nvPr>
            <p:ph type="body" idx="1"/>
          </p:nvPr>
        </p:nvSpPr>
        <p:spPr>
          <a:xfrm>
            <a:off x="457200" y="1066800"/>
            <a:ext cx="8229600" cy="5059363"/>
          </a:xfrm>
        </p:spPr>
        <p:txBody>
          <a:bodyPr/>
          <a:lstStyle/>
          <a:p>
            <a:pPr eaLnBrk="1" hangingPunct="1"/>
            <a:r>
              <a:rPr lang="en-US" smtClean="0"/>
              <a:t>HP developed a set of software quality factors </a:t>
            </a:r>
          </a:p>
          <a:p>
            <a:pPr eaLnBrk="1" hangingPunct="1"/>
            <a:r>
              <a:rPr lang="en-US" smtClean="0"/>
              <a:t>They are known as FURPS</a:t>
            </a:r>
          </a:p>
          <a:p>
            <a:pPr eaLnBrk="1" hangingPunct="1"/>
            <a:r>
              <a:rPr lang="en-US" smtClean="0"/>
              <a:t>FURPS stands for functionality, usability, reliability, performance and supportability</a:t>
            </a:r>
          </a:p>
          <a:p>
            <a:pPr eaLnBrk="1" hangingPunct="1"/>
            <a:r>
              <a:rPr lang="en-US" smtClean="0"/>
              <a:t>The FURPS quality factors derive from earlier work</a:t>
            </a:r>
          </a:p>
          <a:p>
            <a:pPr eaLnBrk="1" hangingPunct="1"/>
            <a:r>
              <a:rPr lang="en-US" smtClean="0"/>
              <a:t>The attributes are defined as:</a:t>
            </a:r>
          </a:p>
          <a:p>
            <a:pPr eaLnBrk="1" hangingPunct="1"/>
            <a:endParaRPr lang="en-US" smtClean="0"/>
          </a:p>
        </p:txBody>
      </p:sp>
    </p:spTree>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3"/>
          <p:cNvSpPr>
            <a:spLocks noGrp="1" noChangeArrowheads="1"/>
          </p:cNvSpPr>
          <p:nvPr>
            <p:ph type="body" idx="1"/>
          </p:nvPr>
        </p:nvSpPr>
        <p:spPr>
          <a:xfrm>
            <a:off x="457200" y="152400"/>
            <a:ext cx="8229600" cy="5973763"/>
          </a:xfrm>
        </p:spPr>
        <p:txBody>
          <a:bodyPr/>
          <a:lstStyle/>
          <a:p>
            <a:pPr eaLnBrk="1" hangingPunct="1"/>
            <a:r>
              <a:rPr lang="en-US" smtClean="0"/>
              <a:t>Functionality is assessed:</a:t>
            </a:r>
          </a:p>
          <a:p>
            <a:pPr lvl="1" eaLnBrk="1" hangingPunct="1"/>
            <a:r>
              <a:rPr lang="en-US" smtClean="0"/>
              <a:t> by evaluating the feature set and capabilities of the program</a:t>
            </a:r>
          </a:p>
          <a:p>
            <a:pPr lvl="1" eaLnBrk="1" hangingPunct="1"/>
            <a:r>
              <a:rPr lang="en-US" smtClean="0"/>
              <a:t> the generality of the functions that are delivered, and</a:t>
            </a:r>
          </a:p>
          <a:p>
            <a:pPr lvl="1" eaLnBrk="1" hangingPunct="1"/>
            <a:r>
              <a:rPr lang="en-US" smtClean="0"/>
              <a:t> the security of the overall system</a:t>
            </a:r>
          </a:p>
          <a:p>
            <a:pPr eaLnBrk="1" hangingPunct="1"/>
            <a:r>
              <a:rPr lang="en-US" smtClean="0"/>
              <a:t>Usability is assessed:</a:t>
            </a:r>
          </a:p>
          <a:p>
            <a:pPr lvl="1" eaLnBrk="1" hangingPunct="1"/>
            <a:r>
              <a:rPr lang="en-US" smtClean="0"/>
              <a:t>By considering human factors</a:t>
            </a:r>
          </a:p>
          <a:p>
            <a:pPr lvl="1" eaLnBrk="1" hangingPunct="1"/>
            <a:r>
              <a:rPr lang="en-US" smtClean="0"/>
              <a:t>Overall aesthetics</a:t>
            </a:r>
          </a:p>
          <a:p>
            <a:pPr lvl="1" eaLnBrk="1" hangingPunct="1"/>
            <a:r>
              <a:rPr lang="en-US" smtClean="0"/>
              <a:t>Consistency, and</a:t>
            </a:r>
          </a:p>
          <a:p>
            <a:pPr lvl="1" eaLnBrk="1" hangingPunct="1"/>
            <a:r>
              <a:rPr lang="en-US" smtClean="0"/>
              <a:t>documentation</a:t>
            </a:r>
          </a:p>
        </p:txBody>
      </p:sp>
    </p:spTree>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3"/>
          <p:cNvSpPr>
            <a:spLocks noGrp="1" noChangeArrowheads="1"/>
          </p:cNvSpPr>
          <p:nvPr>
            <p:ph type="body" idx="1"/>
          </p:nvPr>
        </p:nvSpPr>
        <p:spPr>
          <a:xfrm>
            <a:off x="457200" y="228600"/>
            <a:ext cx="8229600" cy="6324600"/>
          </a:xfrm>
        </p:spPr>
        <p:txBody>
          <a:bodyPr/>
          <a:lstStyle/>
          <a:p>
            <a:pPr eaLnBrk="1" hangingPunct="1">
              <a:lnSpc>
                <a:spcPct val="90000"/>
              </a:lnSpc>
            </a:pPr>
            <a:r>
              <a:rPr lang="en-US" smtClean="0"/>
              <a:t>Reliability is evaluated:</a:t>
            </a:r>
          </a:p>
          <a:p>
            <a:pPr lvl="1" eaLnBrk="1" hangingPunct="1">
              <a:lnSpc>
                <a:spcPct val="90000"/>
              </a:lnSpc>
            </a:pPr>
            <a:r>
              <a:rPr lang="en-US" smtClean="0"/>
              <a:t>By measuring the frequency and severity of failure</a:t>
            </a:r>
          </a:p>
          <a:p>
            <a:pPr lvl="1" eaLnBrk="1" hangingPunct="1">
              <a:lnSpc>
                <a:spcPct val="90000"/>
              </a:lnSpc>
            </a:pPr>
            <a:r>
              <a:rPr lang="en-US" smtClean="0"/>
              <a:t>The accuracy of the output results</a:t>
            </a:r>
          </a:p>
          <a:p>
            <a:pPr lvl="1" eaLnBrk="1" hangingPunct="1">
              <a:lnSpc>
                <a:spcPct val="90000"/>
              </a:lnSpc>
            </a:pPr>
            <a:r>
              <a:rPr lang="en-US" smtClean="0"/>
              <a:t>The mean time between failures (MTBF)</a:t>
            </a:r>
          </a:p>
          <a:p>
            <a:pPr lvl="1" eaLnBrk="1" hangingPunct="1">
              <a:lnSpc>
                <a:spcPct val="90000"/>
              </a:lnSpc>
            </a:pPr>
            <a:r>
              <a:rPr lang="en-US" smtClean="0"/>
              <a:t>The ability to recover from failure, and</a:t>
            </a:r>
          </a:p>
          <a:p>
            <a:pPr lvl="1" eaLnBrk="1" hangingPunct="1">
              <a:lnSpc>
                <a:spcPct val="90000"/>
              </a:lnSpc>
            </a:pPr>
            <a:r>
              <a:rPr lang="en-US" smtClean="0"/>
              <a:t>The predictability of the program</a:t>
            </a:r>
          </a:p>
          <a:p>
            <a:pPr eaLnBrk="1" hangingPunct="1">
              <a:lnSpc>
                <a:spcPct val="90000"/>
              </a:lnSpc>
            </a:pPr>
            <a:r>
              <a:rPr lang="en-US" smtClean="0"/>
              <a:t>Performance is measured:</a:t>
            </a:r>
          </a:p>
          <a:p>
            <a:pPr lvl="1" eaLnBrk="1" hangingPunct="1">
              <a:lnSpc>
                <a:spcPct val="90000"/>
              </a:lnSpc>
            </a:pPr>
            <a:r>
              <a:rPr lang="en-US" smtClean="0"/>
              <a:t>By processing speed</a:t>
            </a:r>
          </a:p>
          <a:p>
            <a:pPr lvl="1" eaLnBrk="1" hangingPunct="1">
              <a:lnSpc>
                <a:spcPct val="90000"/>
              </a:lnSpc>
            </a:pPr>
            <a:r>
              <a:rPr lang="en-US" smtClean="0"/>
              <a:t>Response time</a:t>
            </a:r>
          </a:p>
          <a:p>
            <a:pPr lvl="1" eaLnBrk="1" hangingPunct="1">
              <a:lnSpc>
                <a:spcPct val="90000"/>
              </a:lnSpc>
            </a:pPr>
            <a:r>
              <a:rPr lang="en-US" smtClean="0"/>
              <a:t>Resource consumption</a:t>
            </a:r>
          </a:p>
          <a:p>
            <a:pPr lvl="1" eaLnBrk="1" hangingPunct="1">
              <a:lnSpc>
                <a:spcPct val="90000"/>
              </a:lnSpc>
            </a:pPr>
            <a:r>
              <a:rPr lang="en-US" smtClean="0"/>
              <a:t>Throughput, and</a:t>
            </a:r>
          </a:p>
          <a:p>
            <a:pPr lvl="1" eaLnBrk="1" hangingPunct="1">
              <a:lnSpc>
                <a:spcPct val="90000"/>
              </a:lnSpc>
            </a:pPr>
            <a:r>
              <a:rPr lang="en-US" smtClean="0"/>
              <a:t>Efficiency</a:t>
            </a:r>
          </a:p>
        </p:txBody>
      </p:sp>
    </p:spTree>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3"/>
          <p:cNvSpPr>
            <a:spLocks noGrp="1" noChangeArrowheads="1"/>
          </p:cNvSpPr>
          <p:nvPr>
            <p:ph type="body" idx="1"/>
          </p:nvPr>
        </p:nvSpPr>
        <p:spPr>
          <a:xfrm>
            <a:off x="457200" y="228600"/>
            <a:ext cx="8229600" cy="6400800"/>
          </a:xfrm>
        </p:spPr>
        <p:txBody>
          <a:bodyPr/>
          <a:lstStyle/>
          <a:p>
            <a:pPr eaLnBrk="1" hangingPunct="1">
              <a:lnSpc>
                <a:spcPct val="90000"/>
              </a:lnSpc>
            </a:pPr>
            <a:r>
              <a:rPr lang="en-US" smtClean="0"/>
              <a:t>Supportability combines:</a:t>
            </a:r>
          </a:p>
          <a:p>
            <a:pPr lvl="1" eaLnBrk="1" hangingPunct="1">
              <a:lnSpc>
                <a:spcPct val="90000"/>
              </a:lnSpc>
            </a:pPr>
            <a:r>
              <a:rPr lang="en-US" smtClean="0"/>
              <a:t>Ability to extend the program (extensibility)</a:t>
            </a:r>
          </a:p>
          <a:p>
            <a:pPr lvl="1" eaLnBrk="1" hangingPunct="1">
              <a:lnSpc>
                <a:spcPct val="90000"/>
              </a:lnSpc>
            </a:pPr>
            <a:r>
              <a:rPr lang="en-US" smtClean="0"/>
              <a:t>Adaptability</a:t>
            </a:r>
          </a:p>
          <a:p>
            <a:pPr lvl="1" eaLnBrk="1" hangingPunct="1">
              <a:lnSpc>
                <a:spcPct val="90000"/>
              </a:lnSpc>
            </a:pPr>
            <a:r>
              <a:rPr lang="en-US" smtClean="0"/>
              <a:t>Serviceability</a:t>
            </a:r>
          </a:p>
          <a:p>
            <a:pPr lvl="1" eaLnBrk="1" hangingPunct="1">
              <a:lnSpc>
                <a:spcPct val="90000"/>
              </a:lnSpc>
            </a:pPr>
            <a:r>
              <a:rPr lang="en-US" smtClean="0"/>
              <a:t>Testability</a:t>
            </a:r>
          </a:p>
          <a:p>
            <a:pPr lvl="1" eaLnBrk="1" hangingPunct="1">
              <a:lnSpc>
                <a:spcPct val="90000"/>
              </a:lnSpc>
            </a:pPr>
            <a:r>
              <a:rPr lang="en-US" smtClean="0"/>
              <a:t>Compatibility</a:t>
            </a:r>
          </a:p>
          <a:p>
            <a:pPr lvl="1" eaLnBrk="1" hangingPunct="1">
              <a:lnSpc>
                <a:spcPct val="90000"/>
              </a:lnSpc>
            </a:pPr>
            <a:r>
              <a:rPr lang="en-US" smtClean="0"/>
              <a:t>Configurability</a:t>
            </a:r>
          </a:p>
          <a:p>
            <a:pPr lvl="1" eaLnBrk="1" hangingPunct="1">
              <a:lnSpc>
                <a:spcPct val="90000"/>
              </a:lnSpc>
            </a:pPr>
            <a:r>
              <a:rPr lang="en-US" smtClean="0"/>
              <a:t>Ease of installation</a:t>
            </a:r>
          </a:p>
          <a:p>
            <a:pPr lvl="1" eaLnBrk="1" hangingPunct="1">
              <a:lnSpc>
                <a:spcPct val="90000"/>
              </a:lnSpc>
            </a:pPr>
            <a:r>
              <a:rPr lang="en-US" smtClean="0"/>
              <a:t>Ease with which problems can be localized</a:t>
            </a:r>
          </a:p>
          <a:p>
            <a:pPr eaLnBrk="1" hangingPunct="1">
              <a:lnSpc>
                <a:spcPct val="90000"/>
              </a:lnSpc>
            </a:pPr>
            <a:r>
              <a:rPr lang="en-US" smtClean="0"/>
              <a:t>The FURPS quality factors and attributes described above can be used to establish quality metrics for each activity in the software process</a:t>
            </a:r>
          </a:p>
          <a:p>
            <a:pPr lvl="1" eaLnBrk="1" hangingPunct="1">
              <a:lnSpc>
                <a:spcPct val="90000"/>
              </a:lnSpc>
            </a:pPr>
            <a:endParaRPr lang="en-US" smtClean="0"/>
          </a:p>
        </p:txBody>
      </p:sp>
      <p:sp>
        <p:nvSpPr>
          <p:cNvPr id="326659" name="AutoShape 4"/>
          <p:cNvSpPr>
            <a:spLocks/>
          </p:cNvSpPr>
          <p:nvPr/>
        </p:nvSpPr>
        <p:spPr bwMode="auto">
          <a:xfrm>
            <a:off x="8001000" y="685800"/>
            <a:ext cx="304800" cy="1447800"/>
          </a:xfrm>
          <a:prstGeom prst="rightBrace">
            <a:avLst>
              <a:gd name="adj1" fmla="val 39583"/>
              <a:gd name="adj2" fmla="val 50000"/>
            </a:avLst>
          </a:prstGeom>
          <a:noFill/>
          <a:ln w="9525">
            <a:solidFill>
              <a:schemeClr val="tx1"/>
            </a:solidFill>
            <a:round/>
            <a:headEnd/>
            <a:tailEnd/>
          </a:ln>
        </p:spPr>
        <p:txBody>
          <a:bodyPr wrap="none" anchor="ctr"/>
          <a:lstStyle/>
          <a:p>
            <a:endParaRPr lang="en-IN"/>
          </a:p>
        </p:txBody>
      </p:sp>
      <p:sp>
        <p:nvSpPr>
          <p:cNvPr id="326660" name="Text Box 5"/>
          <p:cNvSpPr txBox="1">
            <a:spLocks noChangeArrowheads="1"/>
          </p:cNvSpPr>
          <p:nvPr/>
        </p:nvSpPr>
        <p:spPr bwMode="auto">
          <a:xfrm>
            <a:off x="8229600" y="685800"/>
            <a:ext cx="458788" cy="1539875"/>
          </a:xfrm>
          <a:prstGeom prst="rect">
            <a:avLst/>
          </a:prstGeom>
          <a:noFill/>
          <a:ln w="9525">
            <a:noFill/>
            <a:miter lim="800000"/>
            <a:headEnd/>
            <a:tailEnd/>
          </a:ln>
        </p:spPr>
        <p:txBody>
          <a:bodyPr vert="eaVert" wrap="none">
            <a:spAutoFit/>
          </a:bodyPr>
          <a:lstStyle/>
          <a:p>
            <a:r>
              <a:rPr lang="en-US"/>
              <a:t>maintainability</a:t>
            </a:r>
          </a:p>
        </p:txBody>
      </p:sp>
    </p:spTree>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a:xfrm>
            <a:off x="457200" y="274638"/>
            <a:ext cx="8229600" cy="487362"/>
          </a:xfrm>
        </p:spPr>
        <p:txBody>
          <a:bodyPr/>
          <a:lstStyle/>
          <a:p>
            <a:pPr eaLnBrk="1" hangingPunct="1"/>
            <a:r>
              <a:rPr lang="en-US" sz="4000" smtClean="0"/>
              <a:t>Software Quality Assurance</a:t>
            </a:r>
          </a:p>
        </p:txBody>
      </p:sp>
      <p:sp>
        <p:nvSpPr>
          <p:cNvPr id="327683" name="Rectangle 3"/>
          <p:cNvSpPr>
            <a:spLocks noGrp="1" noChangeArrowheads="1"/>
          </p:cNvSpPr>
          <p:nvPr>
            <p:ph type="body" idx="1"/>
          </p:nvPr>
        </p:nvSpPr>
        <p:spPr>
          <a:xfrm>
            <a:off x="457200" y="914400"/>
            <a:ext cx="8229600" cy="5211763"/>
          </a:xfrm>
        </p:spPr>
        <p:txBody>
          <a:bodyPr/>
          <a:lstStyle/>
          <a:p>
            <a:pPr eaLnBrk="1" hangingPunct="1">
              <a:lnSpc>
                <a:spcPct val="90000"/>
              </a:lnSpc>
            </a:pPr>
            <a:r>
              <a:rPr lang="en-US" sz="2800" smtClean="0"/>
              <a:t>Software Quality Assurance is an essential activity for any business that produces products to be used by others</a:t>
            </a:r>
          </a:p>
          <a:p>
            <a:pPr eaLnBrk="1" hangingPunct="1">
              <a:lnSpc>
                <a:spcPct val="90000"/>
              </a:lnSpc>
            </a:pPr>
            <a:r>
              <a:rPr lang="en-US" sz="2800" smtClean="0"/>
              <a:t>During the early days of computing, quality was the sole responsibility of the programmer</a:t>
            </a:r>
          </a:p>
          <a:p>
            <a:pPr eaLnBrk="1" hangingPunct="1">
              <a:lnSpc>
                <a:spcPct val="90000"/>
              </a:lnSpc>
            </a:pPr>
            <a:r>
              <a:rPr lang="en-US" sz="2800" smtClean="0"/>
              <a:t>Standards for quality assurance for software was first introduced by the military during the 1970s in its software development contract</a:t>
            </a:r>
          </a:p>
          <a:p>
            <a:pPr eaLnBrk="1" hangingPunct="1">
              <a:lnSpc>
                <a:spcPct val="90000"/>
              </a:lnSpc>
            </a:pPr>
            <a:r>
              <a:rPr lang="en-US" sz="2800" smtClean="0"/>
              <a:t>But today, the significance is such that many different constituencies in an organization have SQA responsibility</a:t>
            </a:r>
          </a:p>
          <a:p>
            <a:pPr eaLnBrk="1" hangingPunct="1">
              <a:lnSpc>
                <a:spcPct val="90000"/>
              </a:lnSpc>
            </a:pPr>
            <a:r>
              <a:rPr lang="en-US" sz="2800" smtClean="0"/>
              <a:t>They include people from ranging from:</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type="body" idx="1"/>
          </p:nvPr>
        </p:nvSpPr>
        <p:spPr>
          <a:xfrm>
            <a:off x="457200" y="304800"/>
            <a:ext cx="8229600" cy="5821363"/>
          </a:xfrm>
        </p:spPr>
        <p:txBody>
          <a:bodyPr/>
          <a:lstStyle/>
          <a:p>
            <a:pPr eaLnBrk="1" hangingPunct="1">
              <a:lnSpc>
                <a:spcPct val="90000"/>
              </a:lnSpc>
              <a:buFontTx/>
              <a:buNone/>
            </a:pPr>
            <a:r>
              <a:rPr lang="en-US" sz="2800" smtClean="0">
                <a:solidFill>
                  <a:srgbClr val="0000CC"/>
                </a:solidFill>
              </a:rPr>
              <a:t>3. Specific Requirements</a:t>
            </a:r>
          </a:p>
          <a:p>
            <a:pPr eaLnBrk="1" hangingPunct="1">
              <a:lnSpc>
                <a:spcPct val="90000"/>
              </a:lnSpc>
              <a:buFontTx/>
              <a:buNone/>
            </a:pPr>
            <a:r>
              <a:rPr lang="en-US" sz="2800" smtClean="0"/>
              <a:t>   3.1 External Interface Requirements</a:t>
            </a:r>
          </a:p>
          <a:p>
            <a:pPr eaLnBrk="1" hangingPunct="1">
              <a:lnSpc>
                <a:spcPct val="90000"/>
              </a:lnSpc>
              <a:buFontTx/>
              <a:buNone/>
            </a:pPr>
            <a:r>
              <a:rPr lang="en-US" sz="2800" smtClean="0"/>
              <a:t>      </a:t>
            </a:r>
            <a:r>
              <a:rPr lang="en-US" sz="2800" smtClean="0">
                <a:solidFill>
                  <a:srgbClr val="CC0000"/>
                </a:solidFill>
              </a:rPr>
              <a:t>3.1.1 User Characteristics</a:t>
            </a:r>
          </a:p>
          <a:p>
            <a:pPr eaLnBrk="1" hangingPunct="1">
              <a:lnSpc>
                <a:spcPct val="90000"/>
              </a:lnSpc>
              <a:buFontTx/>
              <a:buNone/>
            </a:pPr>
            <a:r>
              <a:rPr lang="en-US" sz="2800" smtClean="0">
                <a:solidFill>
                  <a:srgbClr val="CC0000"/>
                </a:solidFill>
              </a:rPr>
              <a:t>      3.1.2 Hardware Characteristics</a:t>
            </a:r>
          </a:p>
          <a:p>
            <a:pPr eaLnBrk="1" hangingPunct="1">
              <a:lnSpc>
                <a:spcPct val="90000"/>
              </a:lnSpc>
              <a:buFontTx/>
              <a:buNone/>
            </a:pPr>
            <a:r>
              <a:rPr lang="en-US" sz="2800" smtClean="0">
                <a:solidFill>
                  <a:srgbClr val="CC0000"/>
                </a:solidFill>
              </a:rPr>
              <a:t>      3.1.3 Software Characteristics</a:t>
            </a:r>
          </a:p>
          <a:p>
            <a:pPr eaLnBrk="1" hangingPunct="1">
              <a:lnSpc>
                <a:spcPct val="90000"/>
              </a:lnSpc>
              <a:buFontTx/>
              <a:buNone/>
            </a:pPr>
            <a:r>
              <a:rPr lang="en-US" sz="2800" smtClean="0">
                <a:solidFill>
                  <a:srgbClr val="CC0000"/>
                </a:solidFill>
              </a:rPr>
              <a:t>      3.1.4 Communication Interfaces</a:t>
            </a:r>
          </a:p>
          <a:p>
            <a:pPr eaLnBrk="1" hangingPunct="1">
              <a:lnSpc>
                <a:spcPct val="90000"/>
              </a:lnSpc>
              <a:buFontTx/>
              <a:buNone/>
            </a:pPr>
            <a:r>
              <a:rPr lang="en-US" sz="2800" smtClean="0"/>
              <a:t>   3.2 Functional Requirements</a:t>
            </a:r>
          </a:p>
          <a:p>
            <a:pPr eaLnBrk="1" hangingPunct="1">
              <a:lnSpc>
                <a:spcPct val="90000"/>
              </a:lnSpc>
              <a:buFontTx/>
              <a:buNone/>
            </a:pPr>
            <a:r>
              <a:rPr lang="en-US" sz="2800" smtClean="0"/>
              <a:t>       </a:t>
            </a:r>
            <a:r>
              <a:rPr lang="en-US" sz="2800" smtClean="0">
                <a:solidFill>
                  <a:schemeClr val="hlink"/>
                </a:solidFill>
              </a:rPr>
              <a:t>3.2.1 Mode 1</a:t>
            </a:r>
          </a:p>
          <a:p>
            <a:pPr eaLnBrk="1" hangingPunct="1">
              <a:lnSpc>
                <a:spcPct val="90000"/>
              </a:lnSpc>
              <a:buFontTx/>
              <a:buNone/>
            </a:pPr>
            <a:r>
              <a:rPr lang="en-US" sz="2800" smtClean="0"/>
              <a:t>          </a:t>
            </a:r>
            <a:r>
              <a:rPr lang="en-US" sz="2800" smtClean="0">
                <a:solidFill>
                  <a:srgbClr val="CC0000"/>
                </a:solidFill>
              </a:rPr>
              <a:t>3.2.1.1 Functional Requirement 1.1</a:t>
            </a:r>
          </a:p>
          <a:p>
            <a:pPr eaLnBrk="1" hangingPunct="1">
              <a:lnSpc>
                <a:spcPct val="90000"/>
              </a:lnSpc>
              <a:buFontTx/>
              <a:buNone/>
            </a:pPr>
            <a:r>
              <a:rPr lang="en-US" sz="2800" smtClean="0">
                <a:solidFill>
                  <a:srgbClr val="CC0000"/>
                </a:solidFill>
              </a:rPr>
              <a:t>          ..</a:t>
            </a:r>
          </a:p>
          <a:p>
            <a:pPr eaLnBrk="1" hangingPunct="1">
              <a:lnSpc>
                <a:spcPct val="90000"/>
              </a:lnSpc>
              <a:buFontTx/>
              <a:buNone/>
            </a:pPr>
            <a:r>
              <a:rPr lang="en-US" sz="2800" smtClean="0">
                <a:solidFill>
                  <a:srgbClr val="CC0000"/>
                </a:solidFill>
              </a:rPr>
              <a:t>          ..</a:t>
            </a:r>
          </a:p>
          <a:p>
            <a:pPr eaLnBrk="1" hangingPunct="1">
              <a:lnSpc>
                <a:spcPct val="90000"/>
              </a:lnSpc>
              <a:buFontTx/>
              <a:buNone/>
            </a:pPr>
            <a:r>
              <a:rPr lang="en-US" sz="2800" smtClean="0">
                <a:solidFill>
                  <a:srgbClr val="CC0000"/>
                </a:solidFill>
              </a:rPr>
              <a:t>          3.2.1.</a:t>
            </a:r>
            <a:r>
              <a:rPr lang="en-US" sz="2800" i="1" smtClean="0">
                <a:solidFill>
                  <a:srgbClr val="CC0000"/>
                </a:solidFill>
              </a:rPr>
              <a:t>n </a:t>
            </a:r>
            <a:r>
              <a:rPr lang="en-US" sz="2800" smtClean="0">
                <a:solidFill>
                  <a:srgbClr val="CC0000"/>
                </a:solidFill>
              </a:rPr>
              <a:t>Functional Requirement 1.</a:t>
            </a:r>
            <a:r>
              <a:rPr lang="en-US" sz="2800" i="1" smtClean="0">
                <a:solidFill>
                  <a:srgbClr val="CC0000"/>
                </a:solidFill>
              </a:rPr>
              <a:t>n</a:t>
            </a:r>
          </a:p>
          <a:p>
            <a:pPr eaLnBrk="1" hangingPunct="1">
              <a:lnSpc>
                <a:spcPct val="90000"/>
              </a:lnSpc>
              <a:buFontTx/>
              <a:buNone/>
            </a:pPr>
            <a:r>
              <a:rPr lang="en-US" sz="2800" i="1" smtClean="0"/>
              <a:t>        ..</a:t>
            </a:r>
          </a:p>
          <a:p>
            <a:pPr eaLnBrk="1" hangingPunct="1">
              <a:lnSpc>
                <a:spcPct val="90000"/>
              </a:lnSpc>
              <a:buFontTx/>
              <a:buNone/>
            </a:pPr>
            <a:r>
              <a:rPr lang="en-US" sz="2800" i="1" smtClean="0"/>
              <a:t>        ..</a:t>
            </a:r>
          </a:p>
          <a:p>
            <a:pPr eaLnBrk="1" hangingPunct="1">
              <a:lnSpc>
                <a:spcPct val="90000"/>
              </a:lnSpc>
              <a:buFontTx/>
              <a:buNone/>
            </a:pPr>
            <a:endParaRPr lang="en-US" sz="2800" i="1" smtClean="0"/>
          </a:p>
        </p:txBody>
      </p:sp>
    </p:spTree>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3"/>
          <p:cNvSpPr>
            <a:spLocks noGrp="1" noChangeArrowheads="1"/>
          </p:cNvSpPr>
          <p:nvPr>
            <p:ph type="body" idx="1"/>
          </p:nvPr>
        </p:nvSpPr>
        <p:spPr>
          <a:xfrm>
            <a:off x="457200" y="228600"/>
            <a:ext cx="8229600" cy="5897563"/>
          </a:xfrm>
        </p:spPr>
        <p:txBody>
          <a:bodyPr/>
          <a:lstStyle/>
          <a:p>
            <a:pPr lvl="1" eaLnBrk="1" hangingPunct="1">
              <a:lnSpc>
                <a:spcPct val="90000"/>
              </a:lnSpc>
            </a:pPr>
            <a:r>
              <a:rPr lang="en-US" sz="2400" smtClean="0"/>
              <a:t>Software Engineers</a:t>
            </a:r>
          </a:p>
          <a:p>
            <a:pPr lvl="1" eaLnBrk="1" hangingPunct="1">
              <a:lnSpc>
                <a:spcPct val="90000"/>
              </a:lnSpc>
            </a:pPr>
            <a:r>
              <a:rPr lang="en-US" sz="2400" smtClean="0"/>
              <a:t>Project managers</a:t>
            </a:r>
          </a:p>
          <a:p>
            <a:pPr lvl="1" eaLnBrk="1" hangingPunct="1">
              <a:lnSpc>
                <a:spcPct val="90000"/>
              </a:lnSpc>
            </a:pPr>
            <a:r>
              <a:rPr lang="en-US" sz="2400" smtClean="0"/>
              <a:t>Customers</a:t>
            </a:r>
          </a:p>
          <a:p>
            <a:pPr lvl="1" eaLnBrk="1" hangingPunct="1">
              <a:lnSpc>
                <a:spcPct val="90000"/>
              </a:lnSpc>
            </a:pPr>
            <a:r>
              <a:rPr lang="en-US" sz="2400" smtClean="0"/>
              <a:t>Salespersons</a:t>
            </a:r>
          </a:p>
          <a:p>
            <a:pPr lvl="1" eaLnBrk="1" hangingPunct="1">
              <a:lnSpc>
                <a:spcPct val="90000"/>
              </a:lnSpc>
            </a:pPr>
            <a:r>
              <a:rPr lang="en-US" sz="2400" smtClean="0"/>
              <a:t>Individuals who serve within the SQA group</a:t>
            </a:r>
          </a:p>
          <a:p>
            <a:pPr eaLnBrk="1" hangingPunct="1">
              <a:lnSpc>
                <a:spcPct val="90000"/>
              </a:lnSpc>
            </a:pPr>
            <a:r>
              <a:rPr lang="en-US" sz="2800" smtClean="0"/>
              <a:t>SQA is defined as a “planned and systematic pattern of actions” to ensure quality in software</a:t>
            </a:r>
          </a:p>
          <a:p>
            <a:pPr eaLnBrk="1" hangingPunct="1">
              <a:lnSpc>
                <a:spcPct val="90000"/>
              </a:lnSpc>
            </a:pPr>
            <a:r>
              <a:rPr lang="en-US" sz="2800" smtClean="0"/>
              <a:t>The SQA group serves as the customer’s in-house representative</a:t>
            </a:r>
          </a:p>
          <a:p>
            <a:pPr eaLnBrk="1" hangingPunct="1">
              <a:lnSpc>
                <a:spcPct val="90000"/>
              </a:lnSpc>
            </a:pPr>
            <a:r>
              <a:rPr lang="en-US" sz="2800" smtClean="0"/>
              <a:t>This means that the people who perform SQA must look at software from the customer’s point of view</a:t>
            </a:r>
          </a:p>
          <a:p>
            <a:pPr eaLnBrk="1" hangingPunct="1">
              <a:lnSpc>
                <a:spcPct val="90000"/>
              </a:lnSpc>
            </a:pPr>
            <a:r>
              <a:rPr lang="en-US" sz="2800" smtClean="0"/>
              <a:t>Some of the question they must look into are:</a:t>
            </a:r>
          </a:p>
        </p:txBody>
      </p:sp>
    </p:spTree>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3"/>
          <p:cNvSpPr>
            <a:spLocks noGrp="1" noChangeArrowheads="1"/>
          </p:cNvSpPr>
          <p:nvPr>
            <p:ph type="body" idx="1"/>
          </p:nvPr>
        </p:nvSpPr>
        <p:spPr>
          <a:xfrm>
            <a:off x="457200" y="152400"/>
            <a:ext cx="8229600" cy="5973763"/>
          </a:xfrm>
        </p:spPr>
        <p:txBody>
          <a:bodyPr/>
          <a:lstStyle/>
          <a:p>
            <a:pPr lvl="1" eaLnBrk="1" hangingPunct="1"/>
            <a:r>
              <a:rPr lang="en-US" smtClean="0"/>
              <a:t>Does the software adequately meet the quality factors noted in requirements?</a:t>
            </a:r>
          </a:p>
          <a:p>
            <a:pPr lvl="1" eaLnBrk="1" hangingPunct="1"/>
            <a:r>
              <a:rPr lang="en-US" smtClean="0"/>
              <a:t>Has the software development been conducted according to pre-established standards?</a:t>
            </a:r>
          </a:p>
          <a:p>
            <a:pPr lvl="1" eaLnBrk="1" hangingPunct="1"/>
            <a:r>
              <a:rPr lang="en-US" smtClean="0"/>
              <a:t>Have technical disciplines properly performed their roles as part of the SQA activity?</a:t>
            </a:r>
          </a:p>
          <a:p>
            <a:pPr eaLnBrk="1" hangingPunct="1"/>
            <a:r>
              <a:rPr lang="en-US" smtClean="0"/>
              <a:t>The SQA attempts to answer these and other questions to ensure that software quality is maintained</a:t>
            </a:r>
          </a:p>
          <a:p>
            <a:pPr eaLnBrk="1" hangingPunct="1"/>
            <a:endParaRPr lang="en-US" smtClean="0"/>
          </a:p>
        </p:txBody>
      </p:sp>
    </p:spTree>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a:xfrm>
            <a:off x="457200" y="274638"/>
            <a:ext cx="8229600" cy="487362"/>
          </a:xfrm>
        </p:spPr>
        <p:txBody>
          <a:bodyPr/>
          <a:lstStyle/>
          <a:p>
            <a:pPr eaLnBrk="1" hangingPunct="1"/>
            <a:r>
              <a:rPr lang="en-US" sz="4000" smtClean="0"/>
              <a:t>SQA Activity</a:t>
            </a:r>
          </a:p>
        </p:txBody>
      </p:sp>
      <p:sp>
        <p:nvSpPr>
          <p:cNvPr id="330755" name="Rectangle 3"/>
          <p:cNvSpPr>
            <a:spLocks noGrp="1" noChangeArrowheads="1"/>
          </p:cNvSpPr>
          <p:nvPr>
            <p:ph type="body" idx="1"/>
          </p:nvPr>
        </p:nvSpPr>
        <p:spPr>
          <a:xfrm>
            <a:off x="457200" y="838200"/>
            <a:ext cx="8229600" cy="5287963"/>
          </a:xfrm>
        </p:spPr>
        <p:txBody>
          <a:bodyPr/>
          <a:lstStyle/>
          <a:p>
            <a:pPr marL="609600" indent="-609600" eaLnBrk="1" hangingPunct="1"/>
            <a:r>
              <a:rPr lang="en-US" smtClean="0"/>
              <a:t>It is composed of a variety of tasks associated with two different constituencies:</a:t>
            </a:r>
          </a:p>
          <a:p>
            <a:pPr marL="990600" lvl="1" indent="-533400" eaLnBrk="1" hangingPunct="1">
              <a:buFontTx/>
              <a:buAutoNum type="arabicPeriod"/>
            </a:pPr>
            <a:r>
              <a:rPr lang="en-US" smtClean="0"/>
              <a:t>The software engineers who do technical work </a:t>
            </a:r>
          </a:p>
          <a:p>
            <a:pPr marL="990600" lvl="1" indent="-533400" eaLnBrk="1" hangingPunct="1">
              <a:buFontTx/>
              <a:buAutoNum type="arabicPeriod"/>
            </a:pPr>
            <a:r>
              <a:rPr lang="en-US" smtClean="0"/>
              <a:t>SQA group that has the responsibility for quality assurance planning, oversight, record keeping, analysis and reporting</a:t>
            </a:r>
          </a:p>
          <a:p>
            <a:pPr marL="609600" indent="-609600" eaLnBrk="1" hangingPunct="1">
              <a:buFontTx/>
              <a:buNone/>
            </a:pPr>
            <a:endParaRPr lang="en-US" smtClean="0"/>
          </a:p>
        </p:txBody>
      </p:sp>
    </p:spTree>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3"/>
          <p:cNvSpPr>
            <a:spLocks noGrp="1" noChangeArrowheads="1"/>
          </p:cNvSpPr>
          <p:nvPr>
            <p:ph type="body" idx="1"/>
          </p:nvPr>
        </p:nvSpPr>
        <p:spPr>
          <a:xfrm>
            <a:off x="457200" y="228600"/>
            <a:ext cx="8229600" cy="5897563"/>
          </a:xfrm>
        </p:spPr>
        <p:txBody>
          <a:bodyPr/>
          <a:lstStyle/>
          <a:p>
            <a:pPr eaLnBrk="1" hangingPunct="1">
              <a:lnSpc>
                <a:spcPct val="90000"/>
              </a:lnSpc>
            </a:pPr>
            <a:r>
              <a:rPr lang="en-US" smtClean="0"/>
              <a:t>Software engineers address quality (and perform quality assurance) by:</a:t>
            </a:r>
          </a:p>
          <a:p>
            <a:pPr lvl="1" eaLnBrk="1" hangingPunct="1">
              <a:lnSpc>
                <a:spcPct val="90000"/>
              </a:lnSpc>
            </a:pPr>
            <a:r>
              <a:rPr lang="en-US" smtClean="0"/>
              <a:t>applying solid technical methods and measures</a:t>
            </a:r>
          </a:p>
          <a:p>
            <a:pPr lvl="1" eaLnBrk="1" hangingPunct="1">
              <a:lnSpc>
                <a:spcPct val="90000"/>
              </a:lnSpc>
            </a:pPr>
            <a:r>
              <a:rPr lang="en-US" smtClean="0"/>
              <a:t>Conducting formal technical reviews</a:t>
            </a:r>
          </a:p>
          <a:p>
            <a:pPr lvl="1" eaLnBrk="1" hangingPunct="1">
              <a:lnSpc>
                <a:spcPct val="90000"/>
              </a:lnSpc>
            </a:pPr>
            <a:r>
              <a:rPr lang="en-US" smtClean="0"/>
              <a:t>Performing well-planned software testing</a:t>
            </a:r>
          </a:p>
          <a:p>
            <a:pPr eaLnBrk="1" hangingPunct="1">
              <a:lnSpc>
                <a:spcPct val="90000"/>
              </a:lnSpc>
            </a:pPr>
            <a:r>
              <a:rPr lang="en-US" smtClean="0"/>
              <a:t>The SQA group works to assist the software engineering team in achieving a high quality end-product</a:t>
            </a:r>
          </a:p>
          <a:p>
            <a:pPr eaLnBrk="1" hangingPunct="1">
              <a:lnSpc>
                <a:spcPct val="90000"/>
              </a:lnSpc>
            </a:pPr>
            <a:r>
              <a:rPr lang="en-US" smtClean="0"/>
              <a:t>The Software Engineering Institute recommends a set of SQA activities that address:</a:t>
            </a:r>
          </a:p>
        </p:txBody>
      </p:sp>
    </p:spTree>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3"/>
          <p:cNvSpPr>
            <a:spLocks noGrp="1" noChangeArrowheads="1"/>
          </p:cNvSpPr>
          <p:nvPr>
            <p:ph type="body" idx="1"/>
          </p:nvPr>
        </p:nvSpPr>
        <p:spPr>
          <a:xfrm>
            <a:off x="457200" y="228600"/>
            <a:ext cx="8229600" cy="5897563"/>
          </a:xfrm>
        </p:spPr>
        <p:txBody>
          <a:bodyPr/>
          <a:lstStyle/>
          <a:p>
            <a:pPr marL="990600" lvl="1" indent="-533400" eaLnBrk="1" hangingPunct="1"/>
            <a:r>
              <a:rPr lang="en-US" sz="2400" smtClean="0"/>
              <a:t>Quality assurance planning</a:t>
            </a:r>
          </a:p>
          <a:p>
            <a:pPr marL="990600" lvl="1" indent="-533400" eaLnBrk="1" hangingPunct="1"/>
            <a:r>
              <a:rPr lang="en-US" sz="2400" smtClean="0"/>
              <a:t>Oversight</a:t>
            </a:r>
          </a:p>
          <a:p>
            <a:pPr marL="990600" lvl="1" indent="-533400" eaLnBrk="1" hangingPunct="1"/>
            <a:r>
              <a:rPr lang="en-US" sz="2400" smtClean="0"/>
              <a:t>Record keeping</a:t>
            </a:r>
          </a:p>
          <a:p>
            <a:pPr marL="990600" lvl="1" indent="-533400" eaLnBrk="1" hangingPunct="1"/>
            <a:r>
              <a:rPr lang="en-US" sz="2400" smtClean="0"/>
              <a:t>Analysis, and</a:t>
            </a:r>
          </a:p>
          <a:p>
            <a:pPr marL="990600" lvl="1" indent="-533400" eaLnBrk="1" hangingPunct="1"/>
            <a:r>
              <a:rPr lang="en-US" sz="2400" smtClean="0"/>
              <a:t>Reporting</a:t>
            </a:r>
          </a:p>
          <a:p>
            <a:pPr marL="609600" indent="-609600" eaLnBrk="1" hangingPunct="1"/>
            <a:r>
              <a:rPr lang="en-US" sz="2800" smtClean="0"/>
              <a:t>It is these activities that are performed by an independent SQA group: </a:t>
            </a:r>
          </a:p>
          <a:p>
            <a:pPr marL="609600" indent="-609600" eaLnBrk="1" hangingPunct="1">
              <a:buFontTx/>
              <a:buAutoNum type="arabicPeriod"/>
            </a:pPr>
            <a:r>
              <a:rPr lang="en-US" sz="2800" smtClean="0"/>
              <a:t>Perform an SQA plan for a project:</a:t>
            </a:r>
          </a:p>
          <a:p>
            <a:pPr marL="990600" lvl="1" indent="-533400" eaLnBrk="1" hangingPunct="1"/>
            <a:r>
              <a:rPr lang="en-US" sz="2400" smtClean="0"/>
              <a:t>The plan is developed during project planning and is reviewed by all interested parties</a:t>
            </a:r>
          </a:p>
          <a:p>
            <a:pPr marL="990600" lvl="1" indent="-533400" eaLnBrk="1" hangingPunct="1"/>
            <a:r>
              <a:rPr lang="en-US" sz="2400" smtClean="0"/>
              <a:t>QA activities performed by the software engg. team and the SQA group are governed by the plan</a:t>
            </a:r>
          </a:p>
          <a:p>
            <a:pPr marL="990600" lvl="1" indent="-533400" eaLnBrk="1" hangingPunct="1"/>
            <a:r>
              <a:rPr lang="en-US" sz="2400" smtClean="0"/>
              <a:t>The plan identifies: </a:t>
            </a:r>
          </a:p>
        </p:txBody>
      </p:sp>
    </p:spTree>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3"/>
          <p:cNvSpPr>
            <a:spLocks noGrp="1" noChangeArrowheads="1"/>
          </p:cNvSpPr>
          <p:nvPr>
            <p:ph type="body" idx="1"/>
          </p:nvPr>
        </p:nvSpPr>
        <p:spPr>
          <a:xfrm>
            <a:off x="457200" y="228600"/>
            <a:ext cx="8229600" cy="6400800"/>
          </a:xfrm>
        </p:spPr>
        <p:txBody>
          <a:bodyPr/>
          <a:lstStyle/>
          <a:p>
            <a:pPr lvl="1" eaLnBrk="1" hangingPunct="1">
              <a:lnSpc>
                <a:spcPct val="90000"/>
              </a:lnSpc>
            </a:pPr>
            <a:r>
              <a:rPr lang="en-US" smtClean="0"/>
              <a:t>Procedures for error reporting and tracking</a:t>
            </a:r>
          </a:p>
          <a:p>
            <a:pPr lvl="1" eaLnBrk="1" hangingPunct="1">
              <a:lnSpc>
                <a:spcPct val="90000"/>
              </a:lnSpc>
            </a:pPr>
            <a:r>
              <a:rPr lang="en-US" smtClean="0"/>
              <a:t>Documents to be produced by the SQA group</a:t>
            </a:r>
          </a:p>
          <a:p>
            <a:pPr lvl="1" eaLnBrk="1" hangingPunct="1">
              <a:lnSpc>
                <a:spcPct val="90000"/>
              </a:lnSpc>
            </a:pPr>
            <a:r>
              <a:rPr lang="en-US" smtClean="0"/>
              <a:t>Amount of feedback provided to software project team</a:t>
            </a:r>
          </a:p>
          <a:p>
            <a:pPr eaLnBrk="1" hangingPunct="1">
              <a:lnSpc>
                <a:spcPct val="90000"/>
              </a:lnSpc>
              <a:buFontTx/>
              <a:buNone/>
            </a:pPr>
            <a:r>
              <a:rPr lang="en-US" smtClean="0"/>
              <a:t>2. Participates in the development of the project’s software process description:</a:t>
            </a:r>
          </a:p>
          <a:p>
            <a:pPr lvl="1" eaLnBrk="1" hangingPunct="1">
              <a:lnSpc>
                <a:spcPct val="90000"/>
              </a:lnSpc>
            </a:pPr>
            <a:r>
              <a:rPr lang="en-US" smtClean="0"/>
              <a:t>The software engg. team selects a process for the work to be performed </a:t>
            </a:r>
          </a:p>
          <a:p>
            <a:pPr lvl="1" eaLnBrk="1" hangingPunct="1">
              <a:lnSpc>
                <a:spcPct val="90000"/>
              </a:lnSpc>
            </a:pPr>
            <a:r>
              <a:rPr lang="en-US" smtClean="0"/>
              <a:t>The SQA group reviews the process description for compliance with the organizational policy, internal software standards, externally imposed standards (e.g ISO 9001) and other parts of the software project plan</a:t>
            </a:r>
          </a:p>
        </p:txBody>
      </p:sp>
    </p:spTree>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3"/>
          <p:cNvSpPr>
            <a:spLocks noGrp="1" noChangeArrowheads="1"/>
          </p:cNvSpPr>
          <p:nvPr>
            <p:ph type="body" idx="1"/>
          </p:nvPr>
        </p:nvSpPr>
        <p:spPr>
          <a:xfrm>
            <a:off x="457200" y="304800"/>
            <a:ext cx="8229600" cy="6172200"/>
          </a:xfrm>
        </p:spPr>
        <p:txBody>
          <a:bodyPr/>
          <a:lstStyle/>
          <a:p>
            <a:pPr eaLnBrk="1" hangingPunct="1">
              <a:buFontTx/>
              <a:buNone/>
            </a:pPr>
            <a:r>
              <a:rPr lang="en-US" sz="2800" smtClean="0"/>
              <a:t>3. Reviews software engg. activities to verify compliance with the defined software process</a:t>
            </a:r>
          </a:p>
          <a:p>
            <a:pPr lvl="1" eaLnBrk="1" hangingPunct="1"/>
            <a:r>
              <a:rPr lang="en-US" sz="2400" smtClean="0"/>
              <a:t>The SQA group identifies documents and tracks deviations from the process and verifies that corrections have been made</a:t>
            </a:r>
          </a:p>
          <a:p>
            <a:pPr eaLnBrk="1" hangingPunct="1">
              <a:buFontTx/>
              <a:buNone/>
            </a:pPr>
            <a:r>
              <a:rPr lang="en-US" sz="2800" smtClean="0"/>
              <a:t>4. Audits designated software work products to verify compliance with those defined as part of the software process</a:t>
            </a:r>
          </a:p>
          <a:p>
            <a:pPr lvl="1" eaLnBrk="1" hangingPunct="1"/>
            <a:r>
              <a:rPr lang="en-US" sz="2400" smtClean="0"/>
              <a:t>The SQA group reviews selected work products, identifies documents and tracks deviations and verifies that corrections have been made</a:t>
            </a:r>
          </a:p>
          <a:p>
            <a:pPr lvl="1" eaLnBrk="1" hangingPunct="1"/>
            <a:r>
              <a:rPr lang="en-US" sz="2400" smtClean="0"/>
              <a:t>The group periodically reports the results of its work to the project manager</a:t>
            </a:r>
          </a:p>
        </p:txBody>
      </p:sp>
    </p:spTree>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3"/>
          <p:cNvSpPr>
            <a:spLocks noGrp="1" noChangeArrowheads="1"/>
          </p:cNvSpPr>
          <p:nvPr>
            <p:ph type="body" idx="1"/>
          </p:nvPr>
        </p:nvSpPr>
        <p:spPr>
          <a:xfrm>
            <a:off x="457200" y="304800"/>
            <a:ext cx="8229600" cy="5821363"/>
          </a:xfrm>
        </p:spPr>
        <p:txBody>
          <a:bodyPr/>
          <a:lstStyle/>
          <a:p>
            <a:pPr eaLnBrk="1" hangingPunct="1">
              <a:buFontTx/>
              <a:buNone/>
            </a:pPr>
            <a:r>
              <a:rPr lang="en-US" sz="2800" smtClean="0"/>
              <a:t>5. Ensures that deviations in software work and work products are documented and handled according to a documented procedure</a:t>
            </a:r>
          </a:p>
          <a:p>
            <a:pPr lvl="1" eaLnBrk="1" hangingPunct="1"/>
            <a:r>
              <a:rPr lang="en-US" sz="2400" smtClean="0"/>
              <a:t>Deviations may be encountered in the project plan, process description, applicable standards or technical work products</a:t>
            </a:r>
          </a:p>
          <a:p>
            <a:pPr eaLnBrk="1" hangingPunct="1">
              <a:buFontTx/>
              <a:buNone/>
            </a:pPr>
            <a:r>
              <a:rPr lang="en-US" sz="2800" smtClean="0"/>
              <a:t>6. Records non-compliance and reports to senior management</a:t>
            </a:r>
          </a:p>
          <a:p>
            <a:pPr lvl="1" eaLnBrk="1" hangingPunct="1"/>
            <a:r>
              <a:rPr lang="en-US" sz="2400" smtClean="0"/>
              <a:t>Noncompliance items are tracked until they are resolved</a:t>
            </a:r>
          </a:p>
          <a:p>
            <a:pPr eaLnBrk="1" hangingPunct="1"/>
            <a:r>
              <a:rPr lang="en-US" sz="2800" smtClean="0"/>
              <a:t>The SQA group coordinates the control and management of change and helps collect and analyze software metrics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type="body" idx="1"/>
          </p:nvPr>
        </p:nvSpPr>
        <p:spPr>
          <a:xfrm>
            <a:off x="457200" y="304800"/>
            <a:ext cx="8229600" cy="5821363"/>
          </a:xfrm>
        </p:spPr>
        <p:txBody>
          <a:bodyPr/>
          <a:lstStyle/>
          <a:p>
            <a:pPr eaLnBrk="1" hangingPunct="1">
              <a:buFontTx/>
              <a:buNone/>
            </a:pPr>
            <a:r>
              <a:rPr lang="en-US" smtClean="0"/>
              <a:t>          </a:t>
            </a:r>
            <a:r>
              <a:rPr lang="en-US" sz="2800" smtClean="0">
                <a:solidFill>
                  <a:schemeClr val="hlink"/>
                </a:solidFill>
              </a:rPr>
              <a:t>3.2.</a:t>
            </a:r>
            <a:r>
              <a:rPr lang="en-US" sz="2800" i="1" smtClean="0">
                <a:solidFill>
                  <a:schemeClr val="hlink"/>
                </a:solidFill>
              </a:rPr>
              <a:t>m  </a:t>
            </a:r>
            <a:r>
              <a:rPr lang="en-US" sz="2800" smtClean="0">
                <a:solidFill>
                  <a:schemeClr val="hlink"/>
                </a:solidFill>
              </a:rPr>
              <a:t>Mode </a:t>
            </a:r>
            <a:r>
              <a:rPr lang="en-US" sz="2800" i="1" smtClean="0">
                <a:solidFill>
                  <a:schemeClr val="hlink"/>
                </a:solidFill>
              </a:rPr>
              <a:t>m</a:t>
            </a:r>
          </a:p>
          <a:p>
            <a:pPr eaLnBrk="1" hangingPunct="1">
              <a:buFontTx/>
              <a:buNone/>
            </a:pPr>
            <a:r>
              <a:rPr lang="en-US" sz="2800" i="1" smtClean="0"/>
              <a:t>              </a:t>
            </a:r>
            <a:r>
              <a:rPr lang="en-US" sz="2800" smtClean="0">
                <a:solidFill>
                  <a:srgbClr val="CC0000"/>
                </a:solidFill>
              </a:rPr>
              <a:t>3.2</a:t>
            </a:r>
            <a:r>
              <a:rPr lang="en-US" sz="2800" i="1" smtClean="0">
                <a:solidFill>
                  <a:srgbClr val="CC0000"/>
                </a:solidFill>
              </a:rPr>
              <a:t>.m.</a:t>
            </a:r>
            <a:r>
              <a:rPr lang="en-US" sz="2800" smtClean="0">
                <a:solidFill>
                  <a:srgbClr val="CC0000"/>
                </a:solidFill>
              </a:rPr>
              <a:t>1 Functional Requirement </a:t>
            </a:r>
            <a:r>
              <a:rPr lang="en-US" sz="2800" i="1" smtClean="0">
                <a:solidFill>
                  <a:srgbClr val="CC0000"/>
                </a:solidFill>
              </a:rPr>
              <a:t>m</a:t>
            </a:r>
            <a:r>
              <a:rPr lang="en-US" sz="2800" smtClean="0">
                <a:solidFill>
                  <a:srgbClr val="CC0000"/>
                </a:solidFill>
              </a:rPr>
              <a:t>.1</a:t>
            </a:r>
          </a:p>
          <a:p>
            <a:pPr eaLnBrk="1" hangingPunct="1">
              <a:buFontTx/>
              <a:buNone/>
            </a:pPr>
            <a:r>
              <a:rPr lang="en-US" sz="2800" smtClean="0">
                <a:solidFill>
                  <a:srgbClr val="CC0000"/>
                </a:solidFill>
              </a:rPr>
              <a:t>                  ..</a:t>
            </a:r>
          </a:p>
          <a:p>
            <a:pPr eaLnBrk="1" hangingPunct="1">
              <a:buFontTx/>
              <a:buNone/>
            </a:pPr>
            <a:r>
              <a:rPr lang="en-US" sz="2800" smtClean="0">
                <a:solidFill>
                  <a:srgbClr val="CC0000"/>
                </a:solidFill>
              </a:rPr>
              <a:t>                  ..</a:t>
            </a:r>
          </a:p>
          <a:p>
            <a:pPr eaLnBrk="1" hangingPunct="1">
              <a:buFontTx/>
              <a:buNone/>
            </a:pPr>
            <a:r>
              <a:rPr lang="en-US" sz="2800" smtClean="0">
                <a:solidFill>
                  <a:srgbClr val="CC0000"/>
                </a:solidFill>
              </a:rPr>
              <a:t>              3.2.</a:t>
            </a:r>
            <a:r>
              <a:rPr lang="en-US" sz="2800" i="1" smtClean="0">
                <a:solidFill>
                  <a:srgbClr val="CC0000"/>
                </a:solidFill>
              </a:rPr>
              <a:t>m.n </a:t>
            </a:r>
            <a:r>
              <a:rPr lang="en-US" smtClean="0">
                <a:solidFill>
                  <a:srgbClr val="CC0000"/>
                </a:solidFill>
              </a:rPr>
              <a:t>Functional Requirement </a:t>
            </a:r>
            <a:r>
              <a:rPr lang="en-US" i="1" smtClean="0">
                <a:solidFill>
                  <a:srgbClr val="CC0000"/>
                </a:solidFill>
              </a:rPr>
              <a:t>m.n</a:t>
            </a:r>
          </a:p>
          <a:p>
            <a:pPr eaLnBrk="1" hangingPunct="1">
              <a:buFontTx/>
              <a:buNone/>
            </a:pPr>
            <a:r>
              <a:rPr lang="en-US" i="1" smtClean="0"/>
              <a:t>      </a:t>
            </a:r>
            <a:r>
              <a:rPr lang="en-US" smtClean="0"/>
              <a:t>3.3 Performance Requirements</a:t>
            </a:r>
          </a:p>
          <a:p>
            <a:pPr eaLnBrk="1" hangingPunct="1">
              <a:buFontTx/>
              <a:buNone/>
            </a:pPr>
            <a:r>
              <a:rPr lang="en-US" smtClean="0"/>
              <a:t>      3.4 Design Constraints</a:t>
            </a:r>
          </a:p>
          <a:p>
            <a:pPr eaLnBrk="1" hangingPunct="1">
              <a:buFontTx/>
              <a:buNone/>
            </a:pPr>
            <a:r>
              <a:rPr lang="en-US" smtClean="0"/>
              <a:t>      3.5 Attributes</a:t>
            </a:r>
          </a:p>
          <a:p>
            <a:pPr eaLnBrk="1" hangingPunct="1">
              <a:buFontTx/>
              <a:buNone/>
            </a:pPr>
            <a:r>
              <a:rPr lang="en-US" smtClean="0"/>
              <a:t>      3.6 Other Requirements</a:t>
            </a:r>
          </a:p>
          <a:p>
            <a:pPr eaLnBrk="1" hangingPunct="1">
              <a:buFontTx/>
              <a:buNone/>
            </a:pPr>
            <a:endParaRPr lang="en-US" sz="2800" i="1"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5"/>
          <p:cNvSpPr>
            <a:spLocks noGrp="1" noChangeArrowheads="1"/>
          </p:cNvSpPr>
          <p:nvPr>
            <p:ph type="body" idx="1"/>
          </p:nvPr>
        </p:nvSpPr>
        <p:spPr>
          <a:xfrm>
            <a:off x="457200" y="304800"/>
            <a:ext cx="8229600" cy="5821363"/>
          </a:xfrm>
        </p:spPr>
        <p:txBody>
          <a:bodyPr/>
          <a:lstStyle/>
          <a:p>
            <a:pPr eaLnBrk="1" hangingPunct="1">
              <a:lnSpc>
                <a:spcPct val="90000"/>
              </a:lnSpc>
            </a:pPr>
            <a:r>
              <a:rPr lang="en-US" smtClean="0">
                <a:solidFill>
                  <a:srgbClr val="0000CC"/>
                </a:solidFill>
              </a:rPr>
              <a:t>Introduction Section:</a:t>
            </a:r>
          </a:p>
          <a:p>
            <a:pPr lvl="1" eaLnBrk="1" hangingPunct="1">
              <a:lnSpc>
                <a:spcPct val="90000"/>
              </a:lnSpc>
            </a:pPr>
            <a:r>
              <a:rPr lang="en-US" smtClean="0"/>
              <a:t>Contains the purpose, scope, overview, etc., of the requirements document</a:t>
            </a:r>
          </a:p>
          <a:p>
            <a:pPr lvl="1" eaLnBrk="1" hangingPunct="1">
              <a:lnSpc>
                <a:spcPct val="90000"/>
              </a:lnSpc>
            </a:pPr>
            <a:r>
              <a:rPr lang="en-US" smtClean="0"/>
              <a:t>It also contains the references cited in the document and any definitions that are used</a:t>
            </a:r>
          </a:p>
          <a:p>
            <a:pPr eaLnBrk="1" hangingPunct="1">
              <a:lnSpc>
                <a:spcPct val="90000"/>
              </a:lnSpc>
            </a:pPr>
            <a:r>
              <a:rPr lang="en-US" smtClean="0">
                <a:solidFill>
                  <a:srgbClr val="0000CC"/>
                </a:solidFill>
              </a:rPr>
              <a:t>Overall Description:</a:t>
            </a:r>
          </a:p>
          <a:p>
            <a:pPr lvl="1" eaLnBrk="1" hangingPunct="1">
              <a:lnSpc>
                <a:spcPct val="90000"/>
              </a:lnSpc>
            </a:pPr>
            <a:r>
              <a:rPr lang="en-US" smtClean="0"/>
              <a:t>Describes the general factors that affect the product and its requirements</a:t>
            </a:r>
          </a:p>
          <a:p>
            <a:pPr lvl="1" eaLnBrk="1" hangingPunct="1">
              <a:lnSpc>
                <a:spcPct val="90000"/>
              </a:lnSpc>
            </a:pPr>
            <a:r>
              <a:rPr lang="en-US" smtClean="0"/>
              <a:t>Specific requirements are not mentioned</a:t>
            </a:r>
          </a:p>
          <a:p>
            <a:pPr lvl="1" eaLnBrk="1" hangingPunct="1">
              <a:lnSpc>
                <a:spcPct val="90000"/>
              </a:lnSpc>
            </a:pPr>
            <a:r>
              <a:rPr lang="en-US" smtClean="0"/>
              <a:t>A general overview is presented that make the understanding of the specific requirements easier</a:t>
            </a:r>
          </a:p>
          <a:p>
            <a:pPr lvl="1" eaLnBrk="1" hangingPunct="1">
              <a:lnSpc>
                <a:spcPct val="90000"/>
              </a:lnSpc>
            </a:pPr>
            <a:endParaRPr lang="en-US" smtClean="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type="body" idx="1"/>
          </p:nvPr>
        </p:nvSpPr>
        <p:spPr>
          <a:xfrm>
            <a:off x="457200" y="381000"/>
            <a:ext cx="8229600" cy="6096000"/>
          </a:xfrm>
        </p:spPr>
        <p:txBody>
          <a:bodyPr/>
          <a:lstStyle/>
          <a:p>
            <a:pPr lvl="1" eaLnBrk="1" hangingPunct="1">
              <a:lnSpc>
                <a:spcPct val="90000"/>
              </a:lnSpc>
            </a:pPr>
            <a:r>
              <a:rPr lang="en-US" smtClean="0"/>
              <a:t>Product Perspective: essentially the relationship of the product to to other products is defined</a:t>
            </a:r>
          </a:p>
          <a:p>
            <a:pPr lvl="2" eaLnBrk="1" hangingPunct="1">
              <a:lnSpc>
                <a:spcPct val="90000"/>
              </a:lnSpc>
            </a:pPr>
            <a:r>
              <a:rPr lang="en-US" smtClean="0"/>
              <a:t>It defines if the product is independent or a part of a larger product and what would be the main interfaces of the product</a:t>
            </a:r>
          </a:p>
          <a:p>
            <a:pPr lvl="1" eaLnBrk="1" hangingPunct="1">
              <a:lnSpc>
                <a:spcPct val="90000"/>
              </a:lnSpc>
            </a:pPr>
            <a:r>
              <a:rPr lang="en-US" smtClean="0"/>
              <a:t>Product Functions: it provides a general abstract description of the functions to be performed by the product</a:t>
            </a:r>
          </a:p>
          <a:p>
            <a:pPr lvl="2" eaLnBrk="1" hangingPunct="1">
              <a:lnSpc>
                <a:spcPct val="90000"/>
              </a:lnSpc>
            </a:pPr>
            <a:r>
              <a:rPr lang="en-US" smtClean="0"/>
              <a:t>Schematic diagrams showing a general view of the different functions and their relationship with each other is also useful</a:t>
            </a:r>
          </a:p>
          <a:p>
            <a:pPr lvl="1" eaLnBrk="1" hangingPunct="1">
              <a:lnSpc>
                <a:spcPct val="90000"/>
              </a:lnSpc>
            </a:pPr>
            <a:r>
              <a:rPr lang="en-US" smtClean="0"/>
              <a:t>User Characteristics: End user skill level etc.</a:t>
            </a:r>
          </a:p>
          <a:p>
            <a:pPr lvl="1" eaLnBrk="1" hangingPunct="1">
              <a:lnSpc>
                <a:spcPct val="90000"/>
              </a:lnSpc>
            </a:pPr>
            <a:r>
              <a:rPr lang="en-US" smtClean="0"/>
              <a:t>General Constraints: Any other condition that may be satisfied for the product</a:t>
            </a:r>
          </a:p>
          <a:p>
            <a:pPr lvl="1" eaLnBrk="1" hangingPunct="1">
              <a:lnSpc>
                <a:spcPct val="90000"/>
              </a:lnSpc>
            </a:pPr>
            <a:endParaRPr lang="en-US" smtClean="0"/>
          </a:p>
          <a:p>
            <a:pPr eaLnBrk="1" hangingPunct="1">
              <a:lnSpc>
                <a:spcPct val="90000"/>
              </a:lnSpc>
            </a:pPr>
            <a:endParaRPr lang="en-US"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type="body" idx="1"/>
          </p:nvPr>
        </p:nvSpPr>
        <p:spPr>
          <a:xfrm>
            <a:off x="457200" y="304800"/>
            <a:ext cx="8229600" cy="6248400"/>
          </a:xfrm>
        </p:spPr>
        <p:txBody>
          <a:bodyPr/>
          <a:lstStyle/>
          <a:p>
            <a:pPr eaLnBrk="1" hangingPunct="1">
              <a:lnSpc>
                <a:spcPct val="90000"/>
              </a:lnSpc>
            </a:pPr>
            <a:r>
              <a:rPr lang="en-US" smtClean="0">
                <a:solidFill>
                  <a:srgbClr val="0000CC"/>
                </a:solidFill>
              </a:rPr>
              <a:t>Specific Requirements:</a:t>
            </a:r>
          </a:p>
          <a:p>
            <a:pPr lvl="1" eaLnBrk="1" hangingPunct="1">
              <a:lnSpc>
                <a:spcPct val="90000"/>
              </a:lnSpc>
            </a:pPr>
            <a:r>
              <a:rPr lang="en-US" smtClean="0"/>
              <a:t>Describes all the details that the s/w developer needs to know for designing and developing the system</a:t>
            </a:r>
          </a:p>
          <a:p>
            <a:pPr lvl="1" eaLnBrk="1" hangingPunct="1">
              <a:lnSpc>
                <a:spcPct val="90000"/>
              </a:lnSpc>
            </a:pPr>
            <a:r>
              <a:rPr lang="en-US" smtClean="0"/>
              <a:t>This is typically the largest and the most important part of the document</a:t>
            </a:r>
          </a:p>
          <a:p>
            <a:pPr lvl="1" eaLnBrk="1" hangingPunct="1">
              <a:lnSpc>
                <a:spcPct val="90000"/>
              </a:lnSpc>
            </a:pPr>
            <a:r>
              <a:rPr lang="en-US" smtClean="0"/>
              <a:t>This section may have different organizations </a:t>
            </a:r>
          </a:p>
          <a:p>
            <a:pPr lvl="1" eaLnBrk="1" hangingPunct="1">
              <a:lnSpc>
                <a:spcPct val="90000"/>
              </a:lnSpc>
            </a:pPr>
            <a:r>
              <a:rPr lang="en-US" smtClean="0"/>
              <a:t>The requirements can be organized by:</a:t>
            </a:r>
          </a:p>
          <a:p>
            <a:pPr lvl="2" eaLnBrk="1" hangingPunct="1">
              <a:lnSpc>
                <a:spcPct val="90000"/>
              </a:lnSpc>
            </a:pPr>
            <a:r>
              <a:rPr lang="en-US" smtClean="0"/>
              <a:t>The modes of operation</a:t>
            </a:r>
          </a:p>
          <a:p>
            <a:pPr lvl="2" eaLnBrk="1" hangingPunct="1">
              <a:lnSpc>
                <a:spcPct val="90000"/>
              </a:lnSpc>
            </a:pPr>
            <a:r>
              <a:rPr lang="en-US" smtClean="0"/>
              <a:t>User class</a:t>
            </a:r>
          </a:p>
          <a:p>
            <a:pPr lvl="2" eaLnBrk="1" hangingPunct="1">
              <a:lnSpc>
                <a:spcPct val="90000"/>
              </a:lnSpc>
            </a:pPr>
            <a:r>
              <a:rPr lang="en-US" smtClean="0"/>
              <a:t>Object</a:t>
            </a:r>
          </a:p>
          <a:p>
            <a:pPr lvl="2" eaLnBrk="1" hangingPunct="1">
              <a:lnSpc>
                <a:spcPct val="90000"/>
              </a:lnSpc>
            </a:pPr>
            <a:r>
              <a:rPr lang="en-US" smtClean="0"/>
              <a:t>Feature</a:t>
            </a:r>
          </a:p>
          <a:p>
            <a:pPr lvl="2" eaLnBrk="1" hangingPunct="1">
              <a:lnSpc>
                <a:spcPct val="90000"/>
              </a:lnSpc>
            </a:pPr>
            <a:r>
              <a:rPr lang="en-US" smtClean="0"/>
              <a:t>Stimulus</a:t>
            </a:r>
          </a:p>
          <a:p>
            <a:pPr lvl="2" eaLnBrk="1" hangingPunct="1">
              <a:lnSpc>
                <a:spcPct val="90000"/>
              </a:lnSpc>
            </a:pPr>
            <a:r>
              <a:rPr lang="en-US" smtClean="0"/>
              <a:t>Functional hierarchy</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type="body" idx="1"/>
          </p:nvPr>
        </p:nvSpPr>
        <p:spPr>
          <a:xfrm>
            <a:off x="457200" y="304800"/>
            <a:ext cx="8229600" cy="5821363"/>
          </a:xfrm>
        </p:spPr>
        <p:txBody>
          <a:bodyPr/>
          <a:lstStyle/>
          <a:p>
            <a:pPr lvl="1" eaLnBrk="1" hangingPunct="1">
              <a:lnSpc>
                <a:spcPct val="90000"/>
              </a:lnSpc>
            </a:pPr>
            <a:r>
              <a:rPr lang="en-US" sz="2400" smtClean="0"/>
              <a:t>External interface: specifies all the interfaces of the s/w to:-</a:t>
            </a:r>
          </a:p>
          <a:p>
            <a:pPr lvl="2" eaLnBrk="1" hangingPunct="1">
              <a:lnSpc>
                <a:spcPct val="90000"/>
              </a:lnSpc>
            </a:pPr>
            <a:r>
              <a:rPr lang="en-US" sz="2000" smtClean="0"/>
              <a:t>The people</a:t>
            </a:r>
          </a:p>
          <a:p>
            <a:pPr lvl="2" eaLnBrk="1" hangingPunct="1">
              <a:lnSpc>
                <a:spcPct val="90000"/>
              </a:lnSpc>
            </a:pPr>
            <a:r>
              <a:rPr lang="en-US" sz="2000" smtClean="0"/>
              <a:t>Other software</a:t>
            </a:r>
          </a:p>
          <a:p>
            <a:pPr lvl="2" eaLnBrk="1" hangingPunct="1">
              <a:lnSpc>
                <a:spcPct val="90000"/>
              </a:lnSpc>
            </a:pPr>
            <a:r>
              <a:rPr lang="en-US" sz="2000" smtClean="0"/>
              <a:t>Hardware</a:t>
            </a:r>
          </a:p>
          <a:p>
            <a:pPr lvl="2" eaLnBrk="1" hangingPunct="1">
              <a:lnSpc>
                <a:spcPct val="90000"/>
              </a:lnSpc>
            </a:pPr>
            <a:r>
              <a:rPr lang="en-US" sz="2000" smtClean="0"/>
              <a:t>Other systems</a:t>
            </a:r>
          </a:p>
          <a:p>
            <a:pPr lvl="1" eaLnBrk="1" hangingPunct="1">
              <a:lnSpc>
                <a:spcPct val="90000"/>
              </a:lnSpc>
            </a:pPr>
            <a:r>
              <a:rPr lang="en-US" sz="2400" smtClean="0"/>
              <a:t>User interface: they specify each human interface the system plan to have, it includes:</a:t>
            </a:r>
          </a:p>
          <a:p>
            <a:pPr lvl="2" eaLnBrk="1" hangingPunct="1">
              <a:lnSpc>
                <a:spcPct val="90000"/>
              </a:lnSpc>
            </a:pPr>
            <a:r>
              <a:rPr lang="en-US" sz="2000" smtClean="0"/>
              <a:t>Screen formats</a:t>
            </a:r>
          </a:p>
          <a:p>
            <a:pPr lvl="2" eaLnBrk="1" hangingPunct="1">
              <a:lnSpc>
                <a:spcPct val="90000"/>
              </a:lnSpc>
            </a:pPr>
            <a:r>
              <a:rPr lang="en-US" sz="2000" smtClean="0"/>
              <a:t>Content of the menus</a:t>
            </a:r>
          </a:p>
          <a:p>
            <a:pPr lvl="2" eaLnBrk="1" hangingPunct="1">
              <a:lnSpc>
                <a:spcPct val="90000"/>
              </a:lnSpc>
            </a:pPr>
            <a:r>
              <a:rPr lang="en-US" sz="2000" smtClean="0"/>
              <a:t>Command structure</a:t>
            </a:r>
          </a:p>
          <a:p>
            <a:pPr lvl="1" eaLnBrk="1" hangingPunct="1">
              <a:lnSpc>
                <a:spcPct val="90000"/>
              </a:lnSpc>
            </a:pPr>
            <a:r>
              <a:rPr lang="en-US" sz="2400" smtClean="0"/>
              <a:t>Hardware interface: the logical characteristics of each interface between the s/w and the h/w on which the s/w can run</a:t>
            </a:r>
          </a:p>
          <a:p>
            <a:pPr lvl="2" eaLnBrk="1" hangingPunct="1">
              <a:lnSpc>
                <a:spcPct val="90000"/>
              </a:lnSpc>
            </a:pPr>
            <a:r>
              <a:rPr lang="en-US" sz="2000" smtClean="0"/>
              <a:t>Essentially any assumptions that the s/w is making about the h/w are to be listed here</a:t>
            </a:r>
          </a:p>
          <a:p>
            <a:pPr lvl="2" eaLnBrk="1" hangingPunct="1">
              <a:lnSpc>
                <a:spcPct val="90000"/>
              </a:lnSpc>
            </a:pPr>
            <a:endParaRPr lang="en-US" sz="2000" smtClean="0"/>
          </a:p>
          <a:p>
            <a:pPr lvl="3" eaLnBrk="1" hangingPunct="1">
              <a:lnSpc>
                <a:spcPct val="90000"/>
              </a:lnSpc>
            </a:pPr>
            <a:endParaRPr lang="en-US" sz="1800" smtClean="0"/>
          </a:p>
          <a:p>
            <a:pPr lvl="2" eaLnBrk="1" hangingPunct="1">
              <a:lnSpc>
                <a:spcPct val="90000"/>
              </a:lnSpc>
            </a:pPr>
            <a:endParaRPr lang="en-US" sz="2000"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type="body" idx="1"/>
          </p:nvPr>
        </p:nvSpPr>
        <p:spPr>
          <a:xfrm>
            <a:off x="457200" y="304800"/>
            <a:ext cx="8229600" cy="5821363"/>
          </a:xfrm>
        </p:spPr>
        <p:txBody>
          <a:bodyPr/>
          <a:lstStyle/>
          <a:p>
            <a:pPr lvl="1" eaLnBrk="1" hangingPunct="1"/>
            <a:r>
              <a:rPr lang="en-US" smtClean="0"/>
              <a:t>S/w Interface: all other s/w that is needed for this s/w to run is specified here along with the interfaces</a:t>
            </a:r>
          </a:p>
          <a:p>
            <a:pPr lvl="1" eaLnBrk="1" hangingPunct="1"/>
            <a:r>
              <a:rPr lang="en-US" smtClean="0"/>
              <a:t>Communication Interface: specifies if the s/w communicates with other entities in other machines</a:t>
            </a:r>
          </a:p>
          <a:p>
            <a:pPr eaLnBrk="1" hangingPunct="1"/>
            <a:endParaRPr lang="en-US" smtClean="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body" idx="1"/>
          </p:nvPr>
        </p:nvSpPr>
        <p:spPr>
          <a:xfrm>
            <a:off x="457200" y="304800"/>
            <a:ext cx="8229600" cy="6324600"/>
          </a:xfrm>
        </p:spPr>
        <p:txBody>
          <a:bodyPr/>
          <a:lstStyle/>
          <a:p>
            <a:pPr eaLnBrk="1" hangingPunct="1"/>
            <a:r>
              <a:rPr lang="en-US" smtClean="0"/>
              <a:t>The design process often has 2 levels:</a:t>
            </a:r>
          </a:p>
          <a:p>
            <a:pPr lvl="1" eaLnBrk="1" hangingPunct="1"/>
            <a:r>
              <a:rPr lang="en-US" smtClean="0"/>
              <a:t>At the 1</a:t>
            </a:r>
            <a:r>
              <a:rPr lang="en-US" baseline="30000" smtClean="0"/>
              <a:t>st</a:t>
            </a:r>
            <a:r>
              <a:rPr lang="en-US" smtClean="0"/>
              <a:t> level the focus is on deciding:</a:t>
            </a:r>
          </a:p>
          <a:p>
            <a:pPr lvl="2" eaLnBrk="1" hangingPunct="1"/>
            <a:r>
              <a:rPr lang="en-US" smtClean="0"/>
              <a:t> Which modules are needed for the system</a:t>
            </a:r>
          </a:p>
          <a:p>
            <a:pPr lvl="2" eaLnBrk="1" hangingPunct="1"/>
            <a:r>
              <a:rPr lang="en-US" smtClean="0"/>
              <a:t>The specifications of these modules</a:t>
            </a:r>
          </a:p>
          <a:p>
            <a:pPr lvl="2" eaLnBrk="1" hangingPunct="1"/>
            <a:r>
              <a:rPr lang="en-US" smtClean="0"/>
              <a:t>How these modules should be interconnected</a:t>
            </a:r>
          </a:p>
          <a:p>
            <a:pPr lvl="2" eaLnBrk="1" hangingPunct="1"/>
            <a:r>
              <a:rPr lang="en-US" smtClean="0"/>
              <a:t>This is called the </a:t>
            </a:r>
            <a:r>
              <a:rPr lang="en-US" smtClean="0">
                <a:solidFill>
                  <a:srgbClr val="CC3300"/>
                </a:solidFill>
              </a:rPr>
              <a:t>system design or top-level design</a:t>
            </a:r>
          </a:p>
          <a:p>
            <a:pPr lvl="1" eaLnBrk="1" hangingPunct="1"/>
            <a:r>
              <a:rPr lang="en-US" smtClean="0"/>
              <a:t>At the 2</a:t>
            </a:r>
            <a:r>
              <a:rPr lang="en-US" baseline="30000" smtClean="0"/>
              <a:t>nd</a:t>
            </a:r>
            <a:r>
              <a:rPr lang="en-US" smtClean="0"/>
              <a:t> level, the focus is on:</a:t>
            </a:r>
          </a:p>
          <a:p>
            <a:pPr lvl="2" eaLnBrk="1" hangingPunct="1"/>
            <a:r>
              <a:rPr lang="en-US" smtClean="0"/>
              <a:t> The internal design of the modules</a:t>
            </a:r>
          </a:p>
          <a:p>
            <a:pPr lvl="2" eaLnBrk="1" hangingPunct="1"/>
            <a:r>
              <a:rPr lang="en-US" smtClean="0"/>
              <a:t>How the specifications of the module can be satisfied</a:t>
            </a:r>
          </a:p>
          <a:p>
            <a:pPr lvl="2" eaLnBrk="1" hangingPunct="1"/>
            <a:r>
              <a:rPr lang="en-US" smtClean="0"/>
              <a:t>This is called the </a:t>
            </a:r>
            <a:r>
              <a:rPr lang="en-US" smtClean="0">
                <a:solidFill>
                  <a:srgbClr val="CC3300"/>
                </a:solidFill>
              </a:rPr>
              <a:t>detailed design or logic design</a:t>
            </a:r>
          </a:p>
          <a:p>
            <a:pPr lvl="1" eaLnBrk="1" hangingPunct="1">
              <a:buFontTx/>
              <a:buNone/>
            </a:pPr>
            <a:endParaRPr lang="en-US"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noChangeArrowheads="1"/>
          </p:cNvSpPr>
          <p:nvPr>
            <p:ph type="body" idx="1"/>
          </p:nvPr>
        </p:nvSpPr>
        <p:spPr>
          <a:xfrm>
            <a:off x="457200" y="304800"/>
            <a:ext cx="8229600" cy="5821363"/>
          </a:xfrm>
        </p:spPr>
        <p:txBody>
          <a:bodyPr/>
          <a:lstStyle/>
          <a:p>
            <a:pPr eaLnBrk="1" hangingPunct="1">
              <a:lnSpc>
                <a:spcPct val="90000"/>
              </a:lnSpc>
            </a:pPr>
            <a:r>
              <a:rPr lang="en-US" smtClean="0"/>
              <a:t>As systems became more complex, it became clear that the system can’t be easily understood</a:t>
            </a:r>
          </a:p>
          <a:p>
            <a:pPr eaLnBrk="1" hangingPunct="1">
              <a:lnSpc>
                <a:spcPct val="90000"/>
              </a:lnSpc>
            </a:pPr>
            <a:r>
              <a:rPr lang="en-US" smtClean="0"/>
              <a:t>Hence the need for a more rigorous requirements arose</a:t>
            </a:r>
          </a:p>
          <a:p>
            <a:pPr eaLnBrk="1" hangingPunct="1">
              <a:lnSpc>
                <a:spcPct val="90000"/>
              </a:lnSpc>
            </a:pPr>
            <a:r>
              <a:rPr lang="en-US" smtClean="0"/>
              <a:t>Now for large s/w systems requirements analysis is perhaps the most difficult activity</a:t>
            </a:r>
          </a:p>
          <a:p>
            <a:pPr eaLnBrk="1" hangingPunct="1">
              <a:lnSpc>
                <a:spcPct val="90000"/>
              </a:lnSpc>
            </a:pPr>
            <a:r>
              <a:rPr lang="en-US" smtClean="0"/>
              <a:t>It is also very error-prone</a:t>
            </a:r>
          </a:p>
          <a:p>
            <a:pPr eaLnBrk="1" hangingPunct="1">
              <a:lnSpc>
                <a:spcPct val="90000"/>
              </a:lnSpc>
            </a:pPr>
            <a:r>
              <a:rPr lang="en-US" smtClean="0"/>
              <a:t>Many s/w engineers believe that this critical area is the weakest!!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a:xfrm>
            <a:off x="457200" y="228600"/>
            <a:ext cx="8229600" cy="6324600"/>
          </a:xfrm>
        </p:spPr>
        <p:txBody>
          <a:bodyPr/>
          <a:lstStyle/>
          <a:p>
            <a:pPr eaLnBrk="1" hangingPunct="1"/>
            <a:r>
              <a:rPr lang="en-US" sz="2800" smtClean="0"/>
              <a:t>The detailed design essentially expands the system design to contain more detailed description of the processing logic and data structures so that the design is sufficiently complete for coding.</a:t>
            </a:r>
          </a:p>
          <a:p>
            <a:pPr eaLnBrk="1" hangingPunct="1"/>
            <a:r>
              <a:rPr lang="en-US" sz="2800" smtClean="0"/>
              <a:t>Since the detailed design is an extension of the system design, the system design controls the major structural characteristics of the system</a:t>
            </a:r>
          </a:p>
          <a:p>
            <a:pPr eaLnBrk="1" hangingPunct="1"/>
            <a:r>
              <a:rPr lang="en-US" sz="2800" smtClean="0"/>
              <a:t>The system design has a major impact on the testability and modifiability of the system</a:t>
            </a:r>
          </a:p>
          <a:p>
            <a:pPr eaLnBrk="1" hangingPunct="1"/>
            <a:r>
              <a:rPr lang="en-US" sz="2800" smtClean="0"/>
              <a:t>It also impacts the efficiency</a:t>
            </a:r>
          </a:p>
          <a:p>
            <a:pPr eaLnBrk="1" hangingPunct="1"/>
            <a:r>
              <a:rPr lang="en-US" sz="2800" smtClean="0"/>
              <a:t>Much of the design effort for designing s/w is spent creating the system design</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xfrm>
            <a:off x="457200" y="228600"/>
            <a:ext cx="8229600" cy="6400800"/>
          </a:xfrm>
        </p:spPr>
        <p:txBody>
          <a:bodyPr/>
          <a:lstStyle/>
          <a:p>
            <a:pPr eaLnBrk="1" hangingPunct="1"/>
            <a:r>
              <a:rPr lang="en-US" sz="2800" smtClean="0"/>
              <a:t>A design methodology is a systematic approach to creating a design by applying of a set of techniques and guidelines</a:t>
            </a:r>
          </a:p>
          <a:p>
            <a:pPr eaLnBrk="1" hangingPunct="1"/>
            <a:r>
              <a:rPr lang="en-US" sz="2800" smtClean="0"/>
              <a:t>These guidelines are not formalized and do not reduce the design activity to a sequence of steps that can be followed by the designer</a:t>
            </a:r>
          </a:p>
          <a:p>
            <a:pPr eaLnBrk="1" hangingPunct="1"/>
            <a:r>
              <a:rPr lang="en-US" sz="2800" smtClean="0"/>
              <a:t>The input to the design phase is the specifications for the system to be designed</a:t>
            </a:r>
          </a:p>
          <a:p>
            <a:pPr eaLnBrk="1" hangingPunct="1"/>
            <a:r>
              <a:rPr lang="en-US" sz="2800" smtClean="0"/>
              <a:t>It is important that the specifications are:</a:t>
            </a:r>
          </a:p>
          <a:p>
            <a:pPr lvl="1" eaLnBrk="1" hangingPunct="1"/>
            <a:r>
              <a:rPr lang="en-US" sz="2400" smtClean="0"/>
              <a:t>Stable</a:t>
            </a:r>
          </a:p>
          <a:p>
            <a:pPr lvl="1" eaLnBrk="1" hangingPunct="1"/>
            <a:r>
              <a:rPr lang="en-US" sz="2400" smtClean="0"/>
              <a:t>Have been approved</a:t>
            </a:r>
          </a:p>
          <a:p>
            <a:pPr lvl="1" eaLnBrk="1" hangingPunct="1"/>
            <a:r>
              <a:rPr lang="en-US" sz="2400" smtClean="0"/>
              <a:t>Complete</a:t>
            </a:r>
          </a:p>
          <a:p>
            <a:pPr lvl="1" eaLnBrk="1" hangingPunct="1"/>
            <a:r>
              <a:rPr lang="en-US" sz="2400" smtClean="0"/>
              <a:t>Consistent</a:t>
            </a:r>
          </a:p>
          <a:p>
            <a:pPr lvl="1" eaLnBrk="1" hangingPunct="1"/>
            <a:r>
              <a:rPr lang="en-US" sz="2400" smtClean="0"/>
              <a:t>Unambiguous etc</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body" idx="1"/>
          </p:nvPr>
        </p:nvSpPr>
        <p:spPr>
          <a:xfrm>
            <a:off x="457200" y="228600"/>
            <a:ext cx="8229600" cy="5897563"/>
          </a:xfrm>
        </p:spPr>
        <p:txBody>
          <a:bodyPr/>
          <a:lstStyle/>
          <a:p>
            <a:pPr eaLnBrk="1" hangingPunct="1"/>
            <a:r>
              <a:rPr lang="en-US" smtClean="0"/>
              <a:t>The output of the top-level design phase is the architectural design or the system design for the s/w to be built</a:t>
            </a:r>
          </a:p>
          <a:p>
            <a:pPr eaLnBrk="1" hangingPunct="1"/>
            <a:r>
              <a:rPr lang="en-US" smtClean="0"/>
              <a:t>A reasonable exit criteria for the phase could be that the design has been verified against the input specifications and has been evaluated and approved for quality</a:t>
            </a:r>
          </a:p>
          <a:p>
            <a:pPr eaLnBrk="1" hangingPunct="1">
              <a:buFontTx/>
              <a:buNone/>
            </a:pPr>
            <a:r>
              <a:rPr lang="en-US" smtClean="0"/>
              <a:t>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57200" y="228600"/>
            <a:ext cx="8229600" cy="792163"/>
          </a:xfrm>
        </p:spPr>
        <p:txBody>
          <a:bodyPr/>
          <a:lstStyle/>
          <a:p>
            <a:pPr eaLnBrk="1" hangingPunct="1"/>
            <a:r>
              <a:rPr lang="en-US" sz="3600" smtClean="0"/>
              <a:t>Object-oriented or Function oriented</a:t>
            </a:r>
          </a:p>
        </p:txBody>
      </p:sp>
      <p:sp>
        <p:nvSpPr>
          <p:cNvPr id="45059" name="Rectangle 3"/>
          <p:cNvSpPr>
            <a:spLocks noGrp="1" noChangeArrowheads="1"/>
          </p:cNvSpPr>
          <p:nvPr>
            <p:ph type="body" idx="1"/>
          </p:nvPr>
        </p:nvSpPr>
        <p:spPr>
          <a:xfrm>
            <a:off x="457200" y="1066800"/>
            <a:ext cx="8382000" cy="5562600"/>
          </a:xfrm>
        </p:spPr>
        <p:txBody>
          <a:bodyPr/>
          <a:lstStyle/>
          <a:p>
            <a:pPr eaLnBrk="1" hangingPunct="1">
              <a:lnSpc>
                <a:spcPct val="80000"/>
              </a:lnSpc>
            </a:pPr>
            <a:r>
              <a:rPr lang="en-US" sz="2800" smtClean="0"/>
              <a:t>A design can be:</a:t>
            </a:r>
          </a:p>
          <a:p>
            <a:pPr lvl="1" eaLnBrk="1" hangingPunct="1">
              <a:lnSpc>
                <a:spcPct val="80000"/>
              </a:lnSpc>
            </a:pPr>
            <a:r>
              <a:rPr lang="en-US" sz="2400" smtClean="0"/>
              <a:t>Object oriented</a:t>
            </a:r>
          </a:p>
          <a:p>
            <a:pPr lvl="1" eaLnBrk="1" hangingPunct="1">
              <a:lnSpc>
                <a:spcPct val="80000"/>
              </a:lnSpc>
            </a:pPr>
            <a:r>
              <a:rPr lang="en-US" sz="2400" smtClean="0"/>
              <a:t>Function oriented</a:t>
            </a:r>
          </a:p>
          <a:p>
            <a:pPr eaLnBrk="1" hangingPunct="1">
              <a:lnSpc>
                <a:spcPct val="80000"/>
              </a:lnSpc>
            </a:pPr>
            <a:r>
              <a:rPr lang="en-US" sz="2800" smtClean="0"/>
              <a:t>In function-oriented design, the design consists of Module definitions, with each module supporting a functional abstraction</a:t>
            </a:r>
          </a:p>
          <a:p>
            <a:pPr eaLnBrk="1" hangingPunct="1">
              <a:lnSpc>
                <a:spcPct val="80000"/>
              </a:lnSpc>
            </a:pPr>
            <a:r>
              <a:rPr lang="en-US" sz="2800" smtClean="0"/>
              <a:t>In object-oriented design, the modules in the design represent data abstraction</a:t>
            </a:r>
          </a:p>
          <a:p>
            <a:pPr eaLnBrk="1" hangingPunct="1">
              <a:lnSpc>
                <a:spcPct val="80000"/>
              </a:lnSpc>
            </a:pPr>
            <a:r>
              <a:rPr lang="en-US" sz="2800" smtClean="0"/>
              <a:t>In the function oriented design approach, a system is viewed as a transformation function, transforming the inputs to the desired outputs</a:t>
            </a:r>
          </a:p>
          <a:p>
            <a:pPr eaLnBrk="1" hangingPunct="1">
              <a:lnSpc>
                <a:spcPct val="80000"/>
              </a:lnSpc>
            </a:pPr>
            <a:r>
              <a:rPr lang="en-US" sz="2800" smtClean="0"/>
              <a:t>Since the purpose of the design phase is to specify the components, each component is also viewed as a transformation function</a:t>
            </a:r>
          </a:p>
          <a:p>
            <a:pPr lvl="1" eaLnBrk="1" hangingPunct="1">
              <a:lnSpc>
                <a:spcPct val="80000"/>
              </a:lnSpc>
            </a:pPr>
            <a:endParaRPr lang="en-US" sz="2400" smtClean="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xfrm>
            <a:off x="457200" y="304800"/>
            <a:ext cx="8229600" cy="5821363"/>
          </a:xfrm>
        </p:spPr>
        <p:txBody>
          <a:bodyPr/>
          <a:lstStyle/>
          <a:p>
            <a:pPr eaLnBrk="1" hangingPunct="1"/>
            <a:r>
              <a:rPr lang="en-US" smtClean="0"/>
              <a:t>The most commonly used function oriented design methodology is known as the </a:t>
            </a:r>
            <a:r>
              <a:rPr lang="en-US" smtClean="0">
                <a:solidFill>
                  <a:srgbClr val="CC3300"/>
                </a:solidFill>
              </a:rPr>
              <a:t>structured design methodology</a:t>
            </a:r>
          </a:p>
          <a:p>
            <a:pPr eaLnBrk="1" hangingPunct="1"/>
            <a:r>
              <a:rPr lang="en-US" smtClean="0"/>
              <a:t>The basic output of the system design phase when a function oriented design approach is being followed is:</a:t>
            </a:r>
          </a:p>
          <a:p>
            <a:pPr lvl="1" eaLnBrk="1" hangingPunct="1"/>
            <a:r>
              <a:rPr lang="en-US" smtClean="0"/>
              <a:t>The definition of all the major data structures in the system</a:t>
            </a:r>
          </a:p>
          <a:p>
            <a:pPr lvl="1" eaLnBrk="1" hangingPunct="1"/>
            <a:r>
              <a:rPr lang="en-US" smtClean="0"/>
              <a:t>All the major modules of the system</a:t>
            </a:r>
          </a:p>
          <a:p>
            <a:pPr lvl="1" eaLnBrk="1" hangingPunct="1"/>
            <a:r>
              <a:rPr lang="en-US" smtClean="0"/>
              <a:t>How the modules interact with each other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274638"/>
            <a:ext cx="8229600" cy="487362"/>
          </a:xfrm>
        </p:spPr>
        <p:txBody>
          <a:bodyPr/>
          <a:lstStyle/>
          <a:p>
            <a:pPr eaLnBrk="1" hangingPunct="1"/>
            <a:r>
              <a:rPr lang="en-US" sz="4000" smtClean="0"/>
              <a:t>Design Principles</a:t>
            </a:r>
          </a:p>
        </p:txBody>
      </p:sp>
      <p:sp>
        <p:nvSpPr>
          <p:cNvPr id="47107" name="Rectangle 3"/>
          <p:cNvSpPr>
            <a:spLocks noGrp="1" noChangeArrowheads="1"/>
          </p:cNvSpPr>
          <p:nvPr>
            <p:ph type="body" idx="1"/>
          </p:nvPr>
        </p:nvSpPr>
        <p:spPr>
          <a:xfrm>
            <a:off x="457200" y="990600"/>
            <a:ext cx="8229600" cy="5135563"/>
          </a:xfrm>
        </p:spPr>
        <p:txBody>
          <a:bodyPr/>
          <a:lstStyle/>
          <a:p>
            <a:pPr eaLnBrk="1" hangingPunct="1">
              <a:lnSpc>
                <a:spcPct val="80000"/>
              </a:lnSpc>
            </a:pPr>
            <a:r>
              <a:rPr lang="en-US" sz="2800" smtClean="0"/>
              <a:t>The design of a system should be:</a:t>
            </a:r>
          </a:p>
          <a:p>
            <a:pPr lvl="1" eaLnBrk="1" hangingPunct="1">
              <a:lnSpc>
                <a:spcPct val="80000"/>
              </a:lnSpc>
            </a:pPr>
            <a:r>
              <a:rPr lang="en-US" sz="2400" smtClean="0"/>
              <a:t>Correct</a:t>
            </a:r>
          </a:p>
          <a:p>
            <a:pPr lvl="1" eaLnBrk="1" hangingPunct="1">
              <a:lnSpc>
                <a:spcPct val="80000"/>
              </a:lnSpc>
            </a:pPr>
            <a:r>
              <a:rPr lang="en-US" sz="2400" smtClean="0"/>
              <a:t>Verifiable</a:t>
            </a:r>
          </a:p>
          <a:p>
            <a:pPr lvl="1" eaLnBrk="1" hangingPunct="1">
              <a:lnSpc>
                <a:spcPct val="80000"/>
              </a:lnSpc>
            </a:pPr>
            <a:r>
              <a:rPr lang="en-US" sz="2400" smtClean="0"/>
              <a:t>Complete</a:t>
            </a:r>
          </a:p>
          <a:p>
            <a:pPr lvl="1" eaLnBrk="1" hangingPunct="1">
              <a:lnSpc>
                <a:spcPct val="80000"/>
              </a:lnSpc>
            </a:pPr>
            <a:r>
              <a:rPr lang="en-US" sz="2400" smtClean="0"/>
              <a:t>Traceable</a:t>
            </a:r>
          </a:p>
          <a:p>
            <a:pPr lvl="1" eaLnBrk="1" hangingPunct="1">
              <a:lnSpc>
                <a:spcPct val="80000"/>
              </a:lnSpc>
            </a:pPr>
            <a:r>
              <a:rPr lang="en-US" sz="2400" smtClean="0"/>
              <a:t>Efficiency: proper use of scarce resources</a:t>
            </a:r>
          </a:p>
          <a:p>
            <a:pPr lvl="1" eaLnBrk="1" hangingPunct="1">
              <a:lnSpc>
                <a:spcPct val="80000"/>
              </a:lnSpc>
            </a:pPr>
            <a:r>
              <a:rPr lang="en-US" sz="2400" smtClean="0"/>
              <a:t>Simplicity: makes the job of maintenance</a:t>
            </a:r>
          </a:p>
          <a:p>
            <a:pPr lvl="1" eaLnBrk="1" hangingPunct="1">
              <a:lnSpc>
                <a:spcPct val="80000"/>
              </a:lnSpc>
              <a:buFontTx/>
              <a:buNone/>
            </a:pPr>
            <a:r>
              <a:rPr lang="en-US" sz="2400" smtClean="0"/>
              <a:t>                    easier, faster and cost effective </a:t>
            </a:r>
          </a:p>
          <a:p>
            <a:pPr eaLnBrk="1" hangingPunct="1">
              <a:lnSpc>
                <a:spcPct val="80000"/>
              </a:lnSpc>
            </a:pPr>
            <a:r>
              <a:rPr lang="en-US" sz="2800" smtClean="0"/>
              <a:t>These criteria are not independent and increasing one may affect the other</a:t>
            </a:r>
          </a:p>
          <a:p>
            <a:pPr eaLnBrk="1" hangingPunct="1">
              <a:lnSpc>
                <a:spcPct val="80000"/>
              </a:lnSpc>
            </a:pPr>
            <a:r>
              <a:rPr lang="en-US" sz="2800" smtClean="0"/>
              <a:t>Thus the design approach frequently requires tradeoffs</a:t>
            </a:r>
          </a:p>
          <a:p>
            <a:pPr eaLnBrk="1" hangingPunct="1">
              <a:lnSpc>
                <a:spcPct val="80000"/>
              </a:lnSpc>
            </a:pPr>
            <a:r>
              <a:rPr lang="en-US" sz="2800" smtClean="0"/>
              <a:t>It’s the job of the designer to achieve a balance</a:t>
            </a:r>
          </a:p>
          <a:p>
            <a:pPr lvl="1" eaLnBrk="1" hangingPunct="1">
              <a:lnSpc>
                <a:spcPct val="80000"/>
              </a:lnSpc>
            </a:pPr>
            <a:endParaRPr lang="en-US" sz="2400" smtClean="0"/>
          </a:p>
          <a:p>
            <a:pPr lvl="1" eaLnBrk="1" hangingPunct="1">
              <a:lnSpc>
                <a:spcPct val="80000"/>
              </a:lnSpc>
            </a:pPr>
            <a:endParaRPr lang="en-US" sz="2400" smtClean="0"/>
          </a:p>
          <a:p>
            <a:pPr lvl="1" eaLnBrk="1" hangingPunct="1">
              <a:lnSpc>
                <a:spcPct val="80000"/>
              </a:lnSpc>
            </a:pPr>
            <a:endParaRPr lang="en-US" sz="2400" smtClean="0"/>
          </a:p>
        </p:txBody>
      </p:sp>
      <p:sp>
        <p:nvSpPr>
          <p:cNvPr id="47108" name="AutoShape 4"/>
          <p:cNvSpPr>
            <a:spLocks/>
          </p:cNvSpPr>
          <p:nvPr/>
        </p:nvSpPr>
        <p:spPr bwMode="auto">
          <a:xfrm>
            <a:off x="7086600" y="2895600"/>
            <a:ext cx="76200" cy="1143000"/>
          </a:xfrm>
          <a:prstGeom prst="rightBrace">
            <a:avLst>
              <a:gd name="adj1" fmla="val 125000"/>
              <a:gd name="adj2" fmla="val 50000"/>
            </a:avLst>
          </a:prstGeom>
          <a:noFill/>
          <a:ln w="9525">
            <a:solidFill>
              <a:schemeClr val="tx1"/>
            </a:solidFill>
            <a:round/>
            <a:headEnd/>
            <a:tailEnd/>
          </a:ln>
        </p:spPr>
        <p:txBody>
          <a:bodyPr wrap="none" anchor="ctr"/>
          <a:lstStyle/>
          <a:p>
            <a:endParaRPr lang="en-IN"/>
          </a:p>
        </p:txBody>
      </p:sp>
      <p:sp>
        <p:nvSpPr>
          <p:cNvPr id="47109" name="Text Box 5"/>
          <p:cNvSpPr txBox="1">
            <a:spLocks noChangeArrowheads="1"/>
          </p:cNvSpPr>
          <p:nvPr/>
        </p:nvSpPr>
        <p:spPr bwMode="auto">
          <a:xfrm>
            <a:off x="7239000" y="2819400"/>
            <a:ext cx="733425" cy="1295400"/>
          </a:xfrm>
          <a:prstGeom prst="rect">
            <a:avLst/>
          </a:prstGeom>
          <a:noFill/>
          <a:ln w="9525">
            <a:noFill/>
            <a:miter lim="800000"/>
            <a:headEnd/>
            <a:tailEnd/>
          </a:ln>
        </p:spPr>
        <p:txBody>
          <a:bodyPr vert="eaVert">
            <a:spAutoFit/>
          </a:bodyPr>
          <a:lstStyle/>
          <a:p>
            <a:r>
              <a:rPr lang="en-US"/>
              <a:t>Most important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body" idx="1"/>
          </p:nvPr>
        </p:nvSpPr>
        <p:spPr>
          <a:xfrm>
            <a:off x="457200" y="304800"/>
            <a:ext cx="8229600" cy="5821363"/>
          </a:xfrm>
        </p:spPr>
        <p:txBody>
          <a:bodyPr/>
          <a:lstStyle/>
          <a:p>
            <a:pPr eaLnBrk="1" hangingPunct="1">
              <a:lnSpc>
                <a:spcPct val="90000"/>
              </a:lnSpc>
            </a:pPr>
            <a:r>
              <a:rPr lang="en-US" smtClean="0"/>
              <a:t>But for most purposes, simplicity is the primary property </a:t>
            </a:r>
          </a:p>
          <a:p>
            <a:pPr eaLnBrk="1" hangingPunct="1">
              <a:lnSpc>
                <a:spcPct val="90000"/>
              </a:lnSpc>
            </a:pPr>
            <a:r>
              <a:rPr lang="en-US" smtClean="0"/>
              <a:t>Thus the objective of the design process is to produce designs that are simple to understand</a:t>
            </a:r>
          </a:p>
          <a:p>
            <a:pPr eaLnBrk="1" hangingPunct="1">
              <a:lnSpc>
                <a:spcPct val="90000"/>
              </a:lnSpc>
            </a:pPr>
            <a:r>
              <a:rPr lang="en-US" smtClean="0"/>
              <a:t>But creating a simple design of a large system can be an extremely complex task</a:t>
            </a:r>
          </a:p>
          <a:p>
            <a:pPr eaLnBrk="1" hangingPunct="1">
              <a:lnSpc>
                <a:spcPct val="90000"/>
              </a:lnSpc>
            </a:pPr>
            <a:r>
              <a:rPr lang="en-US" smtClean="0"/>
              <a:t>It requires good engg. judgment</a:t>
            </a:r>
          </a:p>
          <a:p>
            <a:pPr eaLnBrk="1" hangingPunct="1">
              <a:lnSpc>
                <a:spcPct val="90000"/>
              </a:lnSpc>
            </a:pPr>
            <a:r>
              <a:rPr lang="en-US" smtClean="0"/>
              <a:t>It is a creative activity and can’t be reduced to a series of steps, though guidelines can be provided</a:t>
            </a:r>
          </a:p>
          <a:p>
            <a:pPr eaLnBrk="1" hangingPunct="1">
              <a:lnSpc>
                <a:spcPct val="90000"/>
              </a:lnSpc>
            </a:pPr>
            <a:endParaRPr lang="en-US" smtClean="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body" idx="1"/>
          </p:nvPr>
        </p:nvSpPr>
        <p:spPr>
          <a:xfrm>
            <a:off x="457200" y="304800"/>
            <a:ext cx="8229600" cy="6400800"/>
          </a:xfrm>
        </p:spPr>
        <p:txBody>
          <a:bodyPr/>
          <a:lstStyle/>
          <a:p>
            <a:pPr marL="609600" indent="-609600" eaLnBrk="1" hangingPunct="1"/>
            <a:r>
              <a:rPr lang="en-US" smtClean="0"/>
              <a:t>The principles used in the design process are the same used in problem analysis</a:t>
            </a:r>
          </a:p>
          <a:p>
            <a:pPr marL="609600" indent="-609600" eaLnBrk="1" hangingPunct="1"/>
            <a:r>
              <a:rPr lang="en-US" smtClean="0"/>
              <a:t>In fact, the methods are also similar since both are concerned with constructing models</a:t>
            </a:r>
          </a:p>
          <a:p>
            <a:pPr marL="609600" indent="-609600" eaLnBrk="1" hangingPunct="1"/>
            <a:r>
              <a:rPr lang="en-US" smtClean="0"/>
              <a:t>But there are some fundamental differences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body" idx="1"/>
          </p:nvPr>
        </p:nvSpPr>
        <p:spPr>
          <a:xfrm>
            <a:off x="457200" y="304800"/>
            <a:ext cx="8229600" cy="6400800"/>
          </a:xfrm>
        </p:spPr>
        <p:txBody>
          <a:bodyPr/>
          <a:lstStyle/>
          <a:p>
            <a:pPr marL="990600" lvl="1" indent="-533400" eaLnBrk="1" hangingPunct="1">
              <a:lnSpc>
                <a:spcPct val="90000"/>
              </a:lnSpc>
              <a:buFontTx/>
              <a:buAutoNum type="arabicPeriod"/>
            </a:pPr>
            <a:r>
              <a:rPr lang="en-US" sz="2000" smtClean="0"/>
              <a:t>In the problem analysis the model is made for the problem domain while in design a model is made for the solution domain</a:t>
            </a:r>
          </a:p>
          <a:p>
            <a:pPr marL="990600" lvl="1" indent="-533400" eaLnBrk="1" hangingPunct="1">
              <a:lnSpc>
                <a:spcPct val="90000"/>
              </a:lnSpc>
              <a:buFontTx/>
              <a:buAutoNum type="arabicPeriod"/>
            </a:pPr>
            <a:r>
              <a:rPr lang="en-US" sz="2000" smtClean="0"/>
              <a:t>In problem analysis, the analyst has limited degrees of freedom in selecting the models as the problem is given and modeling has to represent it</a:t>
            </a:r>
          </a:p>
          <a:p>
            <a:pPr marL="990600" lvl="1" indent="-533400" eaLnBrk="1" hangingPunct="1">
              <a:lnSpc>
                <a:spcPct val="90000"/>
              </a:lnSpc>
              <a:buFontTx/>
              <a:buChar char="•"/>
            </a:pPr>
            <a:r>
              <a:rPr lang="en-US" sz="2000" smtClean="0"/>
              <a:t>In design, the designer has a great deal of freedom in deciding the models, as the system that the designer is modeling doesn’t exist</a:t>
            </a:r>
          </a:p>
          <a:p>
            <a:pPr marL="990600" lvl="1" indent="-533400" eaLnBrk="1" hangingPunct="1">
              <a:lnSpc>
                <a:spcPct val="90000"/>
              </a:lnSpc>
              <a:buFontTx/>
              <a:buChar char="•"/>
            </a:pPr>
            <a:r>
              <a:rPr lang="en-US" sz="2000" smtClean="0"/>
              <a:t>In fact, the designer is creating a model for the system that will be the basis of building the system</a:t>
            </a:r>
          </a:p>
          <a:p>
            <a:pPr marL="990600" lvl="1" indent="-533400" eaLnBrk="1" hangingPunct="1">
              <a:lnSpc>
                <a:spcPct val="90000"/>
              </a:lnSpc>
              <a:buFontTx/>
              <a:buChar char="•"/>
            </a:pPr>
            <a:r>
              <a:rPr lang="en-US" sz="2000" smtClean="0"/>
              <a:t>It simply means that in design, the system depends on the model, while in problem analysis, the model depends on the system</a:t>
            </a:r>
          </a:p>
          <a:p>
            <a:pPr marL="990600" lvl="1" indent="-533400" eaLnBrk="1" hangingPunct="1">
              <a:lnSpc>
                <a:spcPct val="90000"/>
              </a:lnSpc>
              <a:buFontTx/>
              <a:buAutoNum type="arabicPeriod" startAt="3"/>
            </a:pPr>
            <a:r>
              <a:rPr lang="en-US" sz="2000" smtClean="0"/>
              <a:t>The basic aim of modeling in problem domain is to understand, while the basic aim of modeling in design is to optimize (in most cases, simplicity and performance</a:t>
            </a:r>
          </a:p>
          <a:p>
            <a:pPr marL="609600" indent="-609600" eaLnBrk="1" hangingPunct="1">
              <a:lnSpc>
                <a:spcPct val="90000"/>
              </a:lnSpc>
            </a:pPr>
            <a:r>
              <a:rPr lang="en-US" sz="2400" smtClean="0"/>
              <a:t>It concludes that though the basic principles and techniques look similar, the activities of analysis and design are very different.</a:t>
            </a:r>
          </a:p>
          <a:p>
            <a:pPr marL="609600" indent="-609600" eaLnBrk="1" hangingPunct="1">
              <a:lnSpc>
                <a:spcPct val="90000"/>
              </a:lnSpc>
            </a:pPr>
            <a:endParaRPr lang="en-US" sz="2400" smtClean="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57200" y="274638"/>
            <a:ext cx="8229600" cy="487362"/>
          </a:xfrm>
        </p:spPr>
        <p:txBody>
          <a:bodyPr/>
          <a:lstStyle/>
          <a:p>
            <a:pPr eaLnBrk="1" hangingPunct="1"/>
            <a:r>
              <a:rPr lang="en-US" sz="4000" smtClean="0"/>
              <a:t>Problem  Partitioning and Hierarchy</a:t>
            </a:r>
          </a:p>
        </p:txBody>
      </p:sp>
      <p:sp>
        <p:nvSpPr>
          <p:cNvPr id="51203" name="Rectangle 3"/>
          <p:cNvSpPr>
            <a:spLocks noGrp="1" noChangeArrowheads="1"/>
          </p:cNvSpPr>
          <p:nvPr>
            <p:ph type="body" idx="1"/>
          </p:nvPr>
        </p:nvSpPr>
        <p:spPr>
          <a:xfrm>
            <a:off x="457200" y="1066800"/>
            <a:ext cx="8229600" cy="5059363"/>
          </a:xfrm>
        </p:spPr>
        <p:txBody>
          <a:bodyPr/>
          <a:lstStyle/>
          <a:p>
            <a:pPr eaLnBrk="1" hangingPunct="1">
              <a:lnSpc>
                <a:spcPct val="90000"/>
              </a:lnSpc>
            </a:pPr>
            <a:r>
              <a:rPr lang="en-US" sz="2800" smtClean="0"/>
              <a:t>Dividing a problem into manageable small pieces that can be solved separately is a goal of s/w design</a:t>
            </a:r>
          </a:p>
          <a:p>
            <a:pPr eaLnBrk="1" hangingPunct="1">
              <a:lnSpc>
                <a:spcPct val="90000"/>
              </a:lnSpc>
            </a:pPr>
            <a:r>
              <a:rPr lang="en-US" sz="2800" smtClean="0"/>
              <a:t>The reason behind this is that if the pieces of the problem are solvable separately, the cost of solving the entire problem is less than if the entire problem is solved</a:t>
            </a:r>
          </a:p>
          <a:p>
            <a:pPr eaLnBrk="1" hangingPunct="1">
              <a:lnSpc>
                <a:spcPct val="90000"/>
              </a:lnSpc>
            </a:pPr>
            <a:r>
              <a:rPr lang="en-US" sz="2800" smtClean="0"/>
              <a:t>But the different pieces can’t be solved independent of each other as they together solve the larger problem</a:t>
            </a:r>
          </a:p>
          <a:p>
            <a:pPr eaLnBrk="1" hangingPunct="1">
              <a:lnSpc>
                <a:spcPct val="90000"/>
              </a:lnSpc>
            </a:pPr>
            <a:r>
              <a:rPr lang="en-US" sz="2800" smtClean="0"/>
              <a:t>This adds to the complexity which was not there in there in the  original problem</a:t>
            </a:r>
          </a:p>
          <a:p>
            <a:pPr eaLnBrk="1" hangingPunct="1">
              <a:lnSpc>
                <a:spcPct val="90000"/>
              </a:lnSpc>
            </a:pPr>
            <a:endParaRPr lang="en-US" sz="280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body" idx="1"/>
          </p:nvPr>
        </p:nvSpPr>
        <p:spPr>
          <a:xfrm>
            <a:off x="457200" y="1066800"/>
            <a:ext cx="8229600" cy="5059363"/>
          </a:xfrm>
        </p:spPr>
        <p:txBody>
          <a:bodyPr/>
          <a:lstStyle/>
          <a:p>
            <a:pPr marL="609600" indent="-609600" eaLnBrk="1" hangingPunct="1"/>
            <a:r>
              <a:rPr lang="en-US" smtClean="0"/>
              <a:t>IEEE defines requirements as:</a:t>
            </a:r>
          </a:p>
          <a:p>
            <a:pPr marL="609600" indent="-609600" eaLnBrk="1" hangingPunct="1">
              <a:buFontTx/>
              <a:buAutoNum type="arabicPeriod"/>
            </a:pPr>
            <a:r>
              <a:rPr lang="en-US" smtClean="0"/>
              <a:t>A condition of capability needed by the user to solve a problem or achieve an objective</a:t>
            </a:r>
          </a:p>
          <a:p>
            <a:pPr marL="609600" indent="-609600" eaLnBrk="1" hangingPunct="1">
              <a:buFontTx/>
              <a:buAutoNum type="arabicPeriod"/>
            </a:pPr>
            <a:r>
              <a:rPr lang="en-US" smtClean="0"/>
              <a:t>A condition or a capability that must be met or possessed by a system to satisfy a contract, standard, specification or other formally imposed document</a:t>
            </a:r>
          </a:p>
        </p:txBody>
      </p:sp>
      <p:sp>
        <p:nvSpPr>
          <p:cNvPr id="6147" name="Rectangle 4"/>
          <p:cNvSpPr>
            <a:spLocks noGrp="1" noChangeArrowheads="1"/>
          </p:cNvSpPr>
          <p:nvPr>
            <p:ph type="title"/>
          </p:nvPr>
        </p:nvSpPr>
        <p:spPr>
          <a:xfrm>
            <a:off x="457200" y="274638"/>
            <a:ext cx="8229600" cy="563562"/>
          </a:xfrm>
        </p:spPr>
        <p:txBody>
          <a:bodyPr/>
          <a:lstStyle/>
          <a:p>
            <a:pPr eaLnBrk="1" hangingPunct="1"/>
            <a:r>
              <a:rPr lang="en-US" sz="4000" smtClean="0"/>
              <a:t>Software Requirements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xfrm>
            <a:off x="457200" y="304800"/>
            <a:ext cx="8229600" cy="5821363"/>
          </a:xfrm>
        </p:spPr>
        <p:txBody>
          <a:bodyPr/>
          <a:lstStyle/>
          <a:p>
            <a:pPr eaLnBrk="1" hangingPunct="1">
              <a:lnSpc>
                <a:spcPct val="80000"/>
              </a:lnSpc>
            </a:pPr>
            <a:r>
              <a:rPr lang="en-US" sz="2800" smtClean="0"/>
              <a:t>As the components increase, the cost of partitioning together with the added complexity may become more than the savings achieved by partitioning</a:t>
            </a:r>
          </a:p>
          <a:p>
            <a:pPr eaLnBrk="1" hangingPunct="1">
              <a:lnSpc>
                <a:spcPct val="80000"/>
              </a:lnSpc>
            </a:pPr>
            <a:r>
              <a:rPr lang="en-US" sz="2800" smtClean="0"/>
              <a:t>Thus the designer has to decide when to stop partitioning</a:t>
            </a:r>
          </a:p>
          <a:p>
            <a:pPr eaLnBrk="1" hangingPunct="1">
              <a:lnSpc>
                <a:spcPct val="80000"/>
              </a:lnSpc>
            </a:pPr>
            <a:r>
              <a:rPr lang="en-US" sz="2800" smtClean="0"/>
              <a:t>Partitioning helps in:</a:t>
            </a:r>
          </a:p>
          <a:p>
            <a:pPr lvl="1" eaLnBrk="1" hangingPunct="1">
              <a:lnSpc>
                <a:spcPct val="80000"/>
              </a:lnSpc>
            </a:pPr>
            <a:r>
              <a:rPr lang="en-US" sz="2400" smtClean="0">
                <a:solidFill>
                  <a:srgbClr val="800000"/>
                </a:solidFill>
              </a:rPr>
              <a:t>Understandability</a:t>
            </a:r>
          </a:p>
          <a:p>
            <a:pPr lvl="1" eaLnBrk="1" hangingPunct="1">
              <a:lnSpc>
                <a:spcPct val="80000"/>
              </a:lnSpc>
            </a:pPr>
            <a:r>
              <a:rPr lang="en-US" sz="2400" smtClean="0">
                <a:solidFill>
                  <a:srgbClr val="800000"/>
                </a:solidFill>
              </a:rPr>
              <a:t>Maintainability</a:t>
            </a:r>
          </a:p>
          <a:p>
            <a:pPr lvl="1" eaLnBrk="1" hangingPunct="1">
              <a:lnSpc>
                <a:spcPct val="80000"/>
              </a:lnSpc>
            </a:pPr>
            <a:r>
              <a:rPr lang="en-US" sz="2400" smtClean="0">
                <a:solidFill>
                  <a:srgbClr val="800000"/>
                </a:solidFill>
              </a:rPr>
              <a:t>Modifiability</a:t>
            </a:r>
          </a:p>
          <a:p>
            <a:pPr eaLnBrk="1" hangingPunct="1">
              <a:lnSpc>
                <a:spcPct val="80000"/>
              </a:lnSpc>
            </a:pPr>
            <a:r>
              <a:rPr lang="en-US" sz="2800" smtClean="0"/>
              <a:t>The design process should support as much independence as possible</a:t>
            </a:r>
          </a:p>
          <a:p>
            <a:pPr eaLnBrk="1" hangingPunct="1">
              <a:lnSpc>
                <a:spcPct val="80000"/>
              </a:lnSpc>
            </a:pPr>
            <a:r>
              <a:rPr lang="en-US" sz="2800" smtClean="0"/>
              <a:t>But total independence is not possible</a:t>
            </a:r>
          </a:p>
          <a:p>
            <a:pPr eaLnBrk="1" hangingPunct="1">
              <a:lnSpc>
                <a:spcPct val="80000"/>
              </a:lnSpc>
            </a:pPr>
            <a:r>
              <a:rPr lang="en-US" sz="2800" smtClean="0"/>
              <a:t>Dependence between modules is one of the reasons for high maintenance costs</a:t>
            </a:r>
          </a:p>
          <a:p>
            <a:pPr eaLnBrk="1" hangingPunct="1">
              <a:lnSpc>
                <a:spcPct val="80000"/>
              </a:lnSpc>
            </a:pPr>
            <a:endParaRPr lang="en-US" sz="2800" smtClean="0"/>
          </a:p>
          <a:p>
            <a:pPr eaLnBrk="1" hangingPunct="1">
              <a:lnSpc>
                <a:spcPct val="80000"/>
              </a:lnSpc>
            </a:pPr>
            <a:endParaRPr lang="en-US" sz="2800" smtClean="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body" idx="1"/>
          </p:nvPr>
        </p:nvSpPr>
        <p:spPr>
          <a:xfrm>
            <a:off x="457200" y="304800"/>
            <a:ext cx="8229600" cy="5821363"/>
          </a:xfrm>
        </p:spPr>
        <p:txBody>
          <a:bodyPr/>
          <a:lstStyle/>
          <a:p>
            <a:pPr eaLnBrk="1" hangingPunct="1">
              <a:lnSpc>
                <a:spcPct val="90000"/>
              </a:lnSpc>
            </a:pPr>
            <a:r>
              <a:rPr lang="en-US" sz="2800" smtClean="0"/>
              <a:t>Proper partitioning will make the system easier to maintain and making the design easier to understand</a:t>
            </a:r>
          </a:p>
          <a:p>
            <a:pPr eaLnBrk="1" hangingPunct="1">
              <a:lnSpc>
                <a:spcPct val="90000"/>
              </a:lnSpc>
            </a:pPr>
            <a:r>
              <a:rPr lang="en-US" sz="2800" smtClean="0"/>
              <a:t>Problem partitioning also aids design verification</a:t>
            </a:r>
          </a:p>
          <a:p>
            <a:pPr eaLnBrk="1" hangingPunct="1">
              <a:lnSpc>
                <a:spcPct val="90000"/>
              </a:lnSpc>
            </a:pPr>
            <a:r>
              <a:rPr lang="en-US" sz="2800" smtClean="0"/>
              <a:t>Problem partitioning, which is essential for solving a complex problem, leads to hierarchies in the design</a:t>
            </a:r>
          </a:p>
          <a:p>
            <a:pPr eaLnBrk="1" hangingPunct="1">
              <a:lnSpc>
                <a:spcPct val="90000"/>
              </a:lnSpc>
            </a:pPr>
            <a:r>
              <a:rPr lang="en-US" sz="2800" smtClean="0"/>
              <a:t>That is, the design produced by using problem partitioning can be represented as a hierarchy of components</a:t>
            </a:r>
          </a:p>
          <a:p>
            <a:pPr eaLnBrk="1" hangingPunct="1">
              <a:lnSpc>
                <a:spcPct val="90000"/>
              </a:lnSpc>
            </a:pPr>
            <a:r>
              <a:rPr lang="en-US" sz="2800" smtClean="0"/>
              <a:t>The relationship between the elements in this hierarchy can vary depending on the method used</a:t>
            </a:r>
          </a:p>
          <a:p>
            <a:pPr eaLnBrk="1" hangingPunct="1">
              <a:lnSpc>
                <a:spcPct val="90000"/>
              </a:lnSpc>
            </a:pPr>
            <a:endParaRPr lang="en-US" sz="2800" smtClean="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57200" y="274638"/>
            <a:ext cx="8229600" cy="487362"/>
          </a:xfrm>
        </p:spPr>
        <p:txBody>
          <a:bodyPr/>
          <a:lstStyle/>
          <a:p>
            <a:pPr eaLnBrk="1" hangingPunct="1"/>
            <a:r>
              <a:rPr lang="en-US" sz="4000" smtClean="0"/>
              <a:t>Abstraction</a:t>
            </a:r>
          </a:p>
        </p:txBody>
      </p:sp>
      <p:sp>
        <p:nvSpPr>
          <p:cNvPr id="54275" name="Rectangle 3"/>
          <p:cNvSpPr>
            <a:spLocks noGrp="1" noChangeArrowheads="1"/>
          </p:cNvSpPr>
          <p:nvPr>
            <p:ph type="body" idx="1"/>
          </p:nvPr>
        </p:nvSpPr>
        <p:spPr>
          <a:xfrm>
            <a:off x="457200" y="914400"/>
            <a:ext cx="8229600" cy="5715000"/>
          </a:xfrm>
        </p:spPr>
        <p:txBody>
          <a:bodyPr/>
          <a:lstStyle/>
          <a:p>
            <a:pPr eaLnBrk="1" hangingPunct="1">
              <a:lnSpc>
                <a:spcPct val="90000"/>
              </a:lnSpc>
            </a:pPr>
            <a:r>
              <a:rPr lang="en-US" sz="2800" smtClean="0"/>
              <a:t>It is a very powerful concept that is used in all engg. disciplines</a:t>
            </a:r>
          </a:p>
          <a:p>
            <a:pPr eaLnBrk="1" hangingPunct="1">
              <a:lnSpc>
                <a:spcPct val="90000"/>
              </a:lnSpc>
            </a:pPr>
            <a:r>
              <a:rPr lang="en-US" sz="2800" smtClean="0"/>
              <a:t>It is a tool that permits a designer to consider a component at an abstract level</a:t>
            </a:r>
          </a:p>
          <a:p>
            <a:pPr eaLnBrk="1" hangingPunct="1">
              <a:lnSpc>
                <a:spcPct val="90000"/>
              </a:lnSpc>
            </a:pPr>
            <a:r>
              <a:rPr lang="en-US" sz="2800" smtClean="0"/>
              <a:t>This means that he doesn’t have to worry about the implementation details of the component</a:t>
            </a:r>
          </a:p>
          <a:p>
            <a:pPr eaLnBrk="1" hangingPunct="1">
              <a:lnSpc>
                <a:spcPct val="90000"/>
              </a:lnSpc>
            </a:pPr>
            <a:r>
              <a:rPr lang="en-US" sz="2800" smtClean="0"/>
              <a:t>An abstraction of a component describes the external behaviour of the component without bothering about the internal details that produce the behaviour</a:t>
            </a:r>
          </a:p>
          <a:p>
            <a:pPr eaLnBrk="1" hangingPunct="1">
              <a:lnSpc>
                <a:spcPct val="90000"/>
              </a:lnSpc>
            </a:pPr>
            <a:r>
              <a:rPr lang="en-US" sz="2800" smtClean="0"/>
              <a:t>This means that the abstract definition of a component is much simpler than the component itself</a:t>
            </a:r>
          </a:p>
          <a:p>
            <a:pPr eaLnBrk="1" hangingPunct="1">
              <a:lnSpc>
                <a:spcPct val="90000"/>
              </a:lnSpc>
            </a:pPr>
            <a:endParaRPr lang="en-US" sz="2800" smtClean="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body" idx="1"/>
          </p:nvPr>
        </p:nvSpPr>
        <p:spPr>
          <a:xfrm>
            <a:off x="457200" y="304800"/>
            <a:ext cx="8229600" cy="5821363"/>
          </a:xfrm>
        </p:spPr>
        <p:txBody>
          <a:bodyPr/>
          <a:lstStyle/>
          <a:p>
            <a:pPr eaLnBrk="1" hangingPunct="1">
              <a:lnSpc>
                <a:spcPct val="90000"/>
              </a:lnSpc>
            </a:pPr>
            <a:r>
              <a:rPr lang="en-US" smtClean="0"/>
              <a:t>Abstraction is essential for problem partitioning</a:t>
            </a:r>
          </a:p>
          <a:p>
            <a:pPr eaLnBrk="1" hangingPunct="1">
              <a:lnSpc>
                <a:spcPct val="90000"/>
              </a:lnSpc>
            </a:pPr>
            <a:r>
              <a:rPr lang="en-US" smtClean="0"/>
              <a:t>It is used to determine the components of the system</a:t>
            </a:r>
          </a:p>
          <a:p>
            <a:pPr eaLnBrk="1" hangingPunct="1">
              <a:lnSpc>
                <a:spcPct val="90000"/>
              </a:lnSpc>
            </a:pPr>
            <a:r>
              <a:rPr lang="en-US" smtClean="0"/>
              <a:t>It can be used for existing components as well</a:t>
            </a:r>
          </a:p>
          <a:p>
            <a:pPr eaLnBrk="1" hangingPunct="1">
              <a:lnSpc>
                <a:spcPct val="90000"/>
              </a:lnSpc>
            </a:pPr>
            <a:r>
              <a:rPr lang="en-US" smtClean="0"/>
              <a:t>There are 2 common abstraction mechanisms for s/w systems:</a:t>
            </a:r>
          </a:p>
          <a:p>
            <a:pPr lvl="1" eaLnBrk="1" hangingPunct="1">
              <a:lnSpc>
                <a:spcPct val="90000"/>
              </a:lnSpc>
            </a:pPr>
            <a:r>
              <a:rPr lang="en-US" smtClean="0">
                <a:solidFill>
                  <a:srgbClr val="800000"/>
                </a:solidFill>
              </a:rPr>
              <a:t>Functional abstraction:</a:t>
            </a:r>
            <a:r>
              <a:rPr lang="en-US" smtClean="0"/>
              <a:t> a module is specified by the function it performs</a:t>
            </a:r>
          </a:p>
          <a:p>
            <a:pPr lvl="1" eaLnBrk="1" hangingPunct="1">
              <a:lnSpc>
                <a:spcPct val="90000"/>
              </a:lnSpc>
            </a:pPr>
            <a:r>
              <a:rPr lang="en-US" smtClean="0">
                <a:solidFill>
                  <a:srgbClr val="800000"/>
                </a:solidFill>
              </a:rPr>
              <a:t>Data abstraction:</a:t>
            </a:r>
            <a:r>
              <a:rPr lang="en-US" smtClean="0"/>
              <a:t> a module is specified by the data object it generates</a:t>
            </a:r>
          </a:p>
          <a:p>
            <a:pPr eaLnBrk="1" hangingPunct="1">
              <a:lnSpc>
                <a:spcPct val="90000"/>
              </a:lnSpc>
            </a:pPr>
            <a:endParaRPr lang="en-US" smtClean="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xfrm>
            <a:off x="457200" y="304800"/>
            <a:ext cx="8229600" cy="5821363"/>
          </a:xfrm>
        </p:spPr>
        <p:txBody>
          <a:bodyPr/>
          <a:lstStyle/>
          <a:p>
            <a:pPr eaLnBrk="1" hangingPunct="1"/>
            <a:r>
              <a:rPr lang="en-US" smtClean="0"/>
              <a:t>Functional abstraction:</a:t>
            </a:r>
          </a:p>
          <a:p>
            <a:pPr lvl="1" eaLnBrk="1" hangingPunct="1"/>
            <a:r>
              <a:rPr lang="en-US" smtClean="0"/>
              <a:t>Is the basis of partitioning in </a:t>
            </a:r>
            <a:r>
              <a:rPr lang="en-US" i="1" smtClean="0">
                <a:solidFill>
                  <a:srgbClr val="800000"/>
                </a:solidFill>
              </a:rPr>
              <a:t>function-oriented approaches</a:t>
            </a:r>
          </a:p>
          <a:p>
            <a:pPr lvl="1" eaLnBrk="1" hangingPunct="1"/>
            <a:r>
              <a:rPr lang="en-US" smtClean="0"/>
              <a:t>When the problem is being partitioned, the overall function for the system is partitioned into smaller functions that comprise the system</a:t>
            </a:r>
          </a:p>
          <a:p>
            <a:pPr lvl="1" eaLnBrk="1" hangingPunct="1"/>
            <a:r>
              <a:rPr lang="en-US" smtClean="0"/>
              <a:t>That is, the decomposition of the system is in terms of functional modules</a:t>
            </a:r>
          </a:p>
          <a:p>
            <a:pPr lvl="1" eaLnBrk="1" hangingPunct="1"/>
            <a:endParaRPr lang="en-US" smtClean="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body" idx="1"/>
          </p:nvPr>
        </p:nvSpPr>
        <p:spPr>
          <a:xfrm>
            <a:off x="457200" y="304800"/>
            <a:ext cx="8229600" cy="6324600"/>
          </a:xfrm>
        </p:spPr>
        <p:txBody>
          <a:bodyPr/>
          <a:lstStyle/>
          <a:p>
            <a:pPr eaLnBrk="1" hangingPunct="1">
              <a:lnSpc>
                <a:spcPct val="90000"/>
              </a:lnSpc>
            </a:pPr>
            <a:r>
              <a:rPr lang="en-US" smtClean="0"/>
              <a:t>Data abstraction:</a:t>
            </a:r>
          </a:p>
          <a:p>
            <a:pPr lvl="1" eaLnBrk="1" hangingPunct="1">
              <a:lnSpc>
                <a:spcPct val="90000"/>
              </a:lnSpc>
            </a:pPr>
            <a:r>
              <a:rPr lang="en-US" smtClean="0"/>
              <a:t>Here data is treated as objects with some predefined operations on them</a:t>
            </a:r>
          </a:p>
          <a:p>
            <a:pPr lvl="1" eaLnBrk="1" hangingPunct="1">
              <a:lnSpc>
                <a:spcPct val="90000"/>
              </a:lnSpc>
            </a:pPr>
            <a:r>
              <a:rPr lang="en-US" smtClean="0"/>
              <a:t>These operations are the only operations that can be performed on those objects</a:t>
            </a:r>
          </a:p>
          <a:p>
            <a:pPr lvl="1" eaLnBrk="1" hangingPunct="1">
              <a:lnSpc>
                <a:spcPct val="90000"/>
              </a:lnSpc>
            </a:pPr>
            <a:r>
              <a:rPr lang="en-US" smtClean="0"/>
              <a:t>These operations depend on the object and the environment in which it is used</a:t>
            </a:r>
          </a:p>
          <a:p>
            <a:pPr lvl="1" eaLnBrk="1" hangingPunct="1">
              <a:lnSpc>
                <a:spcPct val="90000"/>
              </a:lnSpc>
            </a:pPr>
            <a:r>
              <a:rPr lang="en-US" smtClean="0"/>
              <a:t>From outside of an object, the internals are hidden, only the operations on the object are visible</a:t>
            </a:r>
          </a:p>
          <a:p>
            <a:pPr lvl="1" eaLnBrk="1" hangingPunct="1">
              <a:lnSpc>
                <a:spcPct val="90000"/>
              </a:lnSpc>
            </a:pPr>
            <a:r>
              <a:rPr lang="en-US" smtClean="0"/>
              <a:t>Data abstraction forms the basis for </a:t>
            </a:r>
            <a:r>
              <a:rPr lang="en-US" i="1" smtClean="0">
                <a:solidFill>
                  <a:srgbClr val="800000"/>
                </a:solidFill>
              </a:rPr>
              <a:t>object-oriented design</a:t>
            </a:r>
          </a:p>
          <a:p>
            <a:pPr lvl="1" eaLnBrk="1" hangingPunct="1">
              <a:lnSpc>
                <a:spcPct val="90000"/>
              </a:lnSpc>
            </a:pPr>
            <a:r>
              <a:rPr lang="en-US" smtClean="0"/>
              <a:t>Here each object is viewed as a set of objects providing some services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57200" y="274638"/>
            <a:ext cx="8229600" cy="563562"/>
          </a:xfrm>
        </p:spPr>
        <p:txBody>
          <a:bodyPr/>
          <a:lstStyle/>
          <a:p>
            <a:pPr eaLnBrk="1" hangingPunct="1"/>
            <a:r>
              <a:rPr lang="en-US" sz="4000" smtClean="0"/>
              <a:t>Modularity</a:t>
            </a:r>
          </a:p>
        </p:txBody>
      </p:sp>
      <p:sp>
        <p:nvSpPr>
          <p:cNvPr id="58371" name="Rectangle 3"/>
          <p:cNvSpPr>
            <a:spLocks noGrp="1" noChangeArrowheads="1"/>
          </p:cNvSpPr>
          <p:nvPr>
            <p:ph type="body" idx="1"/>
          </p:nvPr>
        </p:nvSpPr>
        <p:spPr>
          <a:xfrm>
            <a:off x="457200" y="990600"/>
            <a:ext cx="8229600" cy="5638800"/>
          </a:xfrm>
        </p:spPr>
        <p:txBody>
          <a:bodyPr/>
          <a:lstStyle/>
          <a:p>
            <a:pPr eaLnBrk="1" hangingPunct="1">
              <a:lnSpc>
                <a:spcPct val="90000"/>
              </a:lnSpc>
            </a:pPr>
            <a:r>
              <a:rPr lang="en-US" smtClean="0"/>
              <a:t>The real power of partitioning comes if a system is partitioned into modules so that the modules are solvable and modifiable separately</a:t>
            </a:r>
          </a:p>
          <a:p>
            <a:pPr eaLnBrk="1" hangingPunct="1">
              <a:lnSpc>
                <a:spcPct val="90000"/>
              </a:lnSpc>
            </a:pPr>
            <a:r>
              <a:rPr lang="en-US" smtClean="0"/>
              <a:t>It is even better if the modules are compilable separately</a:t>
            </a:r>
          </a:p>
          <a:p>
            <a:pPr eaLnBrk="1" hangingPunct="1">
              <a:lnSpc>
                <a:spcPct val="90000"/>
              </a:lnSpc>
            </a:pPr>
            <a:r>
              <a:rPr lang="en-US" smtClean="0"/>
              <a:t>A system is considered to be modular:</a:t>
            </a:r>
          </a:p>
          <a:p>
            <a:pPr lvl="1" eaLnBrk="1" hangingPunct="1">
              <a:lnSpc>
                <a:spcPct val="90000"/>
              </a:lnSpc>
            </a:pPr>
            <a:r>
              <a:rPr lang="en-US" smtClean="0"/>
              <a:t>If it consists of discreet components so that each component can be implemented separately </a:t>
            </a:r>
          </a:p>
          <a:p>
            <a:pPr lvl="1" eaLnBrk="1" hangingPunct="1">
              <a:lnSpc>
                <a:spcPct val="90000"/>
              </a:lnSpc>
            </a:pPr>
            <a:r>
              <a:rPr lang="en-US" smtClean="0"/>
              <a:t>Change to one component has minimal impact on other components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body" idx="1"/>
          </p:nvPr>
        </p:nvSpPr>
        <p:spPr>
          <a:xfrm>
            <a:off x="457200" y="304800"/>
            <a:ext cx="8229600" cy="6553200"/>
          </a:xfrm>
        </p:spPr>
        <p:txBody>
          <a:bodyPr/>
          <a:lstStyle/>
          <a:p>
            <a:pPr eaLnBrk="1" hangingPunct="1"/>
            <a:r>
              <a:rPr lang="en-US" sz="2800" smtClean="0"/>
              <a:t>Modularity is a desirable property of the system</a:t>
            </a:r>
          </a:p>
          <a:p>
            <a:pPr lvl="1" eaLnBrk="1" hangingPunct="1"/>
            <a:r>
              <a:rPr lang="en-US" sz="2400" smtClean="0">
                <a:solidFill>
                  <a:schemeClr val="accent2"/>
                </a:solidFill>
              </a:rPr>
              <a:t>It helps in system debugging</a:t>
            </a:r>
          </a:p>
          <a:p>
            <a:pPr lvl="1" eaLnBrk="1" hangingPunct="1"/>
            <a:r>
              <a:rPr lang="en-US" sz="2400" smtClean="0">
                <a:solidFill>
                  <a:schemeClr val="accent2"/>
                </a:solidFill>
              </a:rPr>
              <a:t>It helps in system building</a:t>
            </a:r>
          </a:p>
          <a:p>
            <a:pPr eaLnBrk="1" hangingPunct="1"/>
            <a:r>
              <a:rPr lang="en-US" sz="2800" smtClean="0"/>
              <a:t>But a system cant be made modular just by simply chopping it into a set of modules</a:t>
            </a:r>
          </a:p>
          <a:p>
            <a:pPr eaLnBrk="1" hangingPunct="1"/>
            <a:r>
              <a:rPr lang="en-US" sz="2800" smtClean="0"/>
              <a:t>Each module needs to support a well-defined abstraction and a clear interface through which it can interact with other modules</a:t>
            </a:r>
          </a:p>
          <a:p>
            <a:pPr eaLnBrk="1" hangingPunct="1"/>
            <a:r>
              <a:rPr lang="en-US" sz="2800" smtClean="0"/>
              <a:t>Modularity is where abstraction and partitioning come together</a:t>
            </a:r>
          </a:p>
          <a:p>
            <a:pPr eaLnBrk="1" hangingPunct="1"/>
            <a:r>
              <a:rPr lang="en-US" sz="2800" smtClean="0"/>
              <a:t>For easily understandable and maintainable systems, modularity is a basic objective</a:t>
            </a:r>
          </a:p>
          <a:p>
            <a:pPr eaLnBrk="1" hangingPunct="1"/>
            <a:r>
              <a:rPr lang="en-US" sz="2800" smtClean="0"/>
              <a:t>Partitioning and abstraction are the concepts to achieve modularity</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57200" y="274638"/>
            <a:ext cx="8229600" cy="868362"/>
          </a:xfrm>
        </p:spPr>
        <p:txBody>
          <a:bodyPr/>
          <a:lstStyle/>
          <a:p>
            <a:pPr eaLnBrk="1" hangingPunct="1"/>
            <a:r>
              <a:rPr lang="en-US" sz="3600" smtClean="0"/>
              <a:t>Top-down and Bottom-up Strategies</a:t>
            </a:r>
          </a:p>
        </p:txBody>
      </p:sp>
      <p:sp>
        <p:nvSpPr>
          <p:cNvPr id="60419" name="Rectangle 3"/>
          <p:cNvSpPr>
            <a:spLocks noGrp="1" noChangeArrowheads="1"/>
          </p:cNvSpPr>
          <p:nvPr>
            <p:ph type="body" idx="1"/>
          </p:nvPr>
        </p:nvSpPr>
        <p:spPr>
          <a:xfrm>
            <a:off x="457200" y="1219200"/>
            <a:ext cx="8305800" cy="5410200"/>
          </a:xfrm>
        </p:spPr>
        <p:txBody>
          <a:bodyPr/>
          <a:lstStyle/>
          <a:p>
            <a:pPr eaLnBrk="1" hangingPunct="1"/>
            <a:r>
              <a:rPr lang="en-US" sz="2800" smtClean="0"/>
              <a:t>A system consists of components which may have their own components</a:t>
            </a:r>
          </a:p>
          <a:p>
            <a:pPr eaLnBrk="1" hangingPunct="1"/>
            <a:r>
              <a:rPr lang="en-US" sz="2800" smtClean="0"/>
              <a:t>Thus it is a hierarchy of components</a:t>
            </a:r>
          </a:p>
          <a:p>
            <a:pPr eaLnBrk="1" hangingPunct="1"/>
            <a:r>
              <a:rPr lang="en-US" sz="2800" smtClean="0"/>
              <a:t>The highest level component corresponds to the total system</a:t>
            </a:r>
          </a:p>
          <a:p>
            <a:pPr eaLnBrk="1" hangingPunct="1"/>
            <a:r>
              <a:rPr lang="en-US" sz="2800" smtClean="0"/>
              <a:t>To design such a hierarchy, there are 2 approaches:</a:t>
            </a:r>
          </a:p>
          <a:p>
            <a:pPr lvl="1" eaLnBrk="1" hangingPunct="1"/>
            <a:r>
              <a:rPr lang="en-US" sz="2400" smtClean="0">
                <a:solidFill>
                  <a:srgbClr val="800000"/>
                </a:solidFill>
              </a:rPr>
              <a:t>Top-down:</a:t>
            </a:r>
            <a:r>
              <a:rPr lang="en-US" sz="2400" smtClean="0"/>
              <a:t> starts from the highest level component of the hierarchy and proceeds to the lower level</a:t>
            </a:r>
          </a:p>
          <a:p>
            <a:pPr lvl="1" eaLnBrk="1" hangingPunct="1"/>
            <a:r>
              <a:rPr lang="en-US" sz="2400" smtClean="0">
                <a:solidFill>
                  <a:srgbClr val="800000"/>
                </a:solidFill>
              </a:rPr>
              <a:t>Bottom-up:</a:t>
            </a:r>
            <a:r>
              <a:rPr lang="en-US" sz="2400" smtClean="0"/>
              <a:t> starts from the lowest-level component of the hierarchy to progressively higher levels to the top-level component</a:t>
            </a:r>
          </a:p>
          <a:p>
            <a:pPr eaLnBrk="1" hangingPunct="1"/>
            <a:endParaRPr lang="en-US" sz="2800" smtClean="0"/>
          </a:p>
          <a:p>
            <a:pPr eaLnBrk="1" hangingPunct="1"/>
            <a:endParaRPr lang="en-US" sz="2800" smtClean="0"/>
          </a:p>
          <a:p>
            <a:pPr eaLnBrk="1" hangingPunct="1"/>
            <a:endParaRPr lang="en-US" sz="2800" smtClean="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457200" y="274638"/>
            <a:ext cx="8229600" cy="563562"/>
          </a:xfrm>
        </p:spPr>
        <p:txBody>
          <a:bodyPr/>
          <a:lstStyle/>
          <a:p>
            <a:pPr eaLnBrk="1" hangingPunct="1"/>
            <a:r>
              <a:rPr lang="en-US" sz="4000" smtClean="0"/>
              <a:t>Top-down approach</a:t>
            </a:r>
          </a:p>
        </p:txBody>
      </p:sp>
      <p:sp>
        <p:nvSpPr>
          <p:cNvPr id="61443" name="Rectangle 3"/>
          <p:cNvSpPr>
            <a:spLocks noGrp="1" noChangeArrowheads="1"/>
          </p:cNvSpPr>
          <p:nvPr>
            <p:ph type="body" idx="1"/>
          </p:nvPr>
        </p:nvSpPr>
        <p:spPr>
          <a:xfrm>
            <a:off x="457200" y="990600"/>
            <a:ext cx="8229600" cy="5135563"/>
          </a:xfrm>
        </p:spPr>
        <p:txBody>
          <a:bodyPr/>
          <a:lstStyle/>
          <a:p>
            <a:pPr eaLnBrk="1" hangingPunct="1">
              <a:lnSpc>
                <a:spcPct val="90000"/>
              </a:lnSpc>
            </a:pPr>
            <a:r>
              <a:rPr lang="en-US" smtClean="0"/>
              <a:t>Starts by identifying the major components of the system, decomposing them into lower-level components and iterating until some desired level of detail is achieved</a:t>
            </a:r>
          </a:p>
          <a:p>
            <a:pPr eaLnBrk="1" hangingPunct="1">
              <a:lnSpc>
                <a:spcPct val="90000"/>
              </a:lnSpc>
            </a:pPr>
            <a:r>
              <a:rPr lang="en-US" smtClean="0"/>
              <a:t>This often results in </a:t>
            </a:r>
            <a:r>
              <a:rPr lang="en-US" i="1" smtClean="0">
                <a:solidFill>
                  <a:srgbClr val="800000"/>
                </a:solidFill>
              </a:rPr>
              <a:t>stepwise refinement</a:t>
            </a:r>
          </a:p>
          <a:p>
            <a:pPr eaLnBrk="1" hangingPunct="1">
              <a:lnSpc>
                <a:spcPct val="90000"/>
              </a:lnSpc>
            </a:pPr>
            <a:r>
              <a:rPr lang="en-US" smtClean="0"/>
              <a:t>Starting from an abstract design, in each step the designed to a more concrete level until a level is reached where no more refinement is needed and the design can be implemented directly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type="body" idx="1"/>
          </p:nvPr>
        </p:nvSpPr>
        <p:spPr>
          <a:xfrm>
            <a:off x="457200" y="304800"/>
            <a:ext cx="8229600" cy="5821363"/>
          </a:xfrm>
        </p:spPr>
        <p:txBody>
          <a:bodyPr/>
          <a:lstStyle/>
          <a:p>
            <a:pPr eaLnBrk="1" hangingPunct="1">
              <a:lnSpc>
                <a:spcPct val="90000"/>
              </a:lnSpc>
            </a:pPr>
            <a:r>
              <a:rPr lang="en-US" sz="2800" smtClean="0"/>
              <a:t>It is to be noted that in case of software ‘requirements’ mean that it is the capabilities that the system must have when it is developed</a:t>
            </a:r>
          </a:p>
          <a:p>
            <a:pPr eaLnBrk="1" hangingPunct="1">
              <a:lnSpc>
                <a:spcPct val="90000"/>
              </a:lnSpc>
            </a:pPr>
            <a:r>
              <a:rPr lang="en-US" sz="2800" smtClean="0"/>
              <a:t>But since the system doesn’t exist in any form, specifying its capabilities becomes all the more complicated</a:t>
            </a:r>
          </a:p>
          <a:p>
            <a:pPr eaLnBrk="1" hangingPunct="1">
              <a:lnSpc>
                <a:spcPct val="90000"/>
              </a:lnSpc>
            </a:pPr>
            <a:r>
              <a:rPr lang="en-US" sz="2800" smtClean="0"/>
              <a:t>Regardless of how the requirements phase proceeds, it ultimately ends with the ‘SRS’</a:t>
            </a:r>
          </a:p>
          <a:p>
            <a:pPr eaLnBrk="1" hangingPunct="1">
              <a:lnSpc>
                <a:spcPct val="90000"/>
              </a:lnSpc>
            </a:pPr>
            <a:r>
              <a:rPr lang="en-US" sz="2800" smtClean="0"/>
              <a:t>SRS is a document that describes </a:t>
            </a:r>
            <a:r>
              <a:rPr lang="en-US" sz="2800" i="1" smtClean="0"/>
              <a:t>what</a:t>
            </a:r>
            <a:r>
              <a:rPr lang="en-US" sz="2800" smtClean="0"/>
              <a:t> the proposed s/w will should do without describing </a:t>
            </a:r>
            <a:r>
              <a:rPr lang="en-US" sz="2800" i="1" smtClean="0"/>
              <a:t>how</a:t>
            </a:r>
            <a:r>
              <a:rPr lang="en-US" sz="2800" smtClean="0"/>
              <a:t> the s/w will do it</a:t>
            </a:r>
          </a:p>
          <a:p>
            <a:pPr eaLnBrk="1" hangingPunct="1">
              <a:lnSpc>
                <a:spcPct val="90000"/>
              </a:lnSpc>
            </a:pPr>
            <a:r>
              <a:rPr lang="en-US" sz="2800" smtClean="0"/>
              <a:t>The basic goal of the requirements phase is to produce the SRS</a:t>
            </a:r>
          </a:p>
          <a:p>
            <a:pPr eaLnBrk="1" hangingPunct="1">
              <a:lnSpc>
                <a:spcPct val="90000"/>
              </a:lnSpc>
            </a:pPr>
            <a:endParaRPr lang="en-US" sz="2800" smtClean="0"/>
          </a:p>
          <a:p>
            <a:pPr eaLnBrk="1" hangingPunct="1">
              <a:lnSpc>
                <a:spcPct val="90000"/>
              </a:lnSpc>
            </a:pPr>
            <a:endParaRPr lang="en-US" sz="2800" smtClean="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a:xfrm>
            <a:off x="457200" y="228600"/>
            <a:ext cx="8229600" cy="5897563"/>
          </a:xfrm>
        </p:spPr>
        <p:txBody>
          <a:bodyPr/>
          <a:lstStyle/>
          <a:p>
            <a:pPr eaLnBrk="1" hangingPunct="1"/>
            <a:r>
              <a:rPr lang="en-US" smtClean="0"/>
              <a:t>But this approach is suitable only:</a:t>
            </a:r>
          </a:p>
          <a:p>
            <a:pPr lvl="1" eaLnBrk="1" hangingPunct="1"/>
            <a:r>
              <a:rPr lang="en-US" smtClean="0">
                <a:solidFill>
                  <a:srgbClr val="800000"/>
                </a:solidFill>
              </a:rPr>
              <a:t>If the specifications of the system are clearly known</a:t>
            </a:r>
          </a:p>
          <a:p>
            <a:pPr lvl="1" eaLnBrk="1" hangingPunct="1"/>
            <a:r>
              <a:rPr lang="en-US" smtClean="0">
                <a:solidFill>
                  <a:srgbClr val="800000"/>
                </a:solidFill>
              </a:rPr>
              <a:t>The system development is from scratch</a:t>
            </a:r>
          </a:p>
          <a:p>
            <a:pPr eaLnBrk="1" hangingPunct="1"/>
            <a:r>
              <a:rPr lang="en-US" smtClean="0"/>
              <a:t>Hence, it is a reasonable approach if a waterfall type of process model is being used</a:t>
            </a:r>
          </a:p>
          <a:p>
            <a:pPr eaLnBrk="1" hangingPunct="1"/>
            <a:r>
              <a:rPr lang="en-US" smtClean="0"/>
              <a:t>However if it is to be built from an existing system, a bottom-up approach is more suitable</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457200" y="274638"/>
            <a:ext cx="8229600" cy="563562"/>
          </a:xfrm>
        </p:spPr>
        <p:txBody>
          <a:bodyPr/>
          <a:lstStyle/>
          <a:p>
            <a:pPr eaLnBrk="1" hangingPunct="1"/>
            <a:r>
              <a:rPr lang="en-US" sz="4000" smtClean="0"/>
              <a:t>Bottom-up Approach</a:t>
            </a:r>
          </a:p>
        </p:txBody>
      </p:sp>
      <p:sp>
        <p:nvSpPr>
          <p:cNvPr id="63491" name="Rectangle 3"/>
          <p:cNvSpPr>
            <a:spLocks noGrp="1" noChangeArrowheads="1"/>
          </p:cNvSpPr>
          <p:nvPr>
            <p:ph type="body" idx="1"/>
          </p:nvPr>
        </p:nvSpPr>
        <p:spPr>
          <a:xfrm>
            <a:off x="457200" y="990600"/>
            <a:ext cx="8229600" cy="5562600"/>
          </a:xfrm>
        </p:spPr>
        <p:txBody>
          <a:bodyPr/>
          <a:lstStyle/>
          <a:p>
            <a:pPr eaLnBrk="1" hangingPunct="1"/>
            <a:r>
              <a:rPr lang="en-US" sz="2800" smtClean="0"/>
              <a:t>Starts with designing the most basic components and proceeds to higher-level components that use their lower-level components</a:t>
            </a:r>
          </a:p>
          <a:p>
            <a:pPr eaLnBrk="1" hangingPunct="1"/>
            <a:r>
              <a:rPr lang="en-US" sz="2800" smtClean="0"/>
              <a:t>Starting from the very bottom, operations that provide a layer of abstraction are implemented</a:t>
            </a:r>
          </a:p>
          <a:p>
            <a:pPr eaLnBrk="1" hangingPunct="1"/>
            <a:r>
              <a:rPr lang="en-US" sz="2800" smtClean="0"/>
              <a:t>The layer of operations of this layer are then used to implement more powerful operations a still higher layer of abstraction</a:t>
            </a:r>
          </a:p>
          <a:p>
            <a:pPr eaLnBrk="1" hangingPunct="1"/>
            <a:r>
              <a:rPr lang="en-US" sz="2800" smtClean="0"/>
              <a:t>This is done until a stage is reached where the operations supported by the layer are those desired by the system</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body" idx="1"/>
          </p:nvPr>
        </p:nvSpPr>
        <p:spPr>
          <a:xfrm>
            <a:off x="457200" y="381000"/>
            <a:ext cx="8229600" cy="5745163"/>
          </a:xfrm>
        </p:spPr>
        <p:txBody>
          <a:bodyPr/>
          <a:lstStyle/>
          <a:p>
            <a:pPr eaLnBrk="1" hangingPunct="1"/>
            <a:r>
              <a:rPr lang="en-US" smtClean="0"/>
              <a:t>This approach is more suitable if a system is to be built from an existing system</a:t>
            </a:r>
          </a:p>
          <a:p>
            <a:pPr eaLnBrk="1" hangingPunct="1"/>
            <a:r>
              <a:rPr lang="en-US" smtClean="0"/>
              <a:t>The components from the existing system can be used to make the new system</a:t>
            </a:r>
          </a:p>
          <a:p>
            <a:pPr eaLnBrk="1" hangingPunct="1"/>
            <a:r>
              <a:rPr lang="en-US" smtClean="0"/>
              <a:t>This approach is suitable if an </a:t>
            </a:r>
            <a:r>
              <a:rPr lang="en-US" smtClean="0">
                <a:solidFill>
                  <a:srgbClr val="800000"/>
                </a:solidFill>
              </a:rPr>
              <a:t>iterative enhancement</a:t>
            </a:r>
            <a:r>
              <a:rPr lang="en-US" smtClean="0"/>
              <a:t> type of process is being followed</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457200" y="274638"/>
            <a:ext cx="8229600" cy="563562"/>
          </a:xfrm>
        </p:spPr>
        <p:txBody>
          <a:bodyPr/>
          <a:lstStyle/>
          <a:p>
            <a:pPr eaLnBrk="1" hangingPunct="1"/>
            <a:r>
              <a:rPr lang="en-US" sz="4000" smtClean="0"/>
              <a:t>Conclusion</a:t>
            </a:r>
          </a:p>
        </p:txBody>
      </p:sp>
      <p:sp>
        <p:nvSpPr>
          <p:cNvPr id="65539" name="Rectangle 3"/>
          <p:cNvSpPr>
            <a:spLocks noGrp="1" noChangeArrowheads="1"/>
          </p:cNvSpPr>
          <p:nvPr>
            <p:ph type="body" idx="1"/>
          </p:nvPr>
        </p:nvSpPr>
        <p:spPr>
          <a:xfrm>
            <a:off x="457200" y="990600"/>
            <a:ext cx="8229600" cy="5135563"/>
          </a:xfrm>
        </p:spPr>
        <p:txBody>
          <a:bodyPr/>
          <a:lstStyle/>
          <a:p>
            <a:pPr eaLnBrk="1" hangingPunct="1"/>
            <a:r>
              <a:rPr lang="en-US" smtClean="0"/>
              <a:t>Pure top-down and bottom-up strategies are often not practical</a:t>
            </a:r>
          </a:p>
          <a:p>
            <a:pPr eaLnBrk="1" hangingPunct="1"/>
            <a:r>
              <a:rPr lang="en-US" smtClean="0"/>
              <a:t>A common approach is to combine the two approaches </a:t>
            </a:r>
          </a:p>
          <a:p>
            <a:pPr eaLnBrk="1" hangingPunct="1"/>
            <a:r>
              <a:rPr lang="en-US" smtClean="0"/>
              <a:t>This is done by providing a layer of abstraction for the application domain of interest through libraries of functions</a:t>
            </a:r>
          </a:p>
          <a:p>
            <a:pPr eaLnBrk="1" hangingPunct="1"/>
            <a:r>
              <a:rPr lang="en-US" smtClean="0"/>
              <a:t>This contains the functions of interest to the application domain</a:t>
            </a:r>
          </a:p>
          <a:p>
            <a:pPr eaLnBrk="1" hangingPunct="1">
              <a:buFontTx/>
              <a:buNone/>
            </a:pPr>
            <a:endParaRPr lang="en-US" smtClean="0">
              <a:solidFill>
                <a:srgbClr val="800000"/>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body" idx="1"/>
          </p:nvPr>
        </p:nvSpPr>
        <p:spPr>
          <a:xfrm>
            <a:off x="457200" y="304800"/>
            <a:ext cx="8229600" cy="6248400"/>
          </a:xfrm>
        </p:spPr>
        <p:txBody>
          <a:bodyPr/>
          <a:lstStyle/>
          <a:p>
            <a:pPr eaLnBrk="1" hangingPunct="1"/>
            <a:r>
              <a:rPr lang="en-US" sz="2800" smtClean="0"/>
              <a:t>Then the top-down approach can be used to determine the modules in the system, assuming that the abstract machine available for implementing the system provides the operations supported by the abstract layer</a:t>
            </a:r>
          </a:p>
          <a:p>
            <a:pPr eaLnBrk="1" hangingPunct="1"/>
            <a:r>
              <a:rPr lang="en-US" sz="2800" smtClean="0"/>
              <a:t>This is the approach used for developing systems</a:t>
            </a:r>
          </a:p>
          <a:p>
            <a:pPr eaLnBrk="1" hangingPunct="1"/>
            <a:r>
              <a:rPr lang="en-US" sz="2800" smtClean="0"/>
              <a:t>Almost universally these days, most developments make use of the layer of abstraction supported in a system consisting of the library functions provided by the OS, programming languages and special-purpose tools</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457200" y="274638"/>
            <a:ext cx="8229600" cy="487362"/>
          </a:xfrm>
        </p:spPr>
        <p:txBody>
          <a:bodyPr/>
          <a:lstStyle/>
          <a:p>
            <a:pPr eaLnBrk="1" hangingPunct="1"/>
            <a:r>
              <a:rPr lang="en-US" sz="4000" smtClean="0"/>
              <a:t>Module Level concepts</a:t>
            </a:r>
          </a:p>
        </p:txBody>
      </p:sp>
      <p:sp>
        <p:nvSpPr>
          <p:cNvPr id="67587" name="Rectangle 3"/>
          <p:cNvSpPr>
            <a:spLocks noGrp="1" noChangeArrowheads="1"/>
          </p:cNvSpPr>
          <p:nvPr>
            <p:ph type="body" idx="1"/>
          </p:nvPr>
        </p:nvSpPr>
        <p:spPr>
          <a:xfrm>
            <a:off x="457200" y="990600"/>
            <a:ext cx="8229600" cy="5867400"/>
          </a:xfrm>
        </p:spPr>
        <p:txBody>
          <a:bodyPr/>
          <a:lstStyle/>
          <a:p>
            <a:pPr eaLnBrk="1" hangingPunct="1">
              <a:lnSpc>
                <a:spcPct val="90000"/>
              </a:lnSpc>
            </a:pPr>
            <a:r>
              <a:rPr lang="en-US" sz="2500" smtClean="0"/>
              <a:t>These concepts are specific to function-oriented design</a:t>
            </a:r>
          </a:p>
          <a:p>
            <a:pPr eaLnBrk="1" hangingPunct="1">
              <a:lnSpc>
                <a:spcPct val="90000"/>
              </a:lnSpc>
            </a:pPr>
            <a:r>
              <a:rPr lang="en-US" sz="2500" smtClean="0"/>
              <a:t>A </a:t>
            </a:r>
            <a:r>
              <a:rPr lang="en-US" sz="2500" i="1" smtClean="0"/>
              <a:t>module </a:t>
            </a:r>
            <a:r>
              <a:rPr lang="en-US" sz="2500" smtClean="0"/>
              <a:t>is a logically separable part of a program</a:t>
            </a:r>
          </a:p>
          <a:p>
            <a:pPr eaLnBrk="1" hangingPunct="1">
              <a:lnSpc>
                <a:spcPct val="90000"/>
              </a:lnSpc>
            </a:pPr>
            <a:r>
              <a:rPr lang="en-US" sz="2500" smtClean="0"/>
              <a:t>It is a program unit that is discreet and identifiable with respect to compiling and loading</a:t>
            </a:r>
          </a:p>
          <a:p>
            <a:pPr eaLnBrk="1" hangingPunct="1">
              <a:lnSpc>
                <a:spcPct val="90000"/>
              </a:lnSpc>
            </a:pPr>
            <a:r>
              <a:rPr lang="en-US" sz="2500" smtClean="0"/>
              <a:t>It terms of programming language constructs a module can be:</a:t>
            </a:r>
          </a:p>
          <a:p>
            <a:pPr lvl="1" eaLnBrk="1" hangingPunct="1">
              <a:lnSpc>
                <a:spcPct val="90000"/>
              </a:lnSpc>
            </a:pPr>
            <a:r>
              <a:rPr lang="en-US" sz="2500" smtClean="0"/>
              <a:t>Macro</a:t>
            </a:r>
          </a:p>
          <a:p>
            <a:pPr lvl="1" eaLnBrk="1" hangingPunct="1">
              <a:lnSpc>
                <a:spcPct val="90000"/>
              </a:lnSpc>
            </a:pPr>
            <a:r>
              <a:rPr lang="en-US" sz="2500" smtClean="0"/>
              <a:t>Function</a:t>
            </a:r>
          </a:p>
          <a:p>
            <a:pPr lvl="1" eaLnBrk="1" hangingPunct="1">
              <a:lnSpc>
                <a:spcPct val="90000"/>
              </a:lnSpc>
            </a:pPr>
            <a:r>
              <a:rPr lang="en-US" sz="2500" smtClean="0"/>
              <a:t>Procedure (or a subroutine)</a:t>
            </a:r>
          </a:p>
          <a:p>
            <a:pPr lvl="1" eaLnBrk="1" hangingPunct="1">
              <a:lnSpc>
                <a:spcPct val="90000"/>
              </a:lnSpc>
            </a:pPr>
            <a:r>
              <a:rPr lang="en-US" sz="2500" smtClean="0"/>
              <a:t>Process</a:t>
            </a:r>
          </a:p>
          <a:p>
            <a:pPr lvl="1" eaLnBrk="1" hangingPunct="1">
              <a:lnSpc>
                <a:spcPct val="90000"/>
              </a:lnSpc>
            </a:pPr>
            <a:r>
              <a:rPr lang="en-US" sz="2500" smtClean="0"/>
              <a:t>Package</a:t>
            </a:r>
          </a:p>
          <a:p>
            <a:pPr eaLnBrk="1" hangingPunct="1">
              <a:lnSpc>
                <a:spcPct val="90000"/>
              </a:lnSpc>
            </a:pPr>
            <a:r>
              <a:rPr lang="en-US" sz="2500" smtClean="0"/>
              <a:t>In systems using functional abstraction, a module is usually a procedure of function or a collection of these</a:t>
            </a:r>
          </a:p>
          <a:p>
            <a:pPr lvl="1" eaLnBrk="1" hangingPunct="1">
              <a:lnSpc>
                <a:spcPct val="90000"/>
              </a:lnSpc>
            </a:pPr>
            <a:endParaRPr lang="en-US" sz="2500" smtClean="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body" idx="1"/>
          </p:nvPr>
        </p:nvSpPr>
        <p:spPr>
          <a:xfrm>
            <a:off x="457200" y="304800"/>
            <a:ext cx="8229600" cy="5821363"/>
          </a:xfrm>
        </p:spPr>
        <p:txBody>
          <a:bodyPr/>
          <a:lstStyle/>
          <a:p>
            <a:pPr eaLnBrk="1" hangingPunct="1"/>
            <a:r>
              <a:rPr lang="en-US" smtClean="0"/>
              <a:t>To produce modular designs, some criteria must be used to select modules so that the modules:</a:t>
            </a:r>
          </a:p>
          <a:p>
            <a:pPr lvl="1" eaLnBrk="1" hangingPunct="1"/>
            <a:r>
              <a:rPr lang="en-US" smtClean="0"/>
              <a:t> </a:t>
            </a:r>
            <a:r>
              <a:rPr lang="en-US" smtClean="0">
                <a:solidFill>
                  <a:srgbClr val="800000"/>
                </a:solidFill>
              </a:rPr>
              <a:t>support well defined abstractions </a:t>
            </a:r>
          </a:p>
          <a:p>
            <a:pPr lvl="1" eaLnBrk="1" hangingPunct="1"/>
            <a:r>
              <a:rPr lang="en-US" smtClean="0">
                <a:solidFill>
                  <a:srgbClr val="800000"/>
                </a:solidFill>
              </a:rPr>
              <a:t>are solvable</a:t>
            </a:r>
          </a:p>
          <a:p>
            <a:pPr lvl="1" eaLnBrk="1" hangingPunct="1"/>
            <a:r>
              <a:rPr lang="en-US" smtClean="0">
                <a:solidFill>
                  <a:srgbClr val="800000"/>
                </a:solidFill>
              </a:rPr>
              <a:t>are modifiable separately</a:t>
            </a:r>
          </a:p>
          <a:p>
            <a:pPr eaLnBrk="1" hangingPunct="1"/>
            <a:r>
              <a:rPr lang="en-US" smtClean="0"/>
              <a:t>In systems using functional abstraction, there are 2 modularization criteria which are often used together</a:t>
            </a:r>
          </a:p>
          <a:p>
            <a:pPr lvl="1" eaLnBrk="1" hangingPunct="1"/>
            <a:r>
              <a:rPr lang="en-US" smtClean="0">
                <a:solidFill>
                  <a:srgbClr val="800000"/>
                </a:solidFill>
              </a:rPr>
              <a:t>coupling </a:t>
            </a:r>
          </a:p>
          <a:p>
            <a:pPr lvl="1" eaLnBrk="1" hangingPunct="1"/>
            <a:r>
              <a:rPr lang="en-US" smtClean="0">
                <a:solidFill>
                  <a:srgbClr val="800000"/>
                </a:solidFill>
              </a:rPr>
              <a:t>cohesion</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457200" y="274638"/>
            <a:ext cx="8229600" cy="639762"/>
          </a:xfrm>
        </p:spPr>
        <p:txBody>
          <a:bodyPr/>
          <a:lstStyle/>
          <a:p>
            <a:pPr eaLnBrk="1" hangingPunct="1"/>
            <a:r>
              <a:rPr lang="en-US" sz="4000" smtClean="0"/>
              <a:t>Coupling</a:t>
            </a:r>
          </a:p>
        </p:txBody>
      </p:sp>
      <p:sp>
        <p:nvSpPr>
          <p:cNvPr id="69635" name="Rectangle 3"/>
          <p:cNvSpPr>
            <a:spLocks noGrp="1" noChangeArrowheads="1"/>
          </p:cNvSpPr>
          <p:nvPr>
            <p:ph type="body" idx="1"/>
          </p:nvPr>
        </p:nvSpPr>
        <p:spPr>
          <a:xfrm>
            <a:off x="457200" y="1066800"/>
            <a:ext cx="8229600" cy="5059363"/>
          </a:xfrm>
        </p:spPr>
        <p:txBody>
          <a:bodyPr/>
          <a:lstStyle/>
          <a:p>
            <a:pPr eaLnBrk="1" hangingPunct="1">
              <a:lnSpc>
                <a:spcPct val="90000"/>
              </a:lnSpc>
            </a:pPr>
            <a:r>
              <a:rPr lang="en-US" smtClean="0"/>
              <a:t>The notion of coupling attempts to capture “</a:t>
            </a:r>
            <a:r>
              <a:rPr lang="en-US" smtClean="0">
                <a:solidFill>
                  <a:srgbClr val="800000"/>
                </a:solidFill>
              </a:rPr>
              <a:t>how strongly</a:t>
            </a:r>
            <a:r>
              <a:rPr lang="en-US" smtClean="0"/>
              <a:t>” different modules are interconnected</a:t>
            </a:r>
          </a:p>
          <a:p>
            <a:pPr eaLnBrk="1" hangingPunct="1">
              <a:lnSpc>
                <a:spcPct val="90000"/>
              </a:lnSpc>
            </a:pPr>
            <a:r>
              <a:rPr lang="en-US" smtClean="0"/>
              <a:t>It is also a measure of interdependence among modules</a:t>
            </a:r>
          </a:p>
          <a:p>
            <a:pPr lvl="1" eaLnBrk="1" hangingPunct="1">
              <a:lnSpc>
                <a:spcPct val="90000"/>
              </a:lnSpc>
            </a:pPr>
            <a:r>
              <a:rPr lang="en-US" smtClean="0"/>
              <a:t>“</a:t>
            </a:r>
            <a:r>
              <a:rPr lang="en-US" smtClean="0">
                <a:solidFill>
                  <a:srgbClr val="800000"/>
                </a:solidFill>
              </a:rPr>
              <a:t>Highly coupled</a:t>
            </a:r>
            <a:r>
              <a:rPr lang="en-US" smtClean="0"/>
              <a:t>” modules are joined by strong interconnections</a:t>
            </a:r>
          </a:p>
          <a:p>
            <a:pPr lvl="1" eaLnBrk="1" hangingPunct="1">
              <a:lnSpc>
                <a:spcPct val="90000"/>
              </a:lnSpc>
            </a:pPr>
            <a:r>
              <a:rPr lang="en-US" smtClean="0"/>
              <a:t>“</a:t>
            </a:r>
            <a:r>
              <a:rPr lang="en-US" smtClean="0">
                <a:solidFill>
                  <a:srgbClr val="800000"/>
                </a:solidFill>
              </a:rPr>
              <a:t>Loosely coupled</a:t>
            </a:r>
            <a:r>
              <a:rPr lang="en-US" smtClean="0"/>
              <a:t>” modules have weak interconnections</a:t>
            </a:r>
          </a:p>
          <a:p>
            <a:pPr lvl="1" eaLnBrk="1" hangingPunct="1">
              <a:lnSpc>
                <a:spcPct val="90000"/>
              </a:lnSpc>
            </a:pPr>
            <a:r>
              <a:rPr lang="en-US" smtClean="0"/>
              <a:t>“</a:t>
            </a:r>
            <a:r>
              <a:rPr lang="en-US" smtClean="0">
                <a:solidFill>
                  <a:srgbClr val="800000"/>
                </a:solidFill>
              </a:rPr>
              <a:t>Independent modules</a:t>
            </a:r>
            <a:r>
              <a:rPr lang="en-US" smtClean="0"/>
              <a:t>” have no interconnections</a:t>
            </a:r>
          </a:p>
          <a:p>
            <a:pPr eaLnBrk="1" hangingPunct="1">
              <a:lnSpc>
                <a:spcPct val="90000"/>
              </a:lnSpc>
            </a:pPr>
            <a:endParaRPr lang="en-US" smtClean="0"/>
          </a:p>
          <a:p>
            <a:pPr eaLnBrk="1" hangingPunct="1">
              <a:lnSpc>
                <a:spcPct val="90000"/>
              </a:lnSpc>
            </a:pPr>
            <a:endParaRPr lang="en-US" smtClean="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body" idx="1"/>
          </p:nvPr>
        </p:nvSpPr>
        <p:spPr>
          <a:xfrm>
            <a:off x="457200" y="304800"/>
            <a:ext cx="8229600" cy="5821363"/>
          </a:xfrm>
        </p:spPr>
        <p:txBody>
          <a:bodyPr/>
          <a:lstStyle/>
          <a:p>
            <a:pPr eaLnBrk="1" hangingPunct="1"/>
            <a:r>
              <a:rPr lang="en-US" smtClean="0"/>
              <a:t>To solve and modify a module separately, a module should be loosely coupled with other modules</a:t>
            </a:r>
          </a:p>
          <a:p>
            <a:pPr eaLnBrk="1" hangingPunct="1"/>
            <a:r>
              <a:rPr lang="en-US" smtClean="0"/>
              <a:t>The choice of modules decides the coupling between modules</a:t>
            </a:r>
          </a:p>
          <a:p>
            <a:pPr eaLnBrk="1" hangingPunct="1"/>
            <a:r>
              <a:rPr lang="en-US" smtClean="0"/>
              <a:t>Since the modules are created during system design, the coupling between modules is largely decided during system design and can’t be reduced during implementation</a:t>
            </a:r>
          </a:p>
          <a:p>
            <a:pPr eaLnBrk="1" hangingPunct="1"/>
            <a:endParaRPr lang="en-US" smtClean="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body" idx="1"/>
          </p:nvPr>
        </p:nvSpPr>
        <p:spPr>
          <a:xfrm>
            <a:off x="457200" y="228600"/>
            <a:ext cx="8229600" cy="6400800"/>
          </a:xfrm>
        </p:spPr>
        <p:txBody>
          <a:bodyPr/>
          <a:lstStyle/>
          <a:p>
            <a:pPr marL="609600" indent="-609600" eaLnBrk="1" hangingPunct="1"/>
            <a:r>
              <a:rPr lang="en-US" sz="2800" smtClean="0"/>
              <a:t>It is an abstract concept and is not easily quantifiable</a:t>
            </a:r>
          </a:p>
          <a:p>
            <a:pPr marL="609600" indent="-609600" eaLnBrk="1" hangingPunct="1"/>
            <a:r>
              <a:rPr lang="en-US" sz="2800" smtClean="0"/>
              <a:t>But some major factors can be identified as influencing coupling between modules</a:t>
            </a:r>
          </a:p>
          <a:p>
            <a:pPr marL="609600" indent="-609600" eaLnBrk="1" hangingPunct="1"/>
            <a:r>
              <a:rPr lang="en-US" sz="2800" smtClean="0"/>
              <a:t>The most important among them are:</a:t>
            </a:r>
          </a:p>
          <a:p>
            <a:pPr marL="990600" lvl="1" indent="-533400" eaLnBrk="1" hangingPunct="1">
              <a:buFontTx/>
              <a:buAutoNum type="arabicPeriod"/>
            </a:pPr>
            <a:r>
              <a:rPr lang="en-US" sz="2400" smtClean="0"/>
              <a:t>Type of connections between modules</a:t>
            </a:r>
          </a:p>
          <a:p>
            <a:pPr marL="990600" lvl="1" indent="-533400" eaLnBrk="1" hangingPunct="1">
              <a:buFontTx/>
              <a:buAutoNum type="arabicPeriod"/>
            </a:pPr>
            <a:r>
              <a:rPr lang="en-US" sz="2400" smtClean="0"/>
              <a:t>The complexity of the interface</a:t>
            </a:r>
          </a:p>
          <a:p>
            <a:pPr marL="990600" lvl="1" indent="-533400" eaLnBrk="1" hangingPunct="1">
              <a:buFontTx/>
              <a:buAutoNum type="arabicPeriod"/>
            </a:pPr>
            <a:r>
              <a:rPr lang="en-US" sz="2400" smtClean="0"/>
              <a:t>The type of information flow between modules</a:t>
            </a:r>
          </a:p>
          <a:p>
            <a:pPr marL="609600" indent="-609600" eaLnBrk="1" hangingPunct="1"/>
            <a:r>
              <a:rPr lang="en-US" sz="2800" smtClean="0"/>
              <a:t>Coupling increases with complexity and obscurity of the interface between the modules</a:t>
            </a:r>
          </a:p>
          <a:p>
            <a:pPr marL="609600" indent="-609600" eaLnBrk="1" hangingPunct="1"/>
            <a:r>
              <a:rPr lang="en-US" sz="2800" smtClean="0"/>
              <a:t>To keep coupling low the above factors should be low</a:t>
            </a:r>
          </a:p>
          <a:p>
            <a:pPr marL="990600" lvl="1" indent="-533400" eaLnBrk="1" hangingPunct="1"/>
            <a:endParaRPr lang="en-US" sz="2400" smtClean="0"/>
          </a:p>
          <a:p>
            <a:pPr marL="609600" indent="-609600" eaLnBrk="1" hangingPunct="1"/>
            <a:endParaRPr lang="en-US" sz="280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274638"/>
            <a:ext cx="8229600" cy="639762"/>
          </a:xfrm>
        </p:spPr>
        <p:txBody>
          <a:bodyPr/>
          <a:lstStyle/>
          <a:p>
            <a:pPr eaLnBrk="1" hangingPunct="1"/>
            <a:r>
              <a:rPr lang="en-US" sz="4000" smtClean="0"/>
              <a:t>Need for SRS</a:t>
            </a:r>
          </a:p>
        </p:txBody>
      </p:sp>
      <p:sp>
        <p:nvSpPr>
          <p:cNvPr id="8195" name="Rectangle 3"/>
          <p:cNvSpPr>
            <a:spLocks noGrp="1" noChangeArrowheads="1"/>
          </p:cNvSpPr>
          <p:nvPr>
            <p:ph type="body" idx="1"/>
          </p:nvPr>
        </p:nvSpPr>
        <p:spPr>
          <a:xfrm>
            <a:off x="457200" y="1066800"/>
            <a:ext cx="8229600" cy="5059363"/>
          </a:xfrm>
        </p:spPr>
        <p:txBody>
          <a:bodyPr/>
          <a:lstStyle/>
          <a:p>
            <a:pPr eaLnBrk="1" hangingPunct="1">
              <a:lnSpc>
                <a:spcPct val="90000"/>
              </a:lnSpc>
            </a:pPr>
            <a:r>
              <a:rPr lang="en-US" sz="2400" smtClean="0"/>
              <a:t>The origin of most s/w is the need of a client</a:t>
            </a:r>
          </a:p>
          <a:p>
            <a:pPr eaLnBrk="1" hangingPunct="1">
              <a:lnSpc>
                <a:spcPct val="90000"/>
              </a:lnSpc>
            </a:pPr>
            <a:r>
              <a:rPr lang="en-US" sz="2400" smtClean="0"/>
              <a:t>The s/w system itself is created by the developer</a:t>
            </a:r>
          </a:p>
          <a:p>
            <a:pPr eaLnBrk="1" hangingPunct="1">
              <a:lnSpc>
                <a:spcPct val="90000"/>
              </a:lnSpc>
            </a:pPr>
            <a:r>
              <a:rPr lang="en-US" sz="2400" smtClean="0"/>
              <a:t>Finally, the completed system is used by the end users</a:t>
            </a:r>
          </a:p>
          <a:p>
            <a:pPr eaLnBrk="1" hangingPunct="1">
              <a:lnSpc>
                <a:spcPct val="90000"/>
              </a:lnSpc>
            </a:pPr>
            <a:r>
              <a:rPr lang="en-US" sz="2400" smtClean="0"/>
              <a:t>It is imperative that the requirements for the system that will satisfy the needs of the clients and the concerns of the end users will have to be communicated to the developer</a:t>
            </a:r>
          </a:p>
          <a:p>
            <a:pPr eaLnBrk="1" hangingPunct="1">
              <a:lnSpc>
                <a:spcPct val="90000"/>
              </a:lnSpc>
            </a:pPr>
            <a:r>
              <a:rPr lang="en-US" sz="2400" smtClean="0"/>
              <a:t>But the problem is that the client usually doen’t understand s/w or the s/w development process</a:t>
            </a:r>
          </a:p>
          <a:p>
            <a:pPr eaLnBrk="1" hangingPunct="1">
              <a:lnSpc>
                <a:spcPct val="90000"/>
              </a:lnSpc>
            </a:pPr>
            <a:r>
              <a:rPr lang="en-US" sz="2400" smtClean="0"/>
              <a:t>The developer doesn’t understand the client’s problem and the application area</a:t>
            </a:r>
          </a:p>
          <a:p>
            <a:pPr eaLnBrk="1" hangingPunct="1">
              <a:lnSpc>
                <a:spcPct val="90000"/>
              </a:lnSpc>
            </a:pPr>
            <a:r>
              <a:rPr lang="en-US" sz="2400" smtClean="0"/>
              <a:t>The basic purpose of the SRS is to bridge this communication gap</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body" idx="1"/>
          </p:nvPr>
        </p:nvSpPr>
        <p:spPr>
          <a:xfrm>
            <a:off x="457200" y="304800"/>
            <a:ext cx="8229600" cy="6248400"/>
          </a:xfrm>
        </p:spPr>
        <p:txBody>
          <a:bodyPr/>
          <a:lstStyle/>
          <a:p>
            <a:pPr eaLnBrk="1" hangingPunct="1"/>
            <a:r>
              <a:rPr lang="en-US" smtClean="0"/>
              <a:t>Interface: it is used to pass information to and from other modules</a:t>
            </a:r>
          </a:p>
          <a:p>
            <a:pPr eaLnBrk="1" hangingPunct="1"/>
            <a:r>
              <a:rPr lang="en-US" smtClean="0"/>
              <a:t>Coupling is reduced if only the defined entry interface of a module is used by other modules</a:t>
            </a:r>
          </a:p>
          <a:p>
            <a:pPr lvl="1" eaLnBrk="1" hangingPunct="1"/>
            <a:r>
              <a:rPr lang="en-US" smtClean="0"/>
              <a:t>For e.g: passing information to and from a modules exclusively through parameters</a:t>
            </a:r>
          </a:p>
          <a:p>
            <a:pPr eaLnBrk="1" hangingPunct="1"/>
            <a:r>
              <a:rPr lang="en-US" smtClean="0"/>
              <a:t>Coupling would increase if a module is used by other modules via an indirect interface</a:t>
            </a:r>
          </a:p>
          <a:p>
            <a:pPr lvl="1" eaLnBrk="1" hangingPunct="1"/>
            <a:r>
              <a:rPr lang="en-US" smtClean="0"/>
              <a:t>For e.g: directly using the internals of a module or using shared variables</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body" idx="1"/>
          </p:nvPr>
        </p:nvSpPr>
        <p:spPr>
          <a:xfrm>
            <a:off x="457200" y="304800"/>
            <a:ext cx="8229600" cy="5821363"/>
          </a:xfrm>
        </p:spPr>
        <p:txBody>
          <a:bodyPr/>
          <a:lstStyle/>
          <a:p>
            <a:pPr eaLnBrk="1" hangingPunct="1"/>
            <a:r>
              <a:rPr lang="en-US" smtClean="0"/>
              <a:t>Complexity is another factor that affects coupling</a:t>
            </a:r>
          </a:p>
          <a:p>
            <a:pPr eaLnBrk="1" hangingPunct="1"/>
            <a:r>
              <a:rPr lang="en-US" smtClean="0"/>
              <a:t>The more complex the interface, the higher will be the degree of coupling</a:t>
            </a:r>
          </a:p>
          <a:p>
            <a:pPr lvl="1" eaLnBrk="1" hangingPunct="1"/>
            <a:r>
              <a:rPr lang="en-US" smtClean="0"/>
              <a:t>For e.g: if a field of record is needed by a procedure, often the entire record is passed, rather than just passing that field</a:t>
            </a:r>
          </a:p>
          <a:p>
            <a:pPr eaLnBrk="1" hangingPunct="1"/>
            <a:r>
              <a:rPr lang="en-US" smtClean="0"/>
              <a:t>This increases the coupling</a:t>
            </a:r>
          </a:p>
          <a:p>
            <a:pPr eaLnBrk="1" hangingPunct="1"/>
            <a:r>
              <a:rPr lang="en-US" smtClean="0"/>
              <a:t>The interface should be as simple and small as possible</a:t>
            </a:r>
          </a:p>
          <a:p>
            <a:pPr eaLnBrk="1" hangingPunct="1"/>
            <a:endParaRPr lang="en-US" smtClean="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body" idx="1"/>
          </p:nvPr>
        </p:nvSpPr>
        <p:spPr>
          <a:xfrm>
            <a:off x="457200" y="304800"/>
            <a:ext cx="8305800" cy="6400800"/>
          </a:xfrm>
        </p:spPr>
        <p:txBody>
          <a:bodyPr/>
          <a:lstStyle/>
          <a:p>
            <a:pPr eaLnBrk="1" hangingPunct="1">
              <a:lnSpc>
                <a:spcPct val="80000"/>
              </a:lnSpc>
            </a:pPr>
            <a:r>
              <a:rPr lang="en-US" sz="2800" smtClean="0"/>
              <a:t>The type of information flow along the interface also affects coupling</a:t>
            </a:r>
          </a:p>
          <a:p>
            <a:pPr eaLnBrk="1" hangingPunct="1">
              <a:lnSpc>
                <a:spcPct val="80000"/>
              </a:lnSpc>
            </a:pPr>
            <a:r>
              <a:rPr lang="en-US" sz="2800" smtClean="0"/>
              <a:t>There are 2 types of information that can flow along an interface:</a:t>
            </a:r>
          </a:p>
          <a:p>
            <a:pPr lvl="1" eaLnBrk="1" hangingPunct="1">
              <a:lnSpc>
                <a:spcPct val="80000"/>
              </a:lnSpc>
            </a:pPr>
            <a:r>
              <a:rPr lang="en-US" sz="2400" smtClean="0"/>
              <a:t>Data</a:t>
            </a:r>
          </a:p>
          <a:p>
            <a:pPr lvl="1" eaLnBrk="1" hangingPunct="1">
              <a:lnSpc>
                <a:spcPct val="80000"/>
              </a:lnSpc>
            </a:pPr>
            <a:r>
              <a:rPr lang="en-US" sz="2400" smtClean="0"/>
              <a:t>Control</a:t>
            </a:r>
          </a:p>
          <a:p>
            <a:pPr eaLnBrk="1" hangingPunct="1">
              <a:lnSpc>
                <a:spcPct val="80000"/>
              </a:lnSpc>
            </a:pPr>
            <a:r>
              <a:rPr lang="en-US" sz="2800" smtClean="0"/>
              <a:t>Passing or receiving control information means the action of the modules will depend on this control information</a:t>
            </a:r>
          </a:p>
          <a:p>
            <a:pPr eaLnBrk="1" hangingPunct="1">
              <a:lnSpc>
                <a:spcPct val="80000"/>
              </a:lnSpc>
            </a:pPr>
            <a:r>
              <a:rPr lang="en-US" sz="2800" smtClean="0"/>
              <a:t>Transfer of data information means that a module passes as input some data to another module and gets some data as output</a:t>
            </a:r>
          </a:p>
          <a:p>
            <a:pPr eaLnBrk="1" hangingPunct="1">
              <a:lnSpc>
                <a:spcPct val="80000"/>
              </a:lnSpc>
            </a:pPr>
            <a:r>
              <a:rPr lang="en-US" sz="2800" smtClean="0"/>
              <a:t>This allows a module to be treated as a simple input-output function that performs some transformation on the input data to produce the output data</a:t>
            </a:r>
          </a:p>
          <a:p>
            <a:pPr eaLnBrk="1" hangingPunct="1">
              <a:lnSpc>
                <a:spcPct val="80000"/>
              </a:lnSpc>
            </a:pPr>
            <a:endParaRPr lang="en-US" sz="2800" smtClean="0"/>
          </a:p>
          <a:p>
            <a:pPr lvl="1" eaLnBrk="1" hangingPunct="1">
              <a:lnSpc>
                <a:spcPct val="80000"/>
              </a:lnSpc>
            </a:pPr>
            <a:endParaRPr lang="en-US" sz="2400" smtClean="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body" sz="half" idx="1"/>
          </p:nvPr>
        </p:nvSpPr>
        <p:spPr>
          <a:xfrm>
            <a:off x="304800" y="381000"/>
            <a:ext cx="8534400" cy="4525963"/>
          </a:xfrm>
        </p:spPr>
        <p:txBody>
          <a:bodyPr/>
          <a:lstStyle/>
          <a:p>
            <a:pPr eaLnBrk="1" hangingPunct="1"/>
            <a:r>
              <a:rPr lang="en-US" sz="2800" smtClean="0"/>
              <a:t>In general, interfaces with only data communication result in the lowest degree of coupling</a:t>
            </a:r>
          </a:p>
          <a:p>
            <a:pPr eaLnBrk="1" hangingPunct="1"/>
            <a:r>
              <a:rPr lang="en-US" sz="2800" smtClean="0"/>
              <a:t>The next higher degree of coupling is when there is transfer of control data</a:t>
            </a:r>
          </a:p>
          <a:p>
            <a:pPr eaLnBrk="1" hangingPunct="1"/>
            <a:r>
              <a:rPr lang="en-US" sz="2800" smtClean="0"/>
              <a:t>Coupling is highest if the data is hybrid</a:t>
            </a:r>
          </a:p>
          <a:p>
            <a:pPr eaLnBrk="1" hangingPunct="1"/>
            <a:endParaRPr lang="en-US" sz="2800" smtClean="0"/>
          </a:p>
        </p:txBody>
      </p:sp>
      <p:graphicFrame>
        <p:nvGraphicFramePr>
          <p:cNvPr id="78851" name="Group 3"/>
          <p:cNvGraphicFramePr>
            <a:graphicFrameLocks noGrp="1"/>
          </p:cNvGraphicFramePr>
          <p:nvPr>
            <p:ph sz="half" idx="2"/>
          </p:nvPr>
        </p:nvGraphicFramePr>
        <p:xfrm>
          <a:off x="685800" y="3505200"/>
          <a:ext cx="7543800" cy="2468563"/>
        </p:xfrm>
        <a:graphic>
          <a:graphicData uri="http://schemas.openxmlformats.org/drawingml/2006/table">
            <a:tbl>
              <a:tblPr/>
              <a:tblGrid>
                <a:gridCol w="1885950"/>
                <a:gridCol w="1885950"/>
                <a:gridCol w="1885950"/>
                <a:gridCol w="1885950"/>
              </a:tblGrid>
              <a:tr h="8223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Interface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Complexity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Type of connection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Type of communication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39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Low</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Simple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obvious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To module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by 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Data</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 control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23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High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Complicated</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obscure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To internal</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elements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Hybrid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457200" y="274638"/>
            <a:ext cx="8229600" cy="563562"/>
          </a:xfrm>
        </p:spPr>
        <p:txBody>
          <a:bodyPr/>
          <a:lstStyle/>
          <a:p>
            <a:pPr eaLnBrk="1" hangingPunct="1"/>
            <a:r>
              <a:rPr lang="en-US" sz="4000" smtClean="0"/>
              <a:t>Cohesion</a:t>
            </a:r>
          </a:p>
        </p:txBody>
      </p:sp>
      <p:sp>
        <p:nvSpPr>
          <p:cNvPr id="76803" name="Rectangle 3"/>
          <p:cNvSpPr>
            <a:spLocks noGrp="1" noChangeArrowheads="1"/>
          </p:cNvSpPr>
          <p:nvPr>
            <p:ph type="body" idx="1"/>
          </p:nvPr>
        </p:nvSpPr>
        <p:spPr>
          <a:xfrm>
            <a:off x="457200" y="990600"/>
            <a:ext cx="8229600" cy="5135563"/>
          </a:xfrm>
        </p:spPr>
        <p:txBody>
          <a:bodyPr/>
          <a:lstStyle/>
          <a:p>
            <a:pPr eaLnBrk="1" hangingPunct="1"/>
            <a:r>
              <a:rPr lang="en-US" sz="2800" smtClean="0"/>
              <a:t>Another way of reducing the coupling among modules is to strengthen the bond between elements of the same module</a:t>
            </a:r>
          </a:p>
          <a:p>
            <a:pPr eaLnBrk="1" hangingPunct="1"/>
            <a:r>
              <a:rPr lang="en-US" sz="2800" smtClean="0"/>
              <a:t>This is done by maximizing the relationship between elements of the same module</a:t>
            </a:r>
          </a:p>
          <a:p>
            <a:pPr eaLnBrk="1" hangingPunct="1"/>
            <a:r>
              <a:rPr lang="en-US" sz="2800" smtClean="0"/>
              <a:t>Cohesion is a concept that tries to capture this intra-modular behaviour</a:t>
            </a:r>
          </a:p>
          <a:p>
            <a:pPr eaLnBrk="1" hangingPunct="1"/>
            <a:r>
              <a:rPr lang="en-US" sz="2800" smtClean="0"/>
              <a:t>Cohesion determines how closely the elements of a module are related to each other or how tightly bound are the internal elements of the module to each other</a:t>
            </a:r>
          </a:p>
          <a:p>
            <a:pPr eaLnBrk="1" hangingPunct="1"/>
            <a:endParaRPr lang="en-US" sz="2800" smtClean="0"/>
          </a:p>
          <a:p>
            <a:pPr eaLnBrk="1" hangingPunct="1"/>
            <a:endParaRPr lang="en-US" sz="2800" smtClean="0"/>
          </a:p>
          <a:p>
            <a:pPr eaLnBrk="1" hangingPunct="1"/>
            <a:endParaRPr lang="en-US" sz="2800" smtClean="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3"/>
          <p:cNvSpPr>
            <a:spLocks noGrp="1" noChangeArrowheads="1"/>
          </p:cNvSpPr>
          <p:nvPr>
            <p:ph type="body" idx="1"/>
          </p:nvPr>
        </p:nvSpPr>
        <p:spPr>
          <a:xfrm>
            <a:off x="457200" y="304800"/>
            <a:ext cx="8305800" cy="5821363"/>
          </a:xfrm>
        </p:spPr>
        <p:txBody>
          <a:bodyPr/>
          <a:lstStyle/>
          <a:p>
            <a:pPr eaLnBrk="1" hangingPunct="1">
              <a:lnSpc>
                <a:spcPct val="80000"/>
              </a:lnSpc>
            </a:pPr>
            <a:r>
              <a:rPr lang="en-US" sz="2800" smtClean="0"/>
              <a:t> it gives an idea to the designer about whether the different elements of a module belong together</a:t>
            </a:r>
          </a:p>
          <a:p>
            <a:pPr eaLnBrk="1" hangingPunct="1">
              <a:lnSpc>
                <a:spcPct val="80000"/>
              </a:lnSpc>
            </a:pPr>
            <a:r>
              <a:rPr lang="en-US" sz="2800" smtClean="0"/>
              <a:t>Cohesion and coupling are related</a:t>
            </a:r>
          </a:p>
          <a:p>
            <a:pPr eaLnBrk="1" hangingPunct="1">
              <a:lnSpc>
                <a:spcPct val="80000"/>
              </a:lnSpc>
            </a:pPr>
            <a:r>
              <a:rPr lang="en-US" sz="2800" smtClean="0">
                <a:solidFill>
                  <a:srgbClr val="CC0000"/>
                </a:solidFill>
              </a:rPr>
              <a:t>Usually, the greater the cohesion of each module in the system, the lower the coupling between the modules</a:t>
            </a:r>
          </a:p>
          <a:p>
            <a:pPr eaLnBrk="1" hangingPunct="1">
              <a:lnSpc>
                <a:spcPct val="80000"/>
              </a:lnSpc>
            </a:pPr>
            <a:r>
              <a:rPr lang="en-US" sz="2800" smtClean="0"/>
              <a:t>There are several levels of cohesion:</a:t>
            </a:r>
          </a:p>
          <a:p>
            <a:pPr lvl="1" eaLnBrk="1" hangingPunct="1">
              <a:lnSpc>
                <a:spcPct val="80000"/>
              </a:lnSpc>
            </a:pPr>
            <a:r>
              <a:rPr lang="en-US" sz="2400" smtClean="0"/>
              <a:t>Coincidental</a:t>
            </a:r>
          </a:p>
          <a:p>
            <a:pPr lvl="1" eaLnBrk="1" hangingPunct="1">
              <a:lnSpc>
                <a:spcPct val="80000"/>
              </a:lnSpc>
            </a:pPr>
            <a:r>
              <a:rPr lang="en-US" sz="2400" smtClean="0"/>
              <a:t>Logical</a:t>
            </a:r>
          </a:p>
          <a:p>
            <a:pPr lvl="1" eaLnBrk="1" hangingPunct="1">
              <a:lnSpc>
                <a:spcPct val="80000"/>
              </a:lnSpc>
            </a:pPr>
            <a:r>
              <a:rPr lang="en-US" sz="2400" smtClean="0"/>
              <a:t>Temporal</a:t>
            </a:r>
          </a:p>
          <a:p>
            <a:pPr lvl="1" eaLnBrk="1" hangingPunct="1">
              <a:lnSpc>
                <a:spcPct val="80000"/>
              </a:lnSpc>
            </a:pPr>
            <a:r>
              <a:rPr lang="en-US" sz="2400" smtClean="0"/>
              <a:t>Procedural</a:t>
            </a:r>
          </a:p>
          <a:p>
            <a:pPr lvl="1" eaLnBrk="1" hangingPunct="1">
              <a:lnSpc>
                <a:spcPct val="80000"/>
              </a:lnSpc>
            </a:pPr>
            <a:r>
              <a:rPr lang="en-US" sz="2400" smtClean="0"/>
              <a:t>Communicational</a:t>
            </a:r>
          </a:p>
          <a:p>
            <a:pPr lvl="1" eaLnBrk="1" hangingPunct="1">
              <a:lnSpc>
                <a:spcPct val="80000"/>
              </a:lnSpc>
            </a:pPr>
            <a:r>
              <a:rPr lang="en-US" sz="2400" smtClean="0"/>
              <a:t>Sequential</a:t>
            </a:r>
          </a:p>
          <a:p>
            <a:pPr lvl="1" eaLnBrk="1" hangingPunct="1">
              <a:lnSpc>
                <a:spcPct val="80000"/>
              </a:lnSpc>
            </a:pPr>
            <a:r>
              <a:rPr lang="en-US" sz="2400" smtClean="0"/>
              <a:t>Functional</a:t>
            </a:r>
          </a:p>
          <a:p>
            <a:pPr lvl="1" eaLnBrk="1" hangingPunct="1">
              <a:lnSpc>
                <a:spcPct val="80000"/>
              </a:lnSpc>
              <a:buFontTx/>
              <a:buNone/>
            </a:pPr>
            <a:endParaRPr lang="en-US" sz="2400" smtClean="0"/>
          </a:p>
        </p:txBody>
      </p:sp>
      <p:sp>
        <p:nvSpPr>
          <p:cNvPr id="77827" name="Line 4"/>
          <p:cNvSpPr>
            <a:spLocks noChangeShapeType="1"/>
          </p:cNvSpPr>
          <p:nvPr/>
        </p:nvSpPr>
        <p:spPr bwMode="auto">
          <a:xfrm>
            <a:off x="4648200" y="3429000"/>
            <a:ext cx="0" cy="2590800"/>
          </a:xfrm>
          <a:prstGeom prst="line">
            <a:avLst/>
          </a:prstGeom>
          <a:noFill/>
          <a:ln w="9525">
            <a:solidFill>
              <a:schemeClr val="tx1"/>
            </a:solidFill>
            <a:round/>
            <a:headEnd type="triangle" w="lg" len="sm"/>
            <a:tailEnd type="triangle" w="lg" len="sm"/>
          </a:ln>
        </p:spPr>
        <p:txBody>
          <a:bodyPr/>
          <a:lstStyle/>
          <a:p>
            <a:endParaRPr lang="en-IN"/>
          </a:p>
        </p:txBody>
      </p:sp>
      <p:sp>
        <p:nvSpPr>
          <p:cNvPr id="77828" name="Text Box 5"/>
          <p:cNvSpPr txBox="1">
            <a:spLocks noChangeArrowheads="1"/>
          </p:cNvSpPr>
          <p:nvPr/>
        </p:nvSpPr>
        <p:spPr bwMode="auto">
          <a:xfrm>
            <a:off x="4860925" y="3313113"/>
            <a:ext cx="908050" cy="366712"/>
          </a:xfrm>
          <a:prstGeom prst="rect">
            <a:avLst/>
          </a:prstGeom>
          <a:noFill/>
          <a:ln w="9525">
            <a:noFill/>
            <a:miter lim="800000"/>
            <a:headEnd/>
            <a:tailEnd/>
          </a:ln>
        </p:spPr>
        <p:txBody>
          <a:bodyPr wrap="none">
            <a:spAutoFit/>
          </a:bodyPr>
          <a:lstStyle/>
          <a:p>
            <a:r>
              <a:rPr lang="en-US"/>
              <a:t>Lowest</a:t>
            </a:r>
          </a:p>
        </p:txBody>
      </p:sp>
      <p:sp>
        <p:nvSpPr>
          <p:cNvPr id="77829" name="Text Box 6"/>
          <p:cNvSpPr txBox="1">
            <a:spLocks noChangeArrowheads="1"/>
          </p:cNvSpPr>
          <p:nvPr/>
        </p:nvSpPr>
        <p:spPr bwMode="auto">
          <a:xfrm>
            <a:off x="4876800" y="5715000"/>
            <a:ext cx="958850" cy="366713"/>
          </a:xfrm>
          <a:prstGeom prst="rect">
            <a:avLst/>
          </a:prstGeom>
          <a:noFill/>
          <a:ln w="9525">
            <a:noFill/>
            <a:miter lim="800000"/>
            <a:headEnd/>
            <a:tailEnd/>
          </a:ln>
        </p:spPr>
        <p:txBody>
          <a:bodyPr wrap="none">
            <a:spAutoFit/>
          </a:bodyPr>
          <a:lstStyle/>
          <a:p>
            <a:r>
              <a:rPr lang="en-US"/>
              <a:t>Highest</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3"/>
          <p:cNvSpPr>
            <a:spLocks noGrp="1" noChangeArrowheads="1"/>
          </p:cNvSpPr>
          <p:nvPr>
            <p:ph type="body" idx="1"/>
          </p:nvPr>
        </p:nvSpPr>
        <p:spPr>
          <a:xfrm>
            <a:off x="457200" y="304800"/>
            <a:ext cx="8382000" cy="5821363"/>
          </a:xfrm>
        </p:spPr>
        <p:txBody>
          <a:bodyPr/>
          <a:lstStyle/>
          <a:p>
            <a:pPr eaLnBrk="1" hangingPunct="1"/>
            <a:r>
              <a:rPr lang="en-US" smtClean="0"/>
              <a:t>These levels do not form a linear scale</a:t>
            </a:r>
          </a:p>
          <a:p>
            <a:pPr eaLnBrk="1" hangingPunct="1"/>
            <a:r>
              <a:rPr lang="en-US" smtClean="0"/>
              <a:t>Sometimes two levels of cohesion are applicable between elements of a module</a:t>
            </a:r>
          </a:p>
          <a:p>
            <a:pPr eaLnBrk="1" hangingPunct="1"/>
            <a:r>
              <a:rPr lang="en-US" smtClean="0"/>
              <a:t>In such cases, the higher level is considered</a:t>
            </a:r>
          </a:p>
          <a:p>
            <a:pPr eaLnBrk="1" hangingPunct="1">
              <a:buFontTx/>
              <a:buNone/>
            </a:pPr>
            <a:endParaRPr lang="en-US" smtClean="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3"/>
          <p:cNvSpPr>
            <a:spLocks noGrp="1" noChangeArrowheads="1"/>
          </p:cNvSpPr>
          <p:nvPr>
            <p:ph type="body" idx="1"/>
          </p:nvPr>
        </p:nvSpPr>
        <p:spPr>
          <a:xfrm>
            <a:off x="457200" y="228600"/>
            <a:ext cx="8305800" cy="5897563"/>
          </a:xfrm>
        </p:spPr>
        <p:txBody>
          <a:bodyPr/>
          <a:lstStyle/>
          <a:p>
            <a:pPr eaLnBrk="1" hangingPunct="1"/>
            <a:r>
              <a:rPr lang="en-US" smtClean="0">
                <a:solidFill>
                  <a:srgbClr val="0000CC"/>
                </a:solidFill>
              </a:rPr>
              <a:t>Coincidental:</a:t>
            </a:r>
            <a:r>
              <a:rPr lang="en-US" smtClean="0"/>
              <a:t> occurs when there is no meaningful relationship among the elements of a module</a:t>
            </a:r>
          </a:p>
          <a:p>
            <a:pPr eaLnBrk="1" hangingPunct="1"/>
            <a:r>
              <a:rPr lang="en-US" smtClean="0"/>
              <a:t>It occurs when a program is “modularized” by chopping into pieces and creating different modules</a:t>
            </a:r>
          </a:p>
          <a:p>
            <a:pPr eaLnBrk="1" hangingPunct="1"/>
            <a:r>
              <a:rPr lang="en-US" smtClean="0"/>
              <a:t>Mostly occurs when a module is created to avoid duplicate code</a:t>
            </a:r>
          </a:p>
          <a:p>
            <a:pPr eaLnBrk="1" hangingPunct="1"/>
            <a:r>
              <a:rPr lang="en-US" smtClean="0"/>
              <a:t>It leads to strong interconnections between modules</a:t>
            </a:r>
          </a:p>
          <a:p>
            <a:pPr eaLnBrk="1" hangingPunct="1"/>
            <a:endParaRPr lang="en-US" smtClean="0"/>
          </a:p>
          <a:p>
            <a:pPr eaLnBrk="1" hangingPunct="1"/>
            <a:endParaRPr lang="en-US" smtClean="0"/>
          </a:p>
          <a:p>
            <a:pPr eaLnBrk="1" hangingPunct="1"/>
            <a:endParaRPr lang="en-US" smtClean="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p:cNvSpPr>
            <a:spLocks noGrp="1" noChangeArrowheads="1"/>
          </p:cNvSpPr>
          <p:nvPr>
            <p:ph type="body" idx="1"/>
          </p:nvPr>
        </p:nvSpPr>
        <p:spPr>
          <a:xfrm>
            <a:off x="457200" y="304800"/>
            <a:ext cx="8229600" cy="5821363"/>
          </a:xfrm>
        </p:spPr>
        <p:txBody>
          <a:bodyPr/>
          <a:lstStyle/>
          <a:p>
            <a:pPr eaLnBrk="1" hangingPunct="1">
              <a:lnSpc>
                <a:spcPct val="90000"/>
              </a:lnSpc>
            </a:pPr>
            <a:r>
              <a:rPr lang="en-US" smtClean="0">
                <a:solidFill>
                  <a:srgbClr val="0000CC"/>
                </a:solidFill>
              </a:rPr>
              <a:t>Logical:</a:t>
            </a:r>
            <a:r>
              <a:rPr lang="en-US" smtClean="0"/>
              <a:t> A module has a logical cohesion if there is some logical relationship between the elements of module and the elements perform functions that fall in the same logical class</a:t>
            </a:r>
          </a:p>
          <a:p>
            <a:pPr eaLnBrk="1" hangingPunct="1">
              <a:lnSpc>
                <a:spcPct val="90000"/>
              </a:lnSpc>
            </a:pPr>
            <a:r>
              <a:rPr lang="en-US" smtClean="0"/>
              <a:t>A module with type of cohesion often leads to hybrid information flow which leads to the worst form of coupling</a:t>
            </a:r>
          </a:p>
          <a:p>
            <a:pPr eaLnBrk="1" hangingPunct="1">
              <a:lnSpc>
                <a:spcPct val="90000"/>
              </a:lnSpc>
            </a:pPr>
            <a:r>
              <a:rPr lang="en-US" smtClean="0"/>
              <a:t>Such modules also have clumsy or tricky code</a:t>
            </a:r>
          </a:p>
          <a:p>
            <a:pPr eaLnBrk="1" hangingPunct="1">
              <a:lnSpc>
                <a:spcPct val="90000"/>
              </a:lnSpc>
            </a:pPr>
            <a:r>
              <a:rPr lang="en-US" smtClean="0"/>
              <a:t>In general, logically cohesive modules should be avoided, if possible</a:t>
            </a:r>
            <a:endParaRPr lang="en-US" smtClean="0">
              <a:solidFill>
                <a:srgbClr val="0000CC"/>
              </a:solidFil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3"/>
          <p:cNvSpPr>
            <a:spLocks noGrp="1" noChangeArrowheads="1"/>
          </p:cNvSpPr>
          <p:nvPr>
            <p:ph type="body" idx="1"/>
          </p:nvPr>
        </p:nvSpPr>
        <p:spPr>
          <a:xfrm>
            <a:off x="457200" y="304800"/>
            <a:ext cx="8229600" cy="5821363"/>
          </a:xfrm>
        </p:spPr>
        <p:txBody>
          <a:bodyPr/>
          <a:lstStyle/>
          <a:p>
            <a:pPr eaLnBrk="1" hangingPunct="1"/>
            <a:r>
              <a:rPr lang="en-US" smtClean="0">
                <a:solidFill>
                  <a:srgbClr val="0000CC"/>
                </a:solidFill>
              </a:rPr>
              <a:t>Temporal:</a:t>
            </a:r>
            <a:r>
              <a:rPr lang="en-US" smtClean="0"/>
              <a:t> is the same as logical cohesion except that the elements are also related in time and are executed together</a:t>
            </a:r>
          </a:p>
          <a:p>
            <a:pPr eaLnBrk="1" hangingPunct="1"/>
            <a:r>
              <a:rPr lang="en-US" smtClean="0"/>
              <a:t>Modules that perform activities like “initialization”, “termination” and “clean-up” are usually temporally bound</a:t>
            </a:r>
          </a:p>
          <a:p>
            <a:pPr eaLnBrk="1" hangingPunct="1"/>
            <a:r>
              <a:rPr lang="en-US" smtClean="0"/>
              <a:t>Since all the elements are executed together, there is no need of passing a flag and the code is thus simpler</a:t>
            </a:r>
          </a:p>
          <a:p>
            <a:pPr eaLnBrk="1" hangingPunct="1"/>
            <a:endParaRPr lang="en-US" smtClean="0">
              <a:solidFill>
                <a:srgbClr val="0000CC"/>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body" idx="1"/>
          </p:nvPr>
        </p:nvSpPr>
        <p:spPr>
          <a:xfrm>
            <a:off x="457200" y="228600"/>
            <a:ext cx="8229600" cy="5897563"/>
          </a:xfrm>
        </p:spPr>
        <p:txBody>
          <a:bodyPr/>
          <a:lstStyle/>
          <a:p>
            <a:pPr eaLnBrk="1" hangingPunct="1"/>
            <a:r>
              <a:rPr lang="en-US" smtClean="0"/>
              <a:t>SRS is the medium through which the client and the user needs are accurately specified</a:t>
            </a:r>
          </a:p>
          <a:p>
            <a:pPr eaLnBrk="1" hangingPunct="1"/>
            <a:r>
              <a:rPr lang="en-US" smtClean="0"/>
              <a:t>Hence the SRS forms the basis of s/w development</a:t>
            </a:r>
          </a:p>
          <a:p>
            <a:pPr eaLnBrk="1" hangingPunct="1"/>
            <a:r>
              <a:rPr lang="en-US" smtClean="0"/>
              <a:t>A good SRS should satisfy all the parties</a:t>
            </a:r>
          </a:p>
          <a:p>
            <a:pPr eaLnBrk="1" hangingPunct="1"/>
            <a:r>
              <a:rPr lang="en-US" smtClean="0"/>
              <a:t>This is something which is very hard to achieve</a:t>
            </a:r>
          </a:p>
          <a:p>
            <a:pPr eaLnBrk="1" hangingPunct="1"/>
            <a:r>
              <a:rPr lang="en-US" smtClean="0"/>
              <a:t>It involves trade-offs and persuasion</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p:cNvSpPr>
            <a:spLocks noGrp="1" noChangeArrowheads="1"/>
          </p:cNvSpPr>
          <p:nvPr>
            <p:ph type="body" idx="1"/>
          </p:nvPr>
        </p:nvSpPr>
        <p:spPr>
          <a:xfrm>
            <a:off x="457200" y="304800"/>
            <a:ext cx="8229600" cy="6553200"/>
          </a:xfrm>
        </p:spPr>
        <p:txBody>
          <a:bodyPr/>
          <a:lstStyle/>
          <a:p>
            <a:pPr eaLnBrk="1" hangingPunct="1">
              <a:lnSpc>
                <a:spcPct val="90000"/>
              </a:lnSpc>
            </a:pPr>
            <a:r>
              <a:rPr lang="en-US" smtClean="0">
                <a:solidFill>
                  <a:srgbClr val="0000CC"/>
                </a:solidFill>
              </a:rPr>
              <a:t>Procedural:</a:t>
            </a:r>
            <a:r>
              <a:rPr lang="en-US" smtClean="0"/>
              <a:t> contains elements that belong to a common procedural unit</a:t>
            </a:r>
          </a:p>
          <a:p>
            <a:pPr eaLnBrk="1" hangingPunct="1">
              <a:lnSpc>
                <a:spcPct val="90000"/>
              </a:lnSpc>
            </a:pPr>
            <a:r>
              <a:rPr lang="en-US" smtClean="0"/>
              <a:t>For e.g: a loop or a sequence of decision statements in a module may be combined together to form a separate module</a:t>
            </a:r>
          </a:p>
          <a:p>
            <a:pPr eaLnBrk="1" hangingPunct="1">
              <a:lnSpc>
                <a:spcPct val="90000"/>
              </a:lnSpc>
            </a:pPr>
            <a:r>
              <a:rPr lang="en-US" smtClean="0"/>
              <a:t>Such modules occur when modular structure is determined from some form of flowchart</a:t>
            </a:r>
          </a:p>
          <a:p>
            <a:pPr eaLnBrk="1" hangingPunct="1">
              <a:lnSpc>
                <a:spcPct val="90000"/>
              </a:lnSpc>
            </a:pPr>
            <a:r>
              <a:rPr lang="en-US" smtClean="0"/>
              <a:t>Such cohesion often cuts across functional lines</a:t>
            </a:r>
          </a:p>
          <a:p>
            <a:pPr eaLnBrk="1" hangingPunct="1">
              <a:lnSpc>
                <a:spcPct val="90000"/>
              </a:lnSpc>
            </a:pPr>
            <a:r>
              <a:rPr lang="en-US" smtClean="0"/>
              <a:t>Such a module may contain only a part of a complete function or parts of several functions</a:t>
            </a:r>
            <a:endParaRPr lang="en-US" smtClean="0">
              <a:solidFill>
                <a:srgbClr val="0000CC"/>
              </a:solidFil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3"/>
          <p:cNvSpPr>
            <a:spLocks noGrp="1" noChangeArrowheads="1"/>
          </p:cNvSpPr>
          <p:nvPr>
            <p:ph type="body" idx="1"/>
          </p:nvPr>
        </p:nvSpPr>
        <p:spPr>
          <a:xfrm>
            <a:off x="533400" y="228600"/>
            <a:ext cx="8305800" cy="6400800"/>
          </a:xfrm>
        </p:spPr>
        <p:txBody>
          <a:bodyPr/>
          <a:lstStyle/>
          <a:p>
            <a:pPr eaLnBrk="1" hangingPunct="1"/>
            <a:r>
              <a:rPr lang="en-US" smtClean="0">
                <a:solidFill>
                  <a:srgbClr val="0000CC"/>
                </a:solidFill>
              </a:rPr>
              <a:t>Communicational:</a:t>
            </a:r>
            <a:r>
              <a:rPr lang="en-US" smtClean="0"/>
              <a:t> occurs when a module has elements that are related by a reference to the same input or output data</a:t>
            </a:r>
          </a:p>
          <a:p>
            <a:pPr eaLnBrk="1" hangingPunct="1"/>
            <a:r>
              <a:rPr lang="en-US" smtClean="0"/>
              <a:t>That is, in a communicationally bound module, the elements are together because they operate on the same input or output data</a:t>
            </a:r>
          </a:p>
          <a:p>
            <a:pPr eaLnBrk="1" hangingPunct="1"/>
            <a:r>
              <a:rPr lang="en-US" smtClean="0"/>
              <a:t>For e.g: a module to “print” a record</a:t>
            </a:r>
          </a:p>
          <a:p>
            <a:pPr eaLnBrk="1" hangingPunct="1"/>
            <a:endParaRPr lang="en-US" smtClean="0">
              <a:solidFill>
                <a:srgbClr val="0000CC"/>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3"/>
          <p:cNvSpPr>
            <a:spLocks noGrp="1" noChangeArrowheads="1"/>
          </p:cNvSpPr>
          <p:nvPr>
            <p:ph type="body" idx="1"/>
          </p:nvPr>
        </p:nvSpPr>
        <p:spPr>
          <a:xfrm>
            <a:off x="457200" y="304800"/>
            <a:ext cx="8305800" cy="5821363"/>
          </a:xfrm>
        </p:spPr>
        <p:txBody>
          <a:bodyPr/>
          <a:lstStyle/>
          <a:p>
            <a:pPr eaLnBrk="1" hangingPunct="1"/>
            <a:r>
              <a:rPr lang="en-US" smtClean="0">
                <a:solidFill>
                  <a:srgbClr val="0000CC"/>
                </a:solidFill>
              </a:rPr>
              <a:t>Sequential:</a:t>
            </a:r>
            <a:r>
              <a:rPr lang="en-US" smtClean="0"/>
              <a:t> When elements are together in a module because the output of one forms the input to the other</a:t>
            </a:r>
          </a:p>
          <a:p>
            <a:pPr eaLnBrk="1" hangingPunct="1"/>
            <a:r>
              <a:rPr lang="en-US" smtClean="0"/>
              <a:t>Many possibilities exist:</a:t>
            </a:r>
          </a:p>
          <a:p>
            <a:pPr lvl="1" eaLnBrk="1" hangingPunct="1"/>
            <a:r>
              <a:rPr lang="en-US" smtClean="0"/>
              <a:t>Combine all in one module</a:t>
            </a:r>
          </a:p>
          <a:p>
            <a:pPr lvl="1" eaLnBrk="1" hangingPunct="1"/>
            <a:r>
              <a:rPr lang="en-US" smtClean="0"/>
              <a:t>Put 1</a:t>
            </a:r>
            <a:r>
              <a:rPr lang="en-US" baseline="30000" smtClean="0"/>
              <a:t>st</a:t>
            </a:r>
            <a:r>
              <a:rPr lang="en-US" smtClean="0"/>
              <a:t> half in one and 2</a:t>
            </a:r>
            <a:r>
              <a:rPr lang="en-US" baseline="30000" smtClean="0"/>
              <a:t>nd</a:t>
            </a:r>
            <a:r>
              <a:rPr lang="en-US" smtClean="0"/>
              <a:t> half in another &amp; so on</a:t>
            </a:r>
          </a:p>
          <a:p>
            <a:pPr eaLnBrk="1" hangingPunct="1"/>
            <a:r>
              <a:rPr lang="en-US" smtClean="0"/>
              <a:t>Sequentially cohesive modules bear a close resemblance to the problem structure</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3"/>
          <p:cNvSpPr>
            <a:spLocks noGrp="1" noChangeArrowheads="1"/>
          </p:cNvSpPr>
          <p:nvPr>
            <p:ph type="body" idx="1"/>
          </p:nvPr>
        </p:nvSpPr>
        <p:spPr>
          <a:xfrm>
            <a:off x="457200" y="228600"/>
            <a:ext cx="8305800" cy="5897563"/>
          </a:xfrm>
        </p:spPr>
        <p:txBody>
          <a:bodyPr/>
          <a:lstStyle/>
          <a:p>
            <a:pPr eaLnBrk="1" hangingPunct="1"/>
            <a:r>
              <a:rPr lang="en-US" smtClean="0"/>
              <a:t>Functional: is the strongest cohesion</a:t>
            </a:r>
          </a:p>
          <a:p>
            <a:pPr eaLnBrk="1" hangingPunct="1"/>
            <a:r>
              <a:rPr lang="en-US" smtClean="0"/>
              <a:t>All the elements of the module are related to performing a single function</a:t>
            </a:r>
          </a:p>
          <a:p>
            <a:pPr eaLnBrk="1" hangingPunct="1"/>
            <a:r>
              <a:rPr lang="en-US" smtClean="0"/>
              <a:t>Functions do not mean mathematical function but modules accomplishing a single goal</a:t>
            </a:r>
          </a:p>
          <a:p>
            <a:pPr eaLnBrk="1" hangingPunct="1"/>
            <a:r>
              <a:rPr lang="en-US" smtClean="0"/>
              <a:t>Function like “compute square root” and “sort the array” are examples of functionally cohesive modules</a:t>
            </a:r>
          </a:p>
          <a:p>
            <a:pPr eaLnBrk="1" hangingPunct="1"/>
            <a:endParaRPr lang="en-US" smtClean="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457200" y="274638"/>
            <a:ext cx="8229600" cy="487362"/>
          </a:xfrm>
        </p:spPr>
        <p:txBody>
          <a:bodyPr/>
          <a:lstStyle/>
          <a:p>
            <a:pPr eaLnBrk="1" hangingPunct="1"/>
            <a:r>
              <a:rPr lang="en-US" sz="4000" smtClean="0"/>
              <a:t>Conclusion</a:t>
            </a:r>
          </a:p>
        </p:txBody>
      </p:sp>
      <p:sp>
        <p:nvSpPr>
          <p:cNvPr id="87043" name="Rectangle 3"/>
          <p:cNvSpPr>
            <a:spLocks noGrp="1" noChangeArrowheads="1"/>
          </p:cNvSpPr>
          <p:nvPr>
            <p:ph type="body" idx="1"/>
          </p:nvPr>
        </p:nvSpPr>
        <p:spPr>
          <a:xfrm>
            <a:off x="457200" y="990600"/>
            <a:ext cx="8229600" cy="5638800"/>
          </a:xfrm>
        </p:spPr>
        <p:txBody>
          <a:bodyPr/>
          <a:lstStyle/>
          <a:p>
            <a:pPr marL="533400" indent="-533400" eaLnBrk="1" hangingPunct="1">
              <a:lnSpc>
                <a:spcPct val="90000"/>
              </a:lnSpc>
            </a:pPr>
            <a:r>
              <a:rPr lang="en-US" smtClean="0"/>
              <a:t>There is no mathematical formula to determine the cohesion level of a module</a:t>
            </a:r>
          </a:p>
          <a:p>
            <a:pPr marL="533400" indent="-533400" eaLnBrk="1" hangingPunct="1">
              <a:lnSpc>
                <a:spcPct val="90000"/>
              </a:lnSpc>
            </a:pPr>
            <a:r>
              <a:rPr lang="en-US" smtClean="0"/>
              <a:t>But a useful technique is to write a sentence that describes, fully and accurately the function or purpose of the module</a:t>
            </a:r>
          </a:p>
          <a:p>
            <a:pPr marL="533400" indent="-533400" eaLnBrk="1" hangingPunct="1">
              <a:lnSpc>
                <a:spcPct val="90000"/>
              </a:lnSpc>
            </a:pPr>
            <a:r>
              <a:rPr lang="en-US" smtClean="0"/>
              <a:t>The following tests can be made:</a:t>
            </a:r>
          </a:p>
          <a:p>
            <a:pPr marL="914400" lvl="1" indent="-457200" eaLnBrk="1" hangingPunct="1">
              <a:lnSpc>
                <a:spcPct val="90000"/>
              </a:lnSpc>
              <a:buFontTx/>
              <a:buAutoNum type="arabicPeriod"/>
            </a:pPr>
            <a:r>
              <a:rPr lang="en-US" smtClean="0"/>
              <a:t>If the sentence is a compound sentence, if it contains a comma, or it has more than one verb, the module is performing more than one function, then it probably has sequential or communicational cohesion</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3"/>
          <p:cNvSpPr>
            <a:spLocks noGrp="1" noChangeArrowheads="1"/>
          </p:cNvSpPr>
          <p:nvPr>
            <p:ph type="body" idx="1"/>
          </p:nvPr>
        </p:nvSpPr>
        <p:spPr>
          <a:xfrm>
            <a:off x="457200" y="381000"/>
            <a:ext cx="8229600" cy="5745163"/>
          </a:xfrm>
        </p:spPr>
        <p:txBody>
          <a:bodyPr/>
          <a:lstStyle/>
          <a:p>
            <a:pPr marL="609600" indent="-609600" eaLnBrk="1" hangingPunct="1">
              <a:buFontTx/>
              <a:buNone/>
            </a:pPr>
            <a:r>
              <a:rPr lang="en-US" smtClean="0"/>
              <a:t>	2. If the sentence contains words relating to time, like “first”, “next”, “when”, and “after” the module probably has sequential or temporal cohesion</a:t>
            </a:r>
          </a:p>
          <a:p>
            <a:pPr marL="609600" indent="-609600" eaLnBrk="1" hangingPunct="1">
              <a:buFontTx/>
              <a:buNone/>
            </a:pPr>
            <a:r>
              <a:rPr lang="en-US" smtClean="0"/>
              <a:t>      3.If the predicate of the sentence doesn’t contain a single specific object following the verb (such as “edit all data”) the module probably has logical cohesion</a:t>
            </a:r>
          </a:p>
          <a:p>
            <a:pPr marL="609600" indent="-609600" eaLnBrk="1" hangingPunct="1">
              <a:buFontTx/>
              <a:buNone/>
            </a:pPr>
            <a:r>
              <a:rPr lang="en-US" smtClean="0"/>
              <a:t>     4. Words like “initialize” and “cleanup” imply temporal cohesion</a:t>
            </a:r>
          </a:p>
          <a:p>
            <a:pPr marL="609600" indent="-609600" eaLnBrk="1" hangingPunct="1">
              <a:buFontTx/>
              <a:buNone/>
            </a:pPr>
            <a:endParaRPr lang="en-US" smtClean="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3"/>
          <p:cNvSpPr>
            <a:spLocks noGrp="1" noChangeArrowheads="1"/>
          </p:cNvSpPr>
          <p:nvPr>
            <p:ph type="body" idx="1"/>
          </p:nvPr>
        </p:nvSpPr>
        <p:spPr>
          <a:xfrm>
            <a:off x="457200" y="304800"/>
            <a:ext cx="8229600" cy="5821363"/>
          </a:xfrm>
        </p:spPr>
        <p:txBody>
          <a:bodyPr/>
          <a:lstStyle/>
          <a:p>
            <a:pPr eaLnBrk="1" hangingPunct="1"/>
            <a:r>
              <a:rPr lang="en-US" smtClean="0"/>
              <a:t>Modules with functional cohesion can always be described by a simple sentence</a:t>
            </a:r>
          </a:p>
          <a:p>
            <a:pPr eaLnBrk="1" hangingPunct="1"/>
            <a:r>
              <a:rPr lang="en-US" smtClean="0"/>
              <a:t>However, if a description is a compound sentence, it doesn’t mean that the module doesn’t have functional cohesion</a:t>
            </a:r>
          </a:p>
          <a:p>
            <a:pPr eaLnBrk="1" hangingPunct="1"/>
            <a:r>
              <a:rPr lang="en-US" smtClean="0"/>
              <a:t>Functionally cohesive modules can also be described by a compound sentences</a:t>
            </a:r>
          </a:p>
          <a:p>
            <a:pPr eaLnBrk="1" hangingPunct="1"/>
            <a:r>
              <a:rPr lang="en-US" smtClean="0"/>
              <a:t>If a module can’t be described by using a simple sentence, the module is not likely to have functional cohesion </a:t>
            </a:r>
          </a:p>
          <a:p>
            <a:pPr eaLnBrk="1" hangingPunct="1"/>
            <a:endParaRPr lang="en-US" smtClean="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457200" y="274638"/>
            <a:ext cx="8229600" cy="639762"/>
          </a:xfrm>
        </p:spPr>
        <p:txBody>
          <a:bodyPr/>
          <a:lstStyle/>
          <a:p>
            <a:pPr eaLnBrk="1" hangingPunct="1"/>
            <a:r>
              <a:rPr lang="en-US" sz="4000" smtClean="0"/>
              <a:t>Design notation and specification</a:t>
            </a:r>
          </a:p>
        </p:txBody>
      </p:sp>
      <p:sp>
        <p:nvSpPr>
          <p:cNvPr id="90115" name="Rectangle 3"/>
          <p:cNvSpPr>
            <a:spLocks noGrp="1" noChangeArrowheads="1"/>
          </p:cNvSpPr>
          <p:nvPr>
            <p:ph type="body" idx="1"/>
          </p:nvPr>
        </p:nvSpPr>
        <p:spPr>
          <a:xfrm>
            <a:off x="457200" y="1066800"/>
            <a:ext cx="8229600" cy="5059363"/>
          </a:xfrm>
        </p:spPr>
        <p:txBody>
          <a:bodyPr/>
          <a:lstStyle/>
          <a:p>
            <a:pPr eaLnBrk="1" hangingPunct="1">
              <a:lnSpc>
                <a:spcPct val="90000"/>
              </a:lnSpc>
            </a:pPr>
            <a:r>
              <a:rPr lang="en-US" sz="2800" dirty="0" smtClean="0"/>
              <a:t>While designing, a designer needs to record his thoughts and decisions and to represent the design so that he can view it.</a:t>
            </a:r>
          </a:p>
          <a:p>
            <a:pPr eaLnBrk="1" hangingPunct="1">
              <a:lnSpc>
                <a:spcPct val="90000"/>
              </a:lnSpc>
            </a:pPr>
            <a:r>
              <a:rPr lang="en-US" sz="2800" dirty="0" smtClean="0"/>
              <a:t>For this design notations are used</a:t>
            </a:r>
          </a:p>
          <a:p>
            <a:pPr eaLnBrk="1" hangingPunct="1">
              <a:lnSpc>
                <a:spcPct val="90000"/>
              </a:lnSpc>
            </a:pPr>
            <a:r>
              <a:rPr lang="en-US" sz="2800" dirty="0" smtClean="0"/>
              <a:t>Design notations are largely meant to be used during the process of design and are used to represent design and design notations</a:t>
            </a:r>
          </a:p>
          <a:p>
            <a:pPr eaLnBrk="1" hangingPunct="1">
              <a:lnSpc>
                <a:spcPct val="90000"/>
              </a:lnSpc>
            </a:pPr>
            <a:r>
              <a:rPr lang="en-US" sz="2800" dirty="0" smtClean="0"/>
              <a:t>They are meant largely for the designer so that he can quickly represent his decisions in a compact manner that he can evaluate and modify</a:t>
            </a:r>
          </a:p>
          <a:p>
            <a:pPr eaLnBrk="1" hangingPunct="1">
              <a:lnSpc>
                <a:spcPct val="90000"/>
              </a:lnSpc>
            </a:pPr>
            <a:r>
              <a:rPr lang="en-US" sz="2800" dirty="0" smtClean="0"/>
              <a:t>These notations are largely graphical</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3"/>
          <p:cNvSpPr>
            <a:spLocks noGrp="1" noChangeArrowheads="1"/>
          </p:cNvSpPr>
          <p:nvPr>
            <p:ph type="body" idx="1"/>
          </p:nvPr>
        </p:nvSpPr>
        <p:spPr>
          <a:xfrm>
            <a:off x="457200" y="228600"/>
            <a:ext cx="8305800" cy="6477000"/>
          </a:xfrm>
        </p:spPr>
        <p:txBody>
          <a:bodyPr/>
          <a:lstStyle/>
          <a:p>
            <a:pPr eaLnBrk="1" hangingPunct="1">
              <a:lnSpc>
                <a:spcPct val="80000"/>
              </a:lnSpc>
            </a:pPr>
            <a:r>
              <a:rPr lang="en-US" sz="2800" smtClean="0"/>
              <a:t>Once the designer is satisfied with the design he has produced, the design is to be precisely specified in the form of a document</a:t>
            </a:r>
          </a:p>
          <a:p>
            <a:pPr eaLnBrk="1" hangingPunct="1">
              <a:lnSpc>
                <a:spcPct val="80000"/>
              </a:lnSpc>
            </a:pPr>
            <a:r>
              <a:rPr lang="en-US" sz="2800" smtClean="0"/>
              <a:t>To specify the design, specification languages are used</a:t>
            </a:r>
          </a:p>
          <a:p>
            <a:pPr eaLnBrk="1" hangingPunct="1">
              <a:lnSpc>
                <a:spcPct val="80000"/>
              </a:lnSpc>
            </a:pPr>
            <a:r>
              <a:rPr lang="en-US" sz="2800" smtClean="0"/>
              <a:t>Producing the design specification is the ultimate objective of the design phase</a:t>
            </a:r>
          </a:p>
          <a:p>
            <a:pPr eaLnBrk="1" hangingPunct="1">
              <a:lnSpc>
                <a:spcPct val="80000"/>
              </a:lnSpc>
            </a:pPr>
            <a:r>
              <a:rPr lang="en-US" sz="2800" smtClean="0"/>
              <a:t>The purpose of this design document is quite different from the design notation</a:t>
            </a:r>
          </a:p>
          <a:p>
            <a:pPr eaLnBrk="1" hangingPunct="1">
              <a:lnSpc>
                <a:spcPct val="80000"/>
              </a:lnSpc>
            </a:pPr>
            <a:r>
              <a:rPr lang="en-US" sz="2800" smtClean="0"/>
              <a:t>Whereas a design represented using the design notation is largely used by the designer, a design specification has to be so precise and complete that it can be used as a basis of further development by the programmers</a:t>
            </a:r>
          </a:p>
          <a:p>
            <a:pPr eaLnBrk="1" hangingPunct="1">
              <a:lnSpc>
                <a:spcPct val="80000"/>
              </a:lnSpc>
            </a:pPr>
            <a:r>
              <a:rPr lang="en-US" sz="2800" smtClean="0"/>
              <a:t>Generally design specifications use textual structures with the design notation helping understanding</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3"/>
          <p:cNvSpPr>
            <a:spLocks noGrp="1" noChangeArrowheads="1"/>
          </p:cNvSpPr>
          <p:nvPr>
            <p:ph type="body" idx="1"/>
          </p:nvPr>
        </p:nvSpPr>
        <p:spPr>
          <a:xfrm>
            <a:off x="457200" y="304800"/>
            <a:ext cx="8229600" cy="5821363"/>
          </a:xfrm>
        </p:spPr>
        <p:txBody>
          <a:bodyPr/>
          <a:lstStyle/>
          <a:p>
            <a:pPr eaLnBrk="1" hangingPunct="1"/>
            <a:r>
              <a:rPr lang="en-US" smtClean="0"/>
              <a:t>The design notation uses </a:t>
            </a:r>
            <a:r>
              <a:rPr lang="en-US" smtClean="0">
                <a:solidFill>
                  <a:srgbClr val="CC0000"/>
                </a:solidFill>
              </a:rPr>
              <a:t>structure charts </a:t>
            </a:r>
            <a:r>
              <a:rPr lang="en-US" smtClean="0"/>
              <a:t>to represent function-oriented design</a:t>
            </a:r>
          </a:p>
          <a:p>
            <a:pPr eaLnBrk="1" hangingPunct="1"/>
            <a:r>
              <a:rPr lang="en-US" smtClean="0"/>
              <a:t>Then a design language is used to specify a design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body" idx="1"/>
          </p:nvPr>
        </p:nvSpPr>
        <p:spPr>
          <a:xfrm>
            <a:off x="457200" y="304800"/>
            <a:ext cx="8229600" cy="5821363"/>
          </a:xfrm>
        </p:spPr>
        <p:txBody>
          <a:bodyPr/>
          <a:lstStyle/>
          <a:p>
            <a:pPr eaLnBrk="1" hangingPunct="1"/>
            <a:r>
              <a:rPr lang="en-US" smtClean="0"/>
              <a:t>Another important purpose of developing an SRS is helping the clients understand their own needs</a:t>
            </a:r>
          </a:p>
          <a:p>
            <a:pPr eaLnBrk="1" hangingPunct="1"/>
            <a:r>
              <a:rPr lang="en-US" smtClean="0"/>
              <a:t>Developing an SRS helps a client and the users to:</a:t>
            </a:r>
          </a:p>
          <a:p>
            <a:pPr lvl="1" eaLnBrk="1" hangingPunct="1"/>
            <a:r>
              <a:rPr lang="en-US" smtClean="0"/>
              <a:t>Think</a:t>
            </a:r>
          </a:p>
          <a:p>
            <a:pPr lvl="1" eaLnBrk="1" hangingPunct="1"/>
            <a:r>
              <a:rPr lang="en-US" smtClean="0"/>
              <a:t>Interact</a:t>
            </a:r>
          </a:p>
          <a:p>
            <a:pPr lvl="1" eaLnBrk="1" hangingPunct="1"/>
            <a:r>
              <a:rPr lang="en-US" smtClean="0"/>
              <a:t>Discuss with others (including the requirement analyst)</a:t>
            </a:r>
          </a:p>
          <a:p>
            <a:pPr eaLnBrk="1" hangingPunct="1">
              <a:buFontTx/>
              <a:buNone/>
            </a:pPr>
            <a:r>
              <a:rPr lang="en-US" smtClean="0"/>
              <a:t>to identify the requirements</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457200" y="274638"/>
            <a:ext cx="8229600" cy="639762"/>
          </a:xfrm>
        </p:spPr>
        <p:txBody>
          <a:bodyPr/>
          <a:lstStyle/>
          <a:p>
            <a:pPr eaLnBrk="1" hangingPunct="1"/>
            <a:r>
              <a:rPr lang="en-US" sz="4000" smtClean="0"/>
              <a:t>Structure Charts</a:t>
            </a:r>
          </a:p>
        </p:txBody>
      </p:sp>
      <p:sp>
        <p:nvSpPr>
          <p:cNvPr id="93187" name="Rectangle 3"/>
          <p:cNvSpPr>
            <a:spLocks noGrp="1" noChangeArrowheads="1"/>
          </p:cNvSpPr>
          <p:nvPr>
            <p:ph type="body" idx="1"/>
          </p:nvPr>
        </p:nvSpPr>
        <p:spPr>
          <a:xfrm>
            <a:off x="457200" y="990600"/>
            <a:ext cx="8229600" cy="5135563"/>
          </a:xfrm>
        </p:spPr>
        <p:txBody>
          <a:bodyPr/>
          <a:lstStyle/>
          <a:p>
            <a:pPr eaLnBrk="1" hangingPunct="1"/>
            <a:r>
              <a:rPr lang="en-US" sz="2800" smtClean="0"/>
              <a:t>For a function-oriented design, the design can be represented graphically by structure charts</a:t>
            </a:r>
          </a:p>
          <a:p>
            <a:pPr eaLnBrk="1" hangingPunct="1"/>
            <a:r>
              <a:rPr lang="en-US" sz="2800" smtClean="0"/>
              <a:t>The structure of a program is made up of modules of that program together with the interconnection between the modules</a:t>
            </a:r>
          </a:p>
          <a:p>
            <a:pPr eaLnBrk="1" hangingPunct="1"/>
            <a:r>
              <a:rPr lang="en-US" sz="2800" smtClean="0"/>
              <a:t>Every computer program has a structure and given a program, its structure can be determined</a:t>
            </a:r>
          </a:p>
          <a:p>
            <a:pPr eaLnBrk="1" hangingPunct="1"/>
            <a:r>
              <a:rPr lang="en-US" sz="2800" smtClean="0"/>
              <a:t>The structure chart of a program is a graphic representation of its structure</a:t>
            </a:r>
          </a:p>
          <a:p>
            <a:pPr eaLnBrk="1" hangingPunct="1"/>
            <a:r>
              <a:rPr lang="en-US" sz="2800" smtClean="0"/>
              <a:t>In a structure chart, a module is represented by a box with the module name written in the box</a:t>
            </a:r>
          </a:p>
          <a:p>
            <a:pPr eaLnBrk="1" hangingPunct="1"/>
            <a:endParaRPr lang="en-US" sz="2800" smtClean="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3"/>
          <p:cNvSpPr>
            <a:spLocks noGrp="1" noChangeArrowheads="1"/>
          </p:cNvSpPr>
          <p:nvPr>
            <p:ph type="body" idx="1"/>
          </p:nvPr>
        </p:nvSpPr>
        <p:spPr>
          <a:xfrm>
            <a:off x="457200" y="304800"/>
            <a:ext cx="8229600" cy="5821363"/>
          </a:xfrm>
        </p:spPr>
        <p:txBody>
          <a:bodyPr/>
          <a:lstStyle/>
          <a:p>
            <a:pPr eaLnBrk="1" hangingPunct="1">
              <a:lnSpc>
                <a:spcPct val="90000"/>
              </a:lnSpc>
            </a:pPr>
            <a:r>
              <a:rPr lang="en-US" sz="2800" smtClean="0"/>
              <a:t>An arrow from module A to module B represents that module A invokes module B</a:t>
            </a:r>
          </a:p>
          <a:p>
            <a:pPr lvl="1" eaLnBrk="1" hangingPunct="1">
              <a:lnSpc>
                <a:spcPct val="90000"/>
              </a:lnSpc>
            </a:pPr>
            <a:r>
              <a:rPr lang="en-US" sz="2400" smtClean="0"/>
              <a:t>B is called the </a:t>
            </a:r>
            <a:r>
              <a:rPr lang="en-US" sz="2400" smtClean="0">
                <a:solidFill>
                  <a:srgbClr val="CC0000"/>
                </a:solidFill>
              </a:rPr>
              <a:t>subordinate</a:t>
            </a:r>
            <a:r>
              <a:rPr lang="en-US" sz="2400" smtClean="0"/>
              <a:t> of A </a:t>
            </a:r>
          </a:p>
          <a:p>
            <a:pPr lvl="1" eaLnBrk="1" hangingPunct="1">
              <a:lnSpc>
                <a:spcPct val="90000"/>
              </a:lnSpc>
            </a:pPr>
            <a:r>
              <a:rPr lang="en-US" sz="2400" smtClean="0"/>
              <a:t>A is called the </a:t>
            </a:r>
            <a:r>
              <a:rPr lang="en-US" sz="2400" smtClean="0">
                <a:solidFill>
                  <a:srgbClr val="CC0000"/>
                </a:solidFill>
              </a:rPr>
              <a:t>super ordinate</a:t>
            </a:r>
            <a:r>
              <a:rPr lang="en-US" sz="2400" smtClean="0"/>
              <a:t> of B</a:t>
            </a:r>
          </a:p>
          <a:p>
            <a:pPr eaLnBrk="1" hangingPunct="1">
              <a:lnSpc>
                <a:spcPct val="90000"/>
              </a:lnSpc>
            </a:pPr>
            <a:r>
              <a:rPr lang="en-US" sz="2800" smtClean="0"/>
              <a:t>The arrow is labeled by the parameters received by B as input and the parameters returned by B as output </a:t>
            </a:r>
          </a:p>
          <a:p>
            <a:pPr eaLnBrk="1" hangingPunct="1">
              <a:lnSpc>
                <a:spcPct val="90000"/>
              </a:lnSpc>
            </a:pPr>
            <a:r>
              <a:rPr lang="en-US" sz="2800" smtClean="0"/>
              <a:t>The direction of the flow of the input and the output parameters are represented by small arrows</a:t>
            </a:r>
          </a:p>
          <a:p>
            <a:pPr eaLnBrk="1" hangingPunct="1">
              <a:lnSpc>
                <a:spcPct val="90000"/>
              </a:lnSpc>
            </a:pPr>
            <a:r>
              <a:rPr lang="en-US" sz="2800" smtClean="0"/>
              <a:t>The parameters can be shown to be:</a:t>
            </a:r>
          </a:p>
          <a:p>
            <a:pPr lvl="1" eaLnBrk="1" hangingPunct="1">
              <a:lnSpc>
                <a:spcPct val="90000"/>
              </a:lnSpc>
            </a:pPr>
            <a:r>
              <a:rPr lang="en-US" sz="2400" smtClean="0"/>
              <a:t> data (unfilled circle at the tail of a label)</a:t>
            </a:r>
          </a:p>
          <a:p>
            <a:pPr lvl="1" eaLnBrk="1" hangingPunct="1">
              <a:lnSpc>
                <a:spcPct val="90000"/>
              </a:lnSpc>
            </a:pPr>
            <a:r>
              <a:rPr lang="en-US" sz="2400" smtClean="0"/>
              <a:t>Control (filled circle at the tail)</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4"/>
          <p:cNvSpPr>
            <a:spLocks noChangeArrowheads="1"/>
          </p:cNvSpPr>
          <p:nvPr/>
        </p:nvSpPr>
        <p:spPr bwMode="auto">
          <a:xfrm>
            <a:off x="3581400" y="609600"/>
            <a:ext cx="1371600" cy="838200"/>
          </a:xfrm>
          <a:prstGeom prst="rect">
            <a:avLst/>
          </a:prstGeom>
          <a:solidFill>
            <a:schemeClr val="accent1"/>
          </a:solidFill>
          <a:ln w="9525">
            <a:solidFill>
              <a:schemeClr val="tx1"/>
            </a:solidFill>
            <a:miter lim="800000"/>
            <a:headEnd/>
            <a:tailEnd/>
          </a:ln>
        </p:spPr>
        <p:txBody>
          <a:bodyPr wrap="none" anchor="ctr"/>
          <a:lstStyle/>
          <a:p>
            <a:pPr algn="ctr"/>
            <a:r>
              <a:rPr lang="en-US"/>
              <a:t>Main</a:t>
            </a:r>
          </a:p>
        </p:txBody>
      </p:sp>
      <p:sp>
        <p:nvSpPr>
          <p:cNvPr id="95235" name="Line 6"/>
          <p:cNvSpPr>
            <a:spLocks noChangeShapeType="1"/>
          </p:cNvSpPr>
          <p:nvPr/>
        </p:nvSpPr>
        <p:spPr bwMode="auto">
          <a:xfrm flipH="1">
            <a:off x="2057400" y="1447800"/>
            <a:ext cx="1524000" cy="838200"/>
          </a:xfrm>
          <a:prstGeom prst="line">
            <a:avLst/>
          </a:prstGeom>
          <a:noFill/>
          <a:ln w="9525">
            <a:solidFill>
              <a:schemeClr val="tx1"/>
            </a:solidFill>
            <a:round/>
            <a:headEnd/>
            <a:tailEnd type="triangle" w="med" len="med"/>
          </a:ln>
        </p:spPr>
        <p:txBody>
          <a:bodyPr/>
          <a:lstStyle/>
          <a:p>
            <a:endParaRPr lang="en-IN"/>
          </a:p>
        </p:txBody>
      </p:sp>
      <p:sp>
        <p:nvSpPr>
          <p:cNvPr id="95236" name="Line 7"/>
          <p:cNvSpPr>
            <a:spLocks noChangeShapeType="1"/>
          </p:cNvSpPr>
          <p:nvPr/>
        </p:nvSpPr>
        <p:spPr bwMode="auto">
          <a:xfrm>
            <a:off x="4267200" y="1447800"/>
            <a:ext cx="0" cy="838200"/>
          </a:xfrm>
          <a:prstGeom prst="line">
            <a:avLst/>
          </a:prstGeom>
          <a:noFill/>
          <a:ln w="9525">
            <a:solidFill>
              <a:schemeClr val="tx1"/>
            </a:solidFill>
            <a:round/>
            <a:headEnd/>
            <a:tailEnd type="triangle" w="med" len="med"/>
          </a:ln>
        </p:spPr>
        <p:txBody>
          <a:bodyPr/>
          <a:lstStyle/>
          <a:p>
            <a:endParaRPr lang="en-IN"/>
          </a:p>
        </p:txBody>
      </p:sp>
      <p:sp>
        <p:nvSpPr>
          <p:cNvPr id="95237" name="Line 8"/>
          <p:cNvSpPr>
            <a:spLocks noChangeShapeType="1"/>
          </p:cNvSpPr>
          <p:nvPr/>
        </p:nvSpPr>
        <p:spPr bwMode="auto">
          <a:xfrm>
            <a:off x="4953000" y="1447800"/>
            <a:ext cx="1676400" cy="838200"/>
          </a:xfrm>
          <a:prstGeom prst="line">
            <a:avLst/>
          </a:prstGeom>
          <a:noFill/>
          <a:ln w="9525">
            <a:solidFill>
              <a:schemeClr val="tx1"/>
            </a:solidFill>
            <a:round/>
            <a:headEnd/>
            <a:tailEnd type="triangle" w="med" len="med"/>
          </a:ln>
        </p:spPr>
        <p:txBody>
          <a:bodyPr/>
          <a:lstStyle/>
          <a:p>
            <a:endParaRPr lang="en-IN"/>
          </a:p>
        </p:txBody>
      </p:sp>
      <p:sp>
        <p:nvSpPr>
          <p:cNvPr id="95238" name="Rectangle 9"/>
          <p:cNvSpPr>
            <a:spLocks noChangeArrowheads="1"/>
          </p:cNvSpPr>
          <p:nvPr/>
        </p:nvSpPr>
        <p:spPr bwMode="auto">
          <a:xfrm>
            <a:off x="1219200" y="2286000"/>
            <a:ext cx="1371600" cy="838200"/>
          </a:xfrm>
          <a:prstGeom prst="rect">
            <a:avLst/>
          </a:prstGeom>
          <a:solidFill>
            <a:schemeClr val="accent1"/>
          </a:solidFill>
          <a:ln w="9525">
            <a:solidFill>
              <a:schemeClr val="tx1"/>
            </a:solidFill>
            <a:miter lim="800000"/>
            <a:headEnd/>
            <a:tailEnd/>
          </a:ln>
        </p:spPr>
        <p:txBody>
          <a:bodyPr wrap="none" anchor="ctr"/>
          <a:lstStyle/>
          <a:p>
            <a:pPr algn="ctr"/>
            <a:r>
              <a:rPr lang="en-US"/>
              <a:t>read_nums</a:t>
            </a:r>
          </a:p>
        </p:txBody>
      </p:sp>
      <p:sp>
        <p:nvSpPr>
          <p:cNvPr id="95239" name="Rectangle 10"/>
          <p:cNvSpPr>
            <a:spLocks noChangeArrowheads="1"/>
          </p:cNvSpPr>
          <p:nvPr/>
        </p:nvSpPr>
        <p:spPr bwMode="auto">
          <a:xfrm>
            <a:off x="3581400" y="2286000"/>
            <a:ext cx="1371600" cy="838200"/>
          </a:xfrm>
          <a:prstGeom prst="rect">
            <a:avLst/>
          </a:prstGeom>
          <a:solidFill>
            <a:schemeClr val="accent1"/>
          </a:solidFill>
          <a:ln w="9525">
            <a:solidFill>
              <a:schemeClr val="tx1"/>
            </a:solidFill>
            <a:miter lim="800000"/>
            <a:headEnd/>
            <a:tailEnd/>
          </a:ln>
        </p:spPr>
        <p:txBody>
          <a:bodyPr wrap="none" anchor="ctr"/>
          <a:lstStyle/>
          <a:p>
            <a:pPr algn="ctr"/>
            <a:r>
              <a:rPr lang="en-US"/>
              <a:t>sort</a:t>
            </a:r>
          </a:p>
        </p:txBody>
      </p:sp>
      <p:sp>
        <p:nvSpPr>
          <p:cNvPr id="95240" name="Rectangle 11"/>
          <p:cNvSpPr>
            <a:spLocks noChangeArrowheads="1"/>
          </p:cNvSpPr>
          <p:nvPr/>
        </p:nvSpPr>
        <p:spPr bwMode="auto">
          <a:xfrm>
            <a:off x="6096000" y="2286000"/>
            <a:ext cx="1371600" cy="838200"/>
          </a:xfrm>
          <a:prstGeom prst="rect">
            <a:avLst/>
          </a:prstGeom>
          <a:solidFill>
            <a:schemeClr val="accent1"/>
          </a:solidFill>
          <a:ln w="9525">
            <a:solidFill>
              <a:schemeClr val="tx1"/>
            </a:solidFill>
            <a:miter lim="800000"/>
            <a:headEnd/>
            <a:tailEnd/>
          </a:ln>
        </p:spPr>
        <p:txBody>
          <a:bodyPr wrap="none" anchor="ctr"/>
          <a:lstStyle/>
          <a:p>
            <a:pPr algn="ctr"/>
            <a:r>
              <a:rPr lang="en-US"/>
              <a:t>add_n</a:t>
            </a:r>
          </a:p>
        </p:txBody>
      </p:sp>
      <p:sp>
        <p:nvSpPr>
          <p:cNvPr id="95241" name="Line 12"/>
          <p:cNvSpPr>
            <a:spLocks noChangeShapeType="1"/>
          </p:cNvSpPr>
          <p:nvPr/>
        </p:nvSpPr>
        <p:spPr bwMode="auto">
          <a:xfrm flipV="1">
            <a:off x="2667000" y="1524000"/>
            <a:ext cx="381000" cy="228600"/>
          </a:xfrm>
          <a:prstGeom prst="line">
            <a:avLst/>
          </a:prstGeom>
          <a:noFill/>
          <a:ln w="9525">
            <a:solidFill>
              <a:schemeClr val="tx1"/>
            </a:solidFill>
            <a:round/>
            <a:headEnd/>
            <a:tailEnd type="triangle" w="med" len="med"/>
          </a:ln>
        </p:spPr>
        <p:txBody>
          <a:bodyPr/>
          <a:lstStyle/>
          <a:p>
            <a:endParaRPr lang="en-IN"/>
          </a:p>
        </p:txBody>
      </p:sp>
      <p:sp>
        <p:nvSpPr>
          <p:cNvPr id="95242" name="Text Box 14"/>
          <p:cNvSpPr txBox="1">
            <a:spLocks noChangeArrowheads="1"/>
          </p:cNvSpPr>
          <p:nvPr/>
        </p:nvSpPr>
        <p:spPr bwMode="auto">
          <a:xfrm>
            <a:off x="2209800" y="1295400"/>
            <a:ext cx="565150" cy="366713"/>
          </a:xfrm>
          <a:prstGeom prst="rect">
            <a:avLst/>
          </a:prstGeom>
          <a:noFill/>
          <a:ln w="9525">
            <a:noFill/>
            <a:miter lim="800000"/>
            <a:headEnd/>
            <a:tailEnd/>
          </a:ln>
        </p:spPr>
        <p:txBody>
          <a:bodyPr wrap="none">
            <a:spAutoFit/>
          </a:bodyPr>
          <a:lstStyle/>
          <a:p>
            <a:r>
              <a:rPr lang="en-US" i="1"/>
              <a:t>a, n</a:t>
            </a:r>
          </a:p>
        </p:txBody>
      </p:sp>
      <p:sp>
        <p:nvSpPr>
          <p:cNvPr id="95243" name="Line 15"/>
          <p:cNvSpPr>
            <a:spLocks noChangeShapeType="1"/>
          </p:cNvSpPr>
          <p:nvPr/>
        </p:nvSpPr>
        <p:spPr bwMode="auto">
          <a:xfrm>
            <a:off x="4114800" y="1828800"/>
            <a:ext cx="0" cy="304800"/>
          </a:xfrm>
          <a:prstGeom prst="line">
            <a:avLst/>
          </a:prstGeom>
          <a:noFill/>
          <a:ln w="9525">
            <a:solidFill>
              <a:schemeClr val="tx1"/>
            </a:solidFill>
            <a:round/>
            <a:headEnd/>
            <a:tailEnd type="triangle" w="med" len="med"/>
          </a:ln>
        </p:spPr>
        <p:txBody>
          <a:bodyPr/>
          <a:lstStyle/>
          <a:p>
            <a:endParaRPr lang="en-IN"/>
          </a:p>
        </p:txBody>
      </p:sp>
      <p:sp>
        <p:nvSpPr>
          <p:cNvPr id="95244" name="Oval 16"/>
          <p:cNvSpPr>
            <a:spLocks noChangeArrowheads="1"/>
          </p:cNvSpPr>
          <p:nvPr/>
        </p:nvSpPr>
        <p:spPr bwMode="auto">
          <a:xfrm>
            <a:off x="4038600" y="1752600"/>
            <a:ext cx="76200" cy="76200"/>
          </a:xfrm>
          <a:prstGeom prst="ellipse">
            <a:avLst/>
          </a:prstGeom>
          <a:noFill/>
          <a:ln w="9525">
            <a:solidFill>
              <a:schemeClr val="tx1"/>
            </a:solidFill>
            <a:round/>
            <a:headEnd/>
            <a:tailEnd/>
          </a:ln>
        </p:spPr>
        <p:txBody>
          <a:bodyPr wrap="none" anchor="ctr"/>
          <a:lstStyle/>
          <a:p>
            <a:endParaRPr lang="en-IN"/>
          </a:p>
        </p:txBody>
      </p:sp>
      <p:sp>
        <p:nvSpPr>
          <p:cNvPr id="95245" name="Oval 18"/>
          <p:cNvSpPr>
            <a:spLocks noChangeArrowheads="1"/>
          </p:cNvSpPr>
          <p:nvPr/>
        </p:nvSpPr>
        <p:spPr bwMode="auto">
          <a:xfrm>
            <a:off x="2590800" y="1752600"/>
            <a:ext cx="76200" cy="76200"/>
          </a:xfrm>
          <a:prstGeom prst="ellipse">
            <a:avLst/>
          </a:prstGeom>
          <a:noFill/>
          <a:ln w="9525">
            <a:solidFill>
              <a:schemeClr val="tx1"/>
            </a:solidFill>
            <a:round/>
            <a:headEnd/>
            <a:tailEnd/>
          </a:ln>
        </p:spPr>
        <p:txBody>
          <a:bodyPr wrap="none" anchor="ctr"/>
          <a:lstStyle/>
          <a:p>
            <a:endParaRPr lang="en-IN"/>
          </a:p>
        </p:txBody>
      </p:sp>
      <p:sp>
        <p:nvSpPr>
          <p:cNvPr id="95246" name="Text Box 19"/>
          <p:cNvSpPr txBox="1">
            <a:spLocks noChangeArrowheads="1"/>
          </p:cNvSpPr>
          <p:nvPr/>
        </p:nvSpPr>
        <p:spPr bwMode="auto">
          <a:xfrm>
            <a:off x="3505200" y="1752600"/>
            <a:ext cx="565150" cy="366713"/>
          </a:xfrm>
          <a:prstGeom prst="rect">
            <a:avLst/>
          </a:prstGeom>
          <a:noFill/>
          <a:ln w="9525">
            <a:noFill/>
            <a:miter lim="800000"/>
            <a:headEnd/>
            <a:tailEnd/>
          </a:ln>
        </p:spPr>
        <p:txBody>
          <a:bodyPr wrap="none">
            <a:spAutoFit/>
          </a:bodyPr>
          <a:lstStyle/>
          <a:p>
            <a:r>
              <a:rPr lang="en-US" i="1"/>
              <a:t>a, n</a:t>
            </a:r>
          </a:p>
        </p:txBody>
      </p:sp>
      <p:sp>
        <p:nvSpPr>
          <p:cNvPr id="95247" name="Line 20"/>
          <p:cNvSpPr>
            <a:spLocks noChangeShapeType="1"/>
          </p:cNvSpPr>
          <p:nvPr/>
        </p:nvSpPr>
        <p:spPr bwMode="auto">
          <a:xfrm flipV="1">
            <a:off x="4419600" y="1752600"/>
            <a:ext cx="0" cy="304800"/>
          </a:xfrm>
          <a:prstGeom prst="line">
            <a:avLst/>
          </a:prstGeom>
          <a:noFill/>
          <a:ln w="9525">
            <a:solidFill>
              <a:schemeClr val="tx1"/>
            </a:solidFill>
            <a:round/>
            <a:headEnd/>
            <a:tailEnd type="triangle" w="med" len="med"/>
          </a:ln>
        </p:spPr>
        <p:txBody>
          <a:bodyPr/>
          <a:lstStyle/>
          <a:p>
            <a:endParaRPr lang="en-IN"/>
          </a:p>
        </p:txBody>
      </p:sp>
      <p:sp>
        <p:nvSpPr>
          <p:cNvPr id="95248" name="Oval 21"/>
          <p:cNvSpPr>
            <a:spLocks noChangeArrowheads="1"/>
          </p:cNvSpPr>
          <p:nvPr/>
        </p:nvSpPr>
        <p:spPr bwMode="auto">
          <a:xfrm>
            <a:off x="4343400" y="2057400"/>
            <a:ext cx="76200" cy="76200"/>
          </a:xfrm>
          <a:prstGeom prst="ellipse">
            <a:avLst/>
          </a:prstGeom>
          <a:noFill/>
          <a:ln w="9525">
            <a:solidFill>
              <a:schemeClr val="tx1"/>
            </a:solidFill>
            <a:round/>
            <a:headEnd/>
            <a:tailEnd/>
          </a:ln>
        </p:spPr>
        <p:txBody>
          <a:bodyPr wrap="none" anchor="ctr"/>
          <a:lstStyle/>
          <a:p>
            <a:endParaRPr lang="en-IN"/>
          </a:p>
        </p:txBody>
      </p:sp>
      <p:sp>
        <p:nvSpPr>
          <p:cNvPr id="95249" name="Text Box 22"/>
          <p:cNvSpPr txBox="1">
            <a:spLocks noChangeArrowheads="1"/>
          </p:cNvSpPr>
          <p:nvPr/>
        </p:nvSpPr>
        <p:spPr bwMode="auto">
          <a:xfrm>
            <a:off x="4419600" y="1752600"/>
            <a:ext cx="311150" cy="366713"/>
          </a:xfrm>
          <a:prstGeom prst="rect">
            <a:avLst/>
          </a:prstGeom>
          <a:noFill/>
          <a:ln w="9525">
            <a:noFill/>
            <a:miter lim="800000"/>
            <a:headEnd/>
            <a:tailEnd/>
          </a:ln>
        </p:spPr>
        <p:txBody>
          <a:bodyPr wrap="none">
            <a:spAutoFit/>
          </a:bodyPr>
          <a:lstStyle/>
          <a:p>
            <a:r>
              <a:rPr lang="en-US" i="1"/>
              <a:t>a</a:t>
            </a:r>
          </a:p>
        </p:txBody>
      </p:sp>
      <p:sp>
        <p:nvSpPr>
          <p:cNvPr id="95250" name="Line 23"/>
          <p:cNvSpPr>
            <a:spLocks noChangeShapeType="1"/>
          </p:cNvSpPr>
          <p:nvPr/>
        </p:nvSpPr>
        <p:spPr bwMode="auto">
          <a:xfrm>
            <a:off x="5410200" y="1905000"/>
            <a:ext cx="533400" cy="304800"/>
          </a:xfrm>
          <a:prstGeom prst="line">
            <a:avLst/>
          </a:prstGeom>
          <a:noFill/>
          <a:ln w="9525">
            <a:solidFill>
              <a:schemeClr val="tx1"/>
            </a:solidFill>
            <a:round/>
            <a:headEnd/>
            <a:tailEnd type="triangle" w="med" len="med"/>
          </a:ln>
        </p:spPr>
        <p:txBody>
          <a:bodyPr/>
          <a:lstStyle/>
          <a:p>
            <a:endParaRPr lang="en-IN"/>
          </a:p>
        </p:txBody>
      </p:sp>
      <p:sp>
        <p:nvSpPr>
          <p:cNvPr id="95251" name="Text Box 24"/>
          <p:cNvSpPr txBox="1">
            <a:spLocks noChangeArrowheads="1"/>
          </p:cNvSpPr>
          <p:nvPr/>
        </p:nvSpPr>
        <p:spPr bwMode="auto">
          <a:xfrm>
            <a:off x="6096000" y="1447800"/>
            <a:ext cx="615950" cy="366713"/>
          </a:xfrm>
          <a:prstGeom prst="rect">
            <a:avLst/>
          </a:prstGeom>
          <a:noFill/>
          <a:ln w="9525">
            <a:noFill/>
            <a:miter lim="800000"/>
            <a:headEnd/>
            <a:tailEnd/>
          </a:ln>
        </p:spPr>
        <p:txBody>
          <a:bodyPr wrap="none">
            <a:spAutoFit/>
          </a:bodyPr>
          <a:lstStyle/>
          <a:p>
            <a:r>
              <a:rPr lang="en-US"/>
              <a:t>sum</a:t>
            </a:r>
          </a:p>
        </p:txBody>
      </p:sp>
      <p:sp>
        <p:nvSpPr>
          <p:cNvPr id="95252" name="Text Box 25"/>
          <p:cNvSpPr txBox="1">
            <a:spLocks noChangeArrowheads="1"/>
          </p:cNvSpPr>
          <p:nvPr/>
        </p:nvSpPr>
        <p:spPr bwMode="auto">
          <a:xfrm>
            <a:off x="5181600" y="1981200"/>
            <a:ext cx="565150" cy="366713"/>
          </a:xfrm>
          <a:prstGeom prst="rect">
            <a:avLst/>
          </a:prstGeom>
          <a:noFill/>
          <a:ln w="9525">
            <a:noFill/>
            <a:miter lim="800000"/>
            <a:headEnd/>
            <a:tailEnd/>
          </a:ln>
        </p:spPr>
        <p:txBody>
          <a:bodyPr wrap="none">
            <a:spAutoFit/>
          </a:bodyPr>
          <a:lstStyle/>
          <a:p>
            <a:r>
              <a:rPr lang="en-US" i="1"/>
              <a:t>a, n</a:t>
            </a:r>
          </a:p>
        </p:txBody>
      </p:sp>
      <p:sp>
        <p:nvSpPr>
          <p:cNvPr id="95253" name="Oval 26"/>
          <p:cNvSpPr>
            <a:spLocks noChangeArrowheads="1"/>
          </p:cNvSpPr>
          <p:nvPr/>
        </p:nvSpPr>
        <p:spPr bwMode="auto">
          <a:xfrm>
            <a:off x="5334000" y="1828800"/>
            <a:ext cx="76200" cy="76200"/>
          </a:xfrm>
          <a:prstGeom prst="ellipse">
            <a:avLst/>
          </a:prstGeom>
          <a:noFill/>
          <a:ln w="9525">
            <a:solidFill>
              <a:schemeClr val="tx1"/>
            </a:solidFill>
            <a:round/>
            <a:headEnd/>
            <a:tailEnd/>
          </a:ln>
        </p:spPr>
        <p:txBody>
          <a:bodyPr wrap="none" anchor="ctr"/>
          <a:lstStyle/>
          <a:p>
            <a:endParaRPr lang="en-IN"/>
          </a:p>
        </p:txBody>
      </p:sp>
      <p:sp>
        <p:nvSpPr>
          <p:cNvPr id="95254" name="Line 27"/>
          <p:cNvSpPr>
            <a:spLocks noChangeShapeType="1"/>
          </p:cNvSpPr>
          <p:nvPr/>
        </p:nvSpPr>
        <p:spPr bwMode="auto">
          <a:xfrm flipH="1" flipV="1">
            <a:off x="5715000" y="1600200"/>
            <a:ext cx="533400" cy="304800"/>
          </a:xfrm>
          <a:prstGeom prst="line">
            <a:avLst/>
          </a:prstGeom>
          <a:noFill/>
          <a:ln w="9525">
            <a:solidFill>
              <a:schemeClr val="tx1"/>
            </a:solidFill>
            <a:round/>
            <a:headEnd/>
            <a:tailEnd type="triangle" w="med" len="med"/>
          </a:ln>
        </p:spPr>
        <p:txBody>
          <a:bodyPr/>
          <a:lstStyle/>
          <a:p>
            <a:endParaRPr lang="en-IN"/>
          </a:p>
        </p:txBody>
      </p:sp>
      <p:sp>
        <p:nvSpPr>
          <p:cNvPr id="95255" name="Oval 28"/>
          <p:cNvSpPr>
            <a:spLocks noChangeArrowheads="1"/>
          </p:cNvSpPr>
          <p:nvPr/>
        </p:nvSpPr>
        <p:spPr bwMode="auto">
          <a:xfrm>
            <a:off x="6248400" y="1905000"/>
            <a:ext cx="76200" cy="76200"/>
          </a:xfrm>
          <a:prstGeom prst="ellipse">
            <a:avLst/>
          </a:prstGeom>
          <a:noFill/>
          <a:ln w="9525">
            <a:solidFill>
              <a:schemeClr val="tx1"/>
            </a:solidFill>
            <a:round/>
            <a:headEnd/>
            <a:tailEnd/>
          </a:ln>
        </p:spPr>
        <p:txBody>
          <a:bodyPr wrap="none" anchor="ctr"/>
          <a:lstStyle/>
          <a:p>
            <a:endParaRPr lang="en-IN"/>
          </a:p>
        </p:txBody>
      </p:sp>
      <p:sp>
        <p:nvSpPr>
          <p:cNvPr id="95256" name="Line 29"/>
          <p:cNvSpPr>
            <a:spLocks noChangeShapeType="1"/>
          </p:cNvSpPr>
          <p:nvPr/>
        </p:nvSpPr>
        <p:spPr bwMode="auto">
          <a:xfrm>
            <a:off x="4267200" y="3124200"/>
            <a:ext cx="0" cy="838200"/>
          </a:xfrm>
          <a:prstGeom prst="line">
            <a:avLst/>
          </a:prstGeom>
          <a:noFill/>
          <a:ln w="9525">
            <a:solidFill>
              <a:schemeClr val="tx1"/>
            </a:solidFill>
            <a:round/>
            <a:headEnd/>
            <a:tailEnd type="triangle" w="med" len="med"/>
          </a:ln>
        </p:spPr>
        <p:txBody>
          <a:bodyPr/>
          <a:lstStyle/>
          <a:p>
            <a:endParaRPr lang="en-IN"/>
          </a:p>
        </p:txBody>
      </p:sp>
      <p:sp>
        <p:nvSpPr>
          <p:cNvPr id="95257" name="Rectangle 30"/>
          <p:cNvSpPr>
            <a:spLocks noChangeArrowheads="1"/>
          </p:cNvSpPr>
          <p:nvPr/>
        </p:nvSpPr>
        <p:spPr bwMode="auto">
          <a:xfrm>
            <a:off x="3581400" y="3962400"/>
            <a:ext cx="1371600" cy="838200"/>
          </a:xfrm>
          <a:prstGeom prst="rect">
            <a:avLst/>
          </a:prstGeom>
          <a:solidFill>
            <a:schemeClr val="accent1"/>
          </a:solidFill>
          <a:ln w="9525">
            <a:solidFill>
              <a:schemeClr val="tx1"/>
            </a:solidFill>
            <a:miter lim="800000"/>
            <a:headEnd/>
            <a:tailEnd/>
          </a:ln>
        </p:spPr>
        <p:txBody>
          <a:bodyPr wrap="none" anchor="ctr"/>
          <a:lstStyle/>
          <a:p>
            <a:pPr algn="ctr"/>
            <a:r>
              <a:rPr lang="en-US"/>
              <a:t>switch</a:t>
            </a:r>
          </a:p>
        </p:txBody>
      </p:sp>
      <p:sp>
        <p:nvSpPr>
          <p:cNvPr id="95258" name="Line 31"/>
          <p:cNvSpPr>
            <a:spLocks noChangeShapeType="1"/>
          </p:cNvSpPr>
          <p:nvPr/>
        </p:nvSpPr>
        <p:spPr bwMode="auto">
          <a:xfrm>
            <a:off x="4114800" y="3352800"/>
            <a:ext cx="0" cy="457200"/>
          </a:xfrm>
          <a:prstGeom prst="line">
            <a:avLst/>
          </a:prstGeom>
          <a:noFill/>
          <a:ln w="9525">
            <a:solidFill>
              <a:schemeClr val="tx1"/>
            </a:solidFill>
            <a:round/>
            <a:headEnd/>
            <a:tailEnd type="triangle" w="med" len="med"/>
          </a:ln>
        </p:spPr>
        <p:txBody>
          <a:bodyPr/>
          <a:lstStyle/>
          <a:p>
            <a:endParaRPr lang="en-IN"/>
          </a:p>
        </p:txBody>
      </p:sp>
      <p:sp>
        <p:nvSpPr>
          <p:cNvPr id="95259" name="Line 32"/>
          <p:cNvSpPr>
            <a:spLocks noChangeShapeType="1"/>
          </p:cNvSpPr>
          <p:nvPr/>
        </p:nvSpPr>
        <p:spPr bwMode="auto">
          <a:xfrm flipV="1">
            <a:off x="4419600" y="3352800"/>
            <a:ext cx="0" cy="457200"/>
          </a:xfrm>
          <a:prstGeom prst="line">
            <a:avLst/>
          </a:prstGeom>
          <a:noFill/>
          <a:ln w="9525">
            <a:solidFill>
              <a:schemeClr val="tx1"/>
            </a:solidFill>
            <a:round/>
            <a:headEnd/>
            <a:tailEnd type="triangle" w="med" len="med"/>
          </a:ln>
        </p:spPr>
        <p:txBody>
          <a:bodyPr/>
          <a:lstStyle/>
          <a:p>
            <a:endParaRPr lang="en-IN"/>
          </a:p>
        </p:txBody>
      </p:sp>
      <p:sp>
        <p:nvSpPr>
          <p:cNvPr id="95260" name="Text Box 33"/>
          <p:cNvSpPr txBox="1">
            <a:spLocks noChangeArrowheads="1"/>
          </p:cNvSpPr>
          <p:nvPr/>
        </p:nvSpPr>
        <p:spPr bwMode="auto">
          <a:xfrm>
            <a:off x="3581400" y="3352800"/>
            <a:ext cx="539750" cy="366713"/>
          </a:xfrm>
          <a:prstGeom prst="rect">
            <a:avLst/>
          </a:prstGeom>
          <a:noFill/>
          <a:ln w="9525">
            <a:noFill/>
            <a:miter lim="800000"/>
            <a:headEnd/>
            <a:tailEnd/>
          </a:ln>
        </p:spPr>
        <p:txBody>
          <a:bodyPr wrap="none">
            <a:spAutoFit/>
          </a:bodyPr>
          <a:lstStyle/>
          <a:p>
            <a:r>
              <a:rPr lang="en-US" i="1"/>
              <a:t>x, y</a:t>
            </a:r>
          </a:p>
        </p:txBody>
      </p:sp>
      <p:sp>
        <p:nvSpPr>
          <p:cNvPr id="95261" name="Oval 34"/>
          <p:cNvSpPr>
            <a:spLocks noChangeArrowheads="1"/>
          </p:cNvSpPr>
          <p:nvPr/>
        </p:nvSpPr>
        <p:spPr bwMode="auto">
          <a:xfrm>
            <a:off x="4038600" y="3276600"/>
            <a:ext cx="76200" cy="76200"/>
          </a:xfrm>
          <a:prstGeom prst="ellipse">
            <a:avLst/>
          </a:prstGeom>
          <a:noFill/>
          <a:ln w="9525">
            <a:solidFill>
              <a:schemeClr val="tx1"/>
            </a:solidFill>
            <a:round/>
            <a:headEnd/>
            <a:tailEnd/>
          </a:ln>
        </p:spPr>
        <p:txBody>
          <a:bodyPr wrap="none" anchor="ctr"/>
          <a:lstStyle/>
          <a:p>
            <a:endParaRPr lang="en-IN"/>
          </a:p>
        </p:txBody>
      </p:sp>
      <p:sp>
        <p:nvSpPr>
          <p:cNvPr id="95262" name="Oval 35"/>
          <p:cNvSpPr>
            <a:spLocks noChangeArrowheads="1"/>
          </p:cNvSpPr>
          <p:nvPr/>
        </p:nvSpPr>
        <p:spPr bwMode="auto">
          <a:xfrm>
            <a:off x="4343400" y="3810000"/>
            <a:ext cx="76200" cy="76200"/>
          </a:xfrm>
          <a:prstGeom prst="ellipse">
            <a:avLst/>
          </a:prstGeom>
          <a:noFill/>
          <a:ln w="9525">
            <a:solidFill>
              <a:schemeClr val="tx1"/>
            </a:solidFill>
            <a:round/>
            <a:headEnd/>
            <a:tailEnd/>
          </a:ln>
        </p:spPr>
        <p:txBody>
          <a:bodyPr wrap="none" anchor="ctr"/>
          <a:lstStyle/>
          <a:p>
            <a:endParaRPr lang="en-IN"/>
          </a:p>
        </p:txBody>
      </p:sp>
      <p:sp>
        <p:nvSpPr>
          <p:cNvPr id="95263" name="Text Box 36"/>
          <p:cNvSpPr txBox="1">
            <a:spLocks noChangeArrowheads="1"/>
          </p:cNvSpPr>
          <p:nvPr/>
        </p:nvSpPr>
        <p:spPr bwMode="auto">
          <a:xfrm>
            <a:off x="4572000" y="3352800"/>
            <a:ext cx="539750" cy="366713"/>
          </a:xfrm>
          <a:prstGeom prst="rect">
            <a:avLst/>
          </a:prstGeom>
          <a:noFill/>
          <a:ln w="9525">
            <a:noFill/>
            <a:miter lim="800000"/>
            <a:headEnd/>
            <a:tailEnd/>
          </a:ln>
        </p:spPr>
        <p:txBody>
          <a:bodyPr wrap="none">
            <a:spAutoFit/>
          </a:bodyPr>
          <a:lstStyle/>
          <a:p>
            <a:r>
              <a:rPr lang="en-US" i="1"/>
              <a:t>x, y</a:t>
            </a:r>
          </a:p>
        </p:txBody>
      </p:sp>
      <p:sp>
        <p:nvSpPr>
          <p:cNvPr id="95264" name="Text Box 37"/>
          <p:cNvSpPr txBox="1">
            <a:spLocks noChangeArrowheads="1"/>
          </p:cNvSpPr>
          <p:nvPr/>
        </p:nvSpPr>
        <p:spPr bwMode="auto">
          <a:xfrm>
            <a:off x="1524000" y="5334000"/>
            <a:ext cx="6588125" cy="457200"/>
          </a:xfrm>
          <a:prstGeom prst="rect">
            <a:avLst/>
          </a:prstGeom>
          <a:noFill/>
          <a:ln w="9525">
            <a:noFill/>
            <a:miter lim="800000"/>
            <a:headEnd/>
            <a:tailEnd/>
          </a:ln>
        </p:spPr>
        <p:txBody>
          <a:bodyPr wrap="none">
            <a:spAutoFit/>
          </a:bodyPr>
          <a:lstStyle/>
          <a:p>
            <a:r>
              <a:rPr lang="en-US" sz="2400"/>
              <a:t>The structure chart of the sort and add program</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5"/>
          <p:cNvSpPr>
            <a:spLocks noChangeArrowheads="1"/>
          </p:cNvSpPr>
          <p:nvPr/>
        </p:nvSpPr>
        <p:spPr bwMode="auto">
          <a:xfrm>
            <a:off x="1371600" y="762000"/>
            <a:ext cx="1524000" cy="914400"/>
          </a:xfrm>
          <a:prstGeom prst="rect">
            <a:avLst/>
          </a:prstGeom>
          <a:solidFill>
            <a:schemeClr val="accent1"/>
          </a:solidFill>
          <a:ln w="9525">
            <a:solidFill>
              <a:schemeClr val="tx1"/>
            </a:solidFill>
            <a:miter lim="800000"/>
            <a:headEnd/>
            <a:tailEnd/>
          </a:ln>
        </p:spPr>
        <p:txBody>
          <a:bodyPr wrap="none" anchor="ctr"/>
          <a:lstStyle/>
          <a:p>
            <a:pPr algn="ctr"/>
            <a:r>
              <a:rPr lang="en-US"/>
              <a:t>A</a:t>
            </a:r>
          </a:p>
        </p:txBody>
      </p:sp>
      <p:sp>
        <p:nvSpPr>
          <p:cNvPr id="96259" name="Line 7"/>
          <p:cNvSpPr>
            <a:spLocks noChangeShapeType="1"/>
          </p:cNvSpPr>
          <p:nvPr/>
        </p:nvSpPr>
        <p:spPr bwMode="auto">
          <a:xfrm flipH="1">
            <a:off x="1219200" y="1676400"/>
            <a:ext cx="304800" cy="990600"/>
          </a:xfrm>
          <a:prstGeom prst="line">
            <a:avLst/>
          </a:prstGeom>
          <a:noFill/>
          <a:ln w="9525">
            <a:solidFill>
              <a:schemeClr val="tx1"/>
            </a:solidFill>
            <a:round/>
            <a:headEnd/>
            <a:tailEnd type="triangle" w="med" len="med"/>
          </a:ln>
        </p:spPr>
        <p:txBody>
          <a:bodyPr/>
          <a:lstStyle/>
          <a:p>
            <a:endParaRPr lang="en-IN"/>
          </a:p>
        </p:txBody>
      </p:sp>
      <p:sp>
        <p:nvSpPr>
          <p:cNvPr id="96260" name="Line 8"/>
          <p:cNvSpPr>
            <a:spLocks noChangeShapeType="1"/>
          </p:cNvSpPr>
          <p:nvPr/>
        </p:nvSpPr>
        <p:spPr bwMode="auto">
          <a:xfrm flipH="1">
            <a:off x="2133600" y="1676400"/>
            <a:ext cx="0" cy="990600"/>
          </a:xfrm>
          <a:prstGeom prst="line">
            <a:avLst/>
          </a:prstGeom>
          <a:noFill/>
          <a:ln w="9525">
            <a:solidFill>
              <a:schemeClr val="tx1"/>
            </a:solidFill>
            <a:round/>
            <a:headEnd/>
            <a:tailEnd type="triangle" w="med" len="med"/>
          </a:ln>
        </p:spPr>
        <p:txBody>
          <a:bodyPr/>
          <a:lstStyle/>
          <a:p>
            <a:endParaRPr lang="en-IN"/>
          </a:p>
        </p:txBody>
      </p:sp>
      <p:sp>
        <p:nvSpPr>
          <p:cNvPr id="96261" name="Line 9"/>
          <p:cNvSpPr>
            <a:spLocks noChangeShapeType="1"/>
          </p:cNvSpPr>
          <p:nvPr/>
        </p:nvSpPr>
        <p:spPr bwMode="auto">
          <a:xfrm>
            <a:off x="2667000" y="1676400"/>
            <a:ext cx="304800" cy="990600"/>
          </a:xfrm>
          <a:prstGeom prst="line">
            <a:avLst/>
          </a:prstGeom>
          <a:noFill/>
          <a:ln w="9525">
            <a:solidFill>
              <a:schemeClr val="tx1"/>
            </a:solidFill>
            <a:round/>
            <a:headEnd/>
            <a:tailEnd type="triangle" w="med" len="med"/>
          </a:ln>
        </p:spPr>
        <p:txBody>
          <a:bodyPr/>
          <a:lstStyle/>
          <a:p>
            <a:endParaRPr lang="en-IN"/>
          </a:p>
        </p:txBody>
      </p:sp>
      <p:sp>
        <p:nvSpPr>
          <p:cNvPr id="96262" name="Rectangle 10"/>
          <p:cNvSpPr>
            <a:spLocks noChangeArrowheads="1"/>
          </p:cNvSpPr>
          <p:nvPr/>
        </p:nvSpPr>
        <p:spPr bwMode="auto">
          <a:xfrm>
            <a:off x="838200" y="2667000"/>
            <a:ext cx="685800" cy="609600"/>
          </a:xfrm>
          <a:prstGeom prst="rect">
            <a:avLst/>
          </a:prstGeom>
          <a:solidFill>
            <a:schemeClr val="accent1"/>
          </a:solidFill>
          <a:ln w="9525">
            <a:solidFill>
              <a:schemeClr val="tx1"/>
            </a:solidFill>
            <a:miter lim="800000"/>
            <a:headEnd/>
            <a:tailEnd/>
          </a:ln>
        </p:spPr>
        <p:txBody>
          <a:bodyPr wrap="none" anchor="ctr"/>
          <a:lstStyle/>
          <a:p>
            <a:pPr algn="ctr"/>
            <a:r>
              <a:rPr lang="en-US"/>
              <a:t>B</a:t>
            </a:r>
          </a:p>
        </p:txBody>
      </p:sp>
      <p:sp>
        <p:nvSpPr>
          <p:cNvPr id="96263" name="Rectangle 11"/>
          <p:cNvSpPr>
            <a:spLocks noChangeArrowheads="1"/>
          </p:cNvSpPr>
          <p:nvPr/>
        </p:nvSpPr>
        <p:spPr bwMode="auto">
          <a:xfrm>
            <a:off x="1828800" y="2667000"/>
            <a:ext cx="685800" cy="609600"/>
          </a:xfrm>
          <a:prstGeom prst="rect">
            <a:avLst/>
          </a:prstGeom>
          <a:solidFill>
            <a:schemeClr val="accent1"/>
          </a:solidFill>
          <a:ln w="9525">
            <a:solidFill>
              <a:schemeClr val="tx1"/>
            </a:solidFill>
            <a:miter lim="800000"/>
            <a:headEnd/>
            <a:tailEnd/>
          </a:ln>
        </p:spPr>
        <p:txBody>
          <a:bodyPr wrap="none" anchor="ctr"/>
          <a:lstStyle/>
          <a:p>
            <a:pPr algn="ctr"/>
            <a:r>
              <a:rPr lang="en-US"/>
              <a:t>C</a:t>
            </a:r>
          </a:p>
        </p:txBody>
      </p:sp>
      <p:sp>
        <p:nvSpPr>
          <p:cNvPr id="96264" name="Rectangle 12"/>
          <p:cNvSpPr>
            <a:spLocks noChangeArrowheads="1"/>
          </p:cNvSpPr>
          <p:nvPr/>
        </p:nvSpPr>
        <p:spPr bwMode="auto">
          <a:xfrm>
            <a:off x="2743200" y="2667000"/>
            <a:ext cx="685800" cy="609600"/>
          </a:xfrm>
          <a:prstGeom prst="rect">
            <a:avLst/>
          </a:prstGeom>
          <a:solidFill>
            <a:schemeClr val="accent1"/>
          </a:solidFill>
          <a:ln w="9525">
            <a:solidFill>
              <a:schemeClr val="tx1"/>
            </a:solidFill>
            <a:miter lim="800000"/>
            <a:headEnd/>
            <a:tailEnd/>
          </a:ln>
        </p:spPr>
        <p:txBody>
          <a:bodyPr wrap="none" anchor="ctr"/>
          <a:lstStyle/>
          <a:p>
            <a:pPr algn="ctr"/>
            <a:r>
              <a:rPr lang="en-US"/>
              <a:t>D</a:t>
            </a:r>
          </a:p>
        </p:txBody>
      </p:sp>
      <p:sp>
        <p:nvSpPr>
          <p:cNvPr id="96265" name="Freeform 16"/>
          <p:cNvSpPr>
            <a:spLocks/>
          </p:cNvSpPr>
          <p:nvPr/>
        </p:nvSpPr>
        <p:spPr bwMode="auto">
          <a:xfrm>
            <a:off x="1600200" y="1524000"/>
            <a:ext cx="1752600" cy="469900"/>
          </a:xfrm>
          <a:custGeom>
            <a:avLst/>
            <a:gdLst>
              <a:gd name="T0" fmla="*/ 240 w 1104"/>
              <a:gd name="T1" fmla="*/ 96 h 296"/>
              <a:gd name="T2" fmla="*/ 48 w 1104"/>
              <a:gd name="T3" fmla="*/ 192 h 296"/>
              <a:gd name="T4" fmla="*/ 528 w 1104"/>
              <a:gd name="T5" fmla="*/ 288 h 296"/>
              <a:gd name="T6" fmla="*/ 1056 w 1104"/>
              <a:gd name="T7" fmla="*/ 144 h 296"/>
              <a:gd name="T8" fmla="*/ 816 w 1104"/>
              <a:gd name="T9" fmla="*/ 0 h 296"/>
              <a:gd name="T10" fmla="*/ 0 60000 65536"/>
              <a:gd name="T11" fmla="*/ 0 60000 65536"/>
              <a:gd name="T12" fmla="*/ 0 60000 65536"/>
              <a:gd name="T13" fmla="*/ 0 60000 65536"/>
              <a:gd name="T14" fmla="*/ 0 60000 65536"/>
              <a:gd name="T15" fmla="*/ 0 w 1104"/>
              <a:gd name="T16" fmla="*/ 0 h 296"/>
              <a:gd name="T17" fmla="*/ 1104 w 1104"/>
              <a:gd name="T18" fmla="*/ 296 h 296"/>
            </a:gdLst>
            <a:ahLst/>
            <a:cxnLst>
              <a:cxn ang="T10">
                <a:pos x="T0" y="T1"/>
              </a:cxn>
              <a:cxn ang="T11">
                <a:pos x="T2" y="T3"/>
              </a:cxn>
              <a:cxn ang="T12">
                <a:pos x="T4" y="T5"/>
              </a:cxn>
              <a:cxn ang="T13">
                <a:pos x="T6" y="T7"/>
              </a:cxn>
              <a:cxn ang="T14">
                <a:pos x="T8" y="T9"/>
              </a:cxn>
            </a:cxnLst>
            <a:rect l="T15" t="T16" r="T17" b="T18"/>
            <a:pathLst>
              <a:path w="1104" h="296">
                <a:moveTo>
                  <a:pt x="240" y="96"/>
                </a:moveTo>
                <a:cubicBezTo>
                  <a:pt x="120" y="128"/>
                  <a:pt x="0" y="160"/>
                  <a:pt x="48" y="192"/>
                </a:cubicBezTo>
                <a:cubicBezTo>
                  <a:pt x="96" y="224"/>
                  <a:pt x="360" y="296"/>
                  <a:pt x="528" y="288"/>
                </a:cubicBezTo>
                <a:cubicBezTo>
                  <a:pt x="696" y="280"/>
                  <a:pt x="1008" y="192"/>
                  <a:pt x="1056" y="144"/>
                </a:cubicBezTo>
                <a:cubicBezTo>
                  <a:pt x="1104" y="96"/>
                  <a:pt x="856" y="24"/>
                  <a:pt x="816" y="0"/>
                </a:cubicBezTo>
              </a:path>
            </a:pathLst>
          </a:custGeom>
          <a:noFill/>
          <a:ln w="9525">
            <a:solidFill>
              <a:schemeClr val="tx1"/>
            </a:solidFill>
            <a:round/>
            <a:headEnd/>
            <a:tailEnd type="triangle" w="med" len="med"/>
          </a:ln>
        </p:spPr>
        <p:txBody>
          <a:bodyPr/>
          <a:lstStyle/>
          <a:p>
            <a:endParaRPr lang="en-IN"/>
          </a:p>
        </p:txBody>
      </p:sp>
      <p:sp>
        <p:nvSpPr>
          <p:cNvPr id="96266" name="Rectangle 17"/>
          <p:cNvSpPr>
            <a:spLocks noChangeArrowheads="1"/>
          </p:cNvSpPr>
          <p:nvPr/>
        </p:nvSpPr>
        <p:spPr bwMode="auto">
          <a:xfrm>
            <a:off x="5943600" y="762000"/>
            <a:ext cx="1524000" cy="914400"/>
          </a:xfrm>
          <a:prstGeom prst="rect">
            <a:avLst/>
          </a:prstGeom>
          <a:solidFill>
            <a:schemeClr val="accent1"/>
          </a:solidFill>
          <a:ln w="9525">
            <a:solidFill>
              <a:schemeClr val="tx1"/>
            </a:solidFill>
            <a:miter lim="800000"/>
            <a:headEnd/>
            <a:tailEnd/>
          </a:ln>
        </p:spPr>
        <p:txBody>
          <a:bodyPr wrap="none" anchor="ctr"/>
          <a:lstStyle/>
          <a:p>
            <a:pPr algn="ctr"/>
            <a:r>
              <a:rPr lang="en-US"/>
              <a:t>A</a:t>
            </a:r>
          </a:p>
        </p:txBody>
      </p:sp>
      <p:sp>
        <p:nvSpPr>
          <p:cNvPr id="96267" name="Line 18"/>
          <p:cNvSpPr>
            <a:spLocks noChangeShapeType="1"/>
          </p:cNvSpPr>
          <p:nvPr/>
        </p:nvSpPr>
        <p:spPr bwMode="auto">
          <a:xfrm flipH="1">
            <a:off x="5791200" y="1676400"/>
            <a:ext cx="304800" cy="990600"/>
          </a:xfrm>
          <a:prstGeom prst="line">
            <a:avLst/>
          </a:prstGeom>
          <a:noFill/>
          <a:ln w="9525">
            <a:solidFill>
              <a:schemeClr val="tx1"/>
            </a:solidFill>
            <a:round/>
            <a:headEnd/>
            <a:tailEnd type="triangle" w="med" len="med"/>
          </a:ln>
        </p:spPr>
        <p:txBody>
          <a:bodyPr/>
          <a:lstStyle/>
          <a:p>
            <a:endParaRPr lang="en-IN"/>
          </a:p>
        </p:txBody>
      </p:sp>
      <p:sp>
        <p:nvSpPr>
          <p:cNvPr id="96268" name="Line 19"/>
          <p:cNvSpPr>
            <a:spLocks noChangeShapeType="1"/>
          </p:cNvSpPr>
          <p:nvPr/>
        </p:nvSpPr>
        <p:spPr bwMode="auto">
          <a:xfrm flipH="1">
            <a:off x="6705600" y="1676400"/>
            <a:ext cx="0" cy="990600"/>
          </a:xfrm>
          <a:prstGeom prst="line">
            <a:avLst/>
          </a:prstGeom>
          <a:noFill/>
          <a:ln w="9525">
            <a:solidFill>
              <a:schemeClr val="tx1"/>
            </a:solidFill>
            <a:round/>
            <a:headEnd/>
            <a:tailEnd type="triangle" w="med" len="med"/>
          </a:ln>
        </p:spPr>
        <p:txBody>
          <a:bodyPr/>
          <a:lstStyle/>
          <a:p>
            <a:endParaRPr lang="en-IN"/>
          </a:p>
        </p:txBody>
      </p:sp>
      <p:sp>
        <p:nvSpPr>
          <p:cNvPr id="96269" name="Line 20"/>
          <p:cNvSpPr>
            <a:spLocks noChangeShapeType="1"/>
          </p:cNvSpPr>
          <p:nvPr/>
        </p:nvSpPr>
        <p:spPr bwMode="auto">
          <a:xfrm>
            <a:off x="7239000" y="1676400"/>
            <a:ext cx="304800" cy="990600"/>
          </a:xfrm>
          <a:prstGeom prst="line">
            <a:avLst/>
          </a:prstGeom>
          <a:noFill/>
          <a:ln w="9525">
            <a:solidFill>
              <a:schemeClr val="tx1"/>
            </a:solidFill>
            <a:round/>
            <a:headEnd/>
            <a:tailEnd type="triangle" w="med" len="med"/>
          </a:ln>
        </p:spPr>
        <p:txBody>
          <a:bodyPr/>
          <a:lstStyle/>
          <a:p>
            <a:endParaRPr lang="en-IN"/>
          </a:p>
        </p:txBody>
      </p:sp>
      <p:sp>
        <p:nvSpPr>
          <p:cNvPr id="96270" name="Rectangle 21"/>
          <p:cNvSpPr>
            <a:spLocks noChangeArrowheads="1"/>
          </p:cNvSpPr>
          <p:nvPr/>
        </p:nvSpPr>
        <p:spPr bwMode="auto">
          <a:xfrm>
            <a:off x="5410200" y="2667000"/>
            <a:ext cx="685800" cy="609600"/>
          </a:xfrm>
          <a:prstGeom prst="rect">
            <a:avLst/>
          </a:prstGeom>
          <a:solidFill>
            <a:schemeClr val="accent1"/>
          </a:solidFill>
          <a:ln w="9525">
            <a:solidFill>
              <a:schemeClr val="tx1"/>
            </a:solidFill>
            <a:miter lim="800000"/>
            <a:headEnd/>
            <a:tailEnd/>
          </a:ln>
        </p:spPr>
        <p:txBody>
          <a:bodyPr wrap="none" anchor="ctr"/>
          <a:lstStyle/>
          <a:p>
            <a:pPr algn="ctr"/>
            <a:r>
              <a:rPr lang="en-US"/>
              <a:t>B</a:t>
            </a:r>
          </a:p>
        </p:txBody>
      </p:sp>
      <p:sp>
        <p:nvSpPr>
          <p:cNvPr id="96271" name="Rectangle 22"/>
          <p:cNvSpPr>
            <a:spLocks noChangeArrowheads="1"/>
          </p:cNvSpPr>
          <p:nvPr/>
        </p:nvSpPr>
        <p:spPr bwMode="auto">
          <a:xfrm>
            <a:off x="6400800" y="2667000"/>
            <a:ext cx="685800" cy="609600"/>
          </a:xfrm>
          <a:prstGeom prst="rect">
            <a:avLst/>
          </a:prstGeom>
          <a:solidFill>
            <a:schemeClr val="accent1"/>
          </a:solidFill>
          <a:ln w="9525">
            <a:solidFill>
              <a:schemeClr val="tx1"/>
            </a:solidFill>
            <a:miter lim="800000"/>
            <a:headEnd/>
            <a:tailEnd/>
          </a:ln>
        </p:spPr>
        <p:txBody>
          <a:bodyPr wrap="none" anchor="ctr"/>
          <a:lstStyle/>
          <a:p>
            <a:pPr algn="ctr"/>
            <a:r>
              <a:rPr lang="en-US"/>
              <a:t>C</a:t>
            </a:r>
          </a:p>
        </p:txBody>
      </p:sp>
      <p:sp>
        <p:nvSpPr>
          <p:cNvPr id="96272" name="Rectangle 23"/>
          <p:cNvSpPr>
            <a:spLocks noChangeArrowheads="1"/>
          </p:cNvSpPr>
          <p:nvPr/>
        </p:nvSpPr>
        <p:spPr bwMode="auto">
          <a:xfrm>
            <a:off x="7315200" y="2667000"/>
            <a:ext cx="685800" cy="609600"/>
          </a:xfrm>
          <a:prstGeom prst="rect">
            <a:avLst/>
          </a:prstGeom>
          <a:solidFill>
            <a:schemeClr val="accent1"/>
          </a:solidFill>
          <a:ln w="9525">
            <a:solidFill>
              <a:schemeClr val="tx1"/>
            </a:solidFill>
            <a:miter lim="800000"/>
            <a:headEnd/>
            <a:tailEnd/>
          </a:ln>
        </p:spPr>
        <p:txBody>
          <a:bodyPr wrap="none" anchor="ctr"/>
          <a:lstStyle/>
          <a:p>
            <a:pPr algn="ctr"/>
            <a:r>
              <a:rPr lang="en-US"/>
              <a:t>D</a:t>
            </a:r>
          </a:p>
        </p:txBody>
      </p:sp>
      <p:sp>
        <p:nvSpPr>
          <p:cNvPr id="96273" name="AutoShape 24"/>
          <p:cNvSpPr>
            <a:spLocks noChangeArrowheads="1"/>
          </p:cNvSpPr>
          <p:nvPr/>
        </p:nvSpPr>
        <p:spPr bwMode="auto">
          <a:xfrm>
            <a:off x="6553200" y="1447800"/>
            <a:ext cx="838200" cy="457200"/>
          </a:xfrm>
          <a:prstGeom prst="diamond">
            <a:avLst/>
          </a:prstGeom>
          <a:solidFill>
            <a:schemeClr val="accent1"/>
          </a:solidFill>
          <a:ln w="9525">
            <a:solidFill>
              <a:schemeClr val="tx1"/>
            </a:solidFill>
            <a:miter lim="800000"/>
            <a:headEnd/>
            <a:tailEnd/>
          </a:ln>
        </p:spPr>
        <p:txBody>
          <a:bodyPr wrap="none" anchor="ctr"/>
          <a:lstStyle/>
          <a:p>
            <a:endParaRPr lang="en-IN"/>
          </a:p>
        </p:txBody>
      </p:sp>
      <p:sp>
        <p:nvSpPr>
          <p:cNvPr id="96274" name="Text Box 25"/>
          <p:cNvSpPr txBox="1">
            <a:spLocks noChangeArrowheads="1"/>
          </p:cNvSpPr>
          <p:nvPr/>
        </p:nvSpPr>
        <p:spPr bwMode="auto">
          <a:xfrm>
            <a:off x="1371600" y="3886200"/>
            <a:ext cx="6067425" cy="519113"/>
          </a:xfrm>
          <a:prstGeom prst="rect">
            <a:avLst/>
          </a:prstGeom>
          <a:noFill/>
          <a:ln w="9525">
            <a:noFill/>
            <a:miter lim="800000"/>
            <a:headEnd/>
            <a:tailEnd/>
          </a:ln>
        </p:spPr>
        <p:txBody>
          <a:bodyPr>
            <a:spAutoFit/>
          </a:bodyPr>
          <a:lstStyle/>
          <a:p>
            <a:r>
              <a:rPr lang="en-US" sz="2800"/>
              <a:t>Iteration and decision representation</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3"/>
          <p:cNvSpPr>
            <a:spLocks noGrp="1" noChangeArrowheads="1"/>
          </p:cNvSpPr>
          <p:nvPr>
            <p:ph type="body" idx="1"/>
          </p:nvPr>
        </p:nvSpPr>
        <p:spPr>
          <a:xfrm>
            <a:off x="457200" y="304800"/>
            <a:ext cx="8229600" cy="6324600"/>
          </a:xfrm>
        </p:spPr>
        <p:txBody>
          <a:bodyPr/>
          <a:lstStyle/>
          <a:p>
            <a:pPr eaLnBrk="1" hangingPunct="1">
              <a:lnSpc>
                <a:spcPct val="90000"/>
              </a:lnSpc>
            </a:pPr>
            <a:r>
              <a:rPr lang="en-US" smtClean="0"/>
              <a:t>If module A repeatedly calls the modules C and D then it is represented by a looping arrow around the arrows joining the subordinates C and D to A</a:t>
            </a:r>
          </a:p>
          <a:p>
            <a:pPr eaLnBrk="1" hangingPunct="1">
              <a:lnSpc>
                <a:spcPct val="90000"/>
              </a:lnSpc>
            </a:pPr>
            <a:r>
              <a:rPr lang="en-US" smtClean="0"/>
              <a:t>All the subordinate modules activated within a common loop are enclosed in the same looping arrow</a:t>
            </a:r>
          </a:p>
          <a:p>
            <a:pPr eaLnBrk="1" hangingPunct="1">
              <a:lnSpc>
                <a:spcPct val="90000"/>
              </a:lnSpc>
            </a:pPr>
            <a:r>
              <a:rPr lang="en-US" smtClean="0"/>
              <a:t>If the invocation of modules C and D in module A depends on the outcome of some decision, that is represented by a small diamond in the box for A with the arrows joining C and D coming out of this diamond</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3"/>
          <p:cNvSpPr>
            <a:spLocks noGrp="1" noChangeArrowheads="1"/>
          </p:cNvSpPr>
          <p:nvPr>
            <p:ph type="body" idx="1"/>
          </p:nvPr>
        </p:nvSpPr>
        <p:spPr>
          <a:xfrm>
            <a:off x="457200" y="152400"/>
            <a:ext cx="8229600" cy="6705600"/>
          </a:xfrm>
        </p:spPr>
        <p:txBody>
          <a:bodyPr/>
          <a:lstStyle/>
          <a:p>
            <a:pPr eaLnBrk="1" hangingPunct="1">
              <a:lnSpc>
                <a:spcPct val="90000"/>
              </a:lnSpc>
            </a:pPr>
            <a:r>
              <a:rPr lang="en-US" sz="2800" smtClean="0"/>
              <a:t>Modules in a system can be categorized into few classes</a:t>
            </a:r>
          </a:p>
          <a:p>
            <a:pPr eaLnBrk="1" hangingPunct="1">
              <a:lnSpc>
                <a:spcPct val="90000"/>
              </a:lnSpc>
            </a:pPr>
            <a:r>
              <a:rPr lang="en-US" sz="2800" smtClean="0"/>
              <a:t>There are some modules that obtain information from their subordinates and then pass it to their super ordinates </a:t>
            </a:r>
          </a:p>
          <a:p>
            <a:pPr eaLnBrk="1" hangingPunct="1">
              <a:lnSpc>
                <a:spcPct val="90000"/>
              </a:lnSpc>
            </a:pPr>
            <a:r>
              <a:rPr lang="en-US" sz="2800" smtClean="0"/>
              <a:t>This kind of module is an </a:t>
            </a:r>
            <a:r>
              <a:rPr lang="en-US" sz="2800" smtClean="0">
                <a:solidFill>
                  <a:srgbClr val="CC0000"/>
                </a:solidFill>
              </a:rPr>
              <a:t>input module</a:t>
            </a:r>
          </a:p>
          <a:p>
            <a:pPr eaLnBrk="1" hangingPunct="1">
              <a:lnSpc>
                <a:spcPct val="90000"/>
              </a:lnSpc>
            </a:pPr>
            <a:r>
              <a:rPr lang="en-US" sz="2800" smtClean="0"/>
              <a:t>Similarly there are </a:t>
            </a:r>
            <a:r>
              <a:rPr lang="en-US" sz="2800" smtClean="0">
                <a:solidFill>
                  <a:srgbClr val="CC0000"/>
                </a:solidFill>
              </a:rPr>
              <a:t>output modules</a:t>
            </a:r>
          </a:p>
          <a:p>
            <a:pPr eaLnBrk="1" hangingPunct="1">
              <a:lnSpc>
                <a:spcPct val="90000"/>
              </a:lnSpc>
            </a:pPr>
            <a:r>
              <a:rPr lang="en-US" sz="2800" smtClean="0"/>
              <a:t>These take information from their super ordinates and pass it on to their subordinates</a:t>
            </a:r>
          </a:p>
          <a:p>
            <a:pPr eaLnBrk="1" hangingPunct="1">
              <a:lnSpc>
                <a:spcPct val="90000"/>
              </a:lnSpc>
            </a:pPr>
            <a:r>
              <a:rPr lang="en-US" sz="2800" smtClean="0"/>
              <a:t>Some modules are called </a:t>
            </a:r>
            <a:r>
              <a:rPr lang="en-US" sz="2800" smtClean="0">
                <a:solidFill>
                  <a:srgbClr val="CC0000"/>
                </a:solidFill>
              </a:rPr>
              <a:t>transform modules</a:t>
            </a:r>
          </a:p>
          <a:p>
            <a:pPr eaLnBrk="1" hangingPunct="1">
              <a:lnSpc>
                <a:spcPct val="90000"/>
              </a:lnSpc>
            </a:pPr>
            <a:r>
              <a:rPr lang="en-US" sz="2800" smtClean="0"/>
              <a:t>These modules transform data from one form into another</a:t>
            </a:r>
          </a:p>
          <a:p>
            <a:pPr eaLnBrk="1" hangingPunct="1">
              <a:lnSpc>
                <a:spcPct val="90000"/>
              </a:lnSpc>
            </a:pPr>
            <a:r>
              <a:rPr lang="en-US" sz="2800" smtClean="0"/>
              <a:t>Most of the computational modules fall under this category</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4"/>
          <p:cNvSpPr>
            <a:spLocks noChangeArrowheads="1"/>
          </p:cNvSpPr>
          <p:nvPr/>
        </p:nvSpPr>
        <p:spPr bwMode="auto">
          <a:xfrm>
            <a:off x="1143000" y="1143000"/>
            <a:ext cx="1219200" cy="685800"/>
          </a:xfrm>
          <a:prstGeom prst="rect">
            <a:avLst/>
          </a:prstGeom>
          <a:solidFill>
            <a:schemeClr val="accent1"/>
          </a:solidFill>
          <a:ln w="9525">
            <a:solidFill>
              <a:schemeClr val="tx1"/>
            </a:solidFill>
            <a:miter lim="800000"/>
            <a:headEnd/>
            <a:tailEnd/>
          </a:ln>
        </p:spPr>
        <p:txBody>
          <a:bodyPr wrap="none" anchor="ctr"/>
          <a:lstStyle/>
          <a:p>
            <a:pPr algn="ctr"/>
            <a:r>
              <a:rPr lang="en-US"/>
              <a:t>Input </a:t>
            </a:r>
          </a:p>
          <a:p>
            <a:pPr algn="ctr"/>
            <a:r>
              <a:rPr lang="en-US"/>
              <a:t>Module</a:t>
            </a:r>
          </a:p>
        </p:txBody>
      </p:sp>
      <p:sp>
        <p:nvSpPr>
          <p:cNvPr id="99331" name="Line 6"/>
          <p:cNvSpPr>
            <a:spLocks noChangeShapeType="1"/>
          </p:cNvSpPr>
          <p:nvPr/>
        </p:nvSpPr>
        <p:spPr bwMode="auto">
          <a:xfrm flipH="1">
            <a:off x="1905000" y="457200"/>
            <a:ext cx="533400" cy="685800"/>
          </a:xfrm>
          <a:prstGeom prst="line">
            <a:avLst/>
          </a:prstGeom>
          <a:noFill/>
          <a:ln w="9525">
            <a:solidFill>
              <a:schemeClr val="tx1"/>
            </a:solidFill>
            <a:round/>
            <a:headEnd/>
            <a:tailEnd type="triangle" w="med" len="med"/>
          </a:ln>
        </p:spPr>
        <p:txBody>
          <a:bodyPr/>
          <a:lstStyle/>
          <a:p>
            <a:endParaRPr lang="en-IN"/>
          </a:p>
        </p:txBody>
      </p:sp>
      <p:grpSp>
        <p:nvGrpSpPr>
          <p:cNvPr id="99332" name="Group 18"/>
          <p:cNvGrpSpPr>
            <a:grpSpLocks/>
          </p:cNvGrpSpPr>
          <p:nvPr/>
        </p:nvGrpSpPr>
        <p:grpSpPr bwMode="auto">
          <a:xfrm>
            <a:off x="1905000" y="304800"/>
            <a:ext cx="381000" cy="533400"/>
            <a:chOff x="1200" y="192"/>
            <a:chExt cx="240" cy="336"/>
          </a:xfrm>
        </p:grpSpPr>
        <p:sp>
          <p:nvSpPr>
            <p:cNvPr id="99376" name="Line 7"/>
            <p:cNvSpPr>
              <a:spLocks noChangeShapeType="1"/>
            </p:cNvSpPr>
            <p:nvPr/>
          </p:nvSpPr>
          <p:spPr bwMode="auto">
            <a:xfrm flipV="1">
              <a:off x="1296" y="192"/>
              <a:ext cx="144" cy="192"/>
            </a:xfrm>
            <a:prstGeom prst="line">
              <a:avLst/>
            </a:prstGeom>
            <a:noFill/>
            <a:ln w="9525">
              <a:solidFill>
                <a:schemeClr val="tx1"/>
              </a:solidFill>
              <a:round/>
              <a:headEnd/>
              <a:tailEnd type="triangle" w="med" len="med"/>
            </a:ln>
          </p:spPr>
          <p:txBody>
            <a:bodyPr/>
            <a:lstStyle/>
            <a:p>
              <a:endParaRPr lang="en-IN"/>
            </a:p>
          </p:txBody>
        </p:sp>
        <p:sp>
          <p:nvSpPr>
            <p:cNvPr id="99377" name="Oval 8"/>
            <p:cNvSpPr>
              <a:spLocks noChangeArrowheads="1"/>
            </p:cNvSpPr>
            <p:nvPr/>
          </p:nvSpPr>
          <p:spPr bwMode="auto">
            <a:xfrm>
              <a:off x="1200" y="384"/>
              <a:ext cx="144" cy="144"/>
            </a:xfrm>
            <a:prstGeom prst="ellipse">
              <a:avLst/>
            </a:prstGeom>
            <a:solidFill>
              <a:schemeClr val="accent1"/>
            </a:solidFill>
            <a:ln w="9525">
              <a:solidFill>
                <a:schemeClr val="tx1"/>
              </a:solidFill>
              <a:round/>
              <a:headEnd/>
              <a:tailEnd/>
            </a:ln>
          </p:spPr>
          <p:txBody>
            <a:bodyPr wrap="none" anchor="ctr"/>
            <a:lstStyle/>
            <a:p>
              <a:endParaRPr lang="en-IN"/>
            </a:p>
          </p:txBody>
        </p:sp>
      </p:grpSp>
      <p:sp>
        <p:nvSpPr>
          <p:cNvPr id="99333" name="Text Box 9"/>
          <p:cNvSpPr txBox="1">
            <a:spLocks noChangeArrowheads="1"/>
          </p:cNvSpPr>
          <p:nvPr/>
        </p:nvSpPr>
        <p:spPr bwMode="auto">
          <a:xfrm>
            <a:off x="2362200" y="609600"/>
            <a:ext cx="1682750" cy="641350"/>
          </a:xfrm>
          <a:prstGeom prst="rect">
            <a:avLst/>
          </a:prstGeom>
          <a:noFill/>
          <a:ln w="9525">
            <a:noFill/>
            <a:miter lim="800000"/>
            <a:headEnd/>
            <a:tailEnd/>
          </a:ln>
        </p:spPr>
        <p:txBody>
          <a:bodyPr wrap="none">
            <a:spAutoFit/>
          </a:bodyPr>
          <a:lstStyle/>
          <a:p>
            <a:r>
              <a:rPr lang="en-US"/>
              <a:t>Data to</a:t>
            </a:r>
          </a:p>
          <a:p>
            <a:r>
              <a:rPr lang="en-US"/>
              <a:t>Super ordinate</a:t>
            </a:r>
          </a:p>
        </p:txBody>
      </p:sp>
      <p:sp>
        <p:nvSpPr>
          <p:cNvPr id="99334" name="Rectangle 10"/>
          <p:cNvSpPr>
            <a:spLocks noChangeArrowheads="1"/>
          </p:cNvSpPr>
          <p:nvPr/>
        </p:nvSpPr>
        <p:spPr bwMode="auto">
          <a:xfrm>
            <a:off x="6400800" y="1219200"/>
            <a:ext cx="1219200" cy="685800"/>
          </a:xfrm>
          <a:prstGeom prst="rect">
            <a:avLst/>
          </a:prstGeom>
          <a:solidFill>
            <a:schemeClr val="accent1"/>
          </a:solidFill>
          <a:ln w="9525">
            <a:solidFill>
              <a:schemeClr val="tx1"/>
            </a:solidFill>
            <a:miter lim="800000"/>
            <a:headEnd/>
            <a:tailEnd/>
          </a:ln>
        </p:spPr>
        <p:txBody>
          <a:bodyPr wrap="none" anchor="ctr"/>
          <a:lstStyle/>
          <a:p>
            <a:pPr algn="ctr"/>
            <a:r>
              <a:rPr lang="en-US"/>
              <a:t>Output</a:t>
            </a:r>
          </a:p>
          <a:p>
            <a:pPr algn="ctr"/>
            <a:r>
              <a:rPr lang="en-US"/>
              <a:t>Module</a:t>
            </a:r>
          </a:p>
        </p:txBody>
      </p:sp>
      <p:sp>
        <p:nvSpPr>
          <p:cNvPr id="99335" name="Line 11"/>
          <p:cNvSpPr>
            <a:spLocks noChangeShapeType="1"/>
          </p:cNvSpPr>
          <p:nvPr/>
        </p:nvSpPr>
        <p:spPr bwMode="auto">
          <a:xfrm>
            <a:off x="6553200" y="533400"/>
            <a:ext cx="457200" cy="685800"/>
          </a:xfrm>
          <a:prstGeom prst="line">
            <a:avLst/>
          </a:prstGeom>
          <a:noFill/>
          <a:ln w="9525">
            <a:solidFill>
              <a:schemeClr val="tx1"/>
            </a:solidFill>
            <a:round/>
            <a:headEnd/>
            <a:tailEnd type="triangle" w="med" len="med"/>
          </a:ln>
        </p:spPr>
        <p:txBody>
          <a:bodyPr/>
          <a:lstStyle/>
          <a:p>
            <a:endParaRPr lang="en-IN"/>
          </a:p>
        </p:txBody>
      </p:sp>
      <p:grpSp>
        <p:nvGrpSpPr>
          <p:cNvPr id="99336" name="Group 22"/>
          <p:cNvGrpSpPr>
            <a:grpSpLocks/>
          </p:cNvGrpSpPr>
          <p:nvPr/>
        </p:nvGrpSpPr>
        <p:grpSpPr bwMode="auto">
          <a:xfrm>
            <a:off x="6705600" y="381000"/>
            <a:ext cx="381000" cy="609600"/>
            <a:chOff x="4224" y="240"/>
            <a:chExt cx="240" cy="384"/>
          </a:xfrm>
        </p:grpSpPr>
        <p:sp>
          <p:nvSpPr>
            <p:cNvPr id="99374" name="Line 12"/>
            <p:cNvSpPr>
              <a:spLocks noChangeShapeType="1"/>
            </p:cNvSpPr>
            <p:nvPr/>
          </p:nvSpPr>
          <p:spPr bwMode="auto">
            <a:xfrm>
              <a:off x="4320" y="384"/>
              <a:ext cx="144" cy="240"/>
            </a:xfrm>
            <a:prstGeom prst="line">
              <a:avLst/>
            </a:prstGeom>
            <a:noFill/>
            <a:ln w="9525">
              <a:solidFill>
                <a:schemeClr val="tx1"/>
              </a:solidFill>
              <a:round/>
              <a:headEnd/>
              <a:tailEnd type="triangle" w="med" len="med"/>
            </a:ln>
          </p:spPr>
          <p:txBody>
            <a:bodyPr/>
            <a:lstStyle/>
            <a:p>
              <a:endParaRPr lang="en-IN"/>
            </a:p>
          </p:txBody>
        </p:sp>
        <p:sp>
          <p:nvSpPr>
            <p:cNvPr id="99375" name="Oval 13"/>
            <p:cNvSpPr>
              <a:spLocks noChangeArrowheads="1"/>
            </p:cNvSpPr>
            <p:nvPr/>
          </p:nvSpPr>
          <p:spPr bwMode="auto">
            <a:xfrm>
              <a:off x="4224" y="240"/>
              <a:ext cx="144" cy="144"/>
            </a:xfrm>
            <a:prstGeom prst="ellipse">
              <a:avLst/>
            </a:prstGeom>
            <a:solidFill>
              <a:schemeClr val="accent1"/>
            </a:solidFill>
            <a:ln w="9525">
              <a:solidFill>
                <a:schemeClr val="tx1"/>
              </a:solidFill>
              <a:round/>
              <a:headEnd/>
              <a:tailEnd/>
            </a:ln>
          </p:spPr>
          <p:txBody>
            <a:bodyPr wrap="none" anchor="ctr"/>
            <a:lstStyle/>
            <a:p>
              <a:endParaRPr lang="en-IN"/>
            </a:p>
          </p:txBody>
        </p:sp>
      </p:grpSp>
      <p:sp>
        <p:nvSpPr>
          <p:cNvPr id="99337" name="Text Box 14"/>
          <p:cNvSpPr txBox="1">
            <a:spLocks noChangeArrowheads="1"/>
          </p:cNvSpPr>
          <p:nvPr/>
        </p:nvSpPr>
        <p:spPr bwMode="auto">
          <a:xfrm>
            <a:off x="7070725" y="493713"/>
            <a:ext cx="1682750" cy="641350"/>
          </a:xfrm>
          <a:prstGeom prst="rect">
            <a:avLst/>
          </a:prstGeom>
          <a:noFill/>
          <a:ln w="9525">
            <a:noFill/>
            <a:miter lim="800000"/>
            <a:headEnd/>
            <a:tailEnd/>
          </a:ln>
        </p:spPr>
        <p:txBody>
          <a:bodyPr wrap="none">
            <a:spAutoFit/>
          </a:bodyPr>
          <a:lstStyle/>
          <a:p>
            <a:r>
              <a:rPr lang="en-US"/>
              <a:t>Data from</a:t>
            </a:r>
          </a:p>
          <a:p>
            <a:r>
              <a:rPr lang="en-US"/>
              <a:t>Super ordinate</a:t>
            </a:r>
          </a:p>
        </p:txBody>
      </p:sp>
      <p:sp>
        <p:nvSpPr>
          <p:cNvPr id="99338" name="Rectangle 15"/>
          <p:cNvSpPr>
            <a:spLocks noChangeArrowheads="1"/>
          </p:cNvSpPr>
          <p:nvPr/>
        </p:nvSpPr>
        <p:spPr bwMode="auto">
          <a:xfrm>
            <a:off x="1143000" y="2590800"/>
            <a:ext cx="1219200" cy="685800"/>
          </a:xfrm>
          <a:prstGeom prst="rect">
            <a:avLst/>
          </a:prstGeom>
          <a:solidFill>
            <a:schemeClr val="accent1"/>
          </a:solidFill>
          <a:ln w="9525">
            <a:solidFill>
              <a:schemeClr val="tx1"/>
            </a:solidFill>
            <a:miter lim="800000"/>
            <a:headEnd/>
            <a:tailEnd/>
          </a:ln>
        </p:spPr>
        <p:txBody>
          <a:bodyPr wrap="none" anchor="ctr"/>
          <a:lstStyle/>
          <a:p>
            <a:pPr algn="ctr"/>
            <a:r>
              <a:rPr lang="en-US"/>
              <a:t>Coordinate</a:t>
            </a:r>
          </a:p>
          <a:p>
            <a:pPr algn="ctr"/>
            <a:r>
              <a:rPr lang="en-US"/>
              <a:t>Module</a:t>
            </a:r>
          </a:p>
        </p:txBody>
      </p:sp>
      <p:sp>
        <p:nvSpPr>
          <p:cNvPr id="99339" name="Line 16"/>
          <p:cNvSpPr>
            <a:spLocks noChangeShapeType="1"/>
          </p:cNvSpPr>
          <p:nvPr/>
        </p:nvSpPr>
        <p:spPr bwMode="auto">
          <a:xfrm flipH="1">
            <a:off x="990600" y="3276600"/>
            <a:ext cx="457200" cy="685800"/>
          </a:xfrm>
          <a:prstGeom prst="line">
            <a:avLst/>
          </a:prstGeom>
          <a:noFill/>
          <a:ln w="9525">
            <a:solidFill>
              <a:schemeClr val="tx1"/>
            </a:solidFill>
            <a:round/>
            <a:headEnd/>
            <a:tailEnd type="triangle" w="med" len="med"/>
          </a:ln>
        </p:spPr>
        <p:txBody>
          <a:bodyPr/>
          <a:lstStyle/>
          <a:p>
            <a:endParaRPr lang="en-IN"/>
          </a:p>
        </p:txBody>
      </p:sp>
      <p:sp>
        <p:nvSpPr>
          <p:cNvPr id="99340" name="Line 17"/>
          <p:cNvSpPr>
            <a:spLocks noChangeShapeType="1"/>
          </p:cNvSpPr>
          <p:nvPr/>
        </p:nvSpPr>
        <p:spPr bwMode="auto">
          <a:xfrm>
            <a:off x="1981200" y="3276600"/>
            <a:ext cx="381000" cy="685800"/>
          </a:xfrm>
          <a:prstGeom prst="line">
            <a:avLst/>
          </a:prstGeom>
          <a:noFill/>
          <a:ln w="9525">
            <a:solidFill>
              <a:schemeClr val="tx1"/>
            </a:solidFill>
            <a:round/>
            <a:headEnd/>
            <a:tailEnd type="triangle" w="med" len="med"/>
          </a:ln>
        </p:spPr>
        <p:txBody>
          <a:bodyPr/>
          <a:lstStyle/>
          <a:p>
            <a:endParaRPr lang="en-IN"/>
          </a:p>
        </p:txBody>
      </p:sp>
      <p:grpSp>
        <p:nvGrpSpPr>
          <p:cNvPr id="99341" name="Group 19"/>
          <p:cNvGrpSpPr>
            <a:grpSpLocks/>
          </p:cNvGrpSpPr>
          <p:nvPr/>
        </p:nvGrpSpPr>
        <p:grpSpPr bwMode="auto">
          <a:xfrm>
            <a:off x="762000" y="3352800"/>
            <a:ext cx="381000" cy="533400"/>
            <a:chOff x="1200" y="192"/>
            <a:chExt cx="240" cy="336"/>
          </a:xfrm>
        </p:grpSpPr>
        <p:sp>
          <p:nvSpPr>
            <p:cNvPr id="99372" name="Line 20"/>
            <p:cNvSpPr>
              <a:spLocks noChangeShapeType="1"/>
            </p:cNvSpPr>
            <p:nvPr/>
          </p:nvSpPr>
          <p:spPr bwMode="auto">
            <a:xfrm flipV="1">
              <a:off x="1296" y="192"/>
              <a:ext cx="144" cy="192"/>
            </a:xfrm>
            <a:prstGeom prst="line">
              <a:avLst/>
            </a:prstGeom>
            <a:noFill/>
            <a:ln w="9525">
              <a:solidFill>
                <a:schemeClr val="tx1"/>
              </a:solidFill>
              <a:round/>
              <a:headEnd/>
              <a:tailEnd type="triangle" w="med" len="med"/>
            </a:ln>
          </p:spPr>
          <p:txBody>
            <a:bodyPr/>
            <a:lstStyle/>
            <a:p>
              <a:endParaRPr lang="en-IN"/>
            </a:p>
          </p:txBody>
        </p:sp>
        <p:sp>
          <p:nvSpPr>
            <p:cNvPr id="99373" name="Oval 21"/>
            <p:cNvSpPr>
              <a:spLocks noChangeArrowheads="1"/>
            </p:cNvSpPr>
            <p:nvPr/>
          </p:nvSpPr>
          <p:spPr bwMode="auto">
            <a:xfrm>
              <a:off x="1200" y="384"/>
              <a:ext cx="144" cy="144"/>
            </a:xfrm>
            <a:prstGeom prst="ellipse">
              <a:avLst/>
            </a:prstGeom>
            <a:solidFill>
              <a:schemeClr val="accent1"/>
            </a:solidFill>
            <a:ln w="9525">
              <a:solidFill>
                <a:schemeClr val="tx1"/>
              </a:solidFill>
              <a:round/>
              <a:headEnd/>
              <a:tailEnd/>
            </a:ln>
          </p:spPr>
          <p:txBody>
            <a:bodyPr wrap="none" anchor="ctr"/>
            <a:lstStyle/>
            <a:p>
              <a:endParaRPr lang="en-IN"/>
            </a:p>
          </p:txBody>
        </p:sp>
      </p:grpSp>
      <p:grpSp>
        <p:nvGrpSpPr>
          <p:cNvPr id="99342" name="Group 23"/>
          <p:cNvGrpSpPr>
            <a:grpSpLocks/>
          </p:cNvGrpSpPr>
          <p:nvPr/>
        </p:nvGrpSpPr>
        <p:grpSpPr bwMode="auto">
          <a:xfrm>
            <a:off x="2286000" y="3276600"/>
            <a:ext cx="381000" cy="609600"/>
            <a:chOff x="4224" y="240"/>
            <a:chExt cx="240" cy="384"/>
          </a:xfrm>
        </p:grpSpPr>
        <p:sp>
          <p:nvSpPr>
            <p:cNvPr id="99370" name="Line 24"/>
            <p:cNvSpPr>
              <a:spLocks noChangeShapeType="1"/>
            </p:cNvSpPr>
            <p:nvPr/>
          </p:nvSpPr>
          <p:spPr bwMode="auto">
            <a:xfrm>
              <a:off x="4320" y="384"/>
              <a:ext cx="144" cy="240"/>
            </a:xfrm>
            <a:prstGeom prst="line">
              <a:avLst/>
            </a:prstGeom>
            <a:noFill/>
            <a:ln w="9525">
              <a:solidFill>
                <a:schemeClr val="tx1"/>
              </a:solidFill>
              <a:round/>
              <a:headEnd/>
              <a:tailEnd type="triangle" w="med" len="med"/>
            </a:ln>
          </p:spPr>
          <p:txBody>
            <a:bodyPr/>
            <a:lstStyle/>
            <a:p>
              <a:endParaRPr lang="en-IN"/>
            </a:p>
          </p:txBody>
        </p:sp>
        <p:sp>
          <p:nvSpPr>
            <p:cNvPr id="99371" name="Oval 25"/>
            <p:cNvSpPr>
              <a:spLocks noChangeArrowheads="1"/>
            </p:cNvSpPr>
            <p:nvPr/>
          </p:nvSpPr>
          <p:spPr bwMode="auto">
            <a:xfrm>
              <a:off x="4224" y="240"/>
              <a:ext cx="144" cy="144"/>
            </a:xfrm>
            <a:prstGeom prst="ellipse">
              <a:avLst/>
            </a:prstGeom>
            <a:solidFill>
              <a:schemeClr val="accent1"/>
            </a:solidFill>
            <a:ln w="9525">
              <a:solidFill>
                <a:schemeClr val="tx1"/>
              </a:solidFill>
              <a:round/>
              <a:headEnd/>
              <a:tailEnd/>
            </a:ln>
          </p:spPr>
          <p:txBody>
            <a:bodyPr wrap="none" anchor="ctr"/>
            <a:lstStyle/>
            <a:p>
              <a:endParaRPr lang="en-IN"/>
            </a:p>
          </p:txBody>
        </p:sp>
      </p:grpSp>
      <p:sp>
        <p:nvSpPr>
          <p:cNvPr id="99343" name="Rectangle 26"/>
          <p:cNvSpPr>
            <a:spLocks noChangeArrowheads="1"/>
          </p:cNvSpPr>
          <p:nvPr/>
        </p:nvSpPr>
        <p:spPr bwMode="auto">
          <a:xfrm>
            <a:off x="6477000" y="2819400"/>
            <a:ext cx="1219200" cy="685800"/>
          </a:xfrm>
          <a:prstGeom prst="rect">
            <a:avLst/>
          </a:prstGeom>
          <a:solidFill>
            <a:schemeClr val="accent1"/>
          </a:solidFill>
          <a:ln w="9525">
            <a:solidFill>
              <a:schemeClr val="tx1"/>
            </a:solidFill>
            <a:miter lim="800000"/>
            <a:headEnd/>
            <a:tailEnd/>
          </a:ln>
        </p:spPr>
        <p:txBody>
          <a:bodyPr wrap="none" anchor="ctr"/>
          <a:lstStyle/>
          <a:p>
            <a:pPr algn="ctr"/>
            <a:r>
              <a:rPr lang="en-US"/>
              <a:t>Transform</a:t>
            </a:r>
          </a:p>
          <a:p>
            <a:pPr algn="ctr"/>
            <a:r>
              <a:rPr lang="en-US"/>
              <a:t>Module</a:t>
            </a:r>
          </a:p>
        </p:txBody>
      </p:sp>
      <p:sp>
        <p:nvSpPr>
          <p:cNvPr id="99344" name="Line 27"/>
          <p:cNvSpPr>
            <a:spLocks noChangeShapeType="1"/>
          </p:cNvSpPr>
          <p:nvPr/>
        </p:nvSpPr>
        <p:spPr bwMode="auto">
          <a:xfrm>
            <a:off x="7086600" y="2209800"/>
            <a:ext cx="0" cy="609600"/>
          </a:xfrm>
          <a:prstGeom prst="line">
            <a:avLst/>
          </a:prstGeom>
          <a:noFill/>
          <a:ln w="9525">
            <a:solidFill>
              <a:schemeClr val="tx1"/>
            </a:solidFill>
            <a:round/>
            <a:headEnd/>
            <a:tailEnd type="triangle" w="med" len="med"/>
          </a:ln>
        </p:spPr>
        <p:txBody>
          <a:bodyPr/>
          <a:lstStyle/>
          <a:p>
            <a:endParaRPr lang="en-IN"/>
          </a:p>
        </p:txBody>
      </p:sp>
      <p:sp>
        <p:nvSpPr>
          <p:cNvPr id="99345" name="Line 28"/>
          <p:cNvSpPr>
            <a:spLocks noChangeShapeType="1"/>
          </p:cNvSpPr>
          <p:nvPr/>
        </p:nvSpPr>
        <p:spPr bwMode="auto">
          <a:xfrm>
            <a:off x="6858000" y="2362200"/>
            <a:ext cx="0" cy="381000"/>
          </a:xfrm>
          <a:prstGeom prst="line">
            <a:avLst/>
          </a:prstGeom>
          <a:noFill/>
          <a:ln w="9525">
            <a:solidFill>
              <a:schemeClr val="tx1"/>
            </a:solidFill>
            <a:round/>
            <a:headEnd/>
            <a:tailEnd type="triangle" w="med" len="med"/>
          </a:ln>
        </p:spPr>
        <p:txBody>
          <a:bodyPr/>
          <a:lstStyle/>
          <a:p>
            <a:endParaRPr lang="en-IN"/>
          </a:p>
        </p:txBody>
      </p:sp>
      <p:sp>
        <p:nvSpPr>
          <p:cNvPr id="99346" name="Text Box 30"/>
          <p:cNvSpPr txBox="1">
            <a:spLocks noChangeArrowheads="1"/>
          </p:cNvSpPr>
          <p:nvPr/>
        </p:nvSpPr>
        <p:spPr bwMode="auto">
          <a:xfrm>
            <a:off x="6613525" y="2322513"/>
            <a:ext cx="298450" cy="366712"/>
          </a:xfrm>
          <a:prstGeom prst="rect">
            <a:avLst/>
          </a:prstGeom>
          <a:noFill/>
          <a:ln w="9525">
            <a:noFill/>
            <a:miter lim="800000"/>
            <a:headEnd/>
            <a:tailEnd/>
          </a:ln>
        </p:spPr>
        <p:txBody>
          <a:bodyPr wrap="none">
            <a:spAutoFit/>
          </a:bodyPr>
          <a:lstStyle/>
          <a:p>
            <a:r>
              <a:rPr lang="en-US" i="1"/>
              <a:t>x</a:t>
            </a:r>
          </a:p>
        </p:txBody>
      </p:sp>
      <p:sp>
        <p:nvSpPr>
          <p:cNvPr id="99347" name="Text Box 31"/>
          <p:cNvSpPr txBox="1">
            <a:spLocks noChangeArrowheads="1"/>
          </p:cNvSpPr>
          <p:nvPr/>
        </p:nvSpPr>
        <p:spPr bwMode="auto">
          <a:xfrm>
            <a:off x="7391400" y="2209800"/>
            <a:ext cx="298450" cy="366713"/>
          </a:xfrm>
          <a:prstGeom prst="rect">
            <a:avLst/>
          </a:prstGeom>
          <a:noFill/>
          <a:ln w="9525">
            <a:noFill/>
            <a:miter lim="800000"/>
            <a:headEnd/>
            <a:tailEnd/>
          </a:ln>
        </p:spPr>
        <p:txBody>
          <a:bodyPr wrap="none">
            <a:spAutoFit/>
          </a:bodyPr>
          <a:lstStyle/>
          <a:p>
            <a:r>
              <a:rPr lang="en-US" i="1"/>
              <a:t>y</a:t>
            </a:r>
          </a:p>
        </p:txBody>
      </p:sp>
      <p:sp>
        <p:nvSpPr>
          <p:cNvPr id="99348" name="Rectangle 32"/>
          <p:cNvSpPr>
            <a:spLocks noChangeArrowheads="1"/>
          </p:cNvSpPr>
          <p:nvPr/>
        </p:nvSpPr>
        <p:spPr bwMode="auto">
          <a:xfrm>
            <a:off x="4038600" y="4114800"/>
            <a:ext cx="1219200" cy="685800"/>
          </a:xfrm>
          <a:prstGeom prst="rect">
            <a:avLst/>
          </a:prstGeom>
          <a:solidFill>
            <a:schemeClr val="accent1"/>
          </a:solidFill>
          <a:ln w="9525">
            <a:solidFill>
              <a:schemeClr val="tx1"/>
            </a:solidFill>
            <a:miter lim="800000"/>
            <a:headEnd/>
            <a:tailEnd/>
          </a:ln>
        </p:spPr>
        <p:txBody>
          <a:bodyPr wrap="none" anchor="ctr"/>
          <a:lstStyle/>
          <a:p>
            <a:pPr algn="ctr"/>
            <a:r>
              <a:rPr lang="en-US"/>
              <a:t>Composite</a:t>
            </a:r>
          </a:p>
          <a:p>
            <a:pPr algn="ctr"/>
            <a:r>
              <a:rPr lang="en-US"/>
              <a:t>Module</a:t>
            </a:r>
          </a:p>
        </p:txBody>
      </p:sp>
      <p:sp>
        <p:nvSpPr>
          <p:cNvPr id="99349" name="Line 33"/>
          <p:cNvSpPr>
            <a:spLocks noChangeShapeType="1"/>
          </p:cNvSpPr>
          <p:nvPr/>
        </p:nvSpPr>
        <p:spPr bwMode="auto">
          <a:xfrm>
            <a:off x="4648200" y="3429000"/>
            <a:ext cx="0" cy="685800"/>
          </a:xfrm>
          <a:prstGeom prst="line">
            <a:avLst/>
          </a:prstGeom>
          <a:noFill/>
          <a:ln w="9525">
            <a:solidFill>
              <a:schemeClr val="tx1"/>
            </a:solidFill>
            <a:round/>
            <a:headEnd/>
            <a:tailEnd type="triangle" w="med" len="med"/>
          </a:ln>
        </p:spPr>
        <p:txBody>
          <a:bodyPr/>
          <a:lstStyle/>
          <a:p>
            <a:endParaRPr lang="en-IN"/>
          </a:p>
        </p:txBody>
      </p:sp>
      <p:sp>
        <p:nvSpPr>
          <p:cNvPr id="99350" name="Oval 34"/>
          <p:cNvSpPr>
            <a:spLocks noChangeArrowheads="1"/>
          </p:cNvSpPr>
          <p:nvPr/>
        </p:nvSpPr>
        <p:spPr bwMode="auto">
          <a:xfrm>
            <a:off x="6781800" y="2209800"/>
            <a:ext cx="228600" cy="228600"/>
          </a:xfrm>
          <a:prstGeom prst="ellipse">
            <a:avLst/>
          </a:prstGeom>
          <a:solidFill>
            <a:schemeClr val="accent1"/>
          </a:solidFill>
          <a:ln w="9525">
            <a:solidFill>
              <a:schemeClr val="tx1"/>
            </a:solidFill>
            <a:round/>
            <a:headEnd/>
            <a:tailEnd/>
          </a:ln>
        </p:spPr>
        <p:txBody>
          <a:bodyPr wrap="none" anchor="ctr"/>
          <a:lstStyle/>
          <a:p>
            <a:endParaRPr lang="en-IN"/>
          </a:p>
        </p:txBody>
      </p:sp>
      <p:grpSp>
        <p:nvGrpSpPr>
          <p:cNvPr id="99351" name="Group 36"/>
          <p:cNvGrpSpPr>
            <a:grpSpLocks/>
          </p:cNvGrpSpPr>
          <p:nvPr/>
        </p:nvGrpSpPr>
        <p:grpSpPr bwMode="auto">
          <a:xfrm>
            <a:off x="7239000" y="2133600"/>
            <a:ext cx="228600" cy="609600"/>
            <a:chOff x="4560" y="1344"/>
            <a:chExt cx="144" cy="384"/>
          </a:xfrm>
        </p:grpSpPr>
        <p:sp>
          <p:nvSpPr>
            <p:cNvPr id="99368" name="Line 29"/>
            <p:cNvSpPr>
              <a:spLocks noChangeShapeType="1"/>
            </p:cNvSpPr>
            <p:nvPr/>
          </p:nvSpPr>
          <p:spPr bwMode="auto">
            <a:xfrm flipV="1">
              <a:off x="4608" y="1344"/>
              <a:ext cx="0" cy="240"/>
            </a:xfrm>
            <a:prstGeom prst="line">
              <a:avLst/>
            </a:prstGeom>
            <a:noFill/>
            <a:ln w="9525">
              <a:solidFill>
                <a:schemeClr val="tx1"/>
              </a:solidFill>
              <a:round/>
              <a:headEnd/>
              <a:tailEnd type="triangle" w="med" len="med"/>
            </a:ln>
          </p:spPr>
          <p:txBody>
            <a:bodyPr/>
            <a:lstStyle/>
            <a:p>
              <a:endParaRPr lang="en-IN"/>
            </a:p>
          </p:txBody>
        </p:sp>
        <p:sp>
          <p:nvSpPr>
            <p:cNvPr id="99369" name="Oval 35"/>
            <p:cNvSpPr>
              <a:spLocks noChangeArrowheads="1"/>
            </p:cNvSpPr>
            <p:nvPr/>
          </p:nvSpPr>
          <p:spPr bwMode="auto">
            <a:xfrm>
              <a:off x="4560" y="1584"/>
              <a:ext cx="144" cy="144"/>
            </a:xfrm>
            <a:prstGeom prst="ellipse">
              <a:avLst/>
            </a:prstGeom>
            <a:solidFill>
              <a:schemeClr val="accent1"/>
            </a:solidFill>
            <a:ln w="9525">
              <a:solidFill>
                <a:schemeClr val="tx1"/>
              </a:solidFill>
              <a:round/>
              <a:headEnd/>
              <a:tailEnd/>
            </a:ln>
          </p:spPr>
          <p:txBody>
            <a:bodyPr wrap="none" anchor="ctr"/>
            <a:lstStyle/>
            <a:p>
              <a:endParaRPr lang="en-IN"/>
            </a:p>
          </p:txBody>
        </p:sp>
      </p:grpSp>
      <p:grpSp>
        <p:nvGrpSpPr>
          <p:cNvPr id="99352" name="Group 37"/>
          <p:cNvGrpSpPr>
            <a:grpSpLocks/>
          </p:cNvGrpSpPr>
          <p:nvPr/>
        </p:nvGrpSpPr>
        <p:grpSpPr bwMode="auto">
          <a:xfrm>
            <a:off x="4800600" y="3429000"/>
            <a:ext cx="228600" cy="609600"/>
            <a:chOff x="4560" y="1344"/>
            <a:chExt cx="144" cy="384"/>
          </a:xfrm>
        </p:grpSpPr>
        <p:sp>
          <p:nvSpPr>
            <p:cNvPr id="99366" name="Line 38"/>
            <p:cNvSpPr>
              <a:spLocks noChangeShapeType="1"/>
            </p:cNvSpPr>
            <p:nvPr/>
          </p:nvSpPr>
          <p:spPr bwMode="auto">
            <a:xfrm flipV="1">
              <a:off x="4608" y="1344"/>
              <a:ext cx="0" cy="240"/>
            </a:xfrm>
            <a:prstGeom prst="line">
              <a:avLst/>
            </a:prstGeom>
            <a:noFill/>
            <a:ln w="9525">
              <a:solidFill>
                <a:schemeClr val="tx1"/>
              </a:solidFill>
              <a:round/>
              <a:headEnd/>
              <a:tailEnd type="triangle" w="med" len="med"/>
            </a:ln>
          </p:spPr>
          <p:txBody>
            <a:bodyPr/>
            <a:lstStyle/>
            <a:p>
              <a:endParaRPr lang="en-IN"/>
            </a:p>
          </p:txBody>
        </p:sp>
        <p:sp>
          <p:nvSpPr>
            <p:cNvPr id="99367" name="Oval 39"/>
            <p:cNvSpPr>
              <a:spLocks noChangeArrowheads="1"/>
            </p:cNvSpPr>
            <p:nvPr/>
          </p:nvSpPr>
          <p:spPr bwMode="auto">
            <a:xfrm>
              <a:off x="4560" y="1584"/>
              <a:ext cx="144" cy="144"/>
            </a:xfrm>
            <a:prstGeom prst="ellipse">
              <a:avLst/>
            </a:prstGeom>
            <a:solidFill>
              <a:schemeClr val="accent1"/>
            </a:solidFill>
            <a:ln w="9525">
              <a:solidFill>
                <a:schemeClr val="tx1"/>
              </a:solidFill>
              <a:round/>
              <a:headEnd/>
              <a:tailEnd/>
            </a:ln>
          </p:spPr>
          <p:txBody>
            <a:bodyPr wrap="none" anchor="ctr"/>
            <a:lstStyle/>
            <a:p>
              <a:endParaRPr lang="en-IN"/>
            </a:p>
          </p:txBody>
        </p:sp>
      </p:grpSp>
      <p:sp>
        <p:nvSpPr>
          <p:cNvPr id="99353" name="Text Box 40"/>
          <p:cNvSpPr txBox="1">
            <a:spLocks noChangeArrowheads="1"/>
          </p:cNvSpPr>
          <p:nvPr/>
        </p:nvSpPr>
        <p:spPr bwMode="auto">
          <a:xfrm>
            <a:off x="4953000" y="3429000"/>
            <a:ext cx="298450" cy="366713"/>
          </a:xfrm>
          <a:prstGeom prst="rect">
            <a:avLst/>
          </a:prstGeom>
          <a:noFill/>
          <a:ln w="9525">
            <a:noFill/>
            <a:miter lim="800000"/>
            <a:headEnd/>
            <a:tailEnd/>
          </a:ln>
        </p:spPr>
        <p:txBody>
          <a:bodyPr wrap="none">
            <a:spAutoFit/>
          </a:bodyPr>
          <a:lstStyle/>
          <a:p>
            <a:r>
              <a:rPr lang="en-US" i="1"/>
              <a:t>y</a:t>
            </a:r>
          </a:p>
        </p:txBody>
      </p:sp>
      <p:sp>
        <p:nvSpPr>
          <p:cNvPr id="99354" name="Line 41"/>
          <p:cNvSpPr>
            <a:spLocks noChangeShapeType="1"/>
          </p:cNvSpPr>
          <p:nvPr/>
        </p:nvSpPr>
        <p:spPr bwMode="auto">
          <a:xfrm flipH="1">
            <a:off x="3429000" y="4800600"/>
            <a:ext cx="838200" cy="838200"/>
          </a:xfrm>
          <a:prstGeom prst="line">
            <a:avLst/>
          </a:prstGeom>
          <a:noFill/>
          <a:ln w="9525">
            <a:solidFill>
              <a:schemeClr val="tx1"/>
            </a:solidFill>
            <a:round/>
            <a:headEnd/>
            <a:tailEnd type="triangle" w="med" len="med"/>
          </a:ln>
        </p:spPr>
        <p:txBody>
          <a:bodyPr/>
          <a:lstStyle/>
          <a:p>
            <a:endParaRPr lang="en-IN"/>
          </a:p>
        </p:txBody>
      </p:sp>
      <p:sp>
        <p:nvSpPr>
          <p:cNvPr id="99355" name="Line 42"/>
          <p:cNvSpPr>
            <a:spLocks noChangeShapeType="1"/>
          </p:cNvSpPr>
          <p:nvPr/>
        </p:nvSpPr>
        <p:spPr bwMode="auto">
          <a:xfrm>
            <a:off x="4953000" y="4800600"/>
            <a:ext cx="762000" cy="838200"/>
          </a:xfrm>
          <a:prstGeom prst="line">
            <a:avLst/>
          </a:prstGeom>
          <a:noFill/>
          <a:ln w="9525">
            <a:solidFill>
              <a:schemeClr val="tx1"/>
            </a:solidFill>
            <a:round/>
            <a:headEnd/>
            <a:tailEnd type="triangle" w="med" len="med"/>
          </a:ln>
        </p:spPr>
        <p:txBody>
          <a:bodyPr/>
          <a:lstStyle/>
          <a:p>
            <a:endParaRPr lang="en-IN"/>
          </a:p>
        </p:txBody>
      </p:sp>
      <p:sp>
        <p:nvSpPr>
          <p:cNvPr id="99356" name="Line 43"/>
          <p:cNvSpPr>
            <a:spLocks noChangeShapeType="1"/>
          </p:cNvSpPr>
          <p:nvPr/>
        </p:nvSpPr>
        <p:spPr bwMode="auto">
          <a:xfrm flipV="1">
            <a:off x="3505200" y="4876800"/>
            <a:ext cx="304800" cy="304800"/>
          </a:xfrm>
          <a:prstGeom prst="line">
            <a:avLst/>
          </a:prstGeom>
          <a:noFill/>
          <a:ln w="9525">
            <a:solidFill>
              <a:schemeClr val="tx1"/>
            </a:solidFill>
            <a:round/>
            <a:headEnd/>
            <a:tailEnd type="triangle" w="med" len="med"/>
          </a:ln>
        </p:spPr>
        <p:txBody>
          <a:bodyPr/>
          <a:lstStyle/>
          <a:p>
            <a:endParaRPr lang="en-IN"/>
          </a:p>
        </p:txBody>
      </p:sp>
      <p:sp>
        <p:nvSpPr>
          <p:cNvPr id="99357" name="Line 44"/>
          <p:cNvSpPr>
            <a:spLocks noChangeShapeType="1"/>
          </p:cNvSpPr>
          <p:nvPr/>
        </p:nvSpPr>
        <p:spPr bwMode="auto">
          <a:xfrm>
            <a:off x="4953000" y="5105400"/>
            <a:ext cx="381000" cy="457200"/>
          </a:xfrm>
          <a:prstGeom prst="line">
            <a:avLst/>
          </a:prstGeom>
          <a:noFill/>
          <a:ln w="9525">
            <a:solidFill>
              <a:schemeClr val="tx1"/>
            </a:solidFill>
            <a:round/>
            <a:headEnd/>
            <a:tailEnd type="triangle" w="med" len="med"/>
          </a:ln>
        </p:spPr>
        <p:txBody>
          <a:bodyPr/>
          <a:lstStyle/>
          <a:p>
            <a:endParaRPr lang="en-IN"/>
          </a:p>
        </p:txBody>
      </p:sp>
      <p:sp>
        <p:nvSpPr>
          <p:cNvPr id="99358" name="Line 45"/>
          <p:cNvSpPr>
            <a:spLocks noChangeShapeType="1"/>
          </p:cNvSpPr>
          <p:nvPr/>
        </p:nvSpPr>
        <p:spPr bwMode="auto">
          <a:xfrm flipH="1" flipV="1">
            <a:off x="5257800" y="4876800"/>
            <a:ext cx="457200" cy="457200"/>
          </a:xfrm>
          <a:prstGeom prst="line">
            <a:avLst/>
          </a:prstGeom>
          <a:noFill/>
          <a:ln w="9525">
            <a:solidFill>
              <a:schemeClr val="tx1"/>
            </a:solidFill>
            <a:round/>
            <a:headEnd/>
            <a:tailEnd type="triangle" w="med" len="med"/>
          </a:ln>
        </p:spPr>
        <p:txBody>
          <a:bodyPr/>
          <a:lstStyle/>
          <a:p>
            <a:endParaRPr lang="en-IN"/>
          </a:p>
        </p:txBody>
      </p:sp>
      <p:sp>
        <p:nvSpPr>
          <p:cNvPr id="99359" name="Oval 46"/>
          <p:cNvSpPr>
            <a:spLocks noChangeArrowheads="1"/>
          </p:cNvSpPr>
          <p:nvPr/>
        </p:nvSpPr>
        <p:spPr bwMode="auto">
          <a:xfrm>
            <a:off x="3352800" y="5105400"/>
            <a:ext cx="228600" cy="228600"/>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99360" name="Oval 47"/>
          <p:cNvSpPr>
            <a:spLocks noChangeArrowheads="1"/>
          </p:cNvSpPr>
          <p:nvPr/>
        </p:nvSpPr>
        <p:spPr bwMode="auto">
          <a:xfrm>
            <a:off x="4800600" y="4953000"/>
            <a:ext cx="228600" cy="228600"/>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99361" name="Oval 48"/>
          <p:cNvSpPr>
            <a:spLocks noChangeArrowheads="1"/>
          </p:cNvSpPr>
          <p:nvPr/>
        </p:nvSpPr>
        <p:spPr bwMode="auto">
          <a:xfrm>
            <a:off x="5638800" y="5257800"/>
            <a:ext cx="228600" cy="228600"/>
          </a:xfrm>
          <a:prstGeom prst="ellipse">
            <a:avLst/>
          </a:prstGeom>
          <a:solidFill>
            <a:schemeClr val="accent1"/>
          </a:solidFill>
          <a:ln w="9525">
            <a:solidFill>
              <a:schemeClr val="tx1"/>
            </a:solidFill>
            <a:round/>
            <a:headEnd/>
            <a:tailEnd/>
          </a:ln>
        </p:spPr>
        <p:txBody>
          <a:bodyPr wrap="none" anchor="ctr"/>
          <a:lstStyle/>
          <a:p>
            <a:endParaRPr lang="en-IN"/>
          </a:p>
        </p:txBody>
      </p:sp>
      <p:sp>
        <p:nvSpPr>
          <p:cNvPr id="99362" name="Text Box 49"/>
          <p:cNvSpPr txBox="1">
            <a:spLocks noChangeArrowheads="1"/>
          </p:cNvSpPr>
          <p:nvPr/>
        </p:nvSpPr>
        <p:spPr bwMode="auto">
          <a:xfrm>
            <a:off x="3260725" y="4760913"/>
            <a:ext cx="298450" cy="366712"/>
          </a:xfrm>
          <a:prstGeom prst="rect">
            <a:avLst/>
          </a:prstGeom>
          <a:noFill/>
          <a:ln w="9525">
            <a:noFill/>
            <a:miter lim="800000"/>
            <a:headEnd/>
            <a:tailEnd/>
          </a:ln>
        </p:spPr>
        <p:txBody>
          <a:bodyPr wrap="none">
            <a:spAutoFit/>
          </a:bodyPr>
          <a:lstStyle/>
          <a:p>
            <a:r>
              <a:rPr lang="en-US" i="1"/>
              <a:t>x</a:t>
            </a:r>
          </a:p>
        </p:txBody>
      </p:sp>
      <p:sp>
        <p:nvSpPr>
          <p:cNvPr id="99363" name="Text Box 50"/>
          <p:cNvSpPr txBox="1">
            <a:spLocks noChangeArrowheads="1"/>
          </p:cNvSpPr>
          <p:nvPr/>
        </p:nvSpPr>
        <p:spPr bwMode="auto">
          <a:xfrm>
            <a:off x="4800600" y="5257800"/>
            <a:ext cx="298450" cy="366713"/>
          </a:xfrm>
          <a:prstGeom prst="rect">
            <a:avLst/>
          </a:prstGeom>
          <a:noFill/>
          <a:ln w="9525">
            <a:noFill/>
            <a:miter lim="800000"/>
            <a:headEnd/>
            <a:tailEnd/>
          </a:ln>
        </p:spPr>
        <p:txBody>
          <a:bodyPr wrap="none">
            <a:spAutoFit/>
          </a:bodyPr>
          <a:lstStyle/>
          <a:p>
            <a:r>
              <a:rPr lang="en-US" i="1"/>
              <a:t>x</a:t>
            </a:r>
          </a:p>
        </p:txBody>
      </p:sp>
      <p:sp>
        <p:nvSpPr>
          <p:cNvPr id="99364" name="Text Box 51"/>
          <p:cNvSpPr txBox="1">
            <a:spLocks noChangeArrowheads="1"/>
          </p:cNvSpPr>
          <p:nvPr/>
        </p:nvSpPr>
        <p:spPr bwMode="auto">
          <a:xfrm>
            <a:off x="5699125" y="4760913"/>
            <a:ext cx="298450" cy="366712"/>
          </a:xfrm>
          <a:prstGeom prst="rect">
            <a:avLst/>
          </a:prstGeom>
          <a:noFill/>
          <a:ln w="9525">
            <a:noFill/>
            <a:miter lim="800000"/>
            <a:headEnd/>
            <a:tailEnd/>
          </a:ln>
        </p:spPr>
        <p:txBody>
          <a:bodyPr wrap="none">
            <a:spAutoFit/>
          </a:bodyPr>
          <a:lstStyle/>
          <a:p>
            <a:r>
              <a:rPr lang="en-US" i="1"/>
              <a:t>y</a:t>
            </a:r>
          </a:p>
        </p:txBody>
      </p:sp>
      <p:sp>
        <p:nvSpPr>
          <p:cNvPr id="99365" name="Text Box 52"/>
          <p:cNvSpPr txBox="1">
            <a:spLocks noChangeArrowheads="1"/>
          </p:cNvSpPr>
          <p:nvPr/>
        </p:nvSpPr>
        <p:spPr bwMode="auto">
          <a:xfrm>
            <a:off x="2743200" y="6096000"/>
            <a:ext cx="3725863" cy="457200"/>
          </a:xfrm>
          <a:prstGeom prst="rect">
            <a:avLst/>
          </a:prstGeom>
          <a:noFill/>
          <a:ln w="9525">
            <a:noFill/>
            <a:miter lim="800000"/>
            <a:headEnd/>
            <a:tailEnd/>
          </a:ln>
        </p:spPr>
        <p:txBody>
          <a:bodyPr wrap="none">
            <a:spAutoFit/>
          </a:bodyPr>
          <a:lstStyle/>
          <a:p>
            <a:r>
              <a:rPr lang="en-US" sz="2400"/>
              <a:t>Different types of modules</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3"/>
          <p:cNvSpPr>
            <a:spLocks noGrp="1" noChangeArrowheads="1"/>
          </p:cNvSpPr>
          <p:nvPr>
            <p:ph type="body" idx="1"/>
          </p:nvPr>
        </p:nvSpPr>
        <p:spPr>
          <a:xfrm>
            <a:off x="457200" y="228600"/>
            <a:ext cx="8305800" cy="6477000"/>
          </a:xfrm>
        </p:spPr>
        <p:txBody>
          <a:bodyPr/>
          <a:lstStyle/>
          <a:p>
            <a:pPr eaLnBrk="1" hangingPunct="1">
              <a:lnSpc>
                <a:spcPct val="80000"/>
              </a:lnSpc>
            </a:pPr>
            <a:r>
              <a:rPr lang="en-US" sz="2800" smtClean="0"/>
              <a:t>Finally, some modules manage the flow of data to and from different subordinates</a:t>
            </a:r>
          </a:p>
          <a:p>
            <a:pPr eaLnBrk="1" hangingPunct="1">
              <a:lnSpc>
                <a:spcPct val="80000"/>
              </a:lnSpc>
            </a:pPr>
            <a:r>
              <a:rPr lang="en-US" sz="2800" smtClean="0"/>
              <a:t>Such modules are called </a:t>
            </a:r>
            <a:r>
              <a:rPr lang="en-US" sz="2800" smtClean="0">
                <a:solidFill>
                  <a:srgbClr val="CC0000"/>
                </a:solidFill>
              </a:rPr>
              <a:t>coordinate modules</a:t>
            </a:r>
          </a:p>
          <a:p>
            <a:pPr eaLnBrk="1" hangingPunct="1">
              <a:lnSpc>
                <a:spcPct val="80000"/>
              </a:lnSpc>
            </a:pPr>
            <a:r>
              <a:rPr lang="en-US" sz="2800" smtClean="0"/>
              <a:t>A module can perform function of more than one type of module</a:t>
            </a:r>
          </a:p>
          <a:p>
            <a:pPr eaLnBrk="1" hangingPunct="1">
              <a:lnSpc>
                <a:spcPct val="80000"/>
              </a:lnSpc>
            </a:pPr>
            <a:r>
              <a:rPr lang="en-US" sz="2800" smtClean="0"/>
              <a:t>Such a module is called a </a:t>
            </a:r>
            <a:r>
              <a:rPr lang="en-US" sz="2800" smtClean="0">
                <a:solidFill>
                  <a:srgbClr val="CC0000"/>
                </a:solidFill>
              </a:rPr>
              <a:t>composite module</a:t>
            </a:r>
          </a:p>
          <a:p>
            <a:pPr eaLnBrk="1" hangingPunct="1">
              <a:lnSpc>
                <a:spcPct val="80000"/>
              </a:lnSpc>
            </a:pPr>
            <a:r>
              <a:rPr lang="en-US" sz="2800" smtClean="0"/>
              <a:t>For e.g: in the previous fig. the composite module is an input module from the point of view of its super ordinate as it feeds data ‘</a:t>
            </a:r>
            <a:r>
              <a:rPr lang="en-US" sz="2800" i="1" smtClean="0"/>
              <a:t>y’</a:t>
            </a:r>
            <a:r>
              <a:rPr lang="en-US" sz="2800" smtClean="0"/>
              <a:t> to the super ordinate</a:t>
            </a:r>
          </a:p>
          <a:p>
            <a:pPr eaLnBrk="1" hangingPunct="1">
              <a:lnSpc>
                <a:spcPct val="80000"/>
              </a:lnSpc>
            </a:pPr>
            <a:r>
              <a:rPr lang="en-US" sz="2800" smtClean="0"/>
              <a:t>Internally it is also a coordinate module since it gets data ‘</a:t>
            </a:r>
            <a:r>
              <a:rPr lang="en-US" sz="2800" i="1" smtClean="0"/>
              <a:t>x’ </a:t>
            </a:r>
            <a:r>
              <a:rPr lang="en-US" sz="2800" smtClean="0"/>
              <a:t>from one subordinate and passes it on to another subordinate which converts it into ‘</a:t>
            </a:r>
            <a:r>
              <a:rPr lang="en-US" sz="2800" i="1" smtClean="0"/>
              <a:t>y</a:t>
            </a:r>
            <a:r>
              <a:rPr lang="en-US" sz="2800" smtClean="0"/>
              <a:t>’ </a:t>
            </a:r>
          </a:p>
          <a:p>
            <a:pPr eaLnBrk="1" hangingPunct="1">
              <a:lnSpc>
                <a:spcPct val="80000"/>
              </a:lnSpc>
            </a:pPr>
            <a:r>
              <a:rPr lang="en-US" sz="2800" smtClean="0"/>
              <a:t>Modules in actual systems are often composite modules</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457200" y="274638"/>
            <a:ext cx="8229600" cy="563562"/>
          </a:xfrm>
        </p:spPr>
        <p:txBody>
          <a:bodyPr/>
          <a:lstStyle/>
          <a:p>
            <a:pPr eaLnBrk="1" hangingPunct="1"/>
            <a:r>
              <a:rPr lang="en-US" sz="4000" smtClean="0"/>
              <a:t>Conclusion</a:t>
            </a:r>
          </a:p>
        </p:txBody>
      </p:sp>
      <p:sp>
        <p:nvSpPr>
          <p:cNvPr id="101379" name="Rectangle 3"/>
          <p:cNvSpPr>
            <a:spLocks noGrp="1" noChangeArrowheads="1"/>
          </p:cNvSpPr>
          <p:nvPr>
            <p:ph type="body" idx="1"/>
          </p:nvPr>
        </p:nvSpPr>
        <p:spPr>
          <a:xfrm>
            <a:off x="457200" y="1066800"/>
            <a:ext cx="8229600" cy="5059363"/>
          </a:xfrm>
        </p:spPr>
        <p:txBody>
          <a:bodyPr/>
          <a:lstStyle/>
          <a:p>
            <a:pPr eaLnBrk="1" hangingPunct="1">
              <a:lnSpc>
                <a:spcPct val="80000"/>
              </a:lnSpc>
            </a:pPr>
            <a:r>
              <a:rPr lang="en-US" sz="2800" smtClean="0"/>
              <a:t>A structure chart is a nice representation mechanism for a design that uses functional abstraction</a:t>
            </a:r>
          </a:p>
          <a:p>
            <a:pPr eaLnBrk="1" hangingPunct="1">
              <a:lnSpc>
                <a:spcPct val="80000"/>
              </a:lnSpc>
            </a:pPr>
            <a:r>
              <a:rPr lang="en-US" sz="2800" smtClean="0"/>
              <a:t>It shows:</a:t>
            </a:r>
          </a:p>
          <a:p>
            <a:pPr lvl="1" eaLnBrk="1" hangingPunct="1">
              <a:lnSpc>
                <a:spcPct val="80000"/>
              </a:lnSpc>
            </a:pPr>
            <a:r>
              <a:rPr lang="en-US" sz="2400" smtClean="0"/>
              <a:t>The modules</a:t>
            </a:r>
          </a:p>
          <a:p>
            <a:pPr lvl="1" eaLnBrk="1" hangingPunct="1">
              <a:lnSpc>
                <a:spcPct val="80000"/>
              </a:lnSpc>
            </a:pPr>
            <a:r>
              <a:rPr lang="en-US" sz="2400" smtClean="0"/>
              <a:t>Their call hierarchy</a:t>
            </a:r>
          </a:p>
          <a:p>
            <a:pPr lvl="1" eaLnBrk="1" hangingPunct="1">
              <a:lnSpc>
                <a:spcPct val="80000"/>
              </a:lnSpc>
            </a:pPr>
            <a:r>
              <a:rPr lang="en-US" sz="2400" smtClean="0"/>
              <a:t>The interfaces between the modules</a:t>
            </a:r>
          </a:p>
          <a:p>
            <a:pPr lvl="1" eaLnBrk="1" hangingPunct="1">
              <a:lnSpc>
                <a:spcPct val="80000"/>
              </a:lnSpc>
            </a:pPr>
            <a:r>
              <a:rPr lang="en-US" sz="2400" smtClean="0"/>
              <a:t>What information passes between the modules</a:t>
            </a:r>
          </a:p>
          <a:p>
            <a:pPr eaLnBrk="1" hangingPunct="1">
              <a:lnSpc>
                <a:spcPct val="80000"/>
              </a:lnSpc>
            </a:pPr>
            <a:r>
              <a:rPr lang="en-US" sz="2800" smtClean="0"/>
              <a:t>It is a convenient and compact notation that is very useful while creating the design</a:t>
            </a:r>
          </a:p>
          <a:p>
            <a:pPr eaLnBrk="1" hangingPunct="1">
              <a:lnSpc>
                <a:spcPct val="80000"/>
              </a:lnSpc>
            </a:pPr>
            <a:r>
              <a:rPr lang="en-US" sz="2800" smtClean="0"/>
              <a:t>A designer can make effective use of structure charts to represent the model he is creating while he is designing</a:t>
            </a:r>
          </a:p>
          <a:p>
            <a:pPr eaLnBrk="1" hangingPunct="1">
              <a:lnSpc>
                <a:spcPct val="80000"/>
              </a:lnSpc>
            </a:pPr>
            <a:endParaRPr lang="en-US" sz="2800" smtClean="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3"/>
          <p:cNvSpPr>
            <a:spLocks noGrp="1" noChangeArrowheads="1"/>
          </p:cNvSpPr>
          <p:nvPr>
            <p:ph type="body" idx="1"/>
          </p:nvPr>
        </p:nvSpPr>
        <p:spPr>
          <a:xfrm>
            <a:off x="457200" y="304800"/>
            <a:ext cx="8229600" cy="5821363"/>
          </a:xfrm>
        </p:spPr>
        <p:txBody>
          <a:bodyPr/>
          <a:lstStyle/>
          <a:p>
            <a:pPr eaLnBrk="1" hangingPunct="1"/>
            <a:r>
              <a:rPr lang="en-US" smtClean="0"/>
              <a:t>However it is not very useful for representing the final design since it doesn’t give all the information needed about the design such as:</a:t>
            </a:r>
          </a:p>
          <a:p>
            <a:pPr lvl="1" eaLnBrk="1" hangingPunct="1"/>
            <a:r>
              <a:rPr lang="en-US" smtClean="0"/>
              <a:t>The scope</a:t>
            </a:r>
          </a:p>
          <a:p>
            <a:pPr lvl="1" eaLnBrk="1" hangingPunct="1"/>
            <a:r>
              <a:rPr lang="en-US" smtClean="0"/>
              <a:t>Structure of data</a:t>
            </a:r>
          </a:p>
          <a:p>
            <a:pPr lvl="1" eaLnBrk="1" hangingPunct="1"/>
            <a:r>
              <a:rPr lang="en-US" smtClean="0"/>
              <a:t>Specifications of each module, etc</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2189</TotalTime>
  <Words>22111</Words>
  <Application>Microsoft Office PowerPoint</Application>
  <PresentationFormat>On-screen Show (4:3)</PresentationFormat>
  <Paragraphs>2191</Paragraphs>
  <Slides>327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327</vt:i4>
      </vt:variant>
    </vt:vector>
  </HeadingPairs>
  <TitlesOfParts>
    <vt:vector size="331" baseType="lpstr">
      <vt:lpstr>Arial</vt:lpstr>
      <vt:lpstr>Symbol</vt:lpstr>
      <vt:lpstr>Times New Roman</vt:lpstr>
      <vt:lpstr>Default Design</vt:lpstr>
      <vt:lpstr>Software Engineering</vt:lpstr>
      <vt:lpstr>SRS and its Specification</vt:lpstr>
      <vt:lpstr>Introduction</vt:lpstr>
      <vt:lpstr>PowerPoint Presentation</vt:lpstr>
      <vt:lpstr>Software Requirements</vt:lpstr>
      <vt:lpstr>PowerPoint Presentation</vt:lpstr>
      <vt:lpstr>Need for SRS</vt:lpstr>
      <vt:lpstr>PowerPoint Presentation</vt:lpstr>
      <vt:lpstr>PowerPoint Presentation</vt:lpstr>
      <vt:lpstr>Advantages of SRS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Characteristics of an SRS</vt:lpstr>
      <vt:lpstr>PowerPoint Presentation</vt:lpstr>
      <vt:lpstr>PowerPoint Presentation</vt:lpstr>
      <vt:lpstr>PowerPoint Presentation</vt:lpstr>
      <vt:lpstr>PowerPoint Presentation</vt:lpstr>
      <vt:lpstr>PowerPoint Presentation</vt:lpstr>
      <vt:lpstr>PowerPoint Presentation</vt:lpstr>
      <vt:lpstr>Conclusion</vt:lpstr>
      <vt:lpstr>Structure of an SRS 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Object-oriented or Function oriented</vt:lpstr>
      <vt:lpstr>PowerPoint Presentation</vt:lpstr>
      <vt:lpstr>Design Principles</vt:lpstr>
      <vt:lpstr>PowerPoint Presentation</vt:lpstr>
      <vt:lpstr>PowerPoint Presentation</vt:lpstr>
      <vt:lpstr>PowerPoint Presentation</vt:lpstr>
      <vt:lpstr>Problem  Partitioning and Hierarchy</vt:lpstr>
      <vt:lpstr>PowerPoint Presentation</vt:lpstr>
      <vt:lpstr>PowerPoint Presentation</vt:lpstr>
      <vt:lpstr>Abstraction</vt:lpstr>
      <vt:lpstr>PowerPoint Presentation</vt:lpstr>
      <vt:lpstr>PowerPoint Presentation</vt:lpstr>
      <vt:lpstr>PowerPoint Presentation</vt:lpstr>
      <vt:lpstr>Modularity</vt:lpstr>
      <vt:lpstr>PowerPoint Presentation</vt:lpstr>
      <vt:lpstr>Top-down and Bottom-up Strategies</vt:lpstr>
      <vt:lpstr>Top-down approach</vt:lpstr>
      <vt:lpstr>PowerPoint Presentation</vt:lpstr>
      <vt:lpstr>Bottom-up Approach</vt:lpstr>
      <vt:lpstr>PowerPoint Presentation</vt:lpstr>
      <vt:lpstr>Conclusion</vt:lpstr>
      <vt:lpstr>PowerPoint Presentation</vt:lpstr>
      <vt:lpstr>Module Level concepts</vt:lpstr>
      <vt:lpstr>PowerPoint Presentation</vt:lpstr>
      <vt:lpstr>Coupling</vt:lpstr>
      <vt:lpstr>PowerPoint Presentation</vt:lpstr>
      <vt:lpstr>PowerPoint Presentation</vt:lpstr>
      <vt:lpstr>PowerPoint Presentation</vt:lpstr>
      <vt:lpstr>PowerPoint Presentation</vt:lpstr>
      <vt:lpstr>PowerPoint Presentation</vt:lpstr>
      <vt:lpstr>PowerPoint Presentation</vt:lpstr>
      <vt:lpstr>Cohesion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lpstr>PowerPoint Presentation</vt:lpstr>
      <vt:lpstr>Design notation and specification</vt:lpstr>
      <vt:lpstr>PowerPoint Presentation</vt:lpstr>
      <vt:lpstr>PowerPoint Presentation</vt:lpstr>
      <vt:lpstr>Structure Charts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lpstr>Design Document Specification</vt:lpstr>
      <vt:lpstr>PowerPoint Presentation</vt:lpstr>
      <vt:lpstr>PowerPoint Presentation</vt:lpstr>
      <vt:lpstr>PowerPoint Presentation</vt:lpstr>
      <vt:lpstr>PowerPoint Presentation</vt:lpstr>
      <vt:lpstr>PowerPoint Presentation</vt:lpstr>
      <vt:lpstr>PowerPoint Presentation</vt:lpstr>
      <vt:lpstr>Structured Design Methodology</vt:lpstr>
      <vt:lpstr>PowerPoint Presentation</vt:lpstr>
      <vt:lpstr>PowerPoint Presentation</vt:lpstr>
      <vt:lpstr>PowerPoint Presentation</vt:lpstr>
      <vt:lpstr>PowerPoint Presentation</vt:lpstr>
      <vt:lpstr>PowerPoint Presentation</vt:lpstr>
      <vt:lpstr>1. Restate the problem as a DFD</vt:lpstr>
      <vt:lpstr>DFD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 example: Word counting</vt:lpstr>
      <vt:lpstr>PowerPoint Presentation</vt:lpstr>
      <vt:lpstr>PowerPoint Presentation</vt:lpstr>
      <vt:lpstr>2. Identify the most abstract input and output data elements</vt:lpstr>
      <vt:lpstr>PowerPoint Presentation</vt:lpstr>
      <vt:lpstr>PowerPoint Presentation</vt:lpstr>
      <vt:lpstr>PowerPoint Presentation</vt:lpstr>
      <vt:lpstr>PowerPoint Presentation</vt:lpstr>
      <vt:lpstr>PowerPoint Presentation</vt:lpstr>
      <vt:lpstr>3. First-Level Factoring</vt:lpstr>
      <vt:lpstr>PowerPoint Presentation</vt:lpstr>
      <vt:lpstr>PowerPoint Presentation</vt:lpstr>
      <vt:lpstr>PowerPoint Presentation</vt:lpstr>
      <vt:lpstr>3. Factoring the input, output and transform branches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Design Heuristics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Transaction Analysis</vt:lpstr>
      <vt:lpstr>PowerPoint Presentation</vt:lpstr>
      <vt:lpstr>PowerPoint Presentation</vt:lpstr>
      <vt:lpstr>Design verification and reviews</vt:lpstr>
      <vt:lpstr>Design Reviews</vt:lpstr>
      <vt:lpstr>PowerPoint Presentation</vt:lpstr>
      <vt:lpstr>PowerPoint Presentation</vt:lpstr>
      <vt:lpstr>A sample checklist:</vt:lpstr>
      <vt:lpstr>PowerPoint Presentation</vt:lpstr>
      <vt:lpstr>PowerPoint Presentation</vt:lpstr>
      <vt:lpstr>The analysis model</vt:lpstr>
      <vt:lpstr>PowerPoint Presentation</vt:lpstr>
      <vt:lpstr>PowerPoint Presentation</vt:lpstr>
      <vt:lpstr>1. The ERD</vt:lpstr>
      <vt:lpstr>2. The DFD</vt:lpstr>
      <vt:lpstr>3. The STD</vt:lpstr>
      <vt:lpstr>Translating the analysis model into a software design</vt:lpstr>
      <vt:lpstr>PowerPoint Presentation</vt:lpstr>
      <vt:lpstr>Risk Management</vt:lpstr>
      <vt:lpstr>PowerPoint Presentation</vt:lpstr>
      <vt:lpstr>Reactive Vs. Proactive Risk Strategies</vt:lpstr>
      <vt:lpstr>PowerPoint Presentation</vt:lpstr>
      <vt:lpstr>PowerPoint Presentation</vt:lpstr>
      <vt:lpstr>Software Risks</vt:lpstr>
      <vt:lpstr>PowerPoint Presentation</vt:lpstr>
      <vt:lpstr>PowerPoint Presentation</vt:lpstr>
      <vt:lpstr>PowerPoint Presentation</vt:lpstr>
      <vt:lpstr>PowerPoint Presentation</vt:lpstr>
      <vt:lpstr>PowerPoint Presentation</vt:lpstr>
      <vt:lpstr>PowerPoint Presentation</vt:lpstr>
      <vt:lpstr>Risk Identification</vt:lpstr>
      <vt:lpstr>PowerPoint Presentation</vt:lpstr>
      <vt:lpstr>PowerPoint Presentation</vt:lpstr>
      <vt:lpstr>PowerPoint Presentation</vt:lpstr>
      <vt:lpstr>PowerPoint Presentation</vt:lpstr>
      <vt:lpstr>Risk components and drivers</vt:lpstr>
      <vt:lpstr>PowerPoint Presentation</vt:lpstr>
      <vt:lpstr>Risk Projection</vt:lpstr>
      <vt:lpstr>Developing a risk table</vt:lpstr>
      <vt:lpstr>PowerPoint Presentation</vt:lpstr>
      <vt:lpstr>PowerPoint Presentation</vt:lpstr>
      <vt:lpstr>PowerPoint Presentation</vt:lpstr>
      <vt:lpstr>PowerPoint Presentation</vt:lpstr>
      <vt:lpstr>PowerPoint Presentation</vt:lpstr>
      <vt:lpstr>PowerPoint Presentation</vt:lpstr>
      <vt:lpstr>Assessing Risk Impact</vt:lpstr>
      <vt:lpstr>PowerPoint Presentation</vt:lpstr>
      <vt:lpstr>Risk Assessment</vt:lpstr>
      <vt:lpstr>PowerPoint Presentation</vt:lpstr>
      <vt:lpstr>PowerPoint Presentation</vt:lpstr>
      <vt:lpstr>PowerPoint Presentation</vt:lpstr>
      <vt:lpstr>PowerPoint Presentation</vt:lpstr>
      <vt:lpstr>PowerPoint Presentation</vt:lpstr>
      <vt:lpstr>Risk Mitigation, Monitoring &amp; Management</vt:lpstr>
      <vt:lpstr>PowerPoint Presentation</vt:lpstr>
      <vt:lpstr>PowerPoint Presentation</vt:lpstr>
      <vt:lpstr>Risk Monitoring</vt:lpstr>
      <vt:lpstr>Risk management and contingency planning</vt:lpstr>
      <vt:lpstr>Conclusion</vt:lpstr>
      <vt:lpstr>Software Testing</vt:lpstr>
      <vt:lpstr>PowerPoint Presentation</vt:lpstr>
      <vt:lpstr>Testing fundamentals</vt:lpstr>
      <vt:lpstr>PowerPoint Presentation</vt:lpstr>
      <vt:lpstr>PowerPoint Presentation</vt:lpstr>
      <vt:lpstr>PowerPoint Presentation</vt:lpstr>
      <vt:lpstr>PowerPoint Presentation</vt:lpstr>
      <vt:lpstr>Top-Down and Bottom-Up strategies</vt:lpstr>
      <vt:lpstr>PowerPoint Presentation</vt:lpstr>
      <vt:lpstr>PowerPoint Presentation</vt:lpstr>
      <vt:lpstr>PowerPoint Presentation</vt:lpstr>
      <vt:lpstr>PowerPoint Presentation</vt:lpstr>
      <vt:lpstr>PowerPoint Presentation</vt:lpstr>
      <vt:lpstr>PowerPoint Presentation</vt:lpstr>
      <vt:lpstr>Conclusion</vt:lpstr>
      <vt:lpstr>Testing Objectives</vt:lpstr>
      <vt:lpstr>PowerPoint Presentation</vt:lpstr>
      <vt:lpstr>PowerPoint Presentation</vt:lpstr>
      <vt:lpstr>Testing principles</vt:lpstr>
      <vt:lpstr>PowerPoint Presentation</vt:lpstr>
      <vt:lpstr>PowerPoint Presentation</vt:lpstr>
      <vt:lpstr>PowerPoint Presentation</vt:lpstr>
      <vt:lpstr>PowerPoint Presentation</vt:lpstr>
      <vt:lpstr>Test case design</vt:lpstr>
      <vt:lpstr>PowerPoint Presentation</vt:lpstr>
      <vt:lpstr>PowerPoint Presentation</vt:lpstr>
      <vt:lpstr>PowerPoint Presentation</vt:lpstr>
      <vt:lpstr>PowerPoint Presentation</vt:lpstr>
      <vt:lpstr>White-box testing</vt:lpstr>
      <vt:lpstr>PowerPoint Presentation</vt:lpstr>
      <vt:lpstr>PowerPoint Presentation</vt:lpstr>
      <vt:lpstr>PowerPoint Presentation</vt:lpstr>
      <vt:lpstr>Basis Path testing</vt:lpstr>
      <vt:lpstr>Flow graph notation</vt:lpstr>
      <vt:lpstr>PowerPoint Presentation</vt:lpstr>
      <vt:lpstr>PowerPoint Presentation</vt:lpstr>
      <vt:lpstr>PowerPoint Presentation</vt:lpstr>
      <vt:lpstr>PowerPoint Presentation</vt:lpstr>
      <vt:lpstr>Cyclomatic complexity</vt:lpstr>
      <vt:lpstr>PowerPoint Presentation</vt:lpstr>
      <vt:lpstr>PowerPoint Presentation</vt:lpstr>
      <vt:lpstr>PowerPoint Presentation</vt:lpstr>
      <vt:lpstr>PowerPoint Presentation</vt:lpstr>
      <vt:lpstr>PowerPoint Presentation</vt:lpstr>
      <vt:lpstr>Deriving Test cases</vt:lpstr>
      <vt:lpstr>PowerPoint Presentation</vt:lpstr>
      <vt:lpstr>Control Structure Testing</vt:lpstr>
      <vt:lpstr>1. Condition 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Loop testing</vt:lpstr>
      <vt:lpstr>PowerPoint Presentation</vt:lpstr>
      <vt:lpstr>PowerPoint Presentation</vt:lpstr>
      <vt:lpstr>PowerPoint Presentation</vt:lpstr>
      <vt:lpstr>PowerPoint Presentation</vt:lpstr>
      <vt:lpstr>PowerPoint Presentation</vt:lpstr>
      <vt:lpstr>Black Box Testing</vt:lpstr>
      <vt:lpstr>PowerPoint Presentation</vt:lpstr>
      <vt:lpstr>PowerPoint Presentation</vt:lpstr>
      <vt:lpstr>PowerPoint Presentation</vt:lpstr>
      <vt:lpstr>Boundary Value Analysis</vt:lpstr>
      <vt:lpstr>PowerPoint Presentation</vt:lpstr>
      <vt:lpstr>PowerPoint Presentation</vt:lpstr>
      <vt:lpstr>Software Quality</vt:lpstr>
      <vt:lpstr>PowerPoint Presentation</vt:lpstr>
      <vt:lpstr>PowerPoint Presentation</vt:lpstr>
      <vt:lpstr>The Quality Movement</vt:lpstr>
      <vt:lpstr>PowerPoint Presentation</vt:lpstr>
      <vt:lpstr>PowerPoint Presentation</vt:lpstr>
      <vt:lpstr>PowerPoint Presentation</vt:lpstr>
      <vt:lpstr>Statistical Quality Assurance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Software Reliability</vt:lpstr>
      <vt:lpstr>PowerPoint Presentation</vt:lpstr>
      <vt:lpstr>PowerPoint Presentation</vt:lpstr>
      <vt:lpstr>Measures of reliability and safety</vt:lpstr>
      <vt:lpstr>PowerPoint Presentation</vt:lpstr>
      <vt:lpstr>PowerPoint Presentation</vt:lpstr>
      <vt:lpstr>PowerPoint Presentation</vt:lpstr>
      <vt:lpstr>PowerPoint Presentation</vt:lpstr>
      <vt:lpstr>McCall Quality Factors</vt:lpstr>
      <vt:lpstr>PowerPoint Presentation</vt:lpstr>
      <vt:lpstr>PowerPoint Presentation</vt:lpstr>
      <vt:lpstr>PowerPoint Presentation</vt:lpstr>
      <vt:lpstr>FURPS</vt:lpstr>
      <vt:lpstr>PowerPoint Presentation</vt:lpstr>
      <vt:lpstr>PowerPoint Presentation</vt:lpstr>
      <vt:lpstr>PowerPoint Presentation</vt:lpstr>
      <vt:lpstr>Software Quality Assurance</vt:lpstr>
      <vt:lpstr>PowerPoint Presentation</vt:lpstr>
      <vt:lpstr>PowerPoint Presentation</vt:lpstr>
      <vt:lpstr>SQA Activity</vt:lpstr>
      <vt:lpstr>PowerPoint Presentation</vt:lpstr>
      <vt:lpstr>PowerPoint Presentation</vt:lpstr>
      <vt:lpstr>PowerPoint Presentation</vt:lpstr>
      <vt:lpstr>PowerPoint Presentation</vt:lpstr>
      <vt:lpstr>PowerPoint Presentation</vt:lpstr>
    </vt:vector>
  </TitlesOfParts>
  <Company>Computer_Engg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Engineering-II</dc:title>
  <dc:creator>M.Athar Ali</dc:creator>
  <cp:lastModifiedBy>Kshitij</cp:lastModifiedBy>
  <cp:revision>421</cp:revision>
  <dcterms:created xsi:type="dcterms:W3CDTF">2008-02-10T18:04:52Z</dcterms:created>
  <dcterms:modified xsi:type="dcterms:W3CDTF">2016-02-08T11:13:22Z</dcterms:modified>
</cp:coreProperties>
</file>