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4" r:id="rId6"/>
    <p:sldId id="393" r:id="rId7"/>
    <p:sldId id="399" r:id="rId8"/>
    <p:sldId id="400" r:id="rId9"/>
    <p:sldId id="398" r:id="rId10"/>
    <p:sldId id="395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F9D3-A93C-449E-9E23-A14CCA826694}" v="61" dt="2023-11-13T18:27:05.534"/>
    <p1510:client id="{387A6CA2-4076-4674-8849-7DCC7D8CAD3B}" vWet="2" dt="2023-11-13T18:40:51.250"/>
    <p1510:client id="{F7075C34-FB1A-44CB-8FC8-2281DE266B80}" v="3" dt="2023-11-13T18:22:54.173"/>
    <p1510:client id="{FCA37D9C-BE2F-47B6-9256-A6082DE40520}" v="44" dt="2023-11-13T18:41:44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h, Manmohan" userId="S::mxd220045@utdallas.edu::e9ead138-8c18-4825-bf37-bbffb02ddadc" providerId="AD" clId="Web-{FCA37D9C-BE2F-47B6-9256-A6082DE40520}"/>
    <pc:docChg chg="modSld">
      <pc:chgData name="Dash, Manmohan" userId="S::mxd220045@utdallas.edu::e9ead138-8c18-4825-bf37-bbffb02ddadc" providerId="AD" clId="Web-{FCA37D9C-BE2F-47B6-9256-A6082DE40520}" dt="2023-11-13T18:41:44.170" v="43" actId="20577"/>
      <pc:docMkLst>
        <pc:docMk/>
      </pc:docMkLst>
      <pc:sldChg chg="modSp">
        <pc:chgData name="Dash, Manmohan" userId="S::mxd220045@utdallas.edu::e9ead138-8c18-4825-bf37-bbffb02ddadc" providerId="AD" clId="Web-{FCA37D9C-BE2F-47B6-9256-A6082DE40520}" dt="2023-11-13T18:41:44.170" v="43" actId="20577"/>
        <pc:sldMkLst>
          <pc:docMk/>
          <pc:sldMk cId="2079667550" sldId="399"/>
        </pc:sldMkLst>
        <pc:spChg chg="mod">
          <ac:chgData name="Dash, Manmohan" userId="S::mxd220045@utdallas.edu::e9ead138-8c18-4825-bf37-bbffb02ddadc" providerId="AD" clId="Web-{FCA37D9C-BE2F-47B6-9256-A6082DE40520}" dt="2023-11-13T18:41:18.810" v="35" actId="20577"/>
          <ac:spMkLst>
            <pc:docMk/>
            <pc:sldMk cId="2079667550" sldId="399"/>
            <ac:spMk id="5" creationId="{FFC72B05-EFF1-7265-6EB3-93DC06AFE415}"/>
          </ac:spMkLst>
        </pc:spChg>
        <pc:spChg chg="mod">
          <ac:chgData name="Dash, Manmohan" userId="S::mxd220045@utdallas.edu::e9ead138-8c18-4825-bf37-bbffb02ddadc" providerId="AD" clId="Web-{FCA37D9C-BE2F-47B6-9256-A6082DE40520}" dt="2023-11-13T18:41:44.170" v="43" actId="20577"/>
          <ac:spMkLst>
            <pc:docMk/>
            <pc:sldMk cId="2079667550" sldId="399"/>
            <ac:spMk id="7" creationId="{211DA73A-A319-8049-C9DB-C0FE5982291C}"/>
          </ac:spMkLst>
        </pc:spChg>
      </pc:sldChg>
      <pc:sldChg chg="modSp">
        <pc:chgData name="Dash, Manmohan" userId="S::mxd220045@utdallas.edu::e9ead138-8c18-4825-bf37-bbffb02ddadc" providerId="AD" clId="Web-{FCA37D9C-BE2F-47B6-9256-A6082DE40520}" dt="2023-11-13T18:41:28.998" v="41" actId="20577"/>
        <pc:sldMkLst>
          <pc:docMk/>
          <pc:sldMk cId="1844720687" sldId="400"/>
        </pc:sldMkLst>
        <pc:spChg chg="mod">
          <ac:chgData name="Dash, Manmohan" userId="S::mxd220045@utdallas.edu::e9ead138-8c18-4825-bf37-bbffb02ddadc" providerId="AD" clId="Web-{FCA37D9C-BE2F-47B6-9256-A6082DE40520}" dt="2023-11-13T18:41:28.998" v="41" actId="20577"/>
          <ac:spMkLst>
            <pc:docMk/>
            <pc:sldMk cId="1844720687" sldId="400"/>
            <ac:spMk id="5" creationId="{69B2F60B-A35A-3583-D513-70CA1503AF21}"/>
          </ac:spMkLst>
        </pc:spChg>
      </pc:sldChg>
    </pc:docChg>
  </pc:docChgLst>
  <pc:docChgLst>
    <pc:chgData name="Dash, Manmohan" userId="S::mxd220045@utdallas.edu::e9ead138-8c18-4825-bf37-bbffb02ddadc" providerId="AD" clId="Web-{306BF9D3-A93C-449E-9E23-A14CCA826694}"/>
    <pc:docChg chg="modSld">
      <pc:chgData name="Dash, Manmohan" userId="S::mxd220045@utdallas.edu::e9ead138-8c18-4825-bf37-bbffb02ddadc" providerId="AD" clId="Web-{306BF9D3-A93C-449E-9E23-A14CCA826694}" dt="2023-11-13T18:27:03.956" v="59" actId="20577"/>
      <pc:docMkLst>
        <pc:docMk/>
      </pc:docMkLst>
      <pc:sldChg chg="addSp delSp modSp">
        <pc:chgData name="Dash, Manmohan" userId="S::mxd220045@utdallas.edu::e9ead138-8c18-4825-bf37-bbffb02ddadc" providerId="AD" clId="Web-{306BF9D3-A93C-449E-9E23-A14CCA826694}" dt="2023-11-13T18:27:03.956" v="59" actId="20577"/>
        <pc:sldMkLst>
          <pc:docMk/>
          <pc:sldMk cId="2079667550" sldId="399"/>
        </pc:sldMkLst>
        <pc:spChg chg="add mod">
          <ac:chgData name="Dash, Manmohan" userId="S::mxd220045@utdallas.edu::e9ead138-8c18-4825-bf37-bbffb02ddadc" providerId="AD" clId="Web-{306BF9D3-A93C-449E-9E23-A14CCA826694}" dt="2023-11-13T18:27:03.956" v="59" actId="20577"/>
          <ac:spMkLst>
            <pc:docMk/>
            <pc:sldMk cId="2079667550" sldId="399"/>
            <ac:spMk id="3" creationId="{D46B22A9-E3BA-97B1-F0DC-60B0F37E0E38}"/>
          </ac:spMkLst>
        </pc:spChg>
        <pc:spChg chg="mod">
          <ac:chgData name="Dash, Manmohan" userId="S::mxd220045@utdallas.edu::e9ead138-8c18-4825-bf37-bbffb02ddadc" providerId="AD" clId="Web-{306BF9D3-A93C-449E-9E23-A14CCA826694}" dt="2023-11-13T18:25:53.829" v="8" actId="1076"/>
          <ac:spMkLst>
            <pc:docMk/>
            <pc:sldMk cId="2079667550" sldId="399"/>
            <ac:spMk id="7" creationId="{211DA73A-A319-8049-C9DB-C0FE5982291C}"/>
          </ac:spMkLst>
        </pc:spChg>
        <pc:spChg chg="del">
          <ac:chgData name="Dash, Manmohan" userId="S::mxd220045@utdallas.edu::e9ead138-8c18-4825-bf37-bbffb02ddadc" providerId="AD" clId="Web-{306BF9D3-A93C-449E-9E23-A14CCA826694}" dt="2023-11-13T18:25:04.405" v="0"/>
          <ac:spMkLst>
            <pc:docMk/>
            <pc:sldMk cId="2079667550" sldId="399"/>
            <ac:spMk id="8" creationId="{2039F7F1-5705-369B-6A52-23BBADDA1A97}"/>
          </ac:spMkLst>
        </pc:spChg>
        <pc:spChg chg="del">
          <ac:chgData name="Dash, Manmohan" userId="S::mxd220045@utdallas.edu::e9ead138-8c18-4825-bf37-bbffb02ddadc" providerId="AD" clId="Web-{306BF9D3-A93C-449E-9E23-A14CCA826694}" dt="2023-11-13T18:25:06.249" v="1"/>
          <ac:spMkLst>
            <pc:docMk/>
            <pc:sldMk cId="2079667550" sldId="399"/>
            <ac:spMk id="9" creationId="{9DFA7619-9046-84BE-3DE0-74268D3CCFD8}"/>
          </ac:spMkLst>
        </pc:spChg>
      </pc:sldChg>
    </pc:docChg>
  </pc:docChgLst>
  <pc:docChgLst>
    <pc:chgData name="Dash, Manmohan" userId="S::mxd220045@utdallas.edu::e9ead138-8c18-4825-bf37-bbffb02ddadc" providerId="AD" clId="Web-{F7075C34-FB1A-44CB-8FC8-2281DE266B80}"/>
    <pc:docChg chg="modSld">
      <pc:chgData name="Dash, Manmohan" userId="S::mxd220045@utdallas.edu::e9ead138-8c18-4825-bf37-bbffb02ddadc" providerId="AD" clId="Web-{F7075C34-FB1A-44CB-8FC8-2281DE266B80}" dt="2023-11-13T18:22:54.173" v="2"/>
      <pc:docMkLst>
        <pc:docMk/>
      </pc:docMkLst>
      <pc:sldChg chg="addSp delSp modSp">
        <pc:chgData name="Dash, Manmohan" userId="S::mxd220045@utdallas.edu::e9ead138-8c18-4825-bf37-bbffb02ddadc" providerId="AD" clId="Web-{F7075C34-FB1A-44CB-8FC8-2281DE266B80}" dt="2023-11-13T18:22:54.173" v="2"/>
        <pc:sldMkLst>
          <pc:docMk/>
          <pc:sldMk cId="376142745" sldId="395"/>
        </pc:sldMkLst>
        <pc:spChg chg="del mod">
          <ac:chgData name="Dash, Manmohan" userId="S::mxd220045@utdallas.edu::e9ead138-8c18-4825-bf37-bbffb02ddadc" providerId="AD" clId="Web-{F7075C34-FB1A-44CB-8FC8-2281DE266B80}" dt="2023-11-13T18:22:52.986" v="1"/>
          <ac:spMkLst>
            <pc:docMk/>
            <pc:sldMk cId="376142745" sldId="395"/>
            <ac:spMk id="4" creationId="{9AC09AE5-EA21-F8F6-9920-32953E279343}"/>
          </ac:spMkLst>
        </pc:spChg>
        <pc:spChg chg="add mod">
          <ac:chgData name="Dash, Manmohan" userId="S::mxd220045@utdallas.edu::e9ead138-8c18-4825-bf37-bbffb02ddadc" providerId="AD" clId="Web-{F7075C34-FB1A-44CB-8FC8-2281DE266B80}" dt="2023-11-13T18:22:54.173" v="2"/>
          <ac:spMkLst>
            <pc:docMk/>
            <pc:sldMk cId="376142745" sldId="395"/>
            <ac:spMk id="13" creationId="{FA41420A-421A-1B79-6A83-BA6D2382B0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9123"/>
            <a:ext cx="7452360" cy="3454956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Apartment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0300" y="4015837"/>
            <a:ext cx="4437580" cy="991591"/>
          </a:xfr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/>
              <a:t>Group 12</a:t>
            </a:r>
          </a:p>
          <a:p>
            <a:pPr algn="ctr">
              <a:lnSpc>
                <a:spcPct val="100000"/>
              </a:lnSpc>
            </a:pPr>
            <a:r>
              <a:rPr lang="en-US" sz="1800" b="1"/>
              <a:t>M. Dash,  T. Raman,  V. Sonje,  T.  Takatani</a:t>
            </a:r>
          </a:p>
          <a:p>
            <a:pPr algn="just"/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3A3E49-5784-6385-76EF-8E51AA8F87C9}"/>
              </a:ext>
            </a:extLst>
          </p:cNvPr>
          <p:cNvSpPr txBox="1">
            <a:spLocks/>
          </p:cNvSpPr>
          <p:nvPr/>
        </p:nvSpPr>
        <p:spPr>
          <a:xfrm>
            <a:off x="7578972" y="2505201"/>
            <a:ext cx="4448908" cy="67392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 b="1"/>
              <a:t>BUAN 6320- DATABASE FOUNDATION FOR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19826-BE31-B1AA-A719-B81FF7D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0605E8C-8B81-FAFE-B821-895818D56B0E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Objective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1C9D79-E31A-E224-8FF3-AF40919AEA9B}"/>
              </a:ext>
            </a:extLst>
          </p:cNvPr>
          <p:cNvSpPr txBox="1">
            <a:spLocks/>
          </p:cNvSpPr>
          <p:nvPr/>
        </p:nvSpPr>
        <p:spPr>
          <a:xfrm>
            <a:off x="286411" y="1175659"/>
            <a:ext cx="11097551" cy="5127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To efficiently and effectively manage various aspects of apartment complexes or residential properties.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Management</a:t>
            </a:r>
            <a:r>
              <a:rPr lang="en-US" sz="220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Capture and oversee comprehensive data for each apartment.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Management: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Store and manage detailed information about each tenant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Tracking: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Manage and track maintenance requests for every apartment, including the status of the request and the staff assigned against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Management</a:t>
            </a:r>
            <a:r>
              <a:rPr lang="en-US" sz="220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Store and manage details about each staff who is part of the apartment complexes.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Processing: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Maintain a record of payment history for each tenant along with payment method and fine calculations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15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6A1C-DAA3-65E2-5239-2210611B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EE154D3-37B6-9646-D0AB-35E61850E39E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Entity Relationship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8A6D2-73EC-72C5-4017-538BE8B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028701"/>
            <a:ext cx="11468100" cy="56324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902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2319E-4C52-5B10-D74A-9C20F0EE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FC72B05-EFF1-7265-6EB3-93DC06AFE415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88844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Trigger 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43BBDF-8FFB-7BC2-60C2-636A66692D73}"/>
              </a:ext>
            </a:extLst>
          </p:cNvPr>
          <p:cNvSpPr txBox="1">
            <a:spLocks/>
          </p:cNvSpPr>
          <p:nvPr/>
        </p:nvSpPr>
        <p:spPr>
          <a:xfrm>
            <a:off x="286411" y="1463725"/>
            <a:ext cx="11097551" cy="5197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1DA73A-A319-8049-C9DB-C0FE5982291C}"/>
              </a:ext>
            </a:extLst>
          </p:cNvPr>
          <p:cNvSpPr txBox="1">
            <a:spLocks/>
          </p:cNvSpPr>
          <p:nvPr/>
        </p:nvSpPr>
        <p:spPr>
          <a:xfrm>
            <a:off x="168478" y="904451"/>
            <a:ext cx="11097551" cy="55974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>
              <a:latin typeface="Arial"/>
              <a:ea typeface="+mj-lt"/>
              <a:cs typeface="+mj-lt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latin typeface="Arial"/>
                <a:ea typeface="+mj-lt"/>
                <a:cs typeface="+mj-lt"/>
              </a:rPr>
              <a:t>CREATE OR REPLACE FUNCTION insert_trigger()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RETURNS 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TRIGGER</a:t>
            </a:r>
            <a:r>
              <a:rPr lang="en-US" sz="1400">
                <a:latin typeface="Arial"/>
                <a:ea typeface="+mj-lt"/>
                <a:cs typeface="+mj-lt"/>
              </a:rPr>
              <a:t> AS $$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BEGIN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-- Set created_by to the current user if it's null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IF</a:t>
            </a:r>
            <a:r>
              <a:rPr lang="en-US" sz="1400">
                <a:latin typeface="Arial"/>
                <a:ea typeface="+mj-lt"/>
                <a:cs typeface="+mj-lt"/>
              </a:rPr>
              <a:t> NEW.created_by IS NULL THEN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    NEW.created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by := current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user;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END IF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-- Set created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to the current timestamp if it's null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IF NEW.created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IS NULL THEN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    NEW.created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:= NOW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();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END IF;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-- Set updated_by to the current user if it's null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IF</a:t>
            </a:r>
            <a:r>
              <a:rPr lang="en-US" sz="1400">
                <a:latin typeface="Arial"/>
                <a:ea typeface="+mj-lt"/>
                <a:cs typeface="+mj-lt"/>
              </a:rPr>
              <a:t> NEW.updated_by IS NULL THEN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    NEW.updated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by := current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user;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END IF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-- Set updated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to the current timestamp if it's null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IF NEW.updated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IS NULL THEN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    NEW.updated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_</a:t>
            </a:r>
            <a:r>
              <a:rPr lang="en-US" sz="1400">
                <a:latin typeface="Arial"/>
                <a:ea typeface="+mj-lt"/>
                <a:cs typeface="+mj-lt"/>
              </a:rPr>
              <a:t>date := NOW</a:t>
            </a:r>
            <a:r>
              <a:rPr lang="en-US" sz="1400">
                <a:effectLst/>
                <a:latin typeface="Arial"/>
                <a:ea typeface="+mj-lt"/>
                <a:cs typeface="+mj-lt"/>
              </a:rPr>
              <a:t>();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END IF;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    RETURN NEW;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END;</a:t>
            </a:r>
            <a:br>
              <a:rPr lang="en-US" sz="1400">
                <a:latin typeface="Arial"/>
                <a:ea typeface="+mj-lt"/>
                <a:cs typeface="+mj-lt"/>
              </a:rPr>
            </a:br>
            <a:r>
              <a:rPr lang="en-US" sz="1400">
                <a:latin typeface="Arial"/>
                <a:ea typeface="+mj-lt"/>
                <a:cs typeface="+mj-lt"/>
              </a:rPr>
              <a:t>$$ LANGUAGE plpgsql;</a:t>
            </a:r>
            <a:endParaRPr lang="en-US" sz="1400">
              <a:latin typeface="Arial"/>
              <a:cs typeface="Arial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>
              <a:effectLst/>
              <a:latin typeface="Arial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D46B22A9-E3BA-97B1-F0DC-60B0F37E0E38}"/>
              </a:ext>
            </a:extLst>
          </p:cNvPr>
          <p:cNvSpPr/>
          <p:nvPr/>
        </p:nvSpPr>
        <p:spPr>
          <a:xfrm rot="-480000">
            <a:off x="5017562" y="1476841"/>
            <a:ext cx="6498230" cy="3314700"/>
          </a:xfrm>
          <a:prstGeom prst="cloud">
            <a:avLst/>
          </a:prstGeom>
          <a:solidFill>
            <a:schemeClr val="bg2">
              <a:lumMod val="25000"/>
              <a:lumOff val="75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'</a:t>
            </a:r>
            <a:r>
              <a:rPr lang="en-US" sz="2400" b="1" err="1">
                <a:solidFill>
                  <a:schemeClr val="bg1"/>
                </a:solidFill>
                <a:latin typeface="Arial"/>
                <a:cs typeface="Arial"/>
              </a:rPr>
              <a:t>set_apt_defaults</a:t>
            </a:r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' Trigger calls this function</a:t>
            </a:r>
          </a:p>
        </p:txBody>
      </p:sp>
    </p:spTree>
    <p:extLst>
      <p:ext uri="{BB962C8B-B14F-4D97-AF65-F5344CB8AC3E}">
        <p14:creationId xmlns:p14="http://schemas.microsoft.com/office/powerpoint/2010/main" val="20796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4764E-F613-087E-C066-E451CB76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69B2F60B-A35A-3583-D513-70CA1503AF21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1332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Sequence 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31036B4-3F77-68CA-61DE-7D35BC66D81C}"/>
              </a:ext>
            </a:extLst>
          </p:cNvPr>
          <p:cNvSpPr txBox="1">
            <a:spLocks/>
          </p:cNvSpPr>
          <p:nvPr/>
        </p:nvSpPr>
        <p:spPr>
          <a:xfrm>
            <a:off x="581832" y="1063675"/>
            <a:ext cx="11097551" cy="5597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US" sz="16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 SEQUENCE IF EXISTS </a:t>
            </a: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stf_id_seq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SEQUENCE </a:t>
            </a: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stf_id_seq</a:t>
            </a:r>
            <a:endParaRPr lang="en-US" sz="18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WITH 1</a:t>
            </a:r>
          </a:p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 BY 1</a:t>
            </a:r>
          </a:p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MINVALUE 1;</a:t>
            </a:r>
          </a:p>
          <a:p>
            <a:pPr rtl="0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OR REPLACE FUNCTION </a:t>
            </a:r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stf_insert_trigger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TRIGGER AS $$</a:t>
            </a: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 Set </a:t>
            </a:r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ten_id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next value in the sequence</a:t>
            </a:r>
          </a:p>
          <a:p>
            <a:pPr rtl="0"/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NEW.stf_id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NEXTVAL('</a:t>
            </a:r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stf_id_seq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 Set </a:t>
            </a:r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created_by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current user if it's null</a:t>
            </a:r>
          </a:p>
          <a:p>
            <a:pPr rtl="0"/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IFNEW.created_by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NULL THEN</a:t>
            </a:r>
          </a:p>
          <a:p>
            <a:pPr rtl="0"/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NEW.created_by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sz="1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current_user</a:t>
            </a:r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rtl="0"/>
            <a:r>
              <a:rPr lang="en-US" sz="1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IF;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FEFDC58-F8D4-C09B-357B-C23C83AD5C36}"/>
              </a:ext>
            </a:extLst>
          </p:cNvPr>
          <p:cNvSpPr/>
          <p:nvPr/>
        </p:nvSpPr>
        <p:spPr>
          <a:xfrm>
            <a:off x="6692899" y="2828925"/>
            <a:ext cx="4394201" cy="3314700"/>
          </a:xfrm>
          <a:prstGeom prst="cloud">
            <a:avLst/>
          </a:prstGeom>
          <a:solidFill>
            <a:schemeClr val="bg2">
              <a:lumMod val="25000"/>
              <a:lumOff val="75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Triggers and Sequences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2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5C6D-9E9E-0CB4-A21E-61D1F80B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91BC495-15F4-4845-2517-BE5BA51349EA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Advance Queries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9FBEA0B-A3C5-FC68-6329-86F04EFC3BE1}"/>
              </a:ext>
            </a:extLst>
          </p:cNvPr>
          <p:cNvSpPr txBox="1">
            <a:spLocks/>
          </p:cNvSpPr>
          <p:nvPr/>
        </p:nvSpPr>
        <p:spPr>
          <a:xfrm>
            <a:off x="304800" y="914398"/>
            <a:ext cx="5442857" cy="35513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TASK: Calculate the total payments made by each tenant for the year 2023, including fines.</a:t>
            </a:r>
          </a:p>
          <a:p>
            <a:endParaRPr lang="en-US" sz="1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300" b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Implication:</a:t>
            </a:r>
            <a:r>
              <a:rPr lang="en-US" sz="130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query helps in understanding the financial contributions of each tenant for the year 2023, including lease payments and fines.</a:t>
            </a:r>
          </a:p>
          <a:p>
            <a:endParaRPr lang="en-US" sz="130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tenant.ten_id,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ten_fname,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ten_lname,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SUM(pay_amount + pay_fine) AS total_payments_2023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tenant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 JOIN lease ON tenant.ten_id = lease.ten_id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 JOIN payment ON lease.les_id = payment.les_id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EXTRACT(YEAR FROM pay_date) = 2023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tenant.ten_id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total_payments_2023 DESC</a:t>
            </a:r>
            <a:r>
              <a:rPr lang="en-US" sz="1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6FDD92-3AC6-8C4A-B059-9583F1D4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5" y="4465706"/>
            <a:ext cx="5211937" cy="218546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 descr="A close up of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42511CE-96FA-A4FF-B445-E29C5D4C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65" y="5225044"/>
            <a:ext cx="5289822" cy="6667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4D2122E6-4DB3-7AA5-39BE-48333FC52AA1}"/>
              </a:ext>
            </a:extLst>
          </p:cNvPr>
          <p:cNvSpPr txBox="1">
            <a:spLocks/>
          </p:cNvSpPr>
          <p:nvPr/>
        </p:nvSpPr>
        <p:spPr>
          <a:xfrm>
            <a:off x="6117765" y="914398"/>
            <a:ext cx="5442857" cy="3883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TASK: Find the staff member who has completed the most requests, including In-Progress and completed requests</a:t>
            </a:r>
            <a:r>
              <a:rPr lang="en-US" sz="14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 startAt="2"/>
            </a:pPr>
            <a:endParaRPr lang="en-US" sz="14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300" b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Implication</a:t>
            </a:r>
            <a:r>
              <a:rPr lang="en-US" sz="130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This query helps identify the most productive staff member in handling service requests, which can be used for performance evaluation.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i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		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staff.stf_id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stf_fname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stf_lname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COUNT(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request.req_issuedate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total_requests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staff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 JOIN request ON 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staff.stf_id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request.stf_id</a:t>
            </a:r>
            <a:endParaRPr lang="en-US" sz="1200" i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(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request.req_status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ILIKE ('Finished')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OR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request.req_status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ILIKE ('In-Progress'))  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staff.stf_id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200" i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total_requests</a:t>
            </a: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DESC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1;</a:t>
            </a: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3A01E3-48FE-9BAC-374F-CB25C251029C}"/>
              </a:ext>
            </a:extLst>
          </p:cNvPr>
          <p:cNvCxnSpPr>
            <a:cxnSpLocks/>
          </p:cNvCxnSpPr>
          <p:nvPr/>
        </p:nvCxnSpPr>
        <p:spPr>
          <a:xfrm>
            <a:off x="5878287" y="914398"/>
            <a:ext cx="0" cy="5790723"/>
          </a:xfrm>
          <a:prstGeom prst="line">
            <a:avLst/>
          </a:prstGeom>
          <a:ln cmpd="tri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6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7AD66855-5A17-6BC1-51A6-94BE014F2DA2}"/>
              </a:ext>
            </a:extLst>
          </p:cNvPr>
          <p:cNvSpPr txBox="1">
            <a:spLocks/>
          </p:cNvSpPr>
          <p:nvPr/>
        </p:nvSpPr>
        <p:spPr>
          <a:xfrm>
            <a:off x="543586" y="196900"/>
            <a:ext cx="11097551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Challenges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17D55EC-EE59-1BCF-394F-66B1610EEB53}"/>
              </a:ext>
            </a:extLst>
          </p:cNvPr>
          <p:cNvSpPr txBox="1">
            <a:spLocks/>
          </p:cNvSpPr>
          <p:nvPr/>
        </p:nvSpPr>
        <p:spPr>
          <a:xfrm>
            <a:off x="286411" y="1463725"/>
            <a:ext cx="11097551" cy="4966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5F9DDE-3763-CD26-0B02-C86B69B8E57C}"/>
              </a:ext>
            </a:extLst>
          </p:cNvPr>
          <p:cNvSpPr txBox="1">
            <a:spLocks/>
          </p:cNvSpPr>
          <p:nvPr/>
        </p:nvSpPr>
        <p:spPr>
          <a:xfrm>
            <a:off x="286411" y="1463725"/>
            <a:ext cx="11097551" cy="5197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/>
          </a:p>
        </p:txBody>
      </p:sp>
      <p:pic>
        <p:nvPicPr>
          <p:cNvPr id="3" name="Picture 2" descr="A diagram of a payment&#10;&#10;Description automatically generated">
            <a:extLst>
              <a:ext uri="{FF2B5EF4-FFF2-40B4-BE49-F238E27FC236}">
                <a16:creationId xmlns:a16="http://schemas.microsoft.com/office/drawing/2014/main" id="{4AC8583B-8244-771D-D319-2C51D8BE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8" y="1709054"/>
            <a:ext cx="4572000" cy="24298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 descr="A diagram of a property&#10;&#10;Description automatically generated">
            <a:extLst>
              <a:ext uri="{FF2B5EF4-FFF2-40B4-BE49-F238E27FC236}">
                <a16:creationId xmlns:a16="http://schemas.microsoft.com/office/drawing/2014/main" id="{217C58DB-8C54-1E26-AB6B-595A25D5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64" y="1709054"/>
            <a:ext cx="4572000" cy="241421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B6C31-58A6-5B0E-D928-E74C5109D3DA}"/>
              </a:ext>
            </a:extLst>
          </p:cNvPr>
          <p:cNvSpPr txBox="1"/>
          <p:nvPr/>
        </p:nvSpPr>
        <p:spPr>
          <a:xfrm>
            <a:off x="808038" y="122537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accent3">
                    <a:lumMod val="40000"/>
                    <a:lumOff val="60000"/>
                  </a:schemeClr>
                </a:solidFill>
              </a:rPr>
              <a:t>Original Concept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E6FDA-5990-23E0-A791-6270F5109CBB}"/>
              </a:ext>
            </a:extLst>
          </p:cNvPr>
          <p:cNvSpPr txBox="1"/>
          <p:nvPr/>
        </p:nvSpPr>
        <p:spPr>
          <a:xfrm>
            <a:off x="6811962" y="123092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Implemented Concept</a:t>
            </a: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7CF646D-0C4E-8A73-5BF5-46CB7A0AF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43839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2EFA9B-7ED5-5AB8-5873-C38AAA2FCBC5}"/>
              </a:ext>
            </a:extLst>
          </p:cNvPr>
          <p:cNvSpPr txBox="1"/>
          <p:nvPr/>
        </p:nvSpPr>
        <p:spPr>
          <a:xfrm>
            <a:off x="808038" y="4272214"/>
            <a:ext cx="457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Lease has three attributes contributing to the composite primary key.</a:t>
            </a:r>
          </a:p>
          <a:p>
            <a:pPr marL="342900" indent="-342900">
              <a:buAutoNum type="arabicPeriod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Payment inherits the composite key from 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6C2A6-429F-5468-637D-2EB783B09220}"/>
              </a:ext>
            </a:extLst>
          </p:cNvPr>
          <p:cNvSpPr txBox="1"/>
          <p:nvPr/>
        </p:nvSpPr>
        <p:spPr>
          <a:xfrm>
            <a:off x="6811962" y="427221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Replaced the composite primary key in Lease with a surrogate key.</a:t>
            </a:r>
          </a:p>
          <a:p>
            <a:pPr marL="342900" indent="-342900">
              <a:buAutoNum type="arabicPeriod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Payment references Lease only through </a:t>
            </a:r>
            <a:r>
              <a:rPr lang="en-US" sz="1500" err="1">
                <a:latin typeface="Arial" panose="020B0604020202020204" pitchFamily="34" charset="0"/>
                <a:cs typeface="Arial" panose="020B0604020202020204" pitchFamily="34" charset="0"/>
              </a:rPr>
              <a:t>Les_ID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2C893-4808-3F64-0FAF-B19DD173B12B}"/>
              </a:ext>
            </a:extLst>
          </p:cNvPr>
          <p:cNvSpPr txBox="1"/>
          <p:nvPr/>
        </p:nvSpPr>
        <p:spPr>
          <a:xfrm>
            <a:off x="808039" y="5336684"/>
            <a:ext cx="4572000" cy="7848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Consequence: </a:t>
            </a:r>
          </a:p>
          <a:p>
            <a:r>
              <a:rPr lang="en-US" sz="1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Multi-attribute composite primary keys for Payment and Lease lead to more complex queries and joins.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712B9-1C0F-688E-0BA9-7CFB96A9AE36}"/>
              </a:ext>
            </a:extLst>
          </p:cNvPr>
          <p:cNvSpPr txBox="1"/>
          <p:nvPr/>
        </p:nvSpPr>
        <p:spPr>
          <a:xfrm>
            <a:off x="6811962" y="5336683"/>
            <a:ext cx="4572000" cy="7848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Consequence: </a:t>
            </a:r>
          </a:p>
          <a:p>
            <a:r>
              <a:rPr lang="en-US" sz="1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Simplifies queries and joins, however conceptually turns Lease into a strong entity.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A41420A-421A-1B79-6A83-BA6D2382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616591"/>
            <a:ext cx="5437187" cy="918918"/>
          </a:xfrm>
          <a:noFill/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{5EE19933-2809-47BC-9047-3F81F9269C20}tf33713516_win32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3DFloatVTI</vt:lpstr>
      <vt:lpstr>Apartment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Sonje, Vipul Suresh</dc:creator>
  <cp:revision>1</cp:revision>
  <dcterms:created xsi:type="dcterms:W3CDTF">2023-11-10T19:52:50Z</dcterms:created>
  <dcterms:modified xsi:type="dcterms:W3CDTF">2023-11-13T18:42:14Z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