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fa2873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fa2873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fa2873a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fa2873a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fa2873a6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fa2873a6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fa2873a6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fa2873a6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fa2873a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fa2873a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fa2873a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fa2873a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fa2873a6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fa2873a6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fa2873a6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fa2873a6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fa2873a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fa2873a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fa2873a6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fa2873a6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fa2873a6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fa2873a6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fa2873a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fa2873a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fa2873a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fa2873a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fa2873a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fa2873a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fa2873a6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fa2873a6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ciencedirect.com/science/article/abs/pii/S027843191400125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Quantitative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sz="3600"/>
              <a:t>Quantitative Analysis - conclusion</a:t>
            </a:r>
            <a:endParaRPr sz="3600"/>
          </a:p>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effectiveness of certain Models</a:t>
            </a:r>
            <a:endParaRPr/>
          </a:p>
          <a:p>
            <a:pPr indent="-342900" lvl="0" marL="457200" rtl="0" algn="l">
              <a:spcBef>
                <a:spcPts val="0"/>
              </a:spcBef>
              <a:spcAft>
                <a:spcPts val="0"/>
              </a:spcAft>
              <a:buSzPts val="1800"/>
              <a:buChar char="●"/>
            </a:pPr>
            <a:r>
              <a:rPr lang="en"/>
              <a:t>How successfully were able to predict the rating based on they key words</a:t>
            </a:r>
            <a:endParaRPr/>
          </a:p>
          <a:p>
            <a:pPr indent="-342900" lvl="0" marL="457200" rtl="0" algn="l">
              <a:spcBef>
                <a:spcPts val="0"/>
              </a:spcBef>
              <a:spcAft>
                <a:spcPts val="0"/>
              </a:spcAft>
              <a:buSzPts val="1800"/>
              <a:buChar char="●"/>
            </a:pPr>
            <a:r>
              <a:rPr lang="en"/>
              <a:t>How successfully were able to classify the rating based on they key words</a:t>
            </a:r>
            <a:endParaRPr/>
          </a:p>
          <a:p>
            <a:pPr indent="-342900" lvl="0" marL="457200" rtl="0" algn="l">
              <a:spcBef>
                <a:spcPts val="0"/>
              </a:spcBef>
              <a:spcAft>
                <a:spcPts val="0"/>
              </a:spcAft>
              <a:buSzPts val="1800"/>
              <a:buChar char="●"/>
            </a:pPr>
            <a:r>
              <a:rPr lang="en" sz="1050">
                <a:solidFill>
                  <a:srgbClr val="1C1D1F"/>
                </a:solidFill>
                <a:latin typeface="Roboto"/>
                <a:ea typeface="Roboto"/>
                <a:cs typeface="Roboto"/>
                <a:sym typeface="Roboto"/>
              </a:rPr>
              <a:t> </a:t>
            </a:r>
            <a:r>
              <a:rPr lang="en">
                <a:solidFill>
                  <a:srgbClr val="1C1D1F"/>
                </a:solidFill>
              </a:rPr>
              <a:t>purchase probability elasticity, brand choice own price elasticity, brand choice cross-price elasticity, and purchase quantity elasticity</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Qualitative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Qualitative Analysis -Conclusion</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a:t>
            </a:r>
            <a:r>
              <a:rPr lang="en"/>
              <a:t>certain</a:t>
            </a:r>
            <a:r>
              <a:rPr lang="en"/>
              <a:t> data points and conclusions from Quantitative analysis, we can improve certain services or products for the customers to get reviews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Predicting the purchase behaviour using deep learnin</a:t>
            </a:r>
            <a:r>
              <a:rPr lang="en"/>
              <a:t>g </a:t>
            </a:r>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Perform K-means clustering with a customer analytics focus;</a:t>
            </a:r>
            <a:endParaRPr>
              <a:solidFill>
                <a:srgbClr val="1C1D1F"/>
              </a:solidFill>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Combine PCA and K-means for even more professional customer segmentation;</a:t>
            </a:r>
            <a:endParaRPr>
              <a:solidFill>
                <a:srgbClr val="1C1D1F"/>
              </a:solidFill>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Be able to optimize your neural networks to enhance results</a:t>
            </a:r>
            <a:endParaRPr>
              <a:solidFill>
                <a:srgbClr val="1C1D1F"/>
              </a:solidFill>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Use email automation once guests checkout</a:t>
            </a:r>
            <a:endParaRPr>
              <a:solidFill>
                <a:srgbClr val="1C1D1F"/>
              </a:solidFill>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Encourage feedback with chatbots once checking in and checking out</a:t>
            </a:r>
            <a:endParaRPr>
              <a:solidFill>
                <a:srgbClr val="1C1D1F"/>
              </a:solidFill>
            </a:endParaRPr>
          </a:p>
          <a:p>
            <a:pPr indent="-342900" lvl="0" marL="457200" rtl="0" algn="l">
              <a:lnSpc>
                <a:spcPct val="140000"/>
              </a:lnSpc>
              <a:spcBef>
                <a:spcPts val="0"/>
              </a:spcBef>
              <a:spcAft>
                <a:spcPts val="0"/>
              </a:spcAft>
              <a:buClr>
                <a:srgbClr val="1C1D1F"/>
              </a:buClr>
              <a:buSzPts val="1800"/>
              <a:buChar char="-"/>
            </a:pPr>
            <a:r>
              <a:rPr lang="en">
                <a:solidFill>
                  <a:srgbClr val="1C1D1F"/>
                </a:solidFill>
              </a:rPr>
              <a:t>Train staff to go above and </a:t>
            </a:r>
            <a:r>
              <a:rPr lang="en">
                <a:solidFill>
                  <a:srgbClr val="1C1D1F"/>
                </a:solidFill>
              </a:rPr>
              <a:t>beyond for guests</a:t>
            </a:r>
            <a:endParaRPr>
              <a:solidFill>
                <a:srgbClr val="1C1D1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40000"/>
              </a:lnSpc>
              <a:spcBef>
                <a:spcPts val="0"/>
              </a:spcBef>
              <a:spcAft>
                <a:spcPts val="0"/>
              </a:spcAft>
              <a:buClr>
                <a:srgbClr val="1C1D1F"/>
              </a:buClr>
              <a:buSzPts val="1800"/>
              <a:buAutoNum type="arabicPeriod"/>
            </a:pPr>
            <a:r>
              <a:rPr lang="en" u="sng">
                <a:solidFill>
                  <a:schemeClr val="hlink"/>
                </a:solidFill>
                <a:hlinkClick r:id="rId3"/>
              </a:rPr>
              <a:t>https://www.sciencedirect.com/science/article/abs/pii/S027843191400125X</a:t>
            </a:r>
            <a:endParaRPr/>
          </a:p>
          <a:p>
            <a:pPr indent="-342900" lvl="0" marL="457200" rtl="0" algn="l">
              <a:lnSpc>
                <a:spcPct val="140000"/>
              </a:lnSpc>
              <a:spcBef>
                <a:spcPts val="0"/>
              </a:spcBef>
              <a:spcAft>
                <a:spcPts val="0"/>
              </a:spcAft>
              <a:buSzPts val="1800"/>
              <a:buAutoNum type="arabicPeriod"/>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1C1D1F"/>
                </a:solidFill>
              </a:rPr>
              <a:t>Data science and Marketing are two of the key driving forces that help companies create value and stay on top in today’s fast-paced economy.</a:t>
            </a:r>
            <a:endParaRPr>
              <a:solidFill>
                <a:srgbClr val="1C1D1F"/>
              </a:solidFill>
            </a:endParaRPr>
          </a:p>
          <a:p>
            <a:pPr indent="0" lvl="0" marL="0" rtl="0" algn="l">
              <a:spcBef>
                <a:spcPts val="1200"/>
              </a:spcBef>
              <a:spcAft>
                <a:spcPts val="0"/>
              </a:spcAft>
              <a:buNone/>
            </a:pPr>
            <a:r>
              <a:rPr lang="en" sz="1350">
                <a:solidFill>
                  <a:srgbClr val="2E2E2E"/>
                </a:solidFill>
                <a:latin typeface="Georgia"/>
                <a:ea typeface="Georgia"/>
                <a:cs typeface="Georgia"/>
                <a:sym typeface="Georgia"/>
              </a:rPr>
              <a:t>This study identifies the business value of consumer reviews and management responses to hotel performance. The results show that overall rating, attribute ratings of purchase value, location and cleanliness, variation and volume of consumer reviews, and the number of management responses are significantly associated with hotel performance. In addition, variation and volume of consumer reviews moderate the relationship between overall rating and hotel performance.</a:t>
            </a:r>
            <a:endParaRPr sz="1350">
              <a:solidFill>
                <a:srgbClr val="2E2E2E"/>
              </a:solidFill>
              <a:latin typeface="Georgia"/>
              <a:ea typeface="Georgia"/>
              <a:cs typeface="Georgia"/>
              <a:sym typeface="Georgia"/>
            </a:endParaRPr>
          </a:p>
          <a:p>
            <a:pPr indent="0" lvl="0" marL="0" rtl="0" algn="l">
              <a:spcBef>
                <a:spcPts val="1200"/>
              </a:spcBef>
              <a:spcAft>
                <a:spcPts val="0"/>
              </a:spcAft>
              <a:buNone/>
            </a:pPr>
            <a:r>
              <a:rPr lang="en" sz="1350">
                <a:solidFill>
                  <a:srgbClr val="2E2E2E"/>
                </a:solidFill>
                <a:latin typeface="Georgia"/>
                <a:ea typeface="Georgia"/>
                <a:cs typeface="Georgia"/>
                <a:sym typeface="Georgia"/>
              </a:rPr>
              <a:t>word-of-mouth (eWOM)</a:t>
            </a:r>
            <a:endParaRPr sz="1350">
              <a:solidFill>
                <a:srgbClr val="2E2E2E"/>
              </a:solidFill>
              <a:latin typeface="Georgia"/>
              <a:ea typeface="Georgia"/>
              <a:cs typeface="Georgia"/>
              <a:sym typeface="Georgia"/>
            </a:endParaRPr>
          </a:p>
          <a:p>
            <a:pPr indent="0" lvl="0" marL="0" rtl="0" algn="l">
              <a:spcBef>
                <a:spcPts val="1200"/>
              </a:spcBef>
              <a:spcAft>
                <a:spcPts val="1200"/>
              </a:spcAft>
              <a:buNone/>
            </a:pPr>
            <a:r>
              <a:rPr lang="en" sz="1350">
                <a:solidFill>
                  <a:srgbClr val="2E2E2E"/>
                </a:solidFill>
                <a:latin typeface="Georgia"/>
                <a:ea typeface="Georgia"/>
                <a:cs typeface="Georgia"/>
                <a:sym typeface="Georgia"/>
              </a:rPr>
              <a:t>According to findings from a joint research by PowerReviews and the E-tailing Group, about 22% of respondents said that they “always” read consumer reviews before making a purchase, 43% of respondents said that they check consumer ratings and reviews “most of the time”, and about 68% read “at least four reviews” before making a purchase</a:t>
            </a:r>
            <a:endParaRPr sz="1350">
              <a:solidFill>
                <a:srgbClr val="2E2E2E"/>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(draft-2)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E2E2E"/>
                </a:solidFill>
                <a:latin typeface="Georgia"/>
                <a:ea typeface="Georgia"/>
                <a:cs typeface="Georgia"/>
                <a:sym typeface="Georgia"/>
              </a:rPr>
              <a:t>Management responses that can address service-related issues and recover the service failure will likely increase the consumer's likelihood of recommending the hotel (Barsky and Frame, 2009).</a:t>
            </a:r>
            <a:endParaRPr sz="1350">
              <a:solidFill>
                <a:srgbClr val="2E2E2E"/>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Planning and Management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“Decide what you want and then act as if you already had it” Jim Rohn</a:t>
            </a:r>
            <a:endParaRPr/>
          </a:p>
          <a:p>
            <a:pPr indent="-342900" lvl="0" marL="457200" rtl="0" algn="l">
              <a:spcBef>
                <a:spcPts val="1200"/>
              </a:spcBef>
              <a:spcAft>
                <a:spcPts val="0"/>
              </a:spcAft>
              <a:buSzPts val="1800"/>
              <a:buAutoNum type="arabicPeriod"/>
            </a:pPr>
            <a:r>
              <a:rPr lang="en"/>
              <a:t>Managing the backlogs</a:t>
            </a:r>
            <a:endParaRPr/>
          </a:p>
          <a:p>
            <a:pPr indent="-342900" lvl="0" marL="457200" rtl="0" algn="l">
              <a:spcBef>
                <a:spcPts val="0"/>
              </a:spcBef>
              <a:spcAft>
                <a:spcPts val="0"/>
              </a:spcAft>
              <a:buSzPts val="1800"/>
              <a:buAutoNum type="arabicPeriod"/>
            </a:pPr>
            <a:r>
              <a:rPr lang="en"/>
              <a:t>Using kanban to create and track progress</a:t>
            </a:r>
            <a:endParaRPr/>
          </a:p>
          <a:p>
            <a:pPr indent="-342900" lvl="0" marL="457200" rtl="0" algn="l">
              <a:spcBef>
                <a:spcPts val="0"/>
              </a:spcBef>
              <a:spcAft>
                <a:spcPts val="0"/>
              </a:spcAft>
              <a:buSzPts val="1800"/>
              <a:buAutoNum type="arabicPeriod"/>
            </a:pPr>
            <a:r>
              <a:rPr lang="en"/>
              <a:t>Complete documentation on Word (TBD)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Planning and Management</a:t>
            </a:r>
            <a:endParaRPr/>
          </a:p>
        </p:txBody>
      </p:sp>
      <p:pic>
        <p:nvPicPr>
          <p:cNvPr id="79" name="Google Shape;79;p17"/>
          <p:cNvPicPr preferRelativeResize="0"/>
          <p:nvPr/>
        </p:nvPicPr>
        <p:blipFill>
          <a:blip r:embed="rId3">
            <a:alphaModFix/>
          </a:blip>
          <a:stretch>
            <a:fillRect/>
          </a:stretch>
        </p:blipFill>
        <p:spPr>
          <a:xfrm>
            <a:off x="311700" y="1076000"/>
            <a:ext cx="7754858"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cleaning and processing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models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E2E2E"/>
                </a:solidFill>
                <a:latin typeface="Georgia"/>
                <a:ea typeface="Georgia"/>
                <a:cs typeface="Georgia"/>
                <a:sym typeface="Georgia"/>
              </a:rPr>
              <a:t>We use a linear regression model to examine the relationships among consumer reviews, management responses, and hotel performance. The dependent variable is RevPAR, which has been used in the hospitality industry as a measure of hotel performance because it captures the supply-and-demand dynamics in one index (Ismail et al., 2002). The independent variables include consumer review factors, namely, overall rating, attribute ratings, review variation, review volume as well as the number of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