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8" r:id="rId7"/>
    <p:sldId id="262" r:id="rId8"/>
    <p:sldId id="263" r:id="rId9"/>
    <p:sldId id="266" r:id="rId10"/>
    <p:sldId id="264" r:id="rId11"/>
    <p:sldId id="267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47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407B2-69BD-4223-9434-57C57DCDDD2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9B8248-A84C-4BF9-B876-47DB58F1B1CB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Phase 2</a:t>
          </a:r>
        </a:p>
        <a:p>
          <a:r>
            <a:rPr lang="en-US" dirty="0" smtClean="0"/>
            <a:t>1 sprint</a:t>
          </a:r>
          <a:endParaRPr lang="en-US" dirty="0"/>
        </a:p>
      </dgm:t>
    </dgm:pt>
    <dgm:pt modelId="{25049E3C-DA08-4E0D-9BA4-017037386E94}" type="parTrans" cxnId="{168D3F37-7B12-41E4-85C5-9F9579352DD8}">
      <dgm:prSet/>
      <dgm:spPr/>
      <dgm:t>
        <a:bodyPr/>
        <a:lstStyle/>
        <a:p>
          <a:endParaRPr lang="en-US"/>
        </a:p>
      </dgm:t>
    </dgm:pt>
    <dgm:pt modelId="{91129CC3-2241-4F11-8DC8-EEE2B2925724}" type="sibTrans" cxnId="{168D3F37-7B12-41E4-85C5-9F9579352DD8}">
      <dgm:prSet/>
      <dgm:spPr/>
      <dgm:t>
        <a:bodyPr/>
        <a:lstStyle/>
        <a:p>
          <a:endParaRPr lang="en-US"/>
        </a:p>
      </dgm:t>
    </dgm:pt>
    <dgm:pt modelId="{2526652F-26EE-453A-BEC4-F01BD65CA972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Data Analysis: Gathering, Cleaning</a:t>
          </a:r>
          <a:endParaRPr lang="en-US" dirty="0"/>
        </a:p>
      </dgm:t>
    </dgm:pt>
    <dgm:pt modelId="{AC7DE637-B452-4DBD-BB6E-2804A1EE89D7}" type="parTrans" cxnId="{3788F7BD-F650-4EEE-988B-C5159D862A03}">
      <dgm:prSet/>
      <dgm:spPr/>
      <dgm:t>
        <a:bodyPr/>
        <a:lstStyle/>
        <a:p>
          <a:endParaRPr lang="en-US"/>
        </a:p>
      </dgm:t>
    </dgm:pt>
    <dgm:pt modelId="{D5DD4875-7775-48BD-A0A3-858CD1EBAF08}" type="sibTrans" cxnId="{3788F7BD-F650-4EEE-988B-C5159D862A03}">
      <dgm:prSet/>
      <dgm:spPr/>
      <dgm:t>
        <a:bodyPr/>
        <a:lstStyle/>
        <a:p>
          <a:endParaRPr lang="en-US"/>
        </a:p>
      </dgm:t>
    </dgm:pt>
    <dgm:pt modelId="{E2F44286-75C6-4060-BB75-B86E41F8651F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/>
            <a:t>Phase 3</a:t>
          </a:r>
        </a:p>
        <a:p>
          <a:r>
            <a:rPr lang="en-US" dirty="0" smtClean="0"/>
            <a:t>3 sprints</a:t>
          </a:r>
          <a:endParaRPr lang="en-US" dirty="0"/>
        </a:p>
      </dgm:t>
    </dgm:pt>
    <dgm:pt modelId="{37E68243-BF78-45C2-847B-B53BDB03EDF2}" type="parTrans" cxnId="{8139D715-8BAE-4137-89EB-86AB507ACE07}">
      <dgm:prSet/>
      <dgm:spPr/>
      <dgm:t>
        <a:bodyPr/>
        <a:lstStyle/>
        <a:p>
          <a:endParaRPr lang="en-US"/>
        </a:p>
      </dgm:t>
    </dgm:pt>
    <dgm:pt modelId="{E92B269C-029C-4A84-9662-8A340EFF3DCA}" type="sibTrans" cxnId="{8139D715-8BAE-4137-89EB-86AB507ACE07}">
      <dgm:prSet/>
      <dgm:spPr/>
      <dgm:t>
        <a:bodyPr/>
        <a:lstStyle/>
        <a:p>
          <a:endParaRPr lang="en-US"/>
        </a:p>
      </dgm:t>
    </dgm:pt>
    <dgm:pt modelId="{37653A34-476C-4926-95FC-355BC7ED913D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mtClean="0"/>
            <a:t>Data exploration, Model creation</a:t>
          </a:r>
          <a:endParaRPr lang="en-US" dirty="0"/>
        </a:p>
      </dgm:t>
    </dgm:pt>
    <dgm:pt modelId="{C50763F0-0ACF-4BF9-949F-960BA6993E01}" type="parTrans" cxnId="{01DFA0BC-83CE-4825-B267-6FF61EE27E14}">
      <dgm:prSet/>
      <dgm:spPr/>
      <dgm:t>
        <a:bodyPr/>
        <a:lstStyle/>
        <a:p>
          <a:endParaRPr lang="en-US"/>
        </a:p>
      </dgm:t>
    </dgm:pt>
    <dgm:pt modelId="{77792512-F673-4B71-8FAC-E002F1130A75}" type="sibTrans" cxnId="{01DFA0BC-83CE-4825-B267-6FF61EE27E14}">
      <dgm:prSet/>
      <dgm:spPr/>
      <dgm:t>
        <a:bodyPr/>
        <a:lstStyle/>
        <a:p>
          <a:endParaRPr lang="en-US"/>
        </a:p>
      </dgm:t>
    </dgm:pt>
    <dgm:pt modelId="{B58640A5-27C8-49EB-9BE4-C9356A3120B6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mtClean="0"/>
            <a:t>Staging servers Integration</a:t>
          </a:r>
          <a:endParaRPr lang="en-US" dirty="0" smtClean="0"/>
        </a:p>
      </dgm:t>
    </dgm:pt>
    <dgm:pt modelId="{E69E5FDA-7DA2-4E09-B658-7BC2F00682E2}" type="parTrans" cxnId="{C2DDF3D4-D993-40F0-ADD4-E0173D555195}">
      <dgm:prSet/>
      <dgm:spPr/>
      <dgm:t>
        <a:bodyPr/>
        <a:lstStyle/>
        <a:p>
          <a:endParaRPr lang="en-US"/>
        </a:p>
      </dgm:t>
    </dgm:pt>
    <dgm:pt modelId="{7F8DE8D2-8039-413E-9092-F0B9FEE74EDB}" type="sibTrans" cxnId="{C2DDF3D4-D993-40F0-ADD4-E0173D555195}">
      <dgm:prSet/>
      <dgm:spPr/>
      <dgm:t>
        <a:bodyPr/>
        <a:lstStyle/>
        <a:p>
          <a:endParaRPr lang="en-US"/>
        </a:p>
      </dgm:t>
    </dgm:pt>
    <dgm:pt modelId="{F90FB44B-1E7D-4E17-837E-6047757F50F3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UX Visualization Development </a:t>
          </a:r>
          <a:endParaRPr lang="en-US" dirty="0"/>
        </a:p>
      </dgm:t>
    </dgm:pt>
    <dgm:pt modelId="{B9C3D8BE-A775-473C-AFCC-DAD5B5938503}" type="parTrans" cxnId="{B84BE288-362A-4FA1-831E-9F1D3C16D4B8}">
      <dgm:prSet/>
      <dgm:spPr/>
      <dgm:t>
        <a:bodyPr/>
        <a:lstStyle/>
        <a:p>
          <a:endParaRPr lang="en-US"/>
        </a:p>
      </dgm:t>
    </dgm:pt>
    <dgm:pt modelId="{2C9A325E-B040-4298-BEBC-8A5408140973}" type="sibTrans" cxnId="{B84BE288-362A-4FA1-831E-9F1D3C16D4B8}">
      <dgm:prSet/>
      <dgm:spPr/>
      <dgm:t>
        <a:bodyPr/>
        <a:lstStyle/>
        <a:p>
          <a:endParaRPr lang="en-US"/>
        </a:p>
      </dgm:t>
    </dgm:pt>
    <dgm:pt modelId="{31C6116D-5871-4A7A-B7F0-49664C582129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Concept Validation</a:t>
          </a:r>
        </a:p>
      </dgm:t>
    </dgm:pt>
    <dgm:pt modelId="{F67EFF9C-1E5D-4D57-B7AD-7CF5E31FEFDB}" type="parTrans" cxnId="{F8C7A0E1-1C5F-40E1-8737-405AE7993383}">
      <dgm:prSet/>
      <dgm:spPr/>
      <dgm:t>
        <a:bodyPr/>
        <a:lstStyle/>
        <a:p>
          <a:endParaRPr lang="en-US"/>
        </a:p>
      </dgm:t>
    </dgm:pt>
    <dgm:pt modelId="{01E3477B-1311-4AB8-A6FA-DF3FF8D7AF96}" type="sibTrans" cxnId="{F8C7A0E1-1C5F-40E1-8737-405AE7993383}">
      <dgm:prSet/>
      <dgm:spPr/>
      <dgm:t>
        <a:bodyPr/>
        <a:lstStyle/>
        <a:p>
          <a:endParaRPr lang="en-US"/>
        </a:p>
      </dgm:t>
    </dgm:pt>
    <dgm:pt modelId="{73BA9B90-0D54-43B7-89C1-6D218439F9D9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mtClean="0"/>
            <a:t>ML Based forecasting Engine Implementation </a:t>
          </a:r>
          <a:endParaRPr lang="en-US" dirty="0"/>
        </a:p>
      </dgm:t>
    </dgm:pt>
    <dgm:pt modelId="{2F867CFF-8444-4F2A-B459-9071C8BB35D7}" type="parTrans" cxnId="{CF2BD062-E9A9-4136-8037-5C18F5670AC6}">
      <dgm:prSet/>
      <dgm:spPr/>
      <dgm:t>
        <a:bodyPr/>
        <a:lstStyle/>
        <a:p>
          <a:endParaRPr lang="en-US"/>
        </a:p>
      </dgm:t>
    </dgm:pt>
    <dgm:pt modelId="{42E6377E-CE40-434A-AF64-8113A68AFC73}" type="sibTrans" cxnId="{CF2BD062-E9A9-4136-8037-5C18F5670AC6}">
      <dgm:prSet/>
      <dgm:spPr/>
      <dgm:t>
        <a:bodyPr/>
        <a:lstStyle/>
        <a:p>
          <a:endParaRPr lang="en-US"/>
        </a:p>
      </dgm:t>
    </dgm:pt>
    <dgm:pt modelId="{9844DEEE-5F53-4632-B3A9-4CC25F9FA117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Validation and Verification</a:t>
          </a:r>
          <a:endParaRPr lang="en-US" dirty="0"/>
        </a:p>
      </dgm:t>
    </dgm:pt>
    <dgm:pt modelId="{FDFB9377-D3AC-4A1D-B392-3A928DFE3D3B}" type="parTrans" cxnId="{76EDDD24-0201-4E54-B98E-74B0CE1A07EE}">
      <dgm:prSet/>
      <dgm:spPr/>
      <dgm:t>
        <a:bodyPr/>
        <a:lstStyle/>
        <a:p>
          <a:endParaRPr lang="en-US"/>
        </a:p>
      </dgm:t>
    </dgm:pt>
    <dgm:pt modelId="{1CAC3FC4-0C25-4828-A885-E6204A6E9362}" type="sibTrans" cxnId="{76EDDD24-0201-4E54-B98E-74B0CE1A07EE}">
      <dgm:prSet/>
      <dgm:spPr/>
      <dgm:t>
        <a:bodyPr/>
        <a:lstStyle/>
        <a:p>
          <a:endParaRPr lang="en-US"/>
        </a:p>
      </dgm:t>
    </dgm:pt>
    <dgm:pt modelId="{C424357E-0E64-446A-BAD8-A1DC0D6478E3}" type="pres">
      <dgm:prSet presAssocID="{E02407B2-69BD-4223-9434-57C57DCDDD2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2D5A14-EF13-4672-BEB5-FBC672B89BC7}" type="pres">
      <dgm:prSet presAssocID="{2D9B8248-A84C-4BF9-B876-47DB58F1B1CB}" presName="composite" presStyleCnt="0"/>
      <dgm:spPr/>
    </dgm:pt>
    <dgm:pt modelId="{E4C4D1A6-2096-486C-9408-60CFA4C9EF76}" type="pres">
      <dgm:prSet presAssocID="{2D9B8248-A84C-4BF9-B876-47DB58F1B1CB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26B8E-6196-4DAD-AD69-9B5C6FFFFF7C}" type="pres">
      <dgm:prSet presAssocID="{2D9B8248-A84C-4BF9-B876-47DB58F1B1CB}" presName="descendantText" presStyleLbl="alignAcc1" presStyleIdx="0" presStyleCnt="2" custLinFactNeighborX="172" custLinFactNeighborY="88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9014E-2BC9-48E6-A103-D6500989F79F}" type="pres">
      <dgm:prSet presAssocID="{91129CC3-2241-4F11-8DC8-EEE2B2925724}" presName="sp" presStyleCnt="0"/>
      <dgm:spPr/>
    </dgm:pt>
    <dgm:pt modelId="{E95D7E7D-4E2C-4A19-9EC9-703B9919FAA7}" type="pres">
      <dgm:prSet presAssocID="{E2F44286-75C6-4060-BB75-B86E41F8651F}" presName="composite" presStyleCnt="0"/>
      <dgm:spPr/>
    </dgm:pt>
    <dgm:pt modelId="{5CAEECB3-3614-4778-BD06-2EAB2B0729D6}" type="pres">
      <dgm:prSet presAssocID="{E2F44286-75C6-4060-BB75-B86E41F8651F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6902A-853F-46C4-AEE2-C54788C5705F}" type="pres">
      <dgm:prSet presAssocID="{E2F44286-75C6-4060-BB75-B86E41F8651F}" presName="descendantText" presStyleLbl="alignAcc1" presStyleIdx="1" presStyleCnt="2" custLinFactNeighborX="-476" custLinFactNeighborY="3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58541-37CC-47F2-B9A0-907B3CF9BF5C}" type="presOf" srcId="{73BA9B90-0D54-43B7-89C1-6D218439F9D9}" destId="{3F06902A-853F-46C4-AEE2-C54788C5705F}" srcOrd="0" destOrd="1" presId="urn:microsoft.com/office/officeart/2005/8/layout/chevron2"/>
    <dgm:cxn modelId="{CF2BD062-E9A9-4136-8037-5C18F5670AC6}" srcId="{E2F44286-75C6-4060-BB75-B86E41F8651F}" destId="{73BA9B90-0D54-43B7-89C1-6D218439F9D9}" srcOrd="1" destOrd="0" parTransId="{2F867CFF-8444-4F2A-B459-9071C8BB35D7}" sibTransId="{42E6377E-CE40-434A-AF64-8113A68AFC73}"/>
    <dgm:cxn modelId="{C2DDF3D4-D993-40F0-ADD4-E0173D555195}" srcId="{2D9B8248-A84C-4BF9-B876-47DB58F1B1CB}" destId="{B58640A5-27C8-49EB-9BE4-C9356A3120B6}" srcOrd="1" destOrd="0" parTransId="{E69E5FDA-7DA2-4E09-B658-7BC2F00682E2}" sibTransId="{7F8DE8D2-8039-413E-9092-F0B9FEE74EDB}"/>
    <dgm:cxn modelId="{FE7B753B-64EB-4277-8C24-7A002E5AD524}" type="presOf" srcId="{E02407B2-69BD-4223-9434-57C57DCDDD27}" destId="{C424357E-0E64-446A-BAD8-A1DC0D6478E3}" srcOrd="0" destOrd="0" presId="urn:microsoft.com/office/officeart/2005/8/layout/chevron2"/>
    <dgm:cxn modelId="{F38E5CE9-B087-4C4D-B66F-3212C4558D77}" type="presOf" srcId="{31C6116D-5871-4A7A-B7F0-49664C582129}" destId="{D2F26B8E-6196-4DAD-AD69-9B5C6FFFFF7C}" srcOrd="0" destOrd="3" presId="urn:microsoft.com/office/officeart/2005/8/layout/chevron2"/>
    <dgm:cxn modelId="{F8C7A0E1-1C5F-40E1-8737-405AE7993383}" srcId="{2D9B8248-A84C-4BF9-B876-47DB58F1B1CB}" destId="{31C6116D-5871-4A7A-B7F0-49664C582129}" srcOrd="3" destOrd="0" parTransId="{F67EFF9C-1E5D-4D57-B7AD-7CF5E31FEFDB}" sibTransId="{01E3477B-1311-4AB8-A6FA-DF3FF8D7AF96}"/>
    <dgm:cxn modelId="{DBAD2216-45A6-496F-AA44-4223043B556B}" type="presOf" srcId="{E2F44286-75C6-4060-BB75-B86E41F8651F}" destId="{5CAEECB3-3614-4778-BD06-2EAB2B0729D6}" srcOrd="0" destOrd="0" presId="urn:microsoft.com/office/officeart/2005/8/layout/chevron2"/>
    <dgm:cxn modelId="{0122400C-555E-431A-A452-6E325B2599C9}" type="presOf" srcId="{9844DEEE-5F53-4632-B3A9-4CC25F9FA117}" destId="{3F06902A-853F-46C4-AEE2-C54788C5705F}" srcOrd="0" destOrd="2" presId="urn:microsoft.com/office/officeart/2005/8/layout/chevron2"/>
    <dgm:cxn modelId="{3788F7BD-F650-4EEE-988B-C5159D862A03}" srcId="{2D9B8248-A84C-4BF9-B876-47DB58F1B1CB}" destId="{2526652F-26EE-453A-BEC4-F01BD65CA972}" srcOrd="0" destOrd="0" parTransId="{AC7DE637-B452-4DBD-BB6E-2804A1EE89D7}" sibTransId="{D5DD4875-7775-48BD-A0A3-858CD1EBAF08}"/>
    <dgm:cxn modelId="{0910956B-3F9C-4F31-972C-AC83A4C97581}" type="presOf" srcId="{F90FB44B-1E7D-4E17-837E-6047757F50F3}" destId="{D2F26B8E-6196-4DAD-AD69-9B5C6FFFFF7C}" srcOrd="0" destOrd="2" presId="urn:microsoft.com/office/officeart/2005/8/layout/chevron2"/>
    <dgm:cxn modelId="{168D3F37-7B12-41E4-85C5-9F9579352DD8}" srcId="{E02407B2-69BD-4223-9434-57C57DCDDD27}" destId="{2D9B8248-A84C-4BF9-B876-47DB58F1B1CB}" srcOrd="0" destOrd="0" parTransId="{25049E3C-DA08-4E0D-9BA4-017037386E94}" sibTransId="{91129CC3-2241-4F11-8DC8-EEE2B2925724}"/>
    <dgm:cxn modelId="{B84BE288-362A-4FA1-831E-9F1D3C16D4B8}" srcId="{2D9B8248-A84C-4BF9-B876-47DB58F1B1CB}" destId="{F90FB44B-1E7D-4E17-837E-6047757F50F3}" srcOrd="2" destOrd="0" parTransId="{B9C3D8BE-A775-473C-AFCC-DAD5B5938503}" sibTransId="{2C9A325E-B040-4298-BEBC-8A5408140973}"/>
    <dgm:cxn modelId="{01DFA0BC-83CE-4825-B267-6FF61EE27E14}" srcId="{E2F44286-75C6-4060-BB75-B86E41F8651F}" destId="{37653A34-476C-4926-95FC-355BC7ED913D}" srcOrd="0" destOrd="0" parTransId="{C50763F0-0ACF-4BF9-949F-960BA6993E01}" sibTransId="{77792512-F673-4B71-8FAC-E002F1130A75}"/>
    <dgm:cxn modelId="{DC381711-BE6C-4324-8788-17F6044CA4A7}" type="presOf" srcId="{2526652F-26EE-453A-BEC4-F01BD65CA972}" destId="{D2F26B8E-6196-4DAD-AD69-9B5C6FFFFF7C}" srcOrd="0" destOrd="0" presId="urn:microsoft.com/office/officeart/2005/8/layout/chevron2"/>
    <dgm:cxn modelId="{76EDDD24-0201-4E54-B98E-74B0CE1A07EE}" srcId="{E2F44286-75C6-4060-BB75-B86E41F8651F}" destId="{9844DEEE-5F53-4632-B3A9-4CC25F9FA117}" srcOrd="2" destOrd="0" parTransId="{FDFB9377-D3AC-4A1D-B392-3A928DFE3D3B}" sibTransId="{1CAC3FC4-0C25-4828-A885-E6204A6E9362}"/>
    <dgm:cxn modelId="{178B870F-A16A-453B-9F1B-6FB47A81E247}" type="presOf" srcId="{2D9B8248-A84C-4BF9-B876-47DB58F1B1CB}" destId="{E4C4D1A6-2096-486C-9408-60CFA4C9EF76}" srcOrd="0" destOrd="0" presId="urn:microsoft.com/office/officeart/2005/8/layout/chevron2"/>
    <dgm:cxn modelId="{8139D715-8BAE-4137-89EB-86AB507ACE07}" srcId="{E02407B2-69BD-4223-9434-57C57DCDDD27}" destId="{E2F44286-75C6-4060-BB75-B86E41F8651F}" srcOrd="1" destOrd="0" parTransId="{37E68243-BF78-45C2-847B-B53BDB03EDF2}" sibTransId="{E92B269C-029C-4A84-9662-8A340EFF3DCA}"/>
    <dgm:cxn modelId="{FA6B33A3-931E-43BF-A1D3-03C494938F47}" type="presOf" srcId="{B58640A5-27C8-49EB-9BE4-C9356A3120B6}" destId="{D2F26B8E-6196-4DAD-AD69-9B5C6FFFFF7C}" srcOrd="0" destOrd="1" presId="urn:microsoft.com/office/officeart/2005/8/layout/chevron2"/>
    <dgm:cxn modelId="{0356DF4E-C4D8-4424-8E4D-F9DBF358A002}" type="presOf" srcId="{37653A34-476C-4926-95FC-355BC7ED913D}" destId="{3F06902A-853F-46C4-AEE2-C54788C5705F}" srcOrd="0" destOrd="0" presId="urn:microsoft.com/office/officeart/2005/8/layout/chevron2"/>
    <dgm:cxn modelId="{6DC568D4-C99F-48FA-904C-8449201971A7}" type="presParOf" srcId="{C424357E-0E64-446A-BAD8-A1DC0D6478E3}" destId="{D52D5A14-EF13-4672-BEB5-FBC672B89BC7}" srcOrd="0" destOrd="0" presId="urn:microsoft.com/office/officeart/2005/8/layout/chevron2"/>
    <dgm:cxn modelId="{09CDD8AB-CCAD-42F7-9A87-DBCBDDC1215C}" type="presParOf" srcId="{D52D5A14-EF13-4672-BEB5-FBC672B89BC7}" destId="{E4C4D1A6-2096-486C-9408-60CFA4C9EF76}" srcOrd="0" destOrd="0" presId="urn:microsoft.com/office/officeart/2005/8/layout/chevron2"/>
    <dgm:cxn modelId="{51C3A3C4-01E8-4A77-BFCC-4E51780C4512}" type="presParOf" srcId="{D52D5A14-EF13-4672-BEB5-FBC672B89BC7}" destId="{D2F26B8E-6196-4DAD-AD69-9B5C6FFFFF7C}" srcOrd="1" destOrd="0" presId="urn:microsoft.com/office/officeart/2005/8/layout/chevron2"/>
    <dgm:cxn modelId="{CACC4504-4C6B-42E3-8424-D45D95ECFC6A}" type="presParOf" srcId="{C424357E-0E64-446A-BAD8-A1DC0D6478E3}" destId="{6E19014E-2BC9-48E6-A103-D6500989F79F}" srcOrd="1" destOrd="0" presId="urn:microsoft.com/office/officeart/2005/8/layout/chevron2"/>
    <dgm:cxn modelId="{99C35FA9-0099-4621-88C0-F5793B7576CB}" type="presParOf" srcId="{C424357E-0E64-446A-BAD8-A1DC0D6478E3}" destId="{E95D7E7D-4E2C-4A19-9EC9-703B9919FAA7}" srcOrd="2" destOrd="0" presId="urn:microsoft.com/office/officeart/2005/8/layout/chevron2"/>
    <dgm:cxn modelId="{9C3E18EC-1040-4B53-8943-25932884686A}" type="presParOf" srcId="{E95D7E7D-4E2C-4A19-9EC9-703B9919FAA7}" destId="{5CAEECB3-3614-4778-BD06-2EAB2B0729D6}" srcOrd="0" destOrd="0" presId="urn:microsoft.com/office/officeart/2005/8/layout/chevron2"/>
    <dgm:cxn modelId="{263ED2FC-4DD2-4473-870F-B50A5A4938C7}" type="presParOf" srcId="{E95D7E7D-4E2C-4A19-9EC9-703B9919FAA7}" destId="{3F06902A-853F-46C4-AEE2-C54788C570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60F9FB-EE8A-471C-891C-5897F69AB9D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6F447B18-F1D3-4BF0-95AE-1157A070470E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Phase 5</a:t>
          </a:r>
        </a:p>
        <a:p>
          <a:r>
            <a:rPr lang="en-US" dirty="0" smtClean="0"/>
            <a:t> 2 sprints</a:t>
          </a:r>
          <a:endParaRPr lang="en-US" dirty="0"/>
        </a:p>
      </dgm:t>
    </dgm:pt>
    <dgm:pt modelId="{63DE9012-AD21-479D-8A50-61A200D03A87}" type="parTrans" cxnId="{EA53CC7A-B60F-48E3-AB7D-BB0C7DB97D83}">
      <dgm:prSet/>
      <dgm:spPr/>
      <dgm:t>
        <a:bodyPr/>
        <a:lstStyle/>
        <a:p>
          <a:endParaRPr lang="en-US"/>
        </a:p>
      </dgm:t>
    </dgm:pt>
    <dgm:pt modelId="{04C1351D-4F9D-41E0-8419-25BBB33C677A}" type="sibTrans" cxnId="{EA53CC7A-B60F-48E3-AB7D-BB0C7DB97D83}">
      <dgm:prSet/>
      <dgm:spPr/>
      <dgm:t>
        <a:bodyPr/>
        <a:lstStyle/>
        <a:p>
          <a:endParaRPr lang="en-US"/>
        </a:p>
      </dgm:t>
    </dgm:pt>
    <dgm:pt modelId="{745B836D-FD61-4FE2-8F83-22704F489395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0" i="0" u="none" dirty="0" smtClean="0"/>
            <a:t>Pilot platform release </a:t>
          </a:r>
          <a:endParaRPr lang="en-US" dirty="0"/>
        </a:p>
      </dgm:t>
    </dgm:pt>
    <dgm:pt modelId="{CBEE568F-5223-4C26-960C-B293F3A38F4B}" type="parTrans" cxnId="{2A5E55AE-9F4C-4C29-8687-4AA1C1769361}">
      <dgm:prSet/>
      <dgm:spPr/>
      <dgm:t>
        <a:bodyPr/>
        <a:lstStyle/>
        <a:p>
          <a:endParaRPr lang="en-US"/>
        </a:p>
      </dgm:t>
    </dgm:pt>
    <dgm:pt modelId="{896DC825-FB0C-4D43-801D-A6C578F99744}" type="sibTrans" cxnId="{2A5E55AE-9F4C-4C29-8687-4AA1C1769361}">
      <dgm:prSet/>
      <dgm:spPr/>
      <dgm:t>
        <a:bodyPr/>
        <a:lstStyle/>
        <a:p>
          <a:endParaRPr lang="en-US"/>
        </a:p>
      </dgm:t>
    </dgm:pt>
    <dgm:pt modelId="{D41092CE-E632-472E-BFE9-905672BC2A14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Phase 6</a:t>
          </a:r>
        </a:p>
        <a:p>
          <a:r>
            <a:rPr lang="en-US" dirty="0" smtClean="0"/>
            <a:t>2 sprints</a:t>
          </a:r>
          <a:endParaRPr lang="en-US" dirty="0"/>
        </a:p>
      </dgm:t>
    </dgm:pt>
    <dgm:pt modelId="{2B0B43D8-08ED-4E76-9037-9F6E8E088DBE}" type="parTrans" cxnId="{31121ACE-9614-476C-BED7-5EE6E285D2D4}">
      <dgm:prSet/>
      <dgm:spPr/>
      <dgm:t>
        <a:bodyPr/>
        <a:lstStyle/>
        <a:p>
          <a:endParaRPr lang="en-US"/>
        </a:p>
      </dgm:t>
    </dgm:pt>
    <dgm:pt modelId="{F7563DD2-7DBA-46C7-AB3B-CCFFF132FE40}" type="sibTrans" cxnId="{31121ACE-9614-476C-BED7-5EE6E285D2D4}">
      <dgm:prSet/>
      <dgm:spPr/>
      <dgm:t>
        <a:bodyPr/>
        <a:lstStyle/>
        <a:p>
          <a:endParaRPr lang="en-US"/>
        </a:p>
      </dgm:t>
    </dgm:pt>
    <dgm:pt modelId="{5FA60E9C-35EB-49FD-A6F2-B0B62DE2260E}">
      <dgm:prSet phldrT="[Text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0" i="0" u="none" dirty="0" smtClean="0"/>
            <a:t>Post Release Phase</a:t>
          </a:r>
          <a:endParaRPr lang="en-US" dirty="0"/>
        </a:p>
      </dgm:t>
    </dgm:pt>
    <dgm:pt modelId="{3D99AEF6-3383-4272-A1AA-8DF10AF1532C}" type="parTrans" cxnId="{D2DF9F2A-0036-483B-BDEA-C7D9B8058B95}">
      <dgm:prSet/>
      <dgm:spPr/>
      <dgm:t>
        <a:bodyPr/>
        <a:lstStyle/>
        <a:p>
          <a:endParaRPr lang="en-US"/>
        </a:p>
      </dgm:t>
    </dgm:pt>
    <dgm:pt modelId="{56381DFC-6A85-4F8F-BCF3-0ACD56879987}" type="sibTrans" cxnId="{D2DF9F2A-0036-483B-BDEA-C7D9B8058B95}">
      <dgm:prSet/>
      <dgm:spPr/>
      <dgm:t>
        <a:bodyPr/>
        <a:lstStyle/>
        <a:p>
          <a:endParaRPr lang="en-US"/>
        </a:p>
      </dgm:t>
    </dgm:pt>
    <dgm:pt modelId="{AE9C75AF-77C9-44A5-9DFC-14924E9BA44A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b="0" i="0" u="none" dirty="0" smtClean="0"/>
            <a:t>Field testing</a:t>
          </a:r>
          <a:endParaRPr lang="en-US" b="0" i="0" u="none" dirty="0"/>
        </a:p>
      </dgm:t>
    </dgm:pt>
    <dgm:pt modelId="{B49D713B-CAD7-4B0E-ACB3-8E30747444A5}" type="parTrans" cxnId="{2549354D-A374-4F5B-B237-C4FBAB6DD6A2}">
      <dgm:prSet/>
      <dgm:spPr/>
      <dgm:t>
        <a:bodyPr/>
        <a:lstStyle/>
        <a:p>
          <a:endParaRPr lang="en-US"/>
        </a:p>
      </dgm:t>
    </dgm:pt>
    <dgm:pt modelId="{78406C8D-073E-43FC-8CD5-AE9F8D6E38D5}" type="sibTrans" cxnId="{2549354D-A374-4F5B-B237-C4FBAB6DD6A2}">
      <dgm:prSet/>
      <dgm:spPr/>
      <dgm:t>
        <a:bodyPr/>
        <a:lstStyle/>
        <a:p>
          <a:endParaRPr lang="en-US"/>
        </a:p>
      </dgm:t>
    </dgm:pt>
    <dgm:pt modelId="{A6989CE7-70B0-4ADD-8CD7-DC0F80482316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b="0" i="0" u="none" dirty="0" smtClean="0"/>
            <a:t>Project Closing</a:t>
          </a:r>
          <a:endParaRPr lang="en-US" b="0" i="0" u="none" dirty="0"/>
        </a:p>
      </dgm:t>
    </dgm:pt>
    <dgm:pt modelId="{DC813217-2496-45F6-9068-F82EC8001E9A}" type="parTrans" cxnId="{790E384C-3792-4EC1-9116-B538BCE070E6}">
      <dgm:prSet/>
      <dgm:spPr/>
      <dgm:t>
        <a:bodyPr/>
        <a:lstStyle/>
        <a:p>
          <a:endParaRPr lang="en-US"/>
        </a:p>
      </dgm:t>
    </dgm:pt>
    <dgm:pt modelId="{19E896F7-A945-4DD6-8477-58975323EE49}" type="sibTrans" cxnId="{790E384C-3792-4EC1-9116-B538BCE070E6}">
      <dgm:prSet/>
      <dgm:spPr/>
      <dgm:t>
        <a:bodyPr/>
        <a:lstStyle/>
        <a:p>
          <a:endParaRPr lang="en-US"/>
        </a:p>
      </dgm:t>
    </dgm:pt>
    <dgm:pt modelId="{D71A2FA7-4DF3-4461-81FA-7E96E9BD50F2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b="0" i="0" u="none" dirty="0" smtClean="0"/>
            <a:t>Documentation</a:t>
          </a:r>
          <a:endParaRPr lang="en-US" b="0" i="0" u="none" dirty="0"/>
        </a:p>
      </dgm:t>
    </dgm:pt>
    <dgm:pt modelId="{C8F9A6C7-E079-438E-9E9C-91FEC3D40E4B}" type="parTrans" cxnId="{5802B2DD-2AF5-437B-885D-90768A93DF76}">
      <dgm:prSet/>
      <dgm:spPr/>
      <dgm:t>
        <a:bodyPr/>
        <a:lstStyle/>
        <a:p>
          <a:endParaRPr lang="en-US"/>
        </a:p>
      </dgm:t>
    </dgm:pt>
    <dgm:pt modelId="{9C219817-D2B5-4BB9-A129-472E32AEF2D3}" type="sibTrans" cxnId="{5802B2DD-2AF5-437B-885D-90768A93DF76}">
      <dgm:prSet/>
      <dgm:spPr/>
      <dgm:t>
        <a:bodyPr/>
        <a:lstStyle/>
        <a:p>
          <a:endParaRPr lang="en-US"/>
        </a:p>
      </dgm:t>
    </dgm:pt>
    <dgm:pt modelId="{9A02E4BF-8E82-4AF9-8929-7601FF468FE4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b="0" i="0" u="none" dirty="0" smtClean="0"/>
            <a:t>Reporting</a:t>
          </a:r>
          <a:endParaRPr lang="en-US" b="0" i="0" u="none" dirty="0"/>
        </a:p>
      </dgm:t>
    </dgm:pt>
    <dgm:pt modelId="{A853D27E-BC35-4652-B21A-EF1CDA51A178}" type="parTrans" cxnId="{ADD6EBC1-20E8-4447-9637-D4690C9C6526}">
      <dgm:prSet/>
      <dgm:spPr/>
      <dgm:t>
        <a:bodyPr/>
        <a:lstStyle/>
        <a:p>
          <a:endParaRPr lang="en-US"/>
        </a:p>
      </dgm:t>
    </dgm:pt>
    <dgm:pt modelId="{605B37C2-29ED-4F95-9AB2-A9E18779102B}" type="sibTrans" cxnId="{ADD6EBC1-20E8-4447-9637-D4690C9C6526}">
      <dgm:prSet/>
      <dgm:spPr/>
      <dgm:t>
        <a:bodyPr/>
        <a:lstStyle/>
        <a:p>
          <a:endParaRPr lang="en-US"/>
        </a:p>
      </dgm:t>
    </dgm:pt>
    <dgm:pt modelId="{6C4ABBA2-8A32-4DFD-ACD3-014403018ECE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b="0" i="0" u="none" dirty="0" smtClean="0"/>
            <a:t> Feedback</a:t>
          </a:r>
          <a:endParaRPr lang="en-US" b="0" i="0" u="none" dirty="0"/>
        </a:p>
      </dgm:t>
    </dgm:pt>
    <dgm:pt modelId="{B1B4C8DB-9B40-4A62-AF24-114478E642A6}" type="parTrans" cxnId="{1A5CF49F-9225-410F-86E3-5043B3F13B38}">
      <dgm:prSet/>
      <dgm:spPr/>
      <dgm:t>
        <a:bodyPr/>
        <a:lstStyle/>
        <a:p>
          <a:endParaRPr lang="en-US"/>
        </a:p>
      </dgm:t>
    </dgm:pt>
    <dgm:pt modelId="{09216A8E-180A-45DB-8A9D-DE222A313D3E}" type="sibTrans" cxnId="{1A5CF49F-9225-410F-86E3-5043B3F13B38}">
      <dgm:prSet/>
      <dgm:spPr/>
      <dgm:t>
        <a:bodyPr/>
        <a:lstStyle/>
        <a:p>
          <a:endParaRPr lang="en-US"/>
        </a:p>
      </dgm:t>
    </dgm:pt>
    <dgm:pt modelId="{97283E80-DBEF-499E-94F2-403421E1C111}" type="pres">
      <dgm:prSet presAssocID="{B360F9FB-EE8A-471C-891C-5897F69AB9D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36BA81-3AA1-48FE-A87F-3BA512D8998C}" type="pres">
      <dgm:prSet presAssocID="{6F447B18-F1D3-4BF0-95AE-1157A070470E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6E134F9C-B20F-4DF8-AB0E-EA3D6ACEE58D}" type="pres">
      <dgm:prSet presAssocID="{6F447B18-F1D3-4BF0-95AE-1157A070470E}" presName="parentText" presStyleLbl="alignNode1" presStyleIdx="0" presStyleCnt="2" custLinFactNeighborX="-4646" custLinFactNeighborY="-231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51C38-8476-4B3B-A8DB-E46593C6F9F6}" type="pres">
      <dgm:prSet presAssocID="{6F447B18-F1D3-4BF0-95AE-1157A070470E}" presName="descendantText" presStyleLbl="alignAcc1" presStyleIdx="0" presStyleCnt="2" custLinFactNeighborX="162" custLinFactNeighborY="6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771BE-3E53-45C3-BB5F-3F488DB706E9}" type="pres">
      <dgm:prSet presAssocID="{04C1351D-4F9D-41E0-8419-25BBB33C677A}" presName="sp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EE666EEE-939D-4850-96D2-3C6ED6C4ED4D}" type="pres">
      <dgm:prSet presAssocID="{D41092CE-E632-472E-BFE9-905672BC2A14}" presName="composit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73171B7-379D-493D-84F1-2FD107CF062A}" type="pres">
      <dgm:prSet presAssocID="{D41092CE-E632-472E-BFE9-905672BC2A1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BCDAB-32D1-43DE-9771-E26F0CC349D4}" type="pres">
      <dgm:prSet presAssocID="{D41092CE-E632-472E-BFE9-905672BC2A1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5E55AE-9F4C-4C29-8687-4AA1C1769361}" srcId="{6F447B18-F1D3-4BF0-95AE-1157A070470E}" destId="{745B836D-FD61-4FE2-8F83-22704F489395}" srcOrd="0" destOrd="0" parTransId="{CBEE568F-5223-4C26-960C-B293F3A38F4B}" sibTransId="{896DC825-FB0C-4D43-801D-A6C578F99744}"/>
    <dgm:cxn modelId="{F897611C-00F3-4F05-8787-1D4D9F7E226B}" type="presOf" srcId="{6C4ABBA2-8A32-4DFD-ACD3-014403018ECE}" destId="{D9FBCDAB-32D1-43DE-9771-E26F0CC349D4}" srcOrd="0" destOrd="4" presId="urn:microsoft.com/office/officeart/2005/8/layout/chevron2"/>
    <dgm:cxn modelId="{1A5CF49F-9225-410F-86E3-5043B3F13B38}" srcId="{D41092CE-E632-472E-BFE9-905672BC2A14}" destId="{6C4ABBA2-8A32-4DFD-ACD3-014403018ECE}" srcOrd="4" destOrd="0" parTransId="{B1B4C8DB-9B40-4A62-AF24-114478E642A6}" sibTransId="{09216A8E-180A-45DB-8A9D-DE222A313D3E}"/>
    <dgm:cxn modelId="{5BAE417C-9FAF-4208-9BE7-5E0A35BB4AE6}" type="presOf" srcId="{6F447B18-F1D3-4BF0-95AE-1157A070470E}" destId="{6E134F9C-B20F-4DF8-AB0E-EA3D6ACEE58D}" srcOrd="0" destOrd="0" presId="urn:microsoft.com/office/officeart/2005/8/layout/chevron2"/>
    <dgm:cxn modelId="{B6AFB302-06FE-4159-98CE-8B932F383622}" type="presOf" srcId="{5FA60E9C-35EB-49FD-A6F2-B0B62DE2260E}" destId="{D9FBCDAB-32D1-43DE-9771-E26F0CC349D4}" srcOrd="0" destOrd="0" presId="urn:microsoft.com/office/officeart/2005/8/layout/chevron2"/>
    <dgm:cxn modelId="{31121ACE-9614-476C-BED7-5EE6E285D2D4}" srcId="{B360F9FB-EE8A-471C-891C-5897F69AB9DD}" destId="{D41092CE-E632-472E-BFE9-905672BC2A14}" srcOrd="1" destOrd="0" parTransId="{2B0B43D8-08ED-4E76-9037-9F6E8E088DBE}" sibTransId="{F7563DD2-7DBA-46C7-AB3B-CCFFF132FE40}"/>
    <dgm:cxn modelId="{02924F47-F6F7-4D99-822E-F229FB89FD39}" type="presOf" srcId="{9A02E4BF-8E82-4AF9-8929-7601FF468FE4}" destId="{D9FBCDAB-32D1-43DE-9771-E26F0CC349D4}" srcOrd="0" destOrd="3" presId="urn:microsoft.com/office/officeart/2005/8/layout/chevron2"/>
    <dgm:cxn modelId="{56CB7CB0-8C6A-4320-B1FE-DA13993B8A59}" type="presOf" srcId="{D71A2FA7-4DF3-4461-81FA-7E96E9BD50F2}" destId="{D9FBCDAB-32D1-43DE-9771-E26F0CC349D4}" srcOrd="0" destOrd="2" presId="urn:microsoft.com/office/officeart/2005/8/layout/chevron2"/>
    <dgm:cxn modelId="{2549354D-A374-4F5B-B237-C4FBAB6DD6A2}" srcId="{6F447B18-F1D3-4BF0-95AE-1157A070470E}" destId="{AE9C75AF-77C9-44A5-9DFC-14924E9BA44A}" srcOrd="1" destOrd="0" parTransId="{B49D713B-CAD7-4B0E-ACB3-8E30747444A5}" sibTransId="{78406C8D-073E-43FC-8CD5-AE9F8D6E38D5}"/>
    <dgm:cxn modelId="{D2DF9F2A-0036-483B-BDEA-C7D9B8058B95}" srcId="{D41092CE-E632-472E-BFE9-905672BC2A14}" destId="{5FA60E9C-35EB-49FD-A6F2-B0B62DE2260E}" srcOrd="0" destOrd="0" parTransId="{3D99AEF6-3383-4272-A1AA-8DF10AF1532C}" sibTransId="{56381DFC-6A85-4F8F-BCF3-0ACD56879987}"/>
    <dgm:cxn modelId="{25B2DBA3-F5FE-4618-BEB0-54DA6DC74219}" type="presOf" srcId="{B360F9FB-EE8A-471C-891C-5897F69AB9DD}" destId="{97283E80-DBEF-499E-94F2-403421E1C111}" srcOrd="0" destOrd="0" presId="urn:microsoft.com/office/officeart/2005/8/layout/chevron2"/>
    <dgm:cxn modelId="{ADD6EBC1-20E8-4447-9637-D4690C9C6526}" srcId="{D41092CE-E632-472E-BFE9-905672BC2A14}" destId="{9A02E4BF-8E82-4AF9-8929-7601FF468FE4}" srcOrd="3" destOrd="0" parTransId="{A853D27E-BC35-4652-B21A-EF1CDA51A178}" sibTransId="{605B37C2-29ED-4F95-9AB2-A9E18779102B}"/>
    <dgm:cxn modelId="{F51A819C-B684-4089-AF03-74CA1298B979}" type="presOf" srcId="{D41092CE-E632-472E-BFE9-905672BC2A14}" destId="{F73171B7-379D-493D-84F1-2FD107CF062A}" srcOrd="0" destOrd="0" presId="urn:microsoft.com/office/officeart/2005/8/layout/chevron2"/>
    <dgm:cxn modelId="{EA53CC7A-B60F-48E3-AB7D-BB0C7DB97D83}" srcId="{B360F9FB-EE8A-471C-891C-5897F69AB9DD}" destId="{6F447B18-F1D3-4BF0-95AE-1157A070470E}" srcOrd="0" destOrd="0" parTransId="{63DE9012-AD21-479D-8A50-61A200D03A87}" sibTransId="{04C1351D-4F9D-41E0-8419-25BBB33C677A}"/>
    <dgm:cxn modelId="{79B44ACD-07B9-477A-9C15-9AA9477D546D}" type="presOf" srcId="{A6989CE7-70B0-4ADD-8CD7-DC0F80482316}" destId="{D9FBCDAB-32D1-43DE-9771-E26F0CC349D4}" srcOrd="0" destOrd="1" presId="urn:microsoft.com/office/officeart/2005/8/layout/chevron2"/>
    <dgm:cxn modelId="{5802B2DD-2AF5-437B-885D-90768A93DF76}" srcId="{D41092CE-E632-472E-BFE9-905672BC2A14}" destId="{D71A2FA7-4DF3-4461-81FA-7E96E9BD50F2}" srcOrd="2" destOrd="0" parTransId="{C8F9A6C7-E079-438E-9E9C-91FEC3D40E4B}" sibTransId="{9C219817-D2B5-4BB9-A129-472E32AEF2D3}"/>
    <dgm:cxn modelId="{9877ACA8-34DC-457D-840A-2AC8ECE7E95C}" type="presOf" srcId="{AE9C75AF-77C9-44A5-9DFC-14924E9BA44A}" destId="{8C551C38-8476-4B3B-A8DB-E46593C6F9F6}" srcOrd="0" destOrd="1" presId="urn:microsoft.com/office/officeart/2005/8/layout/chevron2"/>
    <dgm:cxn modelId="{16F9E793-E0F7-4BF4-8984-370BC8F68FA4}" type="presOf" srcId="{745B836D-FD61-4FE2-8F83-22704F489395}" destId="{8C551C38-8476-4B3B-A8DB-E46593C6F9F6}" srcOrd="0" destOrd="0" presId="urn:microsoft.com/office/officeart/2005/8/layout/chevron2"/>
    <dgm:cxn modelId="{790E384C-3792-4EC1-9116-B538BCE070E6}" srcId="{D41092CE-E632-472E-BFE9-905672BC2A14}" destId="{A6989CE7-70B0-4ADD-8CD7-DC0F80482316}" srcOrd="1" destOrd="0" parTransId="{DC813217-2496-45F6-9068-F82EC8001E9A}" sibTransId="{19E896F7-A945-4DD6-8477-58975323EE49}"/>
    <dgm:cxn modelId="{2D3A4EC9-8B00-4318-A4DB-ACF90FD82BA0}" type="presParOf" srcId="{97283E80-DBEF-499E-94F2-403421E1C111}" destId="{0536BA81-3AA1-48FE-A87F-3BA512D8998C}" srcOrd="0" destOrd="0" presId="urn:microsoft.com/office/officeart/2005/8/layout/chevron2"/>
    <dgm:cxn modelId="{DBD8D96A-1254-434D-9388-83CFB62CC651}" type="presParOf" srcId="{0536BA81-3AA1-48FE-A87F-3BA512D8998C}" destId="{6E134F9C-B20F-4DF8-AB0E-EA3D6ACEE58D}" srcOrd="0" destOrd="0" presId="urn:microsoft.com/office/officeart/2005/8/layout/chevron2"/>
    <dgm:cxn modelId="{58E8171F-9B10-471E-8A96-59613E88CF55}" type="presParOf" srcId="{0536BA81-3AA1-48FE-A87F-3BA512D8998C}" destId="{8C551C38-8476-4B3B-A8DB-E46593C6F9F6}" srcOrd="1" destOrd="0" presId="urn:microsoft.com/office/officeart/2005/8/layout/chevron2"/>
    <dgm:cxn modelId="{83EED06C-2A6F-4C79-A216-3226FCA9BB84}" type="presParOf" srcId="{97283E80-DBEF-499E-94F2-403421E1C111}" destId="{46D771BE-3E53-45C3-BB5F-3F488DB706E9}" srcOrd="1" destOrd="0" presId="urn:microsoft.com/office/officeart/2005/8/layout/chevron2"/>
    <dgm:cxn modelId="{6D6B37A4-1681-4986-ACD4-D1AB5F804A18}" type="presParOf" srcId="{97283E80-DBEF-499E-94F2-403421E1C111}" destId="{EE666EEE-939D-4850-96D2-3C6ED6C4ED4D}" srcOrd="2" destOrd="0" presId="urn:microsoft.com/office/officeart/2005/8/layout/chevron2"/>
    <dgm:cxn modelId="{3E575CF4-A346-44B3-8A3B-AD8178C36638}" type="presParOf" srcId="{EE666EEE-939D-4850-96D2-3C6ED6C4ED4D}" destId="{F73171B7-379D-493D-84F1-2FD107CF062A}" srcOrd="0" destOrd="0" presId="urn:microsoft.com/office/officeart/2005/8/layout/chevron2"/>
    <dgm:cxn modelId="{EEDE5ED1-1BAF-48C8-807E-02D297FA4A49}" type="presParOf" srcId="{EE666EEE-939D-4850-96D2-3C6ED6C4ED4D}" destId="{D9FBCDAB-32D1-43DE-9771-E26F0CC349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4D1A6-2096-486C-9408-60CFA4C9EF76}">
      <dsp:nvSpPr>
        <dsp:cNvPr id="0" name=""/>
        <dsp:cNvSpPr/>
      </dsp:nvSpPr>
      <dsp:spPr>
        <a:xfrm rot="5400000">
          <a:off x="-274104" y="274921"/>
          <a:ext cx="1827361" cy="12791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2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 sprint</a:t>
          </a:r>
          <a:endParaRPr lang="en-US" sz="1500" kern="1200" dirty="0"/>
        </a:p>
      </dsp:txBody>
      <dsp:txXfrm rot="-5400000">
        <a:off x="1" y="640392"/>
        <a:ext cx="1279152" cy="548209"/>
      </dsp:txXfrm>
    </dsp:sp>
    <dsp:sp modelId="{D2F26B8E-6196-4DAD-AD69-9B5C6FFFFF7C}">
      <dsp:nvSpPr>
        <dsp:cNvPr id="0" name=""/>
        <dsp:cNvSpPr/>
      </dsp:nvSpPr>
      <dsp:spPr>
        <a:xfrm rot="5400000">
          <a:off x="3354034" y="-1969514"/>
          <a:ext cx="1187784" cy="53375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Analysis: Gathering, Cleaning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Staging servers Integration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UX Visualization Development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Concept Validation</a:t>
          </a:r>
        </a:p>
      </dsp:txBody>
      <dsp:txXfrm rot="-5400000">
        <a:off x="1279153" y="163350"/>
        <a:ext cx="5279564" cy="1071818"/>
      </dsp:txXfrm>
    </dsp:sp>
    <dsp:sp modelId="{5CAEECB3-3614-4778-BD06-2EAB2B0729D6}">
      <dsp:nvSpPr>
        <dsp:cNvPr id="0" name=""/>
        <dsp:cNvSpPr/>
      </dsp:nvSpPr>
      <dsp:spPr>
        <a:xfrm rot="5400000">
          <a:off x="-274104" y="1811425"/>
          <a:ext cx="1827361" cy="12791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3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 sprints</a:t>
          </a:r>
          <a:endParaRPr lang="en-US" sz="1500" kern="1200" dirty="0"/>
        </a:p>
      </dsp:txBody>
      <dsp:txXfrm rot="-5400000">
        <a:off x="1" y="2176896"/>
        <a:ext cx="1279152" cy="548209"/>
      </dsp:txXfrm>
    </dsp:sp>
    <dsp:sp modelId="{3F06902A-853F-46C4-AEE2-C54788C5705F}">
      <dsp:nvSpPr>
        <dsp:cNvPr id="0" name=""/>
        <dsp:cNvSpPr/>
      </dsp:nvSpPr>
      <dsp:spPr>
        <a:xfrm rot="5400000">
          <a:off x="3328627" y="-499455"/>
          <a:ext cx="1187784" cy="53375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Data exploration, Model creation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ML Based forecasting Engine Implementation 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Validation and Verification</a:t>
          </a:r>
          <a:endParaRPr lang="en-US" sz="1600" kern="1200" dirty="0"/>
        </a:p>
      </dsp:txBody>
      <dsp:txXfrm rot="-5400000">
        <a:off x="1253746" y="1633409"/>
        <a:ext cx="5279564" cy="1071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34F9C-B20F-4DF8-AB0E-EA3D6ACEE58D}">
      <dsp:nvSpPr>
        <dsp:cNvPr id="0" name=""/>
        <dsp:cNvSpPr/>
      </dsp:nvSpPr>
      <dsp:spPr>
        <a:xfrm rot="5400000">
          <a:off x="-276020" y="276020"/>
          <a:ext cx="1840135" cy="12880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Phase 5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2 sprints</a:t>
          </a:r>
          <a:endParaRPr lang="en-US" sz="1500" kern="1200" dirty="0"/>
        </a:p>
      </dsp:txBody>
      <dsp:txXfrm rot="-5400000">
        <a:off x="1" y="644046"/>
        <a:ext cx="1288094" cy="552041"/>
      </dsp:txXfrm>
    </dsp:sp>
    <dsp:sp modelId="{8C551C38-8476-4B3B-A8DB-E46593C6F9F6}">
      <dsp:nvSpPr>
        <dsp:cNvPr id="0" name=""/>
        <dsp:cNvSpPr/>
      </dsp:nvSpPr>
      <dsp:spPr>
        <a:xfrm rot="5400000">
          <a:off x="4618003" y="-3253703"/>
          <a:ext cx="1196088" cy="7855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Pilot platform release 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Field testing</a:t>
          </a:r>
          <a:endParaRPr lang="en-US" sz="1300" b="0" i="0" u="none" kern="1200" dirty="0"/>
        </a:p>
      </dsp:txBody>
      <dsp:txXfrm rot="-5400000">
        <a:off x="1288095" y="134593"/>
        <a:ext cx="7797517" cy="1079312"/>
      </dsp:txXfrm>
    </dsp:sp>
    <dsp:sp modelId="{F73171B7-379D-493D-84F1-2FD107CF062A}">
      <dsp:nvSpPr>
        <dsp:cNvPr id="0" name=""/>
        <dsp:cNvSpPr/>
      </dsp:nvSpPr>
      <dsp:spPr>
        <a:xfrm rot="5400000">
          <a:off x="-276020" y="1828419"/>
          <a:ext cx="1840135" cy="12880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Phase 6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 sprints</a:t>
          </a:r>
          <a:endParaRPr lang="en-US" sz="1500" kern="1200" dirty="0"/>
        </a:p>
      </dsp:txBody>
      <dsp:txXfrm rot="-5400000">
        <a:off x="1" y="2196445"/>
        <a:ext cx="1288094" cy="552041"/>
      </dsp:txXfrm>
    </dsp:sp>
    <dsp:sp modelId="{D9FBCDAB-32D1-43DE-9771-E26F0CC349D4}">
      <dsp:nvSpPr>
        <dsp:cNvPr id="0" name=""/>
        <dsp:cNvSpPr/>
      </dsp:nvSpPr>
      <dsp:spPr>
        <a:xfrm rot="5400000">
          <a:off x="4618003" y="-1777509"/>
          <a:ext cx="1196088" cy="7855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Post Release Phase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Project Closing</a:t>
          </a:r>
          <a:endParaRPr lang="en-US" sz="1300" b="0" i="0" u="none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Documentation</a:t>
          </a:r>
          <a:endParaRPr lang="en-US" sz="1300" b="0" i="0" u="none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Reporting</a:t>
          </a:r>
          <a:endParaRPr lang="en-US" sz="1300" b="0" i="0" u="none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 Feedback</a:t>
          </a:r>
          <a:endParaRPr lang="en-US" sz="1300" b="0" i="0" u="none" kern="1200" dirty="0"/>
        </a:p>
      </dsp:txBody>
      <dsp:txXfrm rot="-5400000">
        <a:off x="1288095" y="1610787"/>
        <a:ext cx="7797517" cy="1079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B9B9A-466F-4546-9579-E25DFEC8240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F170B-E49F-42B6-90E7-EAACD495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2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9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0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F170B-E49F-42B6-90E7-EAACD4953A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8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8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FBE5-4B2F-4234-A7E0-04D60560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w7WLy5U1tkqhRZNWKSef3P3Ca7o1HxdQPB7FzMBNhBWf8W3bPL1cVD_VECXUTIJ3VzHf2Soc_LZMGEIv-0jSJcxc2ESxtVVZrpHrJykZVhs1UxFi2qUY0ox3pHWrPBqRnvisYpWwcvern3aDoe3mwJhz96JykjvBkTmQI-EZYk0OrYqr9nE2daz5ZN5pdAAj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9" y="29586"/>
            <a:ext cx="4494712" cy="20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89065" y="5824042"/>
            <a:ext cx="2512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by,</a:t>
            </a:r>
            <a:endParaRPr lang="en-US" b="1" dirty="0" smtClean="0">
              <a:effectLst/>
            </a:endParaRPr>
          </a:p>
          <a:p>
            <a:r>
              <a:rPr lang="en-US" b="1" dirty="0"/>
              <a:t>Vipul </a:t>
            </a:r>
            <a:r>
              <a:rPr lang="en-US" b="1" dirty="0" err="1"/>
              <a:t>Ballupet</a:t>
            </a:r>
            <a:r>
              <a:rPr lang="en-US" b="1" dirty="0"/>
              <a:t> </a:t>
            </a:r>
            <a:r>
              <a:rPr lang="en-US" b="1" dirty="0" err="1" smtClean="0"/>
              <a:t>Swamy</a:t>
            </a:r>
            <a:endParaRPr lang="en-US" b="1" dirty="0" smtClean="0">
              <a:effectLst/>
            </a:endParaRPr>
          </a:p>
          <a:p>
            <a:r>
              <a:rPr lang="en-US" b="1" dirty="0"/>
              <a:t>Consultant for </a:t>
            </a:r>
            <a:r>
              <a:rPr lang="en-US" b="1" dirty="0" err="1"/>
              <a:t>ZeroG</a:t>
            </a:r>
            <a:endParaRPr lang="en-US" b="1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In pictures: Global flight paths - BBC New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0" b="8254"/>
          <a:stretch/>
        </p:blipFill>
        <p:spPr bwMode="auto">
          <a:xfrm>
            <a:off x="1186607" y="1309686"/>
            <a:ext cx="9935280" cy="40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63900" y="6486525"/>
            <a:ext cx="2743200" cy="365125"/>
          </a:xfrm>
        </p:spPr>
        <p:txBody>
          <a:bodyPr/>
          <a:lstStyle/>
          <a:p>
            <a:fld id="{750FFBE5-4B2F-4234-A7E0-04D60560B238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789949"/>
            <a:ext cx="8122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Airline Routing Tool for the Network Data Planners </a:t>
            </a:r>
            <a:endParaRPr lang="en-US" sz="36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9537"/>
            <a:ext cx="10515600" cy="818259"/>
          </a:xfrm>
        </p:spPr>
        <p:txBody>
          <a:bodyPr>
            <a:normAutofit/>
          </a:bodyPr>
          <a:lstStyle/>
          <a:p>
            <a:pPr fontAlgn="base"/>
            <a:r>
              <a:rPr lang="en-US" sz="4000" b="1" smtClean="0"/>
              <a:t>Project Phases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0" y="33338"/>
            <a:ext cx="1384300" cy="7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66534675"/>
              </p:ext>
            </p:extLst>
          </p:nvPr>
        </p:nvGraphicFramePr>
        <p:xfrm>
          <a:off x="1041400" y="2548467"/>
          <a:ext cx="914400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336798" y="811293"/>
            <a:ext cx="7848602" cy="1710881"/>
            <a:chOff x="1064471" y="2696453"/>
            <a:chExt cx="8727230" cy="171088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4582335" y="-802032"/>
              <a:ext cx="1691504" cy="8727228"/>
            </a:xfrm>
            <a:prstGeom prst="round2Same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 Same Side Corner Rectangle 4"/>
            <p:cNvSpPr/>
            <p:nvPr/>
          </p:nvSpPr>
          <p:spPr>
            <a:xfrm>
              <a:off x="1064471" y="2696453"/>
              <a:ext cx="8644656" cy="1526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7620" rIns="7620" bIns="762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100" kern="1200" dirty="0"/>
            </a:p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u="none" kern="1200" dirty="0" smtClean="0"/>
                <a:t>IaaS Setup on Cloud</a:t>
              </a:r>
              <a:endParaRPr lang="en-US" sz="1200" kern="1200" dirty="0"/>
            </a:p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u="none" kern="1200" dirty="0" smtClean="0"/>
                <a:t>API and Micro-services Integration</a:t>
              </a:r>
              <a:endParaRPr lang="en-US" sz="1200" b="0" i="0" u="none" kern="1200" dirty="0"/>
            </a:p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u="none" kern="1200" dirty="0" smtClean="0"/>
                <a:t>Implementation and Release of Beta version</a:t>
              </a:r>
              <a:endParaRPr lang="en-US" sz="1200" b="0" i="0" u="none" kern="1200" dirty="0"/>
            </a:p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b="0" i="0" u="none" kern="1200" dirty="0" smtClean="0"/>
                <a:t>Automated data preparation, blending, and analytics</a:t>
              </a:r>
              <a:endParaRPr lang="en-US" sz="1200" b="0" i="0" u="none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28701" y="1003995"/>
            <a:ext cx="1308097" cy="1750848"/>
            <a:chOff x="-11569" y="2684312"/>
            <a:chExt cx="1191743" cy="1466804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7" name="Chevron 16"/>
            <p:cNvSpPr/>
            <p:nvPr/>
          </p:nvSpPr>
          <p:spPr>
            <a:xfrm rot="5400000">
              <a:off x="-125882" y="2845059"/>
              <a:ext cx="1466804" cy="1145309"/>
            </a:xfrm>
            <a:prstGeom prst="chevron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-11569" y="3231115"/>
              <a:ext cx="1064471" cy="4562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   Phase </a:t>
              </a:r>
              <a:r>
                <a:rPr lang="en-US" sz="1600" kern="1200" dirty="0" smtClean="0"/>
                <a:t>4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0" i="0" u="none" kern="1200" dirty="0" smtClean="0"/>
                <a:t>  1 </a:t>
              </a:r>
              <a:r>
                <a:rPr lang="en-US" sz="1600" dirty="0"/>
                <a:t>sprint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3321" y="1652266"/>
            <a:ext cx="4744253" cy="31189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8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9537"/>
            <a:ext cx="10515600" cy="818259"/>
          </a:xfrm>
        </p:spPr>
        <p:txBody>
          <a:bodyPr>
            <a:normAutofit/>
          </a:bodyPr>
          <a:lstStyle/>
          <a:p>
            <a:pPr fontAlgn="base"/>
            <a:r>
              <a:rPr lang="en-US" sz="4000" b="1" dirty="0" smtClean="0"/>
              <a:t>Risk Management &amp; Mitigation Measures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12/21/2022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0" y="33338"/>
            <a:ext cx="1384300" cy="7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1253857"/>
            <a:ext cx="10658475" cy="454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9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09537"/>
            <a:ext cx="10515600" cy="81825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Conclusion and Next steps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812" y="33339"/>
            <a:ext cx="1319187" cy="74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Conclusion and Next steps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1071562"/>
            <a:ext cx="8267700" cy="47148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9000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Thank you</a:t>
            </a:r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812" y="33339"/>
            <a:ext cx="1319187" cy="74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Contents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414811"/>
            <a:ext cx="10896600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fontAlgn="base"/>
            <a:r>
              <a:rPr lang="en-US" sz="2000" b="1" dirty="0"/>
              <a:t>Project </a:t>
            </a:r>
            <a:r>
              <a:rPr lang="en-US" sz="2000" b="1" dirty="0" smtClean="0"/>
              <a:t>Objective</a:t>
            </a:r>
          </a:p>
          <a:p>
            <a:pPr fontAlgn="base"/>
            <a:r>
              <a:rPr lang="en-US" sz="2000" b="1" dirty="0" smtClean="0"/>
              <a:t>North Star Tool Concept </a:t>
            </a:r>
            <a:r>
              <a:rPr lang="en-US" sz="2000" b="1" dirty="0"/>
              <a:t> </a:t>
            </a:r>
          </a:p>
          <a:p>
            <a:pPr fontAlgn="base"/>
            <a:r>
              <a:rPr lang="en-US" sz="2000" b="1" dirty="0"/>
              <a:t>Project </a:t>
            </a:r>
            <a:r>
              <a:rPr lang="en-US" sz="2000" b="1" dirty="0" smtClean="0"/>
              <a:t>Constraints</a:t>
            </a:r>
          </a:p>
          <a:p>
            <a:pPr marL="0" indent="0" fontAlgn="base"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US" sz="2000" b="1" dirty="0" smtClean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Budget Breakdown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Plan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fontAlgn="base"/>
            <a:r>
              <a:rPr lang="en-US" sz="2000" b="1" dirty="0"/>
              <a:t>Asana-based Milestone Matrix 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RACI Phase 1</a:t>
            </a:r>
          </a:p>
          <a:p>
            <a:pPr fontAlgn="base"/>
            <a:r>
              <a:rPr lang="en-US" sz="2000" b="1" dirty="0" smtClean="0"/>
              <a:t>Project Phases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2000" b="1" dirty="0" smtClean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Risk Management &amp; Mitigation Measures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Conclusion and Next Steps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12/21/2022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33338"/>
            <a:ext cx="1727200" cy="97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892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Project Objectives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0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Client Pain Points</a:t>
            </a:r>
          </a:p>
          <a:p>
            <a:pPr lvl="2"/>
            <a:r>
              <a:rPr lang="en-US" dirty="0" smtClean="0"/>
              <a:t>Use multiple spreadsheets for network planning</a:t>
            </a:r>
          </a:p>
          <a:p>
            <a:pPr lvl="2"/>
            <a:r>
              <a:rPr lang="en-US" dirty="0"/>
              <a:t>Takes days </a:t>
            </a:r>
            <a:r>
              <a:rPr lang="en-US" dirty="0" smtClean="0"/>
              <a:t>to </a:t>
            </a:r>
            <a:r>
              <a:rPr lang="en-US" dirty="0"/>
              <a:t>understand the commercial </a:t>
            </a:r>
            <a:r>
              <a:rPr lang="en-US" dirty="0" smtClean="0"/>
              <a:t>impact</a:t>
            </a:r>
            <a:endParaRPr lang="en-US" dirty="0"/>
          </a:p>
          <a:p>
            <a:r>
              <a:rPr lang="en-US" dirty="0" smtClean="0"/>
              <a:t>Effective </a:t>
            </a:r>
            <a:r>
              <a:rPr lang="en-US" dirty="0"/>
              <a:t>and intuitive </a:t>
            </a:r>
            <a:r>
              <a:rPr lang="en-US" dirty="0" smtClean="0"/>
              <a:t>Tool</a:t>
            </a:r>
          </a:p>
          <a:p>
            <a:pPr lvl="2" fontAlgn="base"/>
            <a:r>
              <a:rPr lang="en-US" dirty="0" smtClean="0"/>
              <a:t>Establish transparency on available data, easily integrate new data source</a:t>
            </a:r>
          </a:p>
          <a:p>
            <a:pPr lvl="2" fontAlgn="base"/>
            <a:r>
              <a:rPr lang="en-US" dirty="0" smtClean="0"/>
              <a:t>Take well-informed decisions on adding / cancelling flights </a:t>
            </a:r>
          </a:p>
          <a:p>
            <a:pPr lvl="2" fontAlgn="base"/>
            <a:r>
              <a:rPr lang="en-US" dirty="0" smtClean="0"/>
              <a:t>O</a:t>
            </a:r>
            <a:r>
              <a:rPr lang="en-US" dirty="0" smtClean="0"/>
              <a:t>ptimize </a:t>
            </a:r>
            <a:r>
              <a:rPr lang="en-US" dirty="0" smtClean="0"/>
              <a:t>overall commercial performance through a unified, centralized and data-driven team approach</a:t>
            </a:r>
          </a:p>
          <a:p>
            <a:r>
              <a:rPr lang="en-US" dirty="0" smtClean="0"/>
              <a:t>Business </a:t>
            </a:r>
            <a:r>
              <a:rPr lang="en-US" dirty="0"/>
              <a:t>KPIs </a:t>
            </a:r>
            <a:endParaRPr lang="en-US" dirty="0" smtClean="0"/>
          </a:p>
          <a:p>
            <a:pPr lvl="2" fontAlgn="base"/>
            <a:r>
              <a:rPr lang="en-US" dirty="0"/>
              <a:t>Revenue per Mile (</a:t>
            </a:r>
            <a:r>
              <a:rPr lang="en-US" dirty="0" smtClean="0"/>
              <a:t>RPM)</a:t>
            </a:r>
          </a:p>
          <a:p>
            <a:pPr lvl="2" fontAlgn="base"/>
            <a:r>
              <a:rPr lang="en-US" dirty="0" smtClean="0"/>
              <a:t>Available </a:t>
            </a:r>
            <a:r>
              <a:rPr lang="en-US" dirty="0"/>
              <a:t>Seat Mile (ASM</a:t>
            </a:r>
            <a:r>
              <a:rPr lang="en-US" dirty="0" smtClean="0"/>
              <a:t>)</a:t>
            </a:r>
          </a:p>
          <a:p>
            <a:pPr lvl="2" fontAlgn="base"/>
            <a:r>
              <a:rPr lang="en-US" dirty="0"/>
              <a:t>Gross profit margin = (Bookings per route - Operation cost per route) / Bookings per </a:t>
            </a:r>
            <a:r>
              <a:rPr lang="en-US" dirty="0" smtClean="0"/>
              <a:t>Route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914400" lvl="2" indent="0" fontAlgn="base">
              <a:buNone/>
            </a:pPr>
            <a:endParaRPr lang="en-US" dirty="0"/>
          </a:p>
          <a:p>
            <a:pPr lvl="2" fontAlgn="base"/>
            <a:endParaRPr lang="en-US" dirty="0" smtClean="0"/>
          </a:p>
          <a:p>
            <a:pPr marL="914400" lvl="2" indent="0" fontAlgn="base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404" y="33339"/>
            <a:ext cx="1183596" cy="66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33339"/>
            <a:ext cx="1358900" cy="7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559135"/>
            <a:ext cx="10515600" cy="5938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6000" b="1" dirty="0" smtClean="0">
                <a:solidFill>
                  <a:schemeClr val="tx2">
                    <a:lumMod val="75000"/>
                  </a:schemeClr>
                </a:solidFill>
              </a:rPr>
              <a:t>North Star Tool </a:t>
            </a:r>
            <a:r>
              <a:rPr lang="en-US" sz="16000" b="1" dirty="0" smtClean="0">
                <a:solidFill>
                  <a:schemeClr val="tx2">
                    <a:lumMod val="75000"/>
                  </a:schemeClr>
                </a:solidFill>
              </a:rPr>
              <a:t>Concept</a:t>
            </a:r>
          </a:p>
          <a:p>
            <a:pPr marL="0" indent="0">
              <a:buNone/>
            </a:pPr>
            <a:r>
              <a:rPr lang="en-US" sz="7200" dirty="0"/>
              <a:t>“We aim to Design or Equip the client with the Tool to Improve their Financial Performance (Revenue) to Thrive in the Marketplace with effective Root Planning”</a:t>
            </a:r>
            <a:endParaRPr lang="en-US" sz="7200" dirty="0"/>
          </a:p>
        </p:txBody>
      </p:sp>
      <p:pic>
        <p:nvPicPr>
          <p:cNvPr id="5126" name="Picture 6" descr="https://lh5.googleusercontent.com/MlfU_N6w5eCZs0B4rFxFeisaxrNk7hEb2uRwAtyfzYLPjiHDCUq38ZQt47Q2Hz15xIcGhC7NFfz_h3hkbJ1WD6VRqCKm8iTglEP2H4JMkDVqMEr5OhtuKQ02Kb4Hey3Y0ojcm5o1OzagQz6b1YJMJ-SiyenVXd6iYI0EAAAuHSaYaf5GrG9LaqQoYSMbsXUb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25" y="1876912"/>
            <a:ext cx="4889500" cy="3162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687649" y="5097526"/>
            <a:ext cx="5459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Fleet Data, Operational Cost Data, Airport Data,</a:t>
            </a:r>
          </a:p>
          <a:p>
            <a:pPr algn="ctr"/>
            <a:r>
              <a:rPr lang="en-US" dirty="0"/>
              <a:t>Tax Data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94750" y="4916563"/>
            <a:ext cx="5170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Visual Tool to calculate KPI’s like Gross Profit </a:t>
            </a:r>
            <a:r>
              <a:rPr lang="en-US" dirty="0" smtClean="0"/>
              <a:t>Margin, Load </a:t>
            </a:r>
            <a:r>
              <a:rPr lang="en-US" dirty="0"/>
              <a:t>Factor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146800" y="3378814"/>
            <a:ext cx="478902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822" y="1997765"/>
            <a:ext cx="3769277" cy="23525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43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25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Project constraints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800" y="0"/>
            <a:ext cx="1346200" cy="7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2462"/>
              </p:ext>
            </p:extLst>
          </p:nvPr>
        </p:nvGraphicFramePr>
        <p:xfrm>
          <a:off x="1003300" y="1121668"/>
          <a:ext cx="10185400" cy="453745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5092700"/>
                <a:gridCol w="5092700"/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u="none" strike="noStrike" kern="1200" dirty="0" smtClean="0">
                          <a:effectLst/>
                        </a:rPr>
                        <a:t>Scope</a:t>
                      </a:r>
                      <a:r>
                        <a:rPr lang="en-US" sz="2400" u="none" strike="noStrike" kern="120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kern="1200" dirty="0" smtClean="0">
                          <a:effectLst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u="none" strike="noStrike" kern="1200" dirty="0" smtClean="0">
                          <a:effectLst/>
                        </a:rPr>
                        <a:t>Available Data</a:t>
                      </a:r>
                      <a:endParaRPr lang="en-US" sz="24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34332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Budget:   $500K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Timeline: 6 Months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Framework : SCRUM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Resources:  </a:t>
                      </a:r>
                      <a:endParaRPr lang="en-US" dirty="0" smtClean="0">
                        <a:effectLst/>
                      </a:endParaRP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Project Manager x1</a:t>
                      </a: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Data Engineer x1</a:t>
                      </a: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Data Scientist x2</a:t>
                      </a:r>
                    </a:p>
                    <a:p>
                      <a:pPr marL="742950" lvl="1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Business Data Analyst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Fleet data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Operational cost data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Airport data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Tax data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IATA data (new Source)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01551">
                <a:tc>
                  <a:txBody>
                    <a:bodyPr/>
                    <a:lstStyle/>
                    <a:p>
                      <a:pPr rtl="0"/>
                      <a:r>
                        <a:rPr lang="en-US" sz="2400" b="1" u="none" strike="noStrike" kern="1200" dirty="0" smtClean="0">
                          <a:effectLst/>
                        </a:rPr>
                        <a:t>Milestones</a:t>
                      </a:r>
                      <a:endParaRPr lang="en-US" sz="2400" b="1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u="none" strike="noStrike" kern="1200" dirty="0" smtClean="0">
                          <a:effectLst/>
                        </a:rPr>
                        <a:t>Deliverables</a:t>
                      </a:r>
                    </a:p>
                  </a:txBody>
                  <a:tcPr/>
                </a:tc>
              </a:tr>
              <a:tr h="1084654"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Cloud Integration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Beta Release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Field Testing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Predictive ML based Forecasting Engine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Beta version - IAAS Platform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 smtClean="0">
                          <a:effectLst/>
                        </a:rPr>
                        <a:t>Pilot platform with an Intuitive visual - Dashboard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3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Budget Breakdown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6</a:t>
            </a:fld>
            <a:endParaRPr lang="en-US" dirty="0"/>
          </a:p>
        </p:txBody>
      </p:sp>
      <p:pic>
        <p:nvPicPr>
          <p:cNvPr id="13314" name="Picture 2" descr="https://lh6.googleusercontent.com/4uA4HhER7LysZTcOMDD3Z2ef5sZx1qwJxTLJZ2kmdgAcscZXdb9ljesC2JTdKo62SstnemjzBX6H0b149_zLO5T7HT1lkVFOrB0nxhHTyDzVhgaKyAjjIJHWaOkxzmw2Gg01NEL3n6wMp1QWkiBrgY9gq38IEwTsPhVM43QV1yNYcKHeO6WA87F3FsS88iv9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870075"/>
            <a:ext cx="8143875" cy="382905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0" y="33338"/>
            <a:ext cx="1257300" cy="70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Budget 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259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effectLst/>
              </a:rPr>
              <a:t> 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15099"/>
            <a:ext cx="2743200" cy="365125"/>
          </a:xfrm>
        </p:spPr>
        <p:txBody>
          <a:bodyPr/>
          <a:lstStyle/>
          <a:p>
            <a:r>
              <a:rPr lang="en-US" dirty="0" smtClean="0"/>
              <a:t>12/21/2022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0150" y="6473363"/>
            <a:ext cx="2743200" cy="365125"/>
          </a:xfrm>
        </p:spPr>
        <p:txBody>
          <a:bodyPr/>
          <a:lstStyle/>
          <a:p>
            <a:fld id="{750FFBE5-4B2F-4234-A7E0-04D60560B23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4234" y="6483349"/>
            <a:ext cx="4114800" cy="365125"/>
          </a:xfrm>
        </p:spPr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0" y="33338"/>
            <a:ext cx="1257300" cy="70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pic>
        <p:nvPicPr>
          <p:cNvPr id="7174" name="Picture 6" descr="https://lh3.googleusercontent.com/o1IuMYbrXfFIareNOzmk3GQi6FCG6VWsNm8tQCuQiAJQN63jrIBzGS4JWKlkmAVtbjxgwOZNi_xVoNtOida5WT273dNQdvl47CcqqkrTRBUyxPFN2s3cKLAQanwP6LVpv4taD1Wi9eZ0on1CCc6k-UMFMHy60Pe62wr3Ch1F_qC02vPcZaZ0rfiKgUmO-i_j=s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" t="9798"/>
          <a:stretch/>
        </p:blipFill>
        <p:spPr bwMode="auto">
          <a:xfrm>
            <a:off x="735496" y="938025"/>
            <a:ext cx="10757489" cy="36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28000" y="974130"/>
            <a:ext cx="406400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Duration : 6 Months</a:t>
            </a:r>
            <a:endParaRPr lang="en-US" sz="1600" b="0" dirty="0" smtClean="0">
              <a:effectLst/>
            </a:endParaRPr>
          </a:p>
          <a:p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 Date: 2. January 2023</a:t>
            </a:r>
            <a:endParaRPr lang="en-US" sz="1600" b="0" dirty="0" smtClean="0">
              <a:effectLst/>
            </a:endParaRPr>
          </a:p>
          <a:p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 date: 9. June 2023 + Buffer 15 days</a:t>
            </a:r>
            <a:endParaRPr lang="en-US" sz="1600" b="0" dirty="0" smtClean="0">
              <a:effectLst/>
            </a:endParaRPr>
          </a:p>
          <a:p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Sprints: 11sprints</a:t>
            </a:r>
            <a:endParaRPr lang="en-US" sz="1600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6" y="4542771"/>
            <a:ext cx="10757489" cy="1940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0232" y="203200"/>
            <a:ext cx="965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Project Plan: Asana-based Milestone Matrix</a:t>
            </a:r>
          </a:p>
        </p:txBody>
      </p:sp>
    </p:spTree>
    <p:extLst>
      <p:ext uri="{BB962C8B-B14F-4D97-AF65-F5344CB8AC3E}">
        <p14:creationId xmlns:p14="http://schemas.microsoft.com/office/powerpoint/2010/main" val="19044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09537"/>
            <a:ext cx="10464800" cy="818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Responsibility, Accountability, Consulting, Informed - RACI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2054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4167"/>
            <a:ext cx="1295400" cy="72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" y="1000125"/>
            <a:ext cx="10258425" cy="485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4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39378"/>
            <a:ext cx="10515600" cy="1325563"/>
          </a:xfrm>
        </p:spPr>
        <p:txBody>
          <a:bodyPr/>
          <a:lstStyle/>
          <a:p>
            <a:r>
              <a:rPr lang="en-US" b="1" dirty="0" smtClean="0"/>
              <a:t>Project Phases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12/21/2022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FBE5-4B2F-4234-A7E0-04D60560B23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6" descr="https://lh3.googleusercontent.com/_EfMoIJxTZl6lbhVKykv0k1Gnesmv2jfyYP_K1Y8kifVnZuTxlF2d3Te3J80x_IFMstRtM8LxXY-pGzDo_CB3tacri_oQhv-qtr3mjpFIvuddHBbgsEEEwQ7cuD_iV488vlT9obGL9Fvoah_i9J7jeZxG3RaGfkZ0QfT-kv5emcuRkuUt7SJynvyVobiH2Gr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4167"/>
            <a:ext cx="1295400" cy="72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37802598"/>
              </p:ext>
            </p:extLst>
          </p:nvPr>
        </p:nvGraphicFramePr>
        <p:xfrm>
          <a:off x="838200" y="1195694"/>
          <a:ext cx="6616700" cy="336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8305800" y="45611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Meetings and Events:</a:t>
            </a:r>
            <a:endParaRPr lang="en-US" b="1" dirty="0" smtClean="0">
              <a:effectLst/>
            </a:endParaRP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Daily scrum meeting - 15 minutes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Sprint planning - 4 </a:t>
            </a:r>
            <a:r>
              <a:rPr lang="en-US" dirty="0" err="1">
                <a:solidFill>
                  <a:srgbClr val="000000"/>
                </a:solidFill>
              </a:rPr>
              <a:t>hr</a:t>
            </a:r>
            <a:r>
              <a:rPr lang="en-US" dirty="0">
                <a:solidFill>
                  <a:srgbClr val="000000"/>
                </a:solidFill>
              </a:rPr>
              <a:t>/sprint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Sprint review - 2 </a:t>
            </a:r>
            <a:r>
              <a:rPr lang="en-US" dirty="0" err="1">
                <a:solidFill>
                  <a:srgbClr val="000000"/>
                </a:solidFill>
              </a:rPr>
              <a:t>hr</a:t>
            </a:r>
            <a:r>
              <a:rPr lang="en-US" dirty="0">
                <a:solidFill>
                  <a:srgbClr val="000000"/>
                </a:solidFill>
              </a:rPr>
              <a:t>/sprint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Sprint Retrospective - 1.5 </a:t>
            </a:r>
            <a:r>
              <a:rPr lang="en-US" dirty="0" err="1">
                <a:solidFill>
                  <a:srgbClr val="000000"/>
                </a:solidFill>
              </a:rPr>
              <a:t>hr</a:t>
            </a:r>
            <a:r>
              <a:rPr lang="en-US" dirty="0">
                <a:solidFill>
                  <a:srgbClr val="000000"/>
                </a:solidFill>
              </a:rPr>
              <a:t>/sprint</a:t>
            </a:r>
          </a:p>
          <a:p>
            <a:pPr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Backlog Refinement - 2 </a:t>
            </a:r>
            <a:r>
              <a:rPr lang="en-US" dirty="0" err="1">
                <a:solidFill>
                  <a:srgbClr val="000000"/>
                </a:solidFill>
              </a:rPr>
              <a:t>hr</a:t>
            </a:r>
            <a:r>
              <a:rPr lang="en-US" dirty="0">
                <a:solidFill>
                  <a:srgbClr val="000000"/>
                </a:solidFill>
              </a:rPr>
              <a:t>/Sprint</a:t>
            </a:r>
          </a:p>
        </p:txBody>
      </p:sp>
      <p:pic>
        <p:nvPicPr>
          <p:cNvPr id="12292" name="Picture 4" descr="https://lh3.googleusercontent.com/iazLIJtI-mpBGm04YbrFlfJj0D0bCGjkDIcfponSHg7FSZAYU9THt9nvudKzlwbHzE7EBe1gT0wrcOo_oODXJmesYRKt3TFENBIzusWyNOEwif-U_lavt-2K8pZ3M6yNmflIR32vkQI3iRsjaFwkEzdhygHvXLvCOH_BUGq51k89eCATxIMiY6jv5q_NsWkx=s204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3475564"/>
            <a:ext cx="12858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lh6.googleusercontent.com/S7BedTAPW4TUUp_vuBSB5DUr7LXL5hyygyBr7_wdreS89k3Dr_lzBPizlB7LN21BxGGaCKTEpjlS7CEOI378IuijupnUJ3MiQEdyDgHnFyH4N4rDrDe1lP-Tpv9fNOq59uLA2dxahIU7Pv7zptFWBNxim8fT8aPl4hdKT8Ee10PWeRB5OXv_cMX_YqzJoL0k=s204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2" y="1006276"/>
            <a:ext cx="9810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634413" y="16661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Artifacts: </a:t>
            </a:r>
            <a:endParaRPr lang="en-US" b="1" dirty="0" smtClean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Product Backlog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Sprint Backlog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Product Increment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Released product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Project Plan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u="none" strike="noStrike" dirty="0" smtClean="0">
                <a:solidFill>
                  <a:srgbClr val="000000"/>
                </a:solidFill>
                <a:effectLst/>
              </a:rPr>
              <a:t>   Product Road Map</a:t>
            </a:r>
            <a:endParaRPr lang="en-US" b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16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415</Words>
  <Application>Microsoft Office PowerPoint</Application>
  <PresentationFormat>Widescreen</PresentationFormat>
  <Paragraphs>165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Contents</vt:lpstr>
      <vt:lpstr>Project Objectives</vt:lpstr>
      <vt:lpstr>PowerPoint Presentation</vt:lpstr>
      <vt:lpstr>Project constraints</vt:lpstr>
      <vt:lpstr>Budget Breakdown</vt:lpstr>
      <vt:lpstr> </vt:lpstr>
      <vt:lpstr>Responsibility, Accountability, Consulting, Informed - RACI</vt:lpstr>
      <vt:lpstr>Project Phases</vt:lpstr>
      <vt:lpstr>Project Phases</vt:lpstr>
      <vt:lpstr>Risk Management &amp; Mitigation Measures</vt:lpstr>
      <vt:lpstr>Conclusion and Next steps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Mousami Donigal Jagadeesh</dc:creator>
  <cp:lastModifiedBy>Mousami Donigal Jagadeesh</cp:lastModifiedBy>
  <cp:revision>28</cp:revision>
  <dcterms:created xsi:type="dcterms:W3CDTF">2022-12-20T15:26:11Z</dcterms:created>
  <dcterms:modified xsi:type="dcterms:W3CDTF">2022-12-20T18:09:34Z</dcterms:modified>
</cp:coreProperties>
</file>