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572" r:id="rId2"/>
    <p:sldId id="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A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4660"/>
  </p:normalViewPr>
  <p:slideViewPr>
    <p:cSldViewPr snapToGrid="0">
      <p:cViewPr varScale="1">
        <p:scale>
          <a:sx n="66" d="100"/>
          <a:sy n="66" d="100"/>
        </p:scale>
        <p:origin x="9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Tarunima" userId="6d08bc8b-ac84-4e37-bf60-b4473ab7776f" providerId="ADAL" clId="{CCA88339-7802-4BD8-888B-70B6E0EE4B15}"/>
    <pc:docChg chg="custSel modSld">
      <pc:chgData name="Das, Tarunima" userId="6d08bc8b-ac84-4e37-bf60-b4473ab7776f" providerId="ADAL" clId="{CCA88339-7802-4BD8-888B-70B6E0EE4B15}" dt="2024-01-04T13:15:21.612" v="8" actId="20577"/>
      <pc:docMkLst>
        <pc:docMk/>
      </pc:docMkLst>
      <pc:sldChg chg="modSp mod">
        <pc:chgData name="Das, Tarunima" userId="6d08bc8b-ac84-4e37-bf60-b4473ab7776f" providerId="ADAL" clId="{CCA88339-7802-4BD8-888B-70B6E0EE4B15}" dt="2024-01-04T13:15:21.612" v="8" actId="20577"/>
        <pc:sldMkLst>
          <pc:docMk/>
          <pc:sldMk cId="3621619183" sldId="572"/>
        </pc:sldMkLst>
        <pc:spChg chg="mod">
          <ac:chgData name="Das, Tarunima" userId="6d08bc8b-ac84-4e37-bf60-b4473ab7776f" providerId="ADAL" clId="{CCA88339-7802-4BD8-888B-70B6E0EE4B15}" dt="2024-01-04T13:15:21.612" v="8" actId="20577"/>
          <ac:spMkLst>
            <pc:docMk/>
            <pc:sldMk cId="3621619183" sldId="572"/>
            <ac:spMk id="7176" creationId="{AE38096F-B41A-4161-8692-C11BEBE5097A}"/>
          </ac:spMkLst>
        </pc:spChg>
      </pc:sldChg>
      <pc:sldChg chg="modSp mod">
        <pc:chgData name="Das, Tarunima" userId="6d08bc8b-ac84-4e37-bf60-b4473ab7776f" providerId="ADAL" clId="{CCA88339-7802-4BD8-888B-70B6E0EE4B15}" dt="2023-12-13T08:52:11.600" v="6" actId="313"/>
        <pc:sldMkLst>
          <pc:docMk/>
          <pc:sldMk cId="3729653246" sldId="578"/>
        </pc:sldMkLst>
        <pc:graphicFrameChg chg="modGraphic">
          <ac:chgData name="Das, Tarunima" userId="6d08bc8b-ac84-4e37-bf60-b4473ab7776f" providerId="ADAL" clId="{CCA88339-7802-4BD8-888B-70B6E0EE4B15}" dt="2023-12-13T08:52:11.600" v="6" actId="313"/>
          <ac:graphicFrameMkLst>
            <pc:docMk/>
            <pc:sldMk cId="3729653246" sldId="578"/>
            <ac:graphicFrameMk id="6" creationId="{F7478B7A-1BF0-4C42-9597-89689FEE45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1A7D9-B6AE-4C31-B0BC-D56F8F2256BB}" type="datetimeFigureOut">
              <a:rPr lang="en-GB" smtClean="0"/>
              <a:t>12/02/2024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3D4E-9672-4E16-99E3-78B5B1700FEE}" type="slidenum">
              <a:rPr lang="en-GB" smtClean="0"/>
              <a:t>‹#›</a:t>
            </a:fld>
            <a:endParaRPr lang="en-GB"/>
          </a:p>
        </p:txBody>
      </p:sp>
    </p:spTree>
    <p:extLst>
      <p:ext uri="{BB962C8B-B14F-4D97-AF65-F5344CB8AC3E}">
        <p14:creationId xmlns:p14="http://schemas.microsoft.com/office/powerpoint/2010/main" val="244606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97D97161-D9E1-471B-ABD0-341236A4D2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DDB06E0-C4CE-4034-98A4-344E3091D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44183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6EF9-07F5-49F0-BCB3-0D206BDCF6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285689-8598-431E-839B-DFA5ACF66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92E522-3A7D-423B-83E5-B506CA45E081}"/>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5" name="Footer Placeholder 4">
            <a:extLst>
              <a:ext uri="{FF2B5EF4-FFF2-40B4-BE49-F238E27FC236}">
                <a16:creationId xmlns:a16="http://schemas.microsoft.com/office/drawing/2014/main" id="{D0C8CCBA-513A-41F4-9DF0-8C8136592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23F90C-CBFE-4211-A99D-E4021F460BE5}"/>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216631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E57AC-8DC7-4244-B963-FBA7825F33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CF68B-76EB-44AB-BA6F-98051A29A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D77317-F928-4DBB-B49C-69224A6E1AF8}"/>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5" name="Footer Placeholder 4">
            <a:extLst>
              <a:ext uri="{FF2B5EF4-FFF2-40B4-BE49-F238E27FC236}">
                <a16:creationId xmlns:a16="http://schemas.microsoft.com/office/drawing/2014/main" id="{88555CF7-D58D-4F76-A22D-4D6FC6CEE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C9E344-5429-45BD-8DDE-09B00DF98B8D}"/>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329287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F219E2B8-931D-48E9-B16E-0790C22D9C1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2">
            <a:extLst>
              <a:ext uri="{FF2B5EF4-FFF2-40B4-BE49-F238E27FC236}">
                <a16:creationId xmlns:a16="http://schemas.microsoft.com/office/drawing/2014/main" id="{8773B688-D0F4-4792-AB0A-835ECC9A937D}"/>
              </a:ext>
            </a:extLst>
          </p:cNvPr>
          <p:cNvGrpSpPr>
            <a:grpSpLocks/>
          </p:cNvGrpSpPr>
          <p:nvPr userDrawn="1"/>
        </p:nvGrpSpPr>
        <p:grpSpPr bwMode="auto">
          <a:xfrm>
            <a:off x="2486801" y="1506168"/>
            <a:ext cx="1149879" cy="898525"/>
            <a:chOff x="2377546" y="1239838"/>
            <a:chExt cx="1149879" cy="898525"/>
          </a:xfrm>
        </p:grpSpPr>
        <p:sp>
          <p:nvSpPr>
            <p:cNvPr id="18" name="TextBox 11">
              <a:extLst>
                <a:ext uri="{FF2B5EF4-FFF2-40B4-BE49-F238E27FC236}">
                  <a16:creationId xmlns:a16="http://schemas.microsoft.com/office/drawing/2014/main" id="{DED19CDE-4A07-4753-B204-A25B8A678DDC}"/>
                </a:ext>
              </a:extLst>
            </p:cNvPr>
            <p:cNvSpPr txBox="1">
              <a:spLocks noChangeArrowheads="1"/>
            </p:cNvSpPr>
            <p:nvPr/>
          </p:nvSpPr>
          <p:spPr bwMode="white">
            <a:xfrm>
              <a:off x="2377546" y="1559477"/>
              <a:ext cx="1141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City:</a:t>
              </a:r>
            </a:p>
          </p:txBody>
        </p:sp>
        <p:sp>
          <p:nvSpPr>
            <p:cNvPr id="20" name="TextBox 13">
              <a:extLst>
                <a:ext uri="{FF2B5EF4-FFF2-40B4-BE49-F238E27FC236}">
                  <a16:creationId xmlns:a16="http://schemas.microsoft.com/office/drawing/2014/main" id="{2387FCDB-3732-4CE5-AFB9-9E86C3008FE0}"/>
                </a:ext>
              </a:extLst>
            </p:cNvPr>
            <p:cNvSpPr txBox="1">
              <a:spLocks noChangeArrowheads="1"/>
            </p:cNvSpPr>
            <p:nvPr/>
          </p:nvSpPr>
          <p:spPr bwMode="white">
            <a:xfrm>
              <a:off x="2386013" y="1771655"/>
              <a:ext cx="1141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Languages:</a:t>
              </a:r>
            </a:p>
          </p:txBody>
        </p:sp>
        <p:sp>
          <p:nvSpPr>
            <p:cNvPr id="22" name="Rectangle 21">
              <a:extLst>
                <a:ext uri="{FF2B5EF4-FFF2-40B4-BE49-F238E27FC236}">
                  <a16:creationId xmlns:a16="http://schemas.microsoft.com/office/drawing/2014/main" id="{504B24D1-7B27-4B90-8FDC-659A5AA31AEE}"/>
                </a:ext>
              </a:extLst>
            </p:cNvPr>
            <p:cNvSpPr/>
            <p:nvPr/>
          </p:nvSpPr>
          <p:spPr bwMode="white">
            <a:xfrm>
              <a:off x="2384425" y="1239838"/>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3" name="Text Placeholder 5"/>
          <p:cNvSpPr>
            <a:spLocks noGrp="1"/>
          </p:cNvSpPr>
          <p:nvPr>
            <p:ph type="body" sz="quarter" idx="41"/>
          </p:nvPr>
        </p:nvSpPr>
        <p:spPr bwMode="white">
          <a:xfrm>
            <a:off x="2468282" y="489460"/>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864723"/>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506478" y="147474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509967" y="1685230"/>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509966" y="1885271"/>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2" name="TextBox 1">
            <a:extLst>
              <a:ext uri="{FF2B5EF4-FFF2-40B4-BE49-F238E27FC236}">
                <a16:creationId xmlns:a16="http://schemas.microsoft.com/office/drawing/2014/main" id="{4EFC80AE-F9B9-4462-B26C-EA960005E683}"/>
              </a:ext>
            </a:extLst>
          </p:cNvPr>
          <p:cNvSpPr txBox="1"/>
          <p:nvPr userDrawn="1"/>
        </p:nvSpPr>
        <p:spPr>
          <a:xfrm>
            <a:off x="2477159" y="1429411"/>
            <a:ext cx="1066551" cy="261610"/>
          </a:xfrm>
          <a:prstGeom prst="rect">
            <a:avLst/>
          </a:prstGeom>
          <a:noFill/>
        </p:spPr>
        <p:txBody>
          <a:bodyPr wrap="square" rtlCol="0">
            <a:spAutoFit/>
          </a:bodyPr>
          <a:lstStyle/>
          <a:p>
            <a:r>
              <a:rPr lang="en-IN" sz="1100" b="1" dirty="0">
                <a:solidFill>
                  <a:schemeClr val="bg1"/>
                </a:solidFill>
                <a:latin typeface="Verdana" panose="020B0604030504040204" pitchFamily="34" charset="0"/>
                <a:ea typeface="Verdana" panose="020B0604030504040204" pitchFamily="34" charset="0"/>
              </a:rPr>
              <a:t>E-Mail:</a:t>
            </a:r>
          </a:p>
        </p:txBody>
      </p:sp>
      <p:sp>
        <p:nvSpPr>
          <p:cNvPr id="16" name="Text Placeholder 5">
            <a:extLst>
              <a:ext uri="{FF2B5EF4-FFF2-40B4-BE49-F238E27FC236}">
                <a16:creationId xmlns:a16="http://schemas.microsoft.com/office/drawing/2014/main" id="{FA1FDC8F-544E-4191-AFBD-099E90C0183A}"/>
              </a:ext>
            </a:extLst>
          </p:cNvPr>
          <p:cNvSpPr>
            <a:spLocks noGrp="1"/>
          </p:cNvSpPr>
          <p:nvPr>
            <p:ph type="body" sz="quarter" idx="49"/>
          </p:nvPr>
        </p:nvSpPr>
        <p:spPr bwMode="white">
          <a:xfrm>
            <a:off x="2468279" y="1186815"/>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grpSp>
        <p:nvGrpSpPr>
          <p:cNvPr id="17" name="Group 2">
            <a:extLst>
              <a:ext uri="{FF2B5EF4-FFF2-40B4-BE49-F238E27FC236}">
                <a16:creationId xmlns:a16="http://schemas.microsoft.com/office/drawing/2014/main" id="{F1B8387B-6E96-4208-A2FC-36F4B8D57CEE}"/>
              </a:ext>
            </a:extLst>
          </p:cNvPr>
          <p:cNvGrpSpPr>
            <a:grpSpLocks/>
          </p:cNvGrpSpPr>
          <p:nvPr userDrawn="1"/>
        </p:nvGrpSpPr>
        <p:grpSpPr bwMode="auto">
          <a:xfrm>
            <a:off x="737636" y="2658505"/>
            <a:ext cx="4035288" cy="365628"/>
            <a:chOff x="2384425" y="1115571"/>
            <a:chExt cx="4073477" cy="1022792"/>
          </a:xfrm>
        </p:grpSpPr>
        <p:sp>
          <p:nvSpPr>
            <p:cNvPr id="19" name="TextBox 11">
              <a:extLst>
                <a:ext uri="{FF2B5EF4-FFF2-40B4-BE49-F238E27FC236}">
                  <a16:creationId xmlns:a16="http://schemas.microsoft.com/office/drawing/2014/main" id="{C25CB8BA-C093-487A-A7F7-0E640A73F50A}"/>
                </a:ext>
              </a:extLst>
            </p:cNvPr>
            <p:cNvSpPr txBox="1">
              <a:spLocks noChangeArrowheads="1"/>
            </p:cNvSpPr>
            <p:nvPr/>
          </p:nvSpPr>
          <p:spPr bwMode="white">
            <a:xfrm>
              <a:off x="2384425" y="1115571"/>
              <a:ext cx="4073477" cy="77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u="sng" dirty="0">
                  <a:solidFill>
                    <a:srgbClr val="0070C0"/>
                  </a:solidFill>
                  <a:effectLst/>
                </a:rPr>
                <a:t>Profile Summary</a:t>
              </a:r>
            </a:p>
          </p:txBody>
        </p:sp>
        <p:sp>
          <p:nvSpPr>
            <p:cNvPr id="24" name="Rectangle 23">
              <a:extLst>
                <a:ext uri="{FF2B5EF4-FFF2-40B4-BE49-F238E27FC236}">
                  <a16:creationId xmlns:a16="http://schemas.microsoft.com/office/drawing/2014/main" id="{85A8C2DC-5083-4DD6-956F-D6075BE15669}"/>
                </a:ext>
              </a:extLst>
            </p:cNvPr>
            <p:cNvSpPr/>
            <p:nvPr/>
          </p:nvSpPr>
          <p:spPr bwMode="white">
            <a:xfrm>
              <a:off x="2384425" y="1239838"/>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solidFill>
                  <a:srgbClr val="0070C0"/>
                </a:solidFill>
              </a:endParaRPr>
            </a:p>
          </p:txBody>
        </p:sp>
      </p:grpSp>
      <p:grpSp>
        <p:nvGrpSpPr>
          <p:cNvPr id="27" name="Group 2">
            <a:extLst>
              <a:ext uri="{FF2B5EF4-FFF2-40B4-BE49-F238E27FC236}">
                <a16:creationId xmlns:a16="http://schemas.microsoft.com/office/drawing/2014/main" id="{1DC20361-CCB8-42CD-AC0E-779CABD87B8A}"/>
              </a:ext>
            </a:extLst>
          </p:cNvPr>
          <p:cNvGrpSpPr>
            <a:grpSpLocks/>
          </p:cNvGrpSpPr>
          <p:nvPr userDrawn="1"/>
        </p:nvGrpSpPr>
        <p:grpSpPr bwMode="auto">
          <a:xfrm>
            <a:off x="9507262" y="459997"/>
            <a:ext cx="2538964" cy="336166"/>
            <a:chOff x="2384425" y="1115571"/>
            <a:chExt cx="4073477" cy="1022792"/>
          </a:xfrm>
        </p:grpSpPr>
        <p:sp>
          <p:nvSpPr>
            <p:cNvPr id="28" name="TextBox 11">
              <a:extLst>
                <a:ext uri="{FF2B5EF4-FFF2-40B4-BE49-F238E27FC236}">
                  <a16:creationId xmlns:a16="http://schemas.microsoft.com/office/drawing/2014/main" id="{D5B7FE4A-EA83-4BEB-9CE2-B666FF200AB7}"/>
                </a:ext>
              </a:extLst>
            </p:cNvPr>
            <p:cNvSpPr txBox="1">
              <a:spLocks noChangeArrowheads="1"/>
            </p:cNvSpPr>
            <p:nvPr/>
          </p:nvSpPr>
          <p:spPr bwMode="white">
            <a:xfrm>
              <a:off x="2384425" y="1115571"/>
              <a:ext cx="4073477" cy="84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u="sng" dirty="0">
                  <a:solidFill>
                    <a:srgbClr val="0070C0"/>
                  </a:solidFill>
                  <a:latin typeface="Verdana" panose="020B0604030504040204" pitchFamily="34" charset="0"/>
                  <a:ea typeface="Verdana" panose="020B0604030504040204" pitchFamily="34" charset="0"/>
                </a:rPr>
                <a:t>Education and Certification</a:t>
              </a:r>
            </a:p>
          </p:txBody>
        </p:sp>
        <p:sp>
          <p:nvSpPr>
            <p:cNvPr id="29" name="Rectangle 28">
              <a:extLst>
                <a:ext uri="{FF2B5EF4-FFF2-40B4-BE49-F238E27FC236}">
                  <a16:creationId xmlns:a16="http://schemas.microsoft.com/office/drawing/2014/main" id="{6A127BE5-52B1-45A3-A5EA-0A9DAD1A40B2}"/>
                </a:ext>
              </a:extLst>
            </p:cNvPr>
            <p:cNvSpPr/>
            <p:nvPr/>
          </p:nvSpPr>
          <p:spPr bwMode="white">
            <a:xfrm>
              <a:off x="2384425" y="1239838"/>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100">
                <a:solidFill>
                  <a:srgbClr val="0070C0"/>
                </a:solidFill>
                <a:latin typeface="Verdana" panose="020B0604030504040204" pitchFamily="34" charset="0"/>
                <a:ea typeface="Verdana" panose="020B0604030504040204" pitchFamily="34" charset="0"/>
              </a:endParaRPr>
            </a:p>
          </p:txBody>
        </p:sp>
      </p:grpSp>
      <p:sp>
        <p:nvSpPr>
          <p:cNvPr id="30" name="TextBox 11">
            <a:extLst>
              <a:ext uri="{FF2B5EF4-FFF2-40B4-BE49-F238E27FC236}">
                <a16:creationId xmlns:a16="http://schemas.microsoft.com/office/drawing/2014/main" id="{67BF5E4A-5F1D-45AA-83F7-E9F8938E2C67}"/>
              </a:ext>
            </a:extLst>
          </p:cNvPr>
          <p:cNvSpPr txBox="1">
            <a:spLocks noChangeArrowheads="1"/>
          </p:cNvSpPr>
          <p:nvPr userDrawn="1"/>
        </p:nvSpPr>
        <p:spPr bwMode="white">
          <a:xfrm>
            <a:off x="9507262" y="3024133"/>
            <a:ext cx="2538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u="sng" dirty="0">
                <a:solidFill>
                  <a:srgbClr val="0070C0"/>
                </a:solidFill>
                <a:latin typeface="Verdana" panose="020B0604030504040204" pitchFamily="34" charset="0"/>
                <a:ea typeface="Verdana" panose="020B0604030504040204" pitchFamily="34" charset="0"/>
              </a:rPr>
              <a:t>Work Experience</a:t>
            </a:r>
          </a:p>
        </p:txBody>
      </p:sp>
      <p:grpSp>
        <p:nvGrpSpPr>
          <p:cNvPr id="31" name="Group 2">
            <a:extLst>
              <a:ext uri="{FF2B5EF4-FFF2-40B4-BE49-F238E27FC236}">
                <a16:creationId xmlns:a16="http://schemas.microsoft.com/office/drawing/2014/main" id="{C599A50B-2416-479E-8E50-95602BF34DDD}"/>
              </a:ext>
            </a:extLst>
          </p:cNvPr>
          <p:cNvGrpSpPr>
            <a:grpSpLocks/>
          </p:cNvGrpSpPr>
          <p:nvPr userDrawn="1"/>
        </p:nvGrpSpPr>
        <p:grpSpPr bwMode="auto">
          <a:xfrm>
            <a:off x="737636" y="4358588"/>
            <a:ext cx="4035288" cy="276999"/>
            <a:chOff x="2384425" y="670723"/>
            <a:chExt cx="4073477" cy="2211845"/>
          </a:xfrm>
        </p:grpSpPr>
        <p:sp>
          <p:nvSpPr>
            <p:cNvPr id="32" name="TextBox 11">
              <a:extLst>
                <a:ext uri="{FF2B5EF4-FFF2-40B4-BE49-F238E27FC236}">
                  <a16:creationId xmlns:a16="http://schemas.microsoft.com/office/drawing/2014/main" id="{11F393B4-2D07-4E50-B909-7E7F90CB5982}"/>
                </a:ext>
              </a:extLst>
            </p:cNvPr>
            <p:cNvSpPr txBox="1">
              <a:spLocks noChangeArrowheads="1"/>
            </p:cNvSpPr>
            <p:nvPr/>
          </p:nvSpPr>
          <p:spPr bwMode="white">
            <a:xfrm>
              <a:off x="2384425" y="670723"/>
              <a:ext cx="4073477" cy="22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u="sng" dirty="0">
                  <a:solidFill>
                    <a:srgbClr val="0070C0"/>
                  </a:solidFill>
                  <a:effectLst/>
                </a:rPr>
                <a:t>Competencies</a:t>
              </a:r>
            </a:p>
          </p:txBody>
        </p:sp>
        <p:sp>
          <p:nvSpPr>
            <p:cNvPr id="33" name="Rectangle 32">
              <a:extLst>
                <a:ext uri="{FF2B5EF4-FFF2-40B4-BE49-F238E27FC236}">
                  <a16:creationId xmlns:a16="http://schemas.microsoft.com/office/drawing/2014/main" id="{4CE663F3-BCF0-4099-9059-70F202EE9569}"/>
                </a:ext>
              </a:extLst>
            </p:cNvPr>
            <p:cNvSpPr/>
            <p:nvPr/>
          </p:nvSpPr>
          <p:spPr bwMode="white">
            <a:xfrm>
              <a:off x="2384425" y="1239838"/>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solidFill>
                  <a:srgbClr val="0070C0"/>
                </a:solidFill>
              </a:endParaRPr>
            </a:p>
          </p:txBody>
        </p:sp>
      </p:grpSp>
      <p:sp>
        <p:nvSpPr>
          <p:cNvPr id="34" name="TextBox 33">
            <a:extLst>
              <a:ext uri="{FF2B5EF4-FFF2-40B4-BE49-F238E27FC236}">
                <a16:creationId xmlns:a16="http://schemas.microsoft.com/office/drawing/2014/main" id="{288F42E0-F056-403C-B827-B74CF8213B59}"/>
              </a:ext>
            </a:extLst>
          </p:cNvPr>
          <p:cNvSpPr txBox="1"/>
          <p:nvPr userDrawn="1"/>
        </p:nvSpPr>
        <p:spPr>
          <a:xfrm>
            <a:off x="2477158" y="1618806"/>
            <a:ext cx="1066551" cy="261610"/>
          </a:xfrm>
          <a:prstGeom prst="rect">
            <a:avLst/>
          </a:prstGeom>
          <a:noFill/>
        </p:spPr>
        <p:txBody>
          <a:bodyPr wrap="square" rtlCol="0">
            <a:spAutoFit/>
          </a:bodyPr>
          <a:lstStyle/>
          <a:p>
            <a:r>
              <a:rPr lang="en-IN" sz="1100" b="1" dirty="0">
                <a:solidFill>
                  <a:schemeClr val="bg1"/>
                </a:solidFill>
                <a:latin typeface="Verdana" panose="020B0604030504040204" pitchFamily="34" charset="0"/>
                <a:ea typeface="Verdana" panose="020B0604030504040204" pitchFamily="34" charset="0"/>
              </a:rPr>
              <a:t>Mobile No:</a:t>
            </a:r>
          </a:p>
        </p:txBody>
      </p:sp>
    </p:spTree>
    <p:extLst>
      <p:ext uri="{BB962C8B-B14F-4D97-AF65-F5344CB8AC3E}">
        <p14:creationId xmlns:p14="http://schemas.microsoft.com/office/powerpoint/2010/main" val="387354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4ED9-1B1A-460B-BF5C-9297A7AD6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7D2257-FCC5-4740-9B7D-2F2EC6B2D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FFE46-FB21-4DEA-984A-B119CE9D08AC}"/>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5" name="Footer Placeholder 4">
            <a:extLst>
              <a:ext uri="{FF2B5EF4-FFF2-40B4-BE49-F238E27FC236}">
                <a16:creationId xmlns:a16="http://schemas.microsoft.com/office/drawing/2014/main" id="{3DD42182-D15F-4B89-8C0E-F3A1744196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738FEE-9404-4111-B2A9-1AE8CEDD6949}"/>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65633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65EC-5057-4D17-BBFF-F64E6E192A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3EDB63-7F62-4033-9E29-DACC9D3A2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502DBD-0F4A-45A6-B150-B01D6ECE58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0C55E3-3985-4398-AFD6-D07B1FEDE010}"/>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6" name="Footer Placeholder 5">
            <a:extLst>
              <a:ext uri="{FF2B5EF4-FFF2-40B4-BE49-F238E27FC236}">
                <a16:creationId xmlns:a16="http://schemas.microsoft.com/office/drawing/2014/main" id="{5F2EC2DC-1E13-457F-8B2A-8485D8844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5432B3-1EF0-4157-B6FB-A2AFE99B4E22}"/>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25218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4605-E75E-46D9-AED2-B2EFF2B82F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7CBCAE-0D48-408F-9DD2-CB5C94FC0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C84C8-A178-426D-B1CD-DF1BCE489B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D0CC48A-5345-4BEA-B3CC-6BCEBDCB6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A217C-BA93-4F89-94C6-9F8B90A842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9DAC2E-305A-4277-B052-A32CCB17F1FD}"/>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8" name="Footer Placeholder 7">
            <a:extLst>
              <a:ext uri="{FF2B5EF4-FFF2-40B4-BE49-F238E27FC236}">
                <a16:creationId xmlns:a16="http://schemas.microsoft.com/office/drawing/2014/main" id="{A089988C-2AD6-4CF1-AC1F-DC6C20C1D1F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E464A5-06EA-4AB0-8667-D9FE880C655A}"/>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345195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A0F1-A743-4994-8AC0-CA42CE25FC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5E19BB-26D1-48B1-8D0D-15C176F7854D}"/>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4" name="Footer Placeholder 3">
            <a:extLst>
              <a:ext uri="{FF2B5EF4-FFF2-40B4-BE49-F238E27FC236}">
                <a16:creationId xmlns:a16="http://schemas.microsoft.com/office/drawing/2014/main" id="{FE7F7BBC-6A71-475B-B8FF-170CD88B34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FF290D3-71D1-4AAC-8C56-156AD7EA3F58}"/>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146257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CF5B1-A2D0-454C-B00E-CCE0600840F2}"/>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3" name="Footer Placeholder 2">
            <a:extLst>
              <a:ext uri="{FF2B5EF4-FFF2-40B4-BE49-F238E27FC236}">
                <a16:creationId xmlns:a16="http://schemas.microsoft.com/office/drawing/2014/main" id="{9230C2E8-2C02-4497-9316-AF4722B114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61869D-5174-4C41-8A49-8ADB4BB8547B}"/>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123869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E8AD-9F40-494E-8661-24603833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3C174B-BEAD-415D-A53A-DAA2797B3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78EF1F-B12A-4CDC-B226-097435363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6CA17-707D-4054-ADAA-0AC25D1D3851}"/>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6" name="Footer Placeholder 5">
            <a:extLst>
              <a:ext uri="{FF2B5EF4-FFF2-40B4-BE49-F238E27FC236}">
                <a16:creationId xmlns:a16="http://schemas.microsoft.com/office/drawing/2014/main" id="{1CA8A289-6114-47C5-B6D6-287FEA0674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A9FFED-5513-44B7-B3F2-DDBECC0E52E4}"/>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134617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61DD-01A2-4531-9DC7-CAA44D992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63062F-42E1-4EEF-A3AC-166CA1F47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6F9371-75DA-4D55-8597-040A430BC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07710-B738-4F95-9D74-0C0DBD0A5A9E}"/>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6" name="Footer Placeholder 5">
            <a:extLst>
              <a:ext uri="{FF2B5EF4-FFF2-40B4-BE49-F238E27FC236}">
                <a16:creationId xmlns:a16="http://schemas.microsoft.com/office/drawing/2014/main" id="{7BE4EBB6-E0F9-4590-9D08-2F859DC22B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492E4-F038-4902-88D4-D61084C8FD1A}"/>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87583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10DB-FB67-4764-A31B-4846DC0D667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9DF638-B328-49AD-A7D6-1FFE20B11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32430E-5FDC-4CC4-8376-3B8D0CDA9B29}"/>
              </a:ext>
            </a:extLst>
          </p:cNvPr>
          <p:cNvSpPr>
            <a:spLocks noGrp="1"/>
          </p:cNvSpPr>
          <p:nvPr>
            <p:ph type="dt" sz="half" idx="10"/>
          </p:nvPr>
        </p:nvSpPr>
        <p:spPr/>
        <p:txBody>
          <a:bodyPr/>
          <a:lstStyle/>
          <a:p>
            <a:fld id="{3E2CB2EF-FE38-43A4-8278-15BBCE48CBC8}" type="datetimeFigureOut">
              <a:rPr lang="en-GB" smtClean="0"/>
              <a:t>12/02/2024</a:t>
            </a:fld>
            <a:endParaRPr lang="en-GB"/>
          </a:p>
        </p:txBody>
      </p:sp>
      <p:sp>
        <p:nvSpPr>
          <p:cNvPr id="5" name="Footer Placeholder 4">
            <a:extLst>
              <a:ext uri="{FF2B5EF4-FFF2-40B4-BE49-F238E27FC236}">
                <a16:creationId xmlns:a16="http://schemas.microsoft.com/office/drawing/2014/main" id="{E3F45AB4-BEDE-4289-83FF-A1627E69D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DB8D51-0445-4E44-9333-84E20EA0C6A6}"/>
              </a:ext>
            </a:extLst>
          </p:cNvPr>
          <p:cNvSpPr>
            <a:spLocks noGrp="1"/>
          </p:cNvSpPr>
          <p:nvPr>
            <p:ph type="sldNum" sz="quarter" idx="12"/>
          </p:nvPr>
        </p:nvSpPr>
        <p:spPr/>
        <p:txBody>
          <a:bodyPr/>
          <a:lstStyle/>
          <a:p>
            <a:fld id="{7D240C87-EC49-4F33-AC20-25F01DBA9672}" type="slidenum">
              <a:rPr lang="en-GB" smtClean="0"/>
              <a:t>‹#›</a:t>
            </a:fld>
            <a:endParaRPr lang="en-GB"/>
          </a:p>
        </p:txBody>
      </p:sp>
    </p:spTree>
    <p:extLst>
      <p:ext uri="{BB962C8B-B14F-4D97-AF65-F5344CB8AC3E}">
        <p14:creationId xmlns:p14="http://schemas.microsoft.com/office/powerpoint/2010/main" val="338091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6EA83-D9D8-4823-8EDF-938466568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6D1BD3-F1AD-4D9C-B5FE-0D83A2055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F206D2-2BDE-4FB8-AEF4-3E8379A38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CB2EF-FE38-43A4-8278-15BBCE48CBC8}" type="datetimeFigureOut">
              <a:rPr lang="en-GB" smtClean="0"/>
              <a:t>12/02/2024</a:t>
            </a:fld>
            <a:endParaRPr lang="en-GB"/>
          </a:p>
        </p:txBody>
      </p:sp>
      <p:sp>
        <p:nvSpPr>
          <p:cNvPr id="5" name="Footer Placeholder 4">
            <a:extLst>
              <a:ext uri="{FF2B5EF4-FFF2-40B4-BE49-F238E27FC236}">
                <a16:creationId xmlns:a16="http://schemas.microsoft.com/office/drawing/2014/main" id="{5BDB5A11-1695-4F09-A50F-3C384522B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C0F040-7238-4DFC-8436-80CCA0A28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40C87-EC49-4F33-AC20-25F01DBA9672}" type="slidenum">
              <a:rPr lang="en-GB" smtClean="0"/>
              <a:t>‹#›</a:t>
            </a:fld>
            <a:endParaRPr lang="en-GB"/>
          </a:p>
        </p:txBody>
      </p:sp>
    </p:spTree>
    <p:extLst>
      <p:ext uri="{BB962C8B-B14F-4D97-AF65-F5344CB8AC3E}">
        <p14:creationId xmlns:p14="http://schemas.microsoft.com/office/powerpoint/2010/main" val="353977905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171" name="Text Placeholder 19">
            <a:extLst>
              <a:ext uri="{FF2B5EF4-FFF2-40B4-BE49-F238E27FC236}">
                <a16:creationId xmlns:a16="http://schemas.microsoft.com/office/drawing/2014/main" id="{3AB5C783-B877-4A83-AA6A-5A4279F9164C}"/>
              </a:ext>
            </a:extLst>
          </p:cNvPr>
          <p:cNvSpPr>
            <a:spLocks noGrp="1"/>
          </p:cNvSpPr>
          <p:nvPr>
            <p:ph type="body" sz="quarter" idx="41"/>
          </p:nvPr>
        </p:nvSpPr>
        <p:spPr>
          <a:xfrm>
            <a:off x="2468282" y="461111"/>
            <a:ext cx="6223654" cy="306703"/>
          </a:xfrm>
        </p:spPr>
        <p:txBody>
          <a:bodyPr vert="horz" lIns="91440" tIns="45720" rIns="91440" bIns="45720" rtlCol="0" anchor="t">
            <a:noAutofit/>
          </a:bodyPr>
          <a:lstStyle/>
          <a:p>
            <a:pPr marL="0" indent="0">
              <a:buNone/>
              <a:defRPr/>
            </a:pPr>
            <a:r>
              <a:rPr lang="en-US" sz="2000" dirty="0">
                <a:solidFill>
                  <a:prstClr val="white"/>
                </a:solidFill>
                <a:latin typeface="Verdana" panose="020B0604030504040204" pitchFamily="34" charset="0"/>
                <a:ea typeface="Verdana" panose="020B0604030504040204" pitchFamily="34" charset="0"/>
              </a:rPr>
              <a:t>VIPUL</a:t>
            </a:r>
          </a:p>
        </p:txBody>
      </p:sp>
      <p:sp>
        <p:nvSpPr>
          <p:cNvPr id="7172" name="Text Placeholder 21">
            <a:extLst>
              <a:ext uri="{FF2B5EF4-FFF2-40B4-BE49-F238E27FC236}">
                <a16:creationId xmlns:a16="http://schemas.microsoft.com/office/drawing/2014/main" id="{8F286D4B-CFCB-4395-8BAE-3600493873BD}"/>
              </a:ext>
            </a:extLst>
          </p:cNvPr>
          <p:cNvSpPr>
            <a:spLocks noGrp="1"/>
          </p:cNvSpPr>
          <p:nvPr>
            <p:ph type="body" sz="quarter" idx="42"/>
          </p:nvPr>
        </p:nvSpPr>
        <p:spPr>
          <a:xfrm>
            <a:off x="2468282" y="767814"/>
            <a:ext cx="6056596" cy="321205"/>
          </a:xfrm>
        </p:spPr>
        <p:txBody>
          <a:bodyPr vert="horz" lIns="91440" tIns="45720" rIns="91440" bIns="45720" rtlCol="0" anchor="t">
            <a:noAutofit/>
          </a:bodyPr>
          <a:lstStyle/>
          <a:p>
            <a:r>
              <a:rPr lang="en-GB" dirty="0">
                <a:latin typeface="Ubuntu" panose="020B0504030602030204" pitchFamily="34" charset="0"/>
              </a:rPr>
              <a:t>DevOps Engineer| Analyst | Software Engineer</a:t>
            </a:r>
          </a:p>
          <a:p>
            <a:endParaRPr lang="en-GB" b="1" dirty="0">
              <a:latin typeface="Verdana" panose="020B0604030504040204" pitchFamily="34" charset="0"/>
              <a:ea typeface="Verdana" panose="020B0604030504040204" pitchFamily="34" charset="0"/>
            </a:endParaRPr>
          </a:p>
        </p:txBody>
      </p:sp>
      <p:sp>
        <p:nvSpPr>
          <p:cNvPr id="7175" name="Text Placeholder 25">
            <a:extLst>
              <a:ext uri="{FF2B5EF4-FFF2-40B4-BE49-F238E27FC236}">
                <a16:creationId xmlns:a16="http://schemas.microsoft.com/office/drawing/2014/main" id="{ED3C1162-CA05-435F-948C-F1F2DDDE8B58}"/>
              </a:ext>
            </a:extLst>
          </p:cNvPr>
          <p:cNvSpPr>
            <a:spLocks noGrp="1"/>
          </p:cNvSpPr>
          <p:nvPr>
            <p:ph type="body" sz="quarter" idx="48"/>
          </p:nvPr>
        </p:nvSpPr>
        <p:spPr>
          <a:xfrm>
            <a:off x="3496421" y="2065570"/>
            <a:ext cx="2373312" cy="204413"/>
          </a:xfrm>
        </p:spPr>
        <p:txBody>
          <a:bodyPr vert="horz" lIns="91440" tIns="45720" rIns="91440" bIns="45720" rtlCol="0" anchor="t">
            <a:noAutofit/>
          </a:bodyPr>
          <a:lstStyle/>
          <a:p>
            <a:pPr marL="0" indent="0">
              <a:buNone/>
            </a:pPr>
            <a:r>
              <a:rPr lang="en-GB" dirty="0">
                <a:latin typeface="Verdana" panose="020B0604030504040204" pitchFamily="34" charset="0"/>
                <a:ea typeface="Verdana" panose="020B0604030504040204" pitchFamily="34" charset="0"/>
              </a:rPr>
              <a:t>Hindi, English</a:t>
            </a:r>
          </a:p>
        </p:txBody>
      </p:sp>
      <p:sp>
        <p:nvSpPr>
          <p:cNvPr id="7176" name="Text Placeholder 26">
            <a:extLst>
              <a:ext uri="{FF2B5EF4-FFF2-40B4-BE49-F238E27FC236}">
                <a16:creationId xmlns:a16="http://schemas.microsoft.com/office/drawing/2014/main" id="{AE38096F-B41A-4161-8692-C11BEBE5097A}"/>
              </a:ext>
            </a:extLst>
          </p:cNvPr>
          <p:cNvSpPr>
            <a:spLocks noGrp="1"/>
          </p:cNvSpPr>
          <p:nvPr>
            <p:ph type="body" sz="quarter" idx="4294967295"/>
          </p:nvPr>
        </p:nvSpPr>
        <p:spPr>
          <a:xfrm>
            <a:off x="785531" y="2943225"/>
            <a:ext cx="7758802" cy="1520833"/>
          </a:xfrm>
        </p:spPr>
        <p:txBody>
          <a:bodyPr vert="horz" lIns="91440" tIns="45720" rIns="91440" bIns="45720" rtlCol="0" anchor="t">
            <a:normAutofit fontScale="32500" lnSpcReduction="20000"/>
          </a:bodyPr>
          <a:lstStyle/>
          <a:p>
            <a:pPr marL="182880" lvl="0" indent="-182880">
              <a:lnSpc>
                <a:spcPct val="120000"/>
              </a:lnSpc>
              <a:spcBef>
                <a:spcPts val="400"/>
              </a:spcBef>
              <a:spcAft>
                <a:spcPts val="400"/>
              </a:spcAft>
              <a:buClr>
                <a:schemeClr val="accent1"/>
              </a:buClr>
              <a:buFont typeface="Wingdings" panose="05000000000000000000" pitchFamily="2" charset="2"/>
              <a:buChar char="§"/>
              <a:defRPr/>
            </a:pPr>
            <a:r>
              <a:rPr lang="en-US" sz="3200" dirty="0">
                <a:latin typeface="Verdana" panose="020B0604030504040204" pitchFamily="34" charset="0"/>
                <a:ea typeface="Verdana" panose="020B0604030504040204" pitchFamily="34" charset="0"/>
              </a:rPr>
              <a:t>Enthusiastic and eager-to-learn DevOps enthusiast with a passion for building efficient systems to support software development. Recently graduated with a degree in Computer Science, eager to apply theoretical knowledge to real-world scenarios. Proficient in basic concepts of DevOps, including version control, continuous integration, and deployment automation. Familiarity with cloud computing platforms like AWS or Azure, and eager to learn more about containers like Docker and orchestration tools like Kubernetes. Strong team player with excellent communication skills, ready to collaborate and contribute to achieving project goals. </a:t>
            </a:r>
          </a:p>
          <a:p>
            <a:pPr marL="182880" lvl="0" indent="-182880">
              <a:lnSpc>
                <a:spcPct val="120000"/>
              </a:lnSpc>
              <a:spcBef>
                <a:spcPts val="400"/>
              </a:spcBef>
              <a:spcAft>
                <a:spcPts val="400"/>
              </a:spcAft>
              <a:buClr>
                <a:schemeClr val="accent1"/>
              </a:buClr>
              <a:buFont typeface="Wingdings" panose="05000000000000000000" pitchFamily="2" charset="2"/>
              <a:buChar char="§"/>
              <a:defRPr/>
            </a:pPr>
            <a:r>
              <a:rPr lang="en-US" sz="3200" dirty="0">
                <a:latin typeface="Verdana" panose="020B0604030504040204" pitchFamily="34" charset="0"/>
                <a:ea typeface="Verdana" panose="020B0604030504040204" pitchFamily="34" charset="0"/>
              </a:rPr>
              <a:t>A Highly motivated and dedicated fresher, trained in DevOps , Working as a software Engineer in Capgemini.</a:t>
            </a:r>
          </a:p>
          <a:p>
            <a:pPr marL="182880" lvl="0" indent="-182880">
              <a:lnSpc>
                <a:spcPct val="120000"/>
              </a:lnSpc>
              <a:spcBef>
                <a:spcPts val="400"/>
              </a:spcBef>
              <a:spcAft>
                <a:spcPts val="400"/>
              </a:spcAft>
              <a:buClr>
                <a:schemeClr val="accent1"/>
              </a:buClr>
              <a:buFont typeface="Wingdings" panose="05000000000000000000" pitchFamily="2" charset="2"/>
              <a:buChar char="§"/>
              <a:defRPr/>
            </a:pPr>
            <a:endParaRPr lang="en-US" sz="3200" dirty="0">
              <a:latin typeface="Verdana" panose="020B0604030504040204" pitchFamily="34" charset="0"/>
              <a:ea typeface="Verdana" panose="020B0604030504040204" pitchFamily="34" charset="0"/>
            </a:endParaRPr>
          </a:p>
          <a:p>
            <a:pPr marL="182880" lvl="0" indent="-182880">
              <a:lnSpc>
                <a:spcPct val="120000"/>
              </a:lnSpc>
              <a:spcBef>
                <a:spcPts val="400"/>
              </a:spcBef>
              <a:spcAft>
                <a:spcPts val="400"/>
              </a:spcAft>
              <a:buClr>
                <a:schemeClr val="accent1"/>
              </a:buClr>
              <a:buFont typeface="Wingdings" panose="05000000000000000000" pitchFamily="2" charset="2"/>
              <a:buChar char="§"/>
              <a:defRPr/>
            </a:pPr>
            <a:endParaRPr lang="en-IN" sz="3200" dirty="0">
              <a:latin typeface="Verdana" panose="020B0604030504040204" pitchFamily="34" charset="0"/>
              <a:ea typeface="Verdana" panose="020B0604030504040204" pitchFamily="34" charset="0"/>
              <a:cs typeface="+mn-lt"/>
            </a:endParaRPr>
          </a:p>
          <a:p>
            <a:pPr marL="182880" indent="-182880">
              <a:spcBef>
                <a:spcPts val="400"/>
              </a:spcBef>
              <a:spcAft>
                <a:spcPts val="400"/>
              </a:spcAft>
              <a:buClr>
                <a:schemeClr val="accent1"/>
              </a:buClr>
              <a:buFont typeface="Wingdings" panose="05000000000000000000" pitchFamily="2" charset="2"/>
              <a:buChar char="§"/>
              <a:defRPr/>
            </a:pPr>
            <a:endParaRPr lang="en-US" sz="4000" dirty="0">
              <a:latin typeface="Verdana" panose="020B0604030504040204" pitchFamily="34" charset="0"/>
              <a:ea typeface="Verdana" panose="020B0604030504040204" pitchFamily="34" charset="0"/>
              <a:cs typeface="+mn-lt"/>
            </a:endParaRPr>
          </a:p>
          <a:p>
            <a:pPr marL="182880" indent="-182880">
              <a:spcBef>
                <a:spcPts val="400"/>
              </a:spcBef>
              <a:spcAft>
                <a:spcPts val="400"/>
              </a:spcAft>
              <a:buClr>
                <a:schemeClr val="accent1"/>
              </a:buClr>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mn-lt"/>
            </a:endParaRPr>
          </a:p>
        </p:txBody>
      </p:sp>
      <p:sp>
        <p:nvSpPr>
          <p:cNvPr id="8" name="Text Placeholder 7">
            <a:extLst>
              <a:ext uri="{FF2B5EF4-FFF2-40B4-BE49-F238E27FC236}">
                <a16:creationId xmlns:a16="http://schemas.microsoft.com/office/drawing/2014/main" id="{15A5893A-12B8-50B0-DEE5-E1AA5370B9BC}"/>
              </a:ext>
            </a:extLst>
          </p:cNvPr>
          <p:cNvSpPr>
            <a:spLocks noGrp="1"/>
          </p:cNvSpPr>
          <p:nvPr>
            <p:ph type="body" sz="quarter" idx="43"/>
          </p:nvPr>
        </p:nvSpPr>
        <p:spPr>
          <a:xfrm>
            <a:off x="3496421" y="1838996"/>
            <a:ext cx="2908955" cy="204413"/>
          </a:xfrm>
        </p:spPr>
        <p:txBody>
          <a:bodyPr vert="horz" lIns="91440" tIns="45720" rIns="91440" bIns="45720" rtlCol="0" anchor="t">
            <a:noAutofit/>
          </a:bodyPr>
          <a:lstStyle/>
          <a:p>
            <a:pPr marL="0" indent="0">
              <a:buNone/>
            </a:pPr>
            <a:r>
              <a:rPr lang="en-US" dirty="0">
                <a:latin typeface="Verdana" panose="020B0604030504040204" pitchFamily="34" charset="0"/>
                <a:ea typeface="Verdana" panose="020B0604030504040204" pitchFamily="34" charset="0"/>
              </a:rPr>
              <a:t>Bangalore</a:t>
            </a:r>
          </a:p>
        </p:txBody>
      </p:sp>
      <p:sp>
        <p:nvSpPr>
          <p:cNvPr id="15" name="Text Placeholder 7">
            <a:extLst>
              <a:ext uri="{FF2B5EF4-FFF2-40B4-BE49-F238E27FC236}">
                <a16:creationId xmlns:a16="http://schemas.microsoft.com/office/drawing/2014/main" id="{1871C40E-0DD3-4312-ABA9-240A7B241076}"/>
              </a:ext>
            </a:extLst>
          </p:cNvPr>
          <p:cNvSpPr txBox="1">
            <a:spLocks/>
          </p:cNvSpPr>
          <p:nvPr/>
        </p:nvSpPr>
        <p:spPr bwMode="white">
          <a:xfrm>
            <a:off x="3501501" y="1420625"/>
            <a:ext cx="2908955" cy="2044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Verdana" panose="020B0604030504040204" pitchFamily="34" charset="0"/>
                <a:ea typeface="Verdana" panose="020B0604030504040204" pitchFamily="34" charset="0"/>
                <a:cs typeface="Calibri"/>
              </a:rPr>
              <a:t>Vipul.a.vipul@capgemini.com</a:t>
            </a:r>
            <a:endParaRPr lang="en-US" dirty="0">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D5E3460F-CE6B-4282-9463-7EA98255DCDD}"/>
              </a:ext>
            </a:extLst>
          </p:cNvPr>
          <p:cNvSpPr txBox="1"/>
          <p:nvPr/>
        </p:nvSpPr>
        <p:spPr>
          <a:xfrm>
            <a:off x="9329760" y="3250539"/>
            <a:ext cx="2587920" cy="652358"/>
          </a:xfrm>
          <a:prstGeom prst="rect">
            <a:avLst/>
          </a:prstGeom>
          <a:noFill/>
        </p:spPr>
        <p:txBody>
          <a:bodyPr wrap="square">
            <a:spAutoFit/>
          </a:bodyPr>
          <a:lstStyle/>
          <a:p>
            <a:pPr algn="just">
              <a:lnSpc>
                <a:spcPct val="114000"/>
              </a:lnSpc>
              <a:buClr>
                <a:schemeClr val="accent1"/>
              </a:buClr>
              <a:defRPr/>
            </a:pPr>
            <a:endParaRPr lang="en-US" sz="1100" dirty="0">
              <a:solidFill>
                <a:schemeClr val="tx1">
                  <a:lumMod val="95000"/>
                  <a:lumOff val="5000"/>
                </a:schemeClr>
              </a:solidFill>
              <a:latin typeface="Verdana" panose="020B0604030504040204" pitchFamily="34" charset="0"/>
              <a:ea typeface="Verdana" panose="020B0604030504040204" pitchFamily="34" charset="0"/>
            </a:endParaRPr>
          </a:p>
          <a:p>
            <a:pPr marL="171450" indent="-171450" algn="just">
              <a:lnSpc>
                <a:spcPct val="114000"/>
              </a:lnSpc>
              <a:buClr>
                <a:schemeClr val="accent1"/>
              </a:buClr>
              <a:buFont typeface="Wingdings" panose="05000000000000000000" pitchFamily="2" charset="2"/>
              <a:buChar char="§"/>
              <a:defRPr/>
            </a:pPr>
            <a:r>
              <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rPr>
              <a:t>2023 - Present: Capgemini</a:t>
            </a:r>
          </a:p>
          <a:p>
            <a:pPr marL="171450" indent="-171450" algn="just">
              <a:lnSpc>
                <a:spcPct val="114000"/>
              </a:lnSpc>
              <a:buClr>
                <a:schemeClr val="accent1"/>
              </a:buClr>
              <a:buFont typeface="Wingdings" panose="05000000000000000000" pitchFamily="2" charset="2"/>
              <a:buChar char="§"/>
              <a:defRPr/>
            </a:pPr>
            <a:endPar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p:txBody>
      </p:sp>
      <p:sp>
        <p:nvSpPr>
          <p:cNvPr id="17" name="TextBox 16">
            <a:extLst>
              <a:ext uri="{FF2B5EF4-FFF2-40B4-BE49-F238E27FC236}">
                <a16:creationId xmlns:a16="http://schemas.microsoft.com/office/drawing/2014/main" id="{0C25EC34-1D8D-428A-AA73-A580500A0D76}"/>
              </a:ext>
            </a:extLst>
          </p:cNvPr>
          <p:cNvSpPr txBox="1"/>
          <p:nvPr/>
        </p:nvSpPr>
        <p:spPr>
          <a:xfrm>
            <a:off x="9329760" y="676985"/>
            <a:ext cx="2779712" cy="2003369"/>
          </a:xfrm>
          <a:prstGeom prst="rect">
            <a:avLst/>
          </a:prstGeom>
          <a:noFill/>
        </p:spPr>
        <p:txBody>
          <a:bodyPr wrap="square" lIns="91440" tIns="45720" rIns="91440" bIns="45720" anchor="t">
            <a:spAutoFit/>
          </a:bodyPr>
          <a:lstStyle/>
          <a:p>
            <a:pPr algn="just">
              <a:lnSpc>
                <a:spcPct val="114000"/>
              </a:lnSpc>
              <a:buClr>
                <a:schemeClr val="accent1"/>
              </a:buClr>
              <a:defRPr/>
            </a:pPr>
            <a:endPar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a:p>
            <a:pPr marL="171450" indent="-171450" algn="just">
              <a:lnSpc>
                <a:spcPct val="114000"/>
              </a:lnSpc>
              <a:buClr>
                <a:schemeClr val="accent1"/>
              </a:buClr>
              <a:buFont typeface="Wingdings" panose="05000000000000000000" pitchFamily="2" charset="2"/>
              <a:buChar char="§"/>
              <a:defRPr/>
            </a:pPr>
            <a:r>
              <a:rPr lang="en-IN"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rPr>
              <a:t>Bachelors of Technology in Computer Science from Graphic Era Deemed To Be University , Dehradun– 2019-2023</a:t>
            </a:r>
          </a:p>
          <a:p>
            <a:pPr marL="171450" indent="-171450" algn="just">
              <a:lnSpc>
                <a:spcPct val="114000"/>
              </a:lnSpc>
              <a:buClr>
                <a:schemeClr val="accent1"/>
              </a:buClr>
              <a:buFont typeface="Wingdings" panose="05000000000000000000" pitchFamily="2" charset="2"/>
              <a:buChar char="§"/>
              <a:defRPr/>
            </a:pPr>
            <a:endParaRPr lang="en-IN"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a:p>
            <a:pPr marL="171450" indent="-171450" algn="just">
              <a:lnSpc>
                <a:spcPct val="114000"/>
              </a:lnSpc>
              <a:buClr>
                <a:schemeClr val="accent1"/>
              </a:buClr>
              <a:buFont typeface="Wingdings" panose="05000000000000000000" pitchFamily="2" charset="2"/>
              <a:buChar char="§"/>
              <a:defRPr/>
            </a:pPr>
            <a:r>
              <a:rPr lang="en-IN" sz="1100" dirty="0">
                <a:solidFill>
                  <a:schemeClr val="tx1">
                    <a:lumMod val="95000"/>
                    <a:lumOff val="5000"/>
                  </a:schemeClr>
                </a:solidFill>
                <a:latin typeface="Verdana"/>
                <a:ea typeface="Verdana"/>
                <a:sym typeface="Arial Unicode MS" pitchFamily="34" charset="-128"/>
              </a:rPr>
              <a:t>Certification in GSDC - 2023</a:t>
            </a:r>
            <a:endParaRPr lang="en-IN" sz="1100" dirty="0">
              <a:solidFill>
                <a:schemeClr val="tx1">
                  <a:lumMod val="95000"/>
                  <a:lumOff val="5000"/>
                </a:schemeClr>
              </a:solidFill>
              <a:latin typeface="Verdana"/>
              <a:ea typeface="Verdana"/>
            </a:endParaRPr>
          </a:p>
          <a:p>
            <a:pPr marL="171450" indent="-171450" algn="just">
              <a:lnSpc>
                <a:spcPct val="114000"/>
              </a:lnSpc>
              <a:buClr>
                <a:schemeClr val="accent1"/>
              </a:buClr>
              <a:buFont typeface="Wingdings" panose="05000000000000000000" pitchFamily="2" charset="2"/>
              <a:buChar char="§"/>
              <a:defRPr/>
            </a:pPr>
            <a:endPar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a:p>
            <a:pPr marL="171450" indent="-171450" algn="just">
              <a:lnSpc>
                <a:spcPct val="114000"/>
              </a:lnSpc>
              <a:buClr>
                <a:schemeClr val="accent1"/>
              </a:buClr>
              <a:buFont typeface="Wingdings" panose="05000000000000000000" pitchFamily="2" charset="2"/>
              <a:buChar char="§"/>
              <a:defRPr/>
            </a:pPr>
            <a:endPar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a:p>
            <a:pPr marL="171450" indent="-171450" algn="just">
              <a:lnSpc>
                <a:spcPct val="114000"/>
              </a:lnSpc>
              <a:buClr>
                <a:schemeClr val="accent1"/>
              </a:buClr>
              <a:buFont typeface="Wingdings" panose="05000000000000000000" pitchFamily="2" charset="2"/>
              <a:buChar char="§"/>
              <a:defRPr/>
            </a:pPr>
            <a:endParaRPr lang="en-US" sz="1100" dirty="0">
              <a:solidFill>
                <a:schemeClr val="tx1">
                  <a:lumMod val="95000"/>
                  <a:lumOff val="5000"/>
                </a:schemeClr>
              </a:solidFill>
              <a:latin typeface="Verdana" panose="020B0604030504040204" pitchFamily="34" charset="0"/>
              <a:ea typeface="Verdana" panose="020B0604030504040204" pitchFamily="34" charset="0"/>
              <a:sym typeface="Arial Unicode MS" pitchFamily="34" charset="-128"/>
            </a:endParaRPr>
          </a:p>
        </p:txBody>
      </p:sp>
      <p:graphicFrame>
        <p:nvGraphicFramePr>
          <p:cNvPr id="5" name="Table 4">
            <a:extLst>
              <a:ext uri="{FF2B5EF4-FFF2-40B4-BE49-F238E27FC236}">
                <a16:creationId xmlns:a16="http://schemas.microsoft.com/office/drawing/2014/main" id="{D0F95779-9F77-4E44-BEB1-77337840F46F}"/>
              </a:ext>
            </a:extLst>
          </p:cNvPr>
          <p:cNvGraphicFramePr>
            <a:graphicFrameLocks noGrp="1"/>
          </p:cNvGraphicFramePr>
          <p:nvPr>
            <p:extLst>
              <p:ext uri="{D42A27DB-BD31-4B8C-83A1-F6EECF244321}">
                <p14:modId xmlns:p14="http://schemas.microsoft.com/office/powerpoint/2010/main" val="3772190644"/>
              </p:ext>
            </p:extLst>
          </p:nvPr>
        </p:nvGraphicFramePr>
        <p:xfrm>
          <a:off x="785531" y="4745255"/>
          <a:ext cx="7758802" cy="1453413"/>
        </p:xfrm>
        <a:graphic>
          <a:graphicData uri="http://schemas.openxmlformats.org/drawingml/2006/table">
            <a:tbl>
              <a:tblPr>
                <a:tableStyleId>{2D5ABB26-0587-4C30-8999-92F81FD0307C}</a:tableStyleId>
              </a:tblPr>
              <a:tblGrid>
                <a:gridCol w="1856069">
                  <a:extLst>
                    <a:ext uri="{9D8B030D-6E8A-4147-A177-3AD203B41FA5}">
                      <a16:colId xmlns:a16="http://schemas.microsoft.com/office/drawing/2014/main" val="1920612988"/>
                    </a:ext>
                  </a:extLst>
                </a:gridCol>
                <a:gridCol w="5902733">
                  <a:extLst>
                    <a:ext uri="{9D8B030D-6E8A-4147-A177-3AD203B41FA5}">
                      <a16:colId xmlns:a16="http://schemas.microsoft.com/office/drawing/2014/main" val="3188627446"/>
                    </a:ext>
                  </a:extLst>
                </a:gridCol>
              </a:tblGrid>
              <a:tr h="381480">
                <a:tc>
                  <a:txBody>
                    <a:bodyPr/>
                    <a:lstStyle/>
                    <a:p>
                      <a:r>
                        <a:rPr lang="en-US" sz="1100" b="1" dirty="0">
                          <a:effectLst/>
                          <a:latin typeface="Verdana" panose="020B0604030504040204" pitchFamily="34" charset="0"/>
                          <a:ea typeface="Verdana" panose="020B0604030504040204" pitchFamily="34" charset="0"/>
                        </a:rPr>
                        <a:t>Languages</a:t>
                      </a:r>
                      <a:endParaRPr lang="en-IN" sz="1100" b="1" dirty="0">
                        <a:effectLst/>
                        <a:latin typeface="Verdana" panose="020B0604030504040204" pitchFamily="34" charset="0"/>
                        <a:ea typeface="Verdana" panose="020B0604030504040204" pitchFamily="34" charset="0"/>
                      </a:endParaRPr>
                    </a:p>
                  </a:txBody>
                  <a:tcPr marL="68580" marR="68580" marT="0" marB="0" anchor="ctr"/>
                </a:tc>
                <a:tc>
                  <a:txBody>
                    <a:bodyPr/>
                    <a:lstStyle/>
                    <a:p>
                      <a:r>
                        <a:rPr lang="en-US" sz="1100" dirty="0">
                          <a:effectLst/>
                          <a:latin typeface="Verdana" panose="020B0604030504040204" pitchFamily="34" charset="0"/>
                          <a:ea typeface="Verdana" panose="020B0604030504040204" pitchFamily="34" charset="0"/>
                        </a:rPr>
                        <a:t>C , C++ , Python</a:t>
                      </a:r>
                      <a:endParaRPr lang="en-IN" sz="1100" dirty="0">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910865722"/>
                  </a:ext>
                </a:extLst>
              </a:tr>
              <a:tr h="350419">
                <a:tc>
                  <a:txBody>
                    <a:bodyPr/>
                    <a:lstStyle/>
                    <a:p>
                      <a:r>
                        <a:rPr lang="en-US" sz="1100" b="1" dirty="0">
                          <a:effectLst/>
                          <a:latin typeface="Verdana" panose="020B0604030504040204" pitchFamily="34" charset="0"/>
                          <a:ea typeface="Verdana" panose="020B0604030504040204" pitchFamily="34" charset="0"/>
                        </a:rPr>
                        <a:t>Key Areas </a:t>
                      </a:r>
                      <a:endParaRPr lang="en-IN" sz="1100" b="1" dirty="0">
                        <a:effectLst/>
                        <a:latin typeface="Verdana" panose="020B0604030504040204" pitchFamily="34" charset="0"/>
                        <a:ea typeface="Verdana" panose="020B0604030504040204" pitchFamily="34" charset="0"/>
                      </a:endParaRPr>
                    </a:p>
                  </a:txBody>
                  <a:tcPr marL="68580" marR="68580" marT="0" marB="0" anchor="ctr"/>
                </a:tc>
                <a:tc>
                  <a:txBody>
                    <a:bodyPr/>
                    <a:lstStyle/>
                    <a:p>
                      <a:r>
                        <a:rPr lang="en-US" sz="1100" dirty="0">
                          <a:effectLst/>
                          <a:latin typeface="Verdana" panose="020B0604030504040204" pitchFamily="34" charset="0"/>
                          <a:ea typeface="Verdana" panose="020B0604030504040204" pitchFamily="34" charset="0"/>
                        </a:rPr>
                        <a:t>DevOps , Web Development, Git  </a:t>
                      </a:r>
                      <a:endParaRPr lang="en-IN" sz="1100" dirty="0">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335266022"/>
                  </a:ext>
                </a:extLst>
              </a:tr>
              <a:tr h="360757">
                <a:tc>
                  <a:txBody>
                    <a:bodyPr/>
                    <a:lstStyle/>
                    <a:p>
                      <a:r>
                        <a:rPr lang="en-US" sz="1100" b="1" dirty="0">
                          <a:effectLst/>
                          <a:latin typeface="Verdana" panose="020B0604030504040204" pitchFamily="34" charset="0"/>
                          <a:ea typeface="Verdana" panose="020B0604030504040204" pitchFamily="34" charset="0"/>
                        </a:rPr>
                        <a:t>Database</a:t>
                      </a:r>
                      <a:endParaRPr lang="en-IN" sz="1100" b="1" dirty="0">
                        <a:effectLst/>
                        <a:latin typeface="Verdana" panose="020B0604030504040204" pitchFamily="34" charset="0"/>
                        <a:ea typeface="Verdana" panose="020B0604030504040204" pitchFamily="34" charset="0"/>
                      </a:endParaRPr>
                    </a:p>
                  </a:txBody>
                  <a:tcPr marL="68580" marR="68580" marT="0" marB="0" anchor="ctr"/>
                </a:tc>
                <a:tc>
                  <a:txBody>
                    <a:bodyPr/>
                    <a:lstStyle/>
                    <a:p>
                      <a:r>
                        <a:rPr lang="en-US" sz="1100" dirty="0">
                          <a:effectLst/>
                          <a:latin typeface="Verdana" panose="020B0604030504040204" pitchFamily="34" charset="0"/>
                          <a:ea typeface="Verdana" panose="020B0604030504040204" pitchFamily="34" charset="0"/>
                        </a:rPr>
                        <a:t>SQL</a:t>
                      </a:r>
                      <a:endParaRPr lang="en-IN" sz="1100" dirty="0">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3368862982"/>
                  </a:ext>
                </a:extLst>
              </a:tr>
              <a:tr h="360757">
                <a:tc>
                  <a:txBody>
                    <a:bodyPr/>
                    <a:lstStyle/>
                    <a:p>
                      <a:r>
                        <a:rPr lang="en-US" sz="1100" b="1" dirty="0">
                          <a:effectLst/>
                          <a:latin typeface="Verdana" panose="020B0604030504040204" pitchFamily="34" charset="0"/>
                          <a:ea typeface="Verdana" panose="020B0604030504040204" pitchFamily="34" charset="0"/>
                        </a:rPr>
                        <a:t>Operating Systems</a:t>
                      </a:r>
                      <a:endParaRPr lang="en-IN" sz="1100" b="1" dirty="0">
                        <a:effectLst/>
                        <a:latin typeface="Verdana" panose="020B0604030504040204" pitchFamily="34" charset="0"/>
                        <a:ea typeface="Verdana" panose="020B0604030504040204" pitchFamily="34" charset="0"/>
                      </a:endParaRPr>
                    </a:p>
                  </a:txBody>
                  <a:tcPr marL="68580" marR="68580" marT="0" marB="0" anchor="ctr"/>
                </a:tc>
                <a:tc>
                  <a:txBody>
                    <a:bodyPr/>
                    <a:lstStyle/>
                    <a:p>
                      <a:r>
                        <a:rPr lang="en-US" sz="1100" dirty="0">
                          <a:effectLst/>
                          <a:latin typeface="Verdana" panose="020B0604030504040204" pitchFamily="34" charset="0"/>
                          <a:ea typeface="Verdana" panose="020B0604030504040204" pitchFamily="34" charset="0"/>
                        </a:rPr>
                        <a:t>Windows, Linux</a:t>
                      </a:r>
                      <a:endParaRPr lang="en-IN" sz="1100" dirty="0">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3955972806"/>
                  </a:ext>
                </a:extLst>
              </a:tr>
            </a:tbl>
          </a:graphicData>
        </a:graphic>
      </p:graphicFrame>
      <p:sp>
        <p:nvSpPr>
          <p:cNvPr id="12" name="Text Placeholder 25">
            <a:extLst>
              <a:ext uri="{FF2B5EF4-FFF2-40B4-BE49-F238E27FC236}">
                <a16:creationId xmlns:a16="http://schemas.microsoft.com/office/drawing/2014/main" id="{564E0742-57EC-45E9-BB83-704C29690294}"/>
              </a:ext>
            </a:extLst>
          </p:cNvPr>
          <p:cNvSpPr txBox="1">
            <a:spLocks/>
          </p:cNvSpPr>
          <p:nvPr/>
        </p:nvSpPr>
        <p:spPr bwMode="white">
          <a:xfrm>
            <a:off x="3496421" y="1632728"/>
            <a:ext cx="2373312" cy="2044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Verdana" panose="020B0604030504040204" pitchFamily="34" charset="0"/>
                <a:ea typeface="Verdana" panose="020B0604030504040204" pitchFamily="34" charset="0"/>
              </a:rPr>
              <a:t>7668818230</a:t>
            </a:r>
          </a:p>
        </p:txBody>
      </p:sp>
      <p:pic>
        <p:nvPicPr>
          <p:cNvPr id="7" name="Picture Placeholder 6" descr="A person in a suit smiling&#10;&#10;Description automatically generated">
            <a:extLst>
              <a:ext uri="{FF2B5EF4-FFF2-40B4-BE49-F238E27FC236}">
                <a16:creationId xmlns:a16="http://schemas.microsoft.com/office/drawing/2014/main" id="{C4D630D8-C085-9FDC-A3C4-8D6AD81ABD76}"/>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5276" b="15276"/>
          <a:stretch>
            <a:fillRect/>
          </a:stretch>
        </p:blipFill>
        <p:spPr/>
      </p:pic>
    </p:spTree>
    <p:extLst>
      <p:ext uri="{BB962C8B-B14F-4D97-AF65-F5344CB8AC3E}">
        <p14:creationId xmlns:p14="http://schemas.microsoft.com/office/powerpoint/2010/main" val="362161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9EAD-25DA-459E-966C-B24DCC3A1575}"/>
              </a:ext>
            </a:extLst>
          </p:cNvPr>
          <p:cNvSpPr>
            <a:spLocks noGrp="1"/>
          </p:cNvSpPr>
          <p:nvPr>
            <p:ph type="title"/>
          </p:nvPr>
        </p:nvSpPr>
        <p:spPr>
          <a:xfrm>
            <a:off x="592666" y="313213"/>
            <a:ext cx="10515600" cy="513377"/>
          </a:xfrm>
        </p:spPr>
        <p:txBody>
          <a:bodyPr>
            <a:normAutofit/>
          </a:bodyPr>
          <a:lstStyle/>
          <a:p>
            <a:r>
              <a:rPr lang="en-IN" sz="1400" b="1" u="sng" dirty="0">
                <a:solidFill>
                  <a:srgbClr val="0070C0"/>
                </a:solidFill>
                <a:latin typeface="Verdana" panose="020B0604030504040204" pitchFamily="34" charset="0"/>
                <a:ea typeface="Verdana" panose="020B0604030504040204" pitchFamily="34" charset="0"/>
              </a:rPr>
              <a:t>Assignments</a:t>
            </a:r>
            <a:br>
              <a:rPr lang="en-IN" sz="1400" b="1" u="sng" dirty="0">
                <a:solidFill>
                  <a:srgbClr val="0070C0"/>
                </a:solidFill>
                <a:latin typeface="Verdana" panose="020B0604030504040204" pitchFamily="34" charset="0"/>
                <a:ea typeface="Verdana" panose="020B0604030504040204" pitchFamily="34" charset="0"/>
              </a:rPr>
            </a:br>
            <a:endParaRPr lang="en-IN" sz="1400" b="1" u="sng" dirty="0">
              <a:solidFill>
                <a:srgbClr val="0070C0"/>
              </a:solidFill>
              <a:latin typeface="Verdana" panose="020B0604030504040204" pitchFamily="34" charset="0"/>
              <a:ea typeface="Verdana" panose="020B0604030504040204" pitchFamily="34" charset="0"/>
            </a:endParaRPr>
          </a:p>
        </p:txBody>
      </p:sp>
      <p:graphicFrame>
        <p:nvGraphicFramePr>
          <p:cNvPr id="6" name="Table 5">
            <a:extLst>
              <a:ext uri="{FF2B5EF4-FFF2-40B4-BE49-F238E27FC236}">
                <a16:creationId xmlns:a16="http://schemas.microsoft.com/office/drawing/2014/main" id="{F7478B7A-1BF0-4C42-9597-89689FEE4540}"/>
              </a:ext>
            </a:extLst>
          </p:cNvPr>
          <p:cNvGraphicFramePr>
            <a:graphicFrameLocks noGrp="1"/>
          </p:cNvGraphicFramePr>
          <p:nvPr>
            <p:extLst>
              <p:ext uri="{D42A27DB-BD31-4B8C-83A1-F6EECF244321}">
                <p14:modId xmlns:p14="http://schemas.microsoft.com/office/powerpoint/2010/main" val="3957876538"/>
              </p:ext>
            </p:extLst>
          </p:nvPr>
        </p:nvGraphicFramePr>
        <p:xfrm>
          <a:off x="693956" y="711371"/>
          <a:ext cx="11146010" cy="6023705"/>
        </p:xfrm>
        <a:graphic>
          <a:graphicData uri="http://schemas.openxmlformats.org/drawingml/2006/table">
            <a:tbl>
              <a:tblPr>
                <a:tableStyleId>{5C22544A-7EE6-4342-B048-85BDC9FD1C3A}</a:tableStyleId>
              </a:tblPr>
              <a:tblGrid>
                <a:gridCol w="3459331">
                  <a:extLst>
                    <a:ext uri="{9D8B030D-6E8A-4147-A177-3AD203B41FA5}">
                      <a16:colId xmlns:a16="http://schemas.microsoft.com/office/drawing/2014/main" val="537806935"/>
                    </a:ext>
                  </a:extLst>
                </a:gridCol>
                <a:gridCol w="4611356">
                  <a:extLst>
                    <a:ext uri="{9D8B030D-6E8A-4147-A177-3AD203B41FA5}">
                      <a16:colId xmlns:a16="http://schemas.microsoft.com/office/drawing/2014/main" val="1147720167"/>
                    </a:ext>
                  </a:extLst>
                </a:gridCol>
                <a:gridCol w="3075323">
                  <a:extLst>
                    <a:ext uri="{9D8B030D-6E8A-4147-A177-3AD203B41FA5}">
                      <a16:colId xmlns:a16="http://schemas.microsoft.com/office/drawing/2014/main" val="2171953814"/>
                    </a:ext>
                  </a:extLst>
                </a:gridCol>
              </a:tblGrid>
              <a:tr h="323300">
                <a:tc>
                  <a:txBody>
                    <a:bodyPr/>
                    <a:lstStyle/>
                    <a:p>
                      <a:r>
                        <a:rPr lang="en-US" sz="1100" b="1" dirty="0">
                          <a:effectLst/>
                          <a:latin typeface="Verdana" panose="020B0604030504040204" pitchFamily="34" charset="0"/>
                          <a:ea typeface="Verdana" panose="020B0604030504040204" pitchFamily="34" charset="0"/>
                        </a:rPr>
                        <a:t>Project Name - 1</a:t>
                      </a:r>
                      <a:endParaRPr lang="en-IN" sz="1100" b="1" dirty="0">
                        <a:effectLst/>
                        <a:latin typeface="Verdana" panose="020B0604030504040204" pitchFamily="34" charset="0"/>
                        <a:ea typeface="Verdana" panose="020B0604030504040204" pitchFamily="34" charset="0"/>
                      </a:endParaRPr>
                    </a:p>
                  </a:txBody>
                  <a:tcPr marL="68580" marR="68580" marT="0" marB="0" anchor="ctr">
                    <a:solidFill>
                      <a:schemeClr val="accent5">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Arial" panose="020B0604020202020204" pitchFamily="34" charset="0"/>
                          <a:ea typeface="+mn-ea"/>
                          <a:cs typeface="+mn-cs"/>
                        </a:rPr>
                        <a:t>DevOps CI/CD pipeline for JAVA-based application</a:t>
                      </a:r>
                      <a:endParaRPr lang="en-IN" sz="1100" kern="1200" dirty="0">
                        <a:solidFill>
                          <a:schemeClr val="dk1"/>
                        </a:solidFill>
                        <a:effectLst/>
                        <a:latin typeface="Arial" panose="020B0604020202020204" pitchFamily="34" charset="0"/>
                        <a:ea typeface="Verdana" panose="020B0604030504040204" pitchFamily="34" charset="0"/>
                        <a:cs typeface="+mn-cs"/>
                      </a:endParaRPr>
                    </a:p>
                  </a:txBody>
                  <a:tcPr marL="68580" marR="68580" marT="0" marB="0" anchor="ctr">
                    <a:solidFill>
                      <a:schemeClr val="accent5">
                        <a:lumMod val="20000"/>
                        <a:lumOff val="80000"/>
                      </a:schemeClr>
                    </a:solidFill>
                  </a:tcPr>
                </a:tc>
                <a:tc hMerge="1">
                  <a:txBody>
                    <a:bodyPr/>
                    <a:lstStyle/>
                    <a:p>
                      <a:endParaRPr lang="en-IN"/>
                    </a:p>
                  </a:txBody>
                  <a:tcPr/>
                </a:tc>
                <a:extLst>
                  <a:ext uri="{0D108BD9-81ED-4DB2-BD59-A6C34878D82A}">
                    <a16:rowId xmlns:a16="http://schemas.microsoft.com/office/drawing/2014/main" val="1276602606"/>
                  </a:ext>
                </a:extLst>
              </a:tr>
              <a:tr h="329563">
                <a:tc>
                  <a:txBody>
                    <a:bodyPr/>
                    <a:lstStyle/>
                    <a:p>
                      <a:r>
                        <a:rPr lang="en-US" sz="1100" b="1" dirty="0">
                          <a:effectLst/>
                          <a:latin typeface="Verdana" panose="020B0604030504040204" pitchFamily="34" charset="0"/>
                          <a:ea typeface="Verdana" panose="020B0604030504040204" pitchFamily="34" charset="0"/>
                        </a:rPr>
                        <a:t>Client</a:t>
                      </a:r>
                      <a:endParaRPr lang="en-IN" sz="1100" b="1" dirty="0">
                        <a:effectLst/>
                        <a:latin typeface="Verdana" panose="020B0604030504040204" pitchFamily="34" charset="0"/>
                        <a:ea typeface="Verdana" panose="020B0604030504040204" pitchFamily="34" charset="0"/>
                      </a:endParaRPr>
                    </a:p>
                  </a:txBody>
                  <a:tcPr marL="68580" marR="68580"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Arial" panose="020B0604020202020204" pitchFamily="34" charset="0"/>
                          <a:ea typeface="Times New Roman" panose="02020603050405020304" pitchFamily="18" charset="0"/>
                        </a:rPr>
                        <a:t>CG Internal Training</a:t>
                      </a:r>
                      <a:endParaRPr lang="en-IN" sz="1100" dirty="0">
                        <a:effectLst/>
                        <a:latin typeface="Arial" panose="020B0604020202020204" pitchFamily="34" charset="0"/>
                        <a:ea typeface="Times New Roman" panose="02020603050405020304" pitchFamily="18" charset="0"/>
                      </a:endParaRPr>
                    </a:p>
                    <a:p>
                      <a:endParaRPr lang="en-IN" sz="1100" dirty="0">
                        <a:effectLst/>
                        <a:latin typeface="Arial" panose="020B0604020202020204" pitchFamily="34" charset="0"/>
                        <a:ea typeface="Times New Roman" panose="02020603050405020304" pitchFamily="18" charset="0"/>
                      </a:endParaRPr>
                    </a:p>
                  </a:txBody>
                  <a:tcPr marL="68580" marR="68580" marT="0" marB="0" anchor="b">
                    <a:solidFill>
                      <a:schemeClr val="accent5">
                        <a:lumMod val="20000"/>
                        <a:lumOff val="80000"/>
                      </a:schemeClr>
                    </a:solidFill>
                  </a:tcPr>
                </a:tc>
                <a:tc>
                  <a:txBody>
                    <a:bodyPr/>
                    <a:lstStyle/>
                    <a:p>
                      <a:endParaRPr lang="en-IN" sz="1100" dirty="0">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2125713219"/>
                  </a:ext>
                </a:extLst>
              </a:tr>
              <a:tr h="520797">
                <a:tc>
                  <a:txBody>
                    <a:bodyPr/>
                    <a:lstStyle/>
                    <a:p>
                      <a:r>
                        <a:rPr lang="en-US" sz="1100" b="1" dirty="0">
                          <a:effectLst/>
                          <a:latin typeface="Verdana" panose="020B0604030504040204" pitchFamily="34" charset="0"/>
                          <a:ea typeface="Verdana" panose="020B0604030504040204" pitchFamily="34" charset="0"/>
                        </a:rPr>
                        <a:t>Role</a:t>
                      </a:r>
                      <a:endParaRPr lang="en-IN" sz="1100" b="1" dirty="0">
                        <a:effectLst/>
                        <a:latin typeface="Verdana" panose="020B0604030504040204" pitchFamily="34" charset="0"/>
                        <a:ea typeface="Verdana" panose="020B0604030504040204" pitchFamily="34" charset="0"/>
                      </a:endParaRPr>
                    </a:p>
                  </a:txBody>
                  <a:tcPr marL="68580" marR="68580" marT="0" marB="0" anchor="ctr">
                    <a:solidFill>
                      <a:schemeClr val="accent5">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
                          <a:schemeClr val="accent1"/>
                        </a:buClr>
                        <a:buSzTx/>
                        <a:buFontTx/>
                        <a:buNone/>
                        <a:tabLst/>
                        <a:defRPr/>
                      </a:pPr>
                      <a:endParaRPr lang="en-US" sz="1100" dirty="0">
                        <a:latin typeface="Ubuntu" panose="020B0504030602030204" pitchFamily="34" charset="0"/>
                      </a:endParaRPr>
                    </a:p>
                    <a:p>
                      <a:pPr marL="0" marR="0" lvl="0" indent="0" algn="l" defTabSz="914400" rtl="0" eaLnBrk="1" fontAlgn="auto" latinLnBrk="0" hangingPunct="1">
                        <a:lnSpc>
                          <a:spcPct val="100000"/>
                        </a:lnSpc>
                        <a:spcBef>
                          <a:spcPts val="0"/>
                        </a:spcBef>
                        <a:spcAft>
                          <a:spcPts val="0"/>
                        </a:spcAft>
                        <a:buClr>
                          <a:schemeClr val="accent1"/>
                        </a:buClr>
                        <a:buSzTx/>
                        <a:buFontTx/>
                        <a:buNone/>
                        <a:tabLst/>
                        <a:defRPr/>
                      </a:pPr>
                      <a:r>
                        <a:rPr lang="en-US" sz="1100" kern="1200" dirty="0">
                          <a:solidFill>
                            <a:schemeClr val="dk1"/>
                          </a:solidFill>
                          <a:effectLst/>
                          <a:latin typeface="Verdana" panose="020B0604030504040204" pitchFamily="34" charset="0"/>
                          <a:ea typeface="Verdana" panose="020B0604030504040204" pitchFamily="34" charset="0"/>
                          <a:cs typeface="+mn-cs"/>
                        </a:rPr>
                        <a:t>Analyst| Software engineer</a:t>
                      </a:r>
                    </a:p>
                    <a:p>
                      <a:pPr marL="0" indent="0">
                        <a:lnSpc>
                          <a:spcPct val="100000"/>
                        </a:lnSpc>
                        <a:spcBef>
                          <a:spcPts val="0"/>
                        </a:spcBef>
                        <a:buClr>
                          <a:schemeClr val="accent1"/>
                        </a:buClr>
                        <a:buNone/>
                      </a:pPr>
                      <a:endParaRPr lang="en-US" sz="1100" dirty="0">
                        <a:latin typeface="Ubuntu" panose="020B0504030602030204" pitchFamily="34" charset="0"/>
                      </a:endParaRPr>
                    </a:p>
                  </a:txBody>
                  <a:tcPr marL="68580" marR="68580" marT="0" marB="0" anchor="ctr">
                    <a:solidFill>
                      <a:schemeClr val="accent5">
                        <a:lumMod val="20000"/>
                        <a:lumOff val="80000"/>
                      </a:schemeClr>
                    </a:solidFill>
                  </a:tcPr>
                </a:tc>
                <a:tc hMerge="1">
                  <a:txBody>
                    <a:bodyPr/>
                    <a:lstStyle/>
                    <a:p>
                      <a:endParaRPr lang="en-IN"/>
                    </a:p>
                  </a:txBody>
                  <a:tcPr/>
                </a:tc>
                <a:extLst>
                  <a:ext uri="{0D108BD9-81ED-4DB2-BD59-A6C34878D82A}">
                    <a16:rowId xmlns:a16="http://schemas.microsoft.com/office/drawing/2014/main" val="966157418"/>
                  </a:ext>
                </a:extLst>
              </a:tr>
              <a:tr h="2019024">
                <a:tc>
                  <a:txBody>
                    <a:bodyPr/>
                    <a:lstStyle/>
                    <a:p>
                      <a:r>
                        <a:rPr lang="en-US" sz="1100" b="1" dirty="0">
                          <a:effectLst/>
                          <a:latin typeface="Verdana" panose="020B0604030504040204" pitchFamily="34" charset="0"/>
                          <a:ea typeface="Verdana" panose="020B0604030504040204" pitchFamily="34" charset="0"/>
                        </a:rPr>
                        <a:t>Roles performed</a:t>
                      </a:r>
                      <a:endParaRPr lang="en-IN" sz="1100" b="1" dirty="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tc gridSpan="2">
                  <a:txBody>
                    <a:bodyPr/>
                    <a:lstStyle/>
                    <a:p>
                      <a:r>
                        <a:rPr lang="en-IN" sz="1100" dirty="0">
                          <a:effectLst/>
                          <a:latin typeface="Verdana" panose="020B0604030504040204" pitchFamily="34" charset="0"/>
                          <a:ea typeface="Verdana" panose="020B0604030504040204" pitchFamily="34" charset="0"/>
                        </a:rPr>
                        <a:t>Key responsibilities:</a:t>
                      </a:r>
                      <a:endParaRPr lang="en-IN" sz="1100" kern="1200" dirty="0">
                        <a:solidFill>
                          <a:schemeClr val="dk1"/>
                        </a:solidFill>
                        <a:effectLst/>
                        <a:latin typeface="Verdana" panose="020B0604030504040204" pitchFamily="34" charset="0"/>
                        <a:ea typeface="Verdana" panose="020B0604030504040204" pitchFamily="34" charset="0"/>
                        <a:cs typeface="+mn-cs"/>
                      </a:endParaRPr>
                    </a:p>
                    <a:p>
                      <a:pPr marL="0" indent="0" algn="l" defTabSz="914400" rtl="0" eaLnBrk="1" latinLnBrk="0" hangingPunct="1">
                        <a:lnSpc>
                          <a:spcPct val="100000"/>
                        </a:lnSpc>
                        <a:spcBef>
                          <a:spcPts val="0"/>
                        </a:spcBef>
                        <a:buClr>
                          <a:schemeClr val="accent1"/>
                        </a:buClr>
                        <a:buNone/>
                      </a:pPr>
                      <a:r>
                        <a:rPr lang="en-US" sz="1100" kern="1200" dirty="0">
                          <a:solidFill>
                            <a:schemeClr val="dk1"/>
                          </a:solidFill>
                          <a:latin typeface="Ubuntu" panose="020B0504030602030204" pitchFamily="34" charset="0"/>
                          <a:ea typeface="+mn-ea"/>
                          <a:cs typeface="+mn-cs"/>
                        </a:rPr>
                        <a:t>Analyze the server.</a:t>
                      </a:r>
                    </a:p>
                    <a:p>
                      <a:pPr marL="0" indent="0" algn="l" defTabSz="914400" rtl="0" eaLnBrk="1" latinLnBrk="0" hangingPunct="1">
                        <a:lnSpc>
                          <a:spcPct val="100000"/>
                        </a:lnSpc>
                        <a:spcBef>
                          <a:spcPts val="0"/>
                        </a:spcBef>
                        <a:buClr>
                          <a:schemeClr val="accent1"/>
                        </a:buClr>
                        <a:buNone/>
                      </a:pPr>
                      <a:r>
                        <a:rPr lang="en-US" sz="1100" kern="1200" dirty="0">
                          <a:solidFill>
                            <a:schemeClr val="dk1"/>
                          </a:solidFill>
                          <a:effectLst/>
                          <a:latin typeface="Ubuntu" panose="020B0504030602030204" pitchFamily="34" charset="0"/>
                          <a:ea typeface="+mn-ea"/>
                          <a:cs typeface="+mn-cs"/>
                        </a:rPr>
                        <a:t>Implemented Continuous Integration and Continuous Delivery pipeline using Jenkins.</a:t>
                      </a:r>
                    </a:p>
                    <a:p>
                      <a:pPr marL="0" indent="0" algn="l" defTabSz="914400" rtl="0" eaLnBrk="1" latinLnBrk="0" hangingPunct="1">
                        <a:lnSpc>
                          <a:spcPct val="100000"/>
                        </a:lnSpc>
                        <a:spcBef>
                          <a:spcPts val="0"/>
                        </a:spcBef>
                        <a:buClr>
                          <a:schemeClr val="accent1"/>
                        </a:buClr>
                        <a:buNone/>
                      </a:pPr>
                      <a:r>
                        <a:rPr lang="en-US" sz="1100" kern="1200" dirty="0">
                          <a:solidFill>
                            <a:schemeClr val="dk1"/>
                          </a:solidFill>
                          <a:effectLst/>
                          <a:latin typeface="Ubuntu" panose="020B0504030602030204" pitchFamily="34" charset="0"/>
                          <a:ea typeface="+mn-ea"/>
                          <a:cs typeface="+mn-cs"/>
                        </a:rPr>
                        <a:t>Checked the code quality for the project using </a:t>
                      </a:r>
                      <a:r>
                        <a:rPr lang="en-US" sz="1100" kern="1200" dirty="0" err="1">
                          <a:solidFill>
                            <a:schemeClr val="dk1"/>
                          </a:solidFill>
                          <a:effectLst/>
                          <a:latin typeface="Ubuntu" panose="020B0504030602030204" pitchFamily="34" charset="0"/>
                          <a:ea typeface="+mn-ea"/>
                          <a:cs typeface="+mn-cs"/>
                        </a:rPr>
                        <a:t>Sonarqube</a:t>
                      </a:r>
                      <a:r>
                        <a:rPr lang="en-US" sz="1100" kern="1200" dirty="0">
                          <a:solidFill>
                            <a:schemeClr val="dk1"/>
                          </a:solidFill>
                          <a:effectLst/>
                          <a:latin typeface="Ubuntu" panose="020B0504030602030204" pitchFamily="34" charset="0"/>
                          <a:ea typeface="+mn-ea"/>
                          <a:cs typeface="+mn-cs"/>
                        </a:rPr>
                        <a:t>.</a:t>
                      </a:r>
                    </a:p>
                    <a:p>
                      <a:pPr marL="0" indent="0" algn="l" defTabSz="914400" rtl="0" eaLnBrk="1" latinLnBrk="0" hangingPunct="1">
                        <a:lnSpc>
                          <a:spcPct val="100000"/>
                        </a:lnSpc>
                        <a:spcBef>
                          <a:spcPts val="0"/>
                        </a:spcBef>
                        <a:buClr>
                          <a:schemeClr val="accent1"/>
                        </a:buClr>
                        <a:buNone/>
                      </a:pPr>
                      <a:r>
                        <a:rPr lang="en-US" sz="1100" kern="1200" dirty="0">
                          <a:solidFill>
                            <a:schemeClr val="dk1"/>
                          </a:solidFill>
                          <a:effectLst/>
                          <a:latin typeface="Ubuntu" panose="020B0504030602030204" pitchFamily="34" charset="0"/>
                          <a:ea typeface="+mn-ea"/>
                          <a:cs typeface="+mn-cs"/>
                        </a:rPr>
                        <a:t>Then after that to store the artifacts we used </a:t>
                      </a:r>
                      <a:r>
                        <a:rPr lang="en-US" sz="1100" kern="1200" dirty="0" err="1">
                          <a:solidFill>
                            <a:schemeClr val="dk1"/>
                          </a:solidFill>
                          <a:effectLst/>
                          <a:latin typeface="Ubuntu" panose="020B0504030602030204" pitchFamily="34" charset="0"/>
                          <a:ea typeface="+mn-ea"/>
                          <a:cs typeface="+mn-cs"/>
                        </a:rPr>
                        <a:t>Sonatype</a:t>
                      </a:r>
                      <a:r>
                        <a:rPr lang="en-US" sz="1100" kern="1200" dirty="0">
                          <a:solidFill>
                            <a:schemeClr val="dk1"/>
                          </a:solidFill>
                          <a:effectLst/>
                          <a:latin typeface="Ubuntu" panose="020B0504030602030204" pitchFamily="34" charset="0"/>
                          <a:ea typeface="+mn-ea"/>
                          <a:cs typeface="+mn-cs"/>
                        </a:rPr>
                        <a:t> Nexus.</a:t>
                      </a:r>
                    </a:p>
                    <a:p>
                      <a:pPr marL="0" indent="0" algn="l" defTabSz="914400" rtl="0" eaLnBrk="1" latinLnBrk="0" hangingPunct="1">
                        <a:lnSpc>
                          <a:spcPct val="100000"/>
                        </a:lnSpc>
                        <a:spcBef>
                          <a:spcPts val="0"/>
                        </a:spcBef>
                        <a:buClr>
                          <a:schemeClr val="accent1"/>
                        </a:buClr>
                        <a:buNone/>
                      </a:pPr>
                      <a:r>
                        <a:rPr lang="en-US" sz="1100" kern="1200" dirty="0">
                          <a:solidFill>
                            <a:schemeClr val="dk1"/>
                          </a:solidFill>
                          <a:effectLst/>
                          <a:latin typeface="Ubuntu" panose="020B0504030602030204" pitchFamily="34" charset="0"/>
                          <a:ea typeface="+mn-ea"/>
                          <a:cs typeface="+mn-cs"/>
                        </a:rPr>
                        <a:t>Then used Apache Tomcat to be able to see the frontend of the website.</a:t>
                      </a:r>
                      <a:endParaRPr lang="en-IN" sz="1100" kern="1200" dirty="0">
                        <a:solidFill>
                          <a:schemeClr val="dk1"/>
                        </a:solidFill>
                        <a:effectLst/>
                        <a:latin typeface="Verdana" panose="020B0604030504040204" pitchFamily="34" charset="0"/>
                        <a:ea typeface="Verdana" panose="020B0604030504040204" pitchFamily="34" charset="0"/>
                        <a:cs typeface="+mn-cs"/>
                      </a:endParaRPr>
                    </a:p>
                    <a:p>
                      <a:endParaRPr lang="en-IN" sz="1000" kern="1200" dirty="0">
                        <a:solidFill>
                          <a:schemeClr val="dk1"/>
                        </a:solidFill>
                        <a:effectLst/>
                        <a:latin typeface="Arial" panose="020B0604020202020204" pitchFamily="34" charset="0"/>
                        <a:ea typeface="Verdana" panose="020B0604030504040204" pitchFamily="34" charset="0"/>
                        <a:cs typeface="+mn-cs"/>
                      </a:endParaRPr>
                    </a:p>
                  </a:txBody>
                  <a:tcPr marL="68580" marR="68580" marT="0" marB="0">
                    <a:solidFill>
                      <a:schemeClr val="accent5">
                        <a:lumMod val="20000"/>
                        <a:lumOff val="80000"/>
                      </a:schemeClr>
                    </a:solidFill>
                  </a:tcPr>
                </a:tc>
                <a:tc hMerge="1">
                  <a:txBody>
                    <a:bodyPr/>
                    <a:lstStyle/>
                    <a:p>
                      <a:endParaRPr lang="en-IN" dirty="0"/>
                    </a:p>
                  </a:txBody>
                  <a:tcPr/>
                </a:tc>
                <a:extLst>
                  <a:ext uri="{0D108BD9-81ED-4DB2-BD59-A6C34878D82A}">
                    <a16:rowId xmlns:a16="http://schemas.microsoft.com/office/drawing/2014/main" val="2766485647"/>
                  </a:ext>
                </a:extLst>
              </a:tr>
              <a:tr h="224336">
                <a:tc rowSpan="4">
                  <a:txBody>
                    <a:bodyPr/>
                    <a:lstStyle/>
                    <a:p>
                      <a:pPr marL="0" algn="l" defTabSz="914400" rtl="0" eaLnBrk="1" latinLnBrk="0" hangingPunct="1"/>
                      <a:r>
                        <a:rPr lang="en-US" sz="1100" kern="1200" dirty="0">
                          <a:solidFill>
                            <a:schemeClr val="dk1"/>
                          </a:solidFill>
                          <a:effectLst/>
                          <a:latin typeface="Verdana" panose="020B0604030504040204" pitchFamily="34" charset="0"/>
                          <a:ea typeface="Verdana" panose="020B0604030504040204" pitchFamily="34" charset="0"/>
                          <a:cs typeface="+mn-cs"/>
                        </a:rPr>
                        <a:t>Technology used in project</a:t>
                      </a:r>
                      <a:endParaRPr lang="en-IN" sz="1100" kern="1200" dirty="0">
                        <a:solidFill>
                          <a:schemeClr val="dk1"/>
                        </a:solidFill>
                        <a:effectLst/>
                        <a:latin typeface="Verdana" panose="020B0604030504040204" pitchFamily="34" charset="0"/>
                        <a:ea typeface="Verdana" panose="020B0604030504040204" pitchFamily="34" charset="0"/>
                        <a:cs typeface="+mn-cs"/>
                      </a:endParaRPr>
                    </a:p>
                  </a:txBody>
                  <a:tcPr marL="68580" marR="68580" marT="0" marB="0">
                    <a:solidFill>
                      <a:schemeClr val="accent5">
                        <a:lumMod val="20000"/>
                        <a:lumOff val="80000"/>
                      </a:schemeClr>
                    </a:solidFill>
                  </a:tcPr>
                </a:tc>
                <a:tc>
                  <a:txBody>
                    <a:bodyPr/>
                    <a:lstStyle/>
                    <a:p>
                      <a:r>
                        <a:rPr lang="en-US" sz="1100" kern="1200" dirty="0">
                          <a:solidFill>
                            <a:schemeClr val="dk1"/>
                          </a:solidFill>
                          <a:effectLst/>
                          <a:latin typeface="Verdana" panose="020B0604030504040204" pitchFamily="34" charset="0"/>
                          <a:ea typeface="Verdana" panose="020B0604030504040204" pitchFamily="34" charset="0"/>
                          <a:cs typeface="+mn-cs"/>
                        </a:rPr>
                        <a:t>Git </a:t>
                      </a:r>
                      <a:endParaRPr lang="en-IN" sz="1100" kern="1200" dirty="0">
                        <a:solidFill>
                          <a:schemeClr val="dk1"/>
                        </a:solidFill>
                        <a:effectLst/>
                        <a:latin typeface="Verdana" panose="020B0604030504040204" pitchFamily="34" charset="0"/>
                        <a:ea typeface="Verdana" panose="020B0604030504040204" pitchFamily="34" charset="0"/>
                        <a:cs typeface="+mn-cs"/>
                      </a:endParaRPr>
                    </a:p>
                  </a:txBody>
                  <a:tcPr marL="68580" marR="68580" marT="0" marB="0" anchor="b">
                    <a:solidFill>
                      <a:schemeClr val="accent5">
                        <a:lumMod val="20000"/>
                        <a:lumOff val="80000"/>
                      </a:schemeClr>
                    </a:solidFill>
                  </a:tcPr>
                </a:tc>
                <a:tc>
                  <a:txBody>
                    <a:bodyPr/>
                    <a:lstStyle/>
                    <a:p>
                      <a:r>
                        <a:rPr lang="en-US" sz="1100" dirty="0">
                          <a:effectLst/>
                          <a:latin typeface="Verdana" panose="020B0604030504040204" pitchFamily="34" charset="0"/>
                          <a:ea typeface="Verdana" panose="020B0604030504040204" pitchFamily="34" charset="0"/>
                        </a:rPr>
                        <a:t>Maven </a:t>
                      </a:r>
                      <a:endParaRPr lang="en-IN" sz="1100" dirty="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708490137"/>
                  </a:ext>
                </a:extLst>
              </a:tr>
              <a:tr h="224336">
                <a:tc vMerge="1">
                  <a:txBody>
                    <a:bodyPr/>
                    <a:lstStyle/>
                    <a:p>
                      <a:endParaRPr lang="en-IN"/>
                    </a:p>
                  </a:txBody>
                  <a:tcPr/>
                </a:tc>
                <a:tc>
                  <a:txBody>
                    <a:bodyPr/>
                    <a:lstStyle/>
                    <a:p>
                      <a:r>
                        <a:rPr lang="en-US" sz="1100" dirty="0">
                          <a:effectLst/>
                          <a:latin typeface="Verdana" panose="020B0604030504040204" pitchFamily="34" charset="0"/>
                          <a:ea typeface="Verdana" panose="020B0604030504040204" pitchFamily="34" charset="0"/>
                        </a:rPr>
                        <a:t>GitHub</a:t>
                      </a:r>
                      <a:endParaRPr lang="en-IN" sz="1100" dirty="0">
                        <a:effectLst/>
                        <a:latin typeface="Verdana" panose="020B0604030504040204" pitchFamily="34" charset="0"/>
                        <a:ea typeface="Verdana" panose="020B0604030504040204" pitchFamily="34" charset="0"/>
                      </a:endParaRPr>
                    </a:p>
                  </a:txBody>
                  <a:tcPr marL="68580" marR="68580" marT="0" marB="0" anchor="b">
                    <a:solidFill>
                      <a:schemeClr val="accent5">
                        <a:lumMod val="20000"/>
                        <a:lumOff val="80000"/>
                      </a:schemeClr>
                    </a:solidFill>
                  </a:tcPr>
                </a:tc>
                <a:tc>
                  <a:txBody>
                    <a:bodyPr/>
                    <a:lstStyle/>
                    <a:p>
                      <a:r>
                        <a:rPr lang="en-US" sz="1100" dirty="0" err="1">
                          <a:effectLst/>
                          <a:latin typeface="Verdana" panose="020B0604030504040204" pitchFamily="34" charset="0"/>
                          <a:ea typeface="Verdana" panose="020B0604030504040204" pitchFamily="34" charset="0"/>
                        </a:rPr>
                        <a:t>Sonarqube</a:t>
                      </a:r>
                      <a:endParaRPr lang="en-IN" sz="1100" dirty="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934304305"/>
                  </a:ext>
                </a:extLst>
              </a:tr>
              <a:tr h="224336">
                <a:tc vMerge="1">
                  <a:txBody>
                    <a:bodyPr/>
                    <a:lstStyle/>
                    <a:p>
                      <a:endParaRPr lang="en-IN"/>
                    </a:p>
                  </a:txBody>
                  <a:tcPr/>
                </a:tc>
                <a:tc>
                  <a:txBody>
                    <a:bodyPr/>
                    <a:lstStyle/>
                    <a:p>
                      <a:r>
                        <a:rPr lang="en-US" sz="1100" dirty="0">
                          <a:effectLst/>
                          <a:latin typeface="Verdana" panose="020B0604030504040204" pitchFamily="34" charset="0"/>
                          <a:ea typeface="Verdana" panose="020B0604030504040204" pitchFamily="34" charset="0"/>
                        </a:rPr>
                        <a:t>Jenkins</a:t>
                      </a:r>
                      <a:endParaRPr lang="en-IN" sz="1100" dirty="0">
                        <a:effectLst/>
                        <a:latin typeface="Verdana" panose="020B0604030504040204" pitchFamily="34" charset="0"/>
                        <a:ea typeface="Verdana" panose="020B0604030504040204" pitchFamily="34" charset="0"/>
                      </a:endParaRPr>
                    </a:p>
                  </a:txBody>
                  <a:tcPr marL="68580" marR="68580" marT="0" marB="0" anchor="b">
                    <a:solidFill>
                      <a:schemeClr val="accent5">
                        <a:lumMod val="20000"/>
                        <a:lumOff val="80000"/>
                      </a:schemeClr>
                    </a:solidFill>
                  </a:tcPr>
                </a:tc>
                <a:tc>
                  <a:txBody>
                    <a:bodyPr/>
                    <a:lstStyle/>
                    <a:p>
                      <a:r>
                        <a:rPr lang="en-US" sz="1100" dirty="0" err="1">
                          <a:effectLst/>
                          <a:latin typeface="Verdana" panose="020B0604030504040204" pitchFamily="34" charset="0"/>
                          <a:ea typeface="Verdana" panose="020B0604030504040204" pitchFamily="34" charset="0"/>
                        </a:rPr>
                        <a:t>Sonatype</a:t>
                      </a:r>
                      <a:r>
                        <a:rPr lang="en-US" sz="1100" dirty="0">
                          <a:effectLst/>
                          <a:latin typeface="Verdana" panose="020B0604030504040204" pitchFamily="34" charset="0"/>
                          <a:ea typeface="Verdana" panose="020B0604030504040204" pitchFamily="34" charset="0"/>
                        </a:rPr>
                        <a:t> Nexus </a:t>
                      </a:r>
                      <a:endParaRPr lang="en-IN" sz="1100" dirty="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96174239"/>
                  </a:ext>
                </a:extLst>
              </a:tr>
              <a:tr h="357608">
                <a:tc vMerge="1">
                  <a:txBody>
                    <a:bodyPr/>
                    <a:lstStyle/>
                    <a:p>
                      <a:endParaRPr lang="en-IN"/>
                    </a:p>
                  </a:txBody>
                  <a:tcPr/>
                </a:tc>
                <a:tc>
                  <a:txBody>
                    <a:bodyPr/>
                    <a:lstStyle/>
                    <a:p>
                      <a:pPr marL="0" algn="l" defTabSz="914400" rtl="0" eaLnBrk="1" latinLnBrk="0" hangingPunct="1"/>
                      <a:r>
                        <a:rPr lang="en-US" sz="1100" kern="1200" dirty="0">
                          <a:solidFill>
                            <a:schemeClr val="dk1"/>
                          </a:solidFill>
                          <a:effectLst/>
                          <a:latin typeface="Verdana" panose="020B0604030504040204" pitchFamily="34" charset="0"/>
                          <a:ea typeface="Verdana" panose="020B0604030504040204" pitchFamily="34" charset="0"/>
                          <a:cs typeface="+mn-cs"/>
                        </a:rPr>
                        <a:t>Apache Tomcat</a:t>
                      </a:r>
                      <a:endParaRPr lang="en-IN" sz="1100" kern="1200" dirty="0">
                        <a:solidFill>
                          <a:schemeClr val="dk1"/>
                        </a:solidFill>
                        <a:effectLst/>
                        <a:latin typeface="Verdana" panose="020B0604030504040204" pitchFamily="34" charset="0"/>
                        <a:ea typeface="Verdana" panose="020B0604030504040204" pitchFamily="34" charset="0"/>
                        <a:cs typeface="+mn-cs"/>
                      </a:endParaRPr>
                    </a:p>
                  </a:txBody>
                  <a:tcPr marL="68580" marR="68580" marT="0" marB="0" anchor="b">
                    <a:solidFill>
                      <a:schemeClr val="accent5">
                        <a:lumMod val="20000"/>
                        <a:lumOff val="80000"/>
                      </a:schemeClr>
                    </a:solidFill>
                  </a:tcPr>
                </a:tc>
                <a:tc>
                  <a:txBody>
                    <a:bodyPr/>
                    <a:lstStyle/>
                    <a:p>
                      <a:r>
                        <a:rPr lang="en-US" sz="1100">
                          <a:effectLst/>
                          <a:latin typeface="Verdana" panose="020B0604030504040204" pitchFamily="34" charset="0"/>
                          <a:ea typeface="Verdana" panose="020B0604030504040204" pitchFamily="34" charset="0"/>
                        </a:rPr>
                        <a:t> </a:t>
                      </a:r>
                      <a:endParaRPr lang="en-IN" sz="110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374533522"/>
                  </a:ext>
                </a:extLst>
              </a:tr>
              <a:tr h="1794688">
                <a:tc>
                  <a:txBody>
                    <a:bodyPr/>
                    <a:lstStyle/>
                    <a:p>
                      <a:r>
                        <a:rPr lang="en-US" sz="1100" b="1" dirty="0">
                          <a:effectLst/>
                          <a:latin typeface="Verdana" panose="020B0604030504040204" pitchFamily="34" charset="0"/>
                          <a:ea typeface="Verdana" panose="020B0604030504040204" pitchFamily="34" charset="0"/>
                        </a:rPr>
                        <a:t>Description</a:t>
                      </a:r>
                      <a:endParaRPr lang="en-IN" sz="1100" b="1" dirty="0">
                        <a:effectLst/>
                        <a:latin typeface="Verdana" panose="020B0604030504040204" pitchFamily="34" charset="0"/>
                        <a:ea typeface="Verdana" panose="020B0604030504040204" pitchFamily="34" charset="0"/>
                      </a:endParaRPr>
                    </a:p>
                  </a:txBody>
                  <a:tcPr marL="68580" marR="68580" marT="0" marB="0">
                    <a:solidFill>
                      <a:schemeClr val="accent5">
                        <a:lumMod val="20000"/>
                        <a:lumOff val="80000"/>
                      </a:schemeClr>
                    </a:solidFill>
                  </a:tcPr>
                </a:tc>
                <a:tc gridSpan="2">
                  <a:txBody>
                    <a:bodyPr/>
                    <a:lstStyle/>
                    <a:p>
                      <a:pPr marL="0" algn="l" defTabSz="914400" rtl="0" eaLnBrk="1" latinLnBrk="0" hangingPunct="1"/>
                      <a:r>
                        <a:rPr lang="en-US" sz="1400" dirty="0"/>
                        <a:t>Enhanced the efficiency of the CI/CD process for Java-based applications through Jenkins, with seamless integration with Maven , SonarQube and </a:t>
                      </a:r>
                      <a:r>
                        <a:rPr lang="en-US" sz="1400" dirty="0" err="1"/>
                        <a:t>Sonatype</a:t>
                      </a:r>
                      <a:r>
                        <a:rPr lang="en-US" sz="1400" dirty="0"/>
                        <a:t> Nexus .</a:t>
                      </a:r>
                      <a:endParaRPr lang="en-IN" sz="1400" kern="1200" dirty="0">
                        <a:solidFill>
                          <a:schemeClr val="dk1"/>
                        </a:solidFill>
                        <a:effectLst/>
                        <a:latin typeface="Verdana" panose="020B0604030504040204" pitchFamily="34" charset="0"/>
                        <a:ea typeface="Verdana" panose="020B0604030504040204" pitchFamily="34" charset="0"/>
                        <a:cs typeface="+mn-cs"/>
                      </a:endParaRPr>
                    </a:p>
                  </a:txBody>
                  <a:tcPr marL="68580" marR="68580" marT="0" marB="0">
                    <a:solidFill>
                      <a:schemeClr val="accent5">
                        <a:lumMod val="20000"/>
                        <a:lumOff val="80000"/>
                      </a:schemeClr>
                    </a:solidFill>
                  </a:tcPr>
                </a:tc>
                <a:tc hMerge="1">
                  <a:txBody>
                    <a:bodyPr/>
                    <a:lstStyle/>
                    <a:p>
                      <a:endParaRPr lang="en-IN"/>
                    </a:p>
                  </a:txBody>
                  <a:tcPr/>
                </a:tc>
                <a:extLst>
                  <a:ext uri="{0D108BD9-81ED-4DB2-BD59-A6C34878D82A}">
                    <a16:rowId xmlns:a16="http://schemas.microsoft.com/office/drawing/2014/main" val="230345527"/>
                  </a:ext>
                </a:extLst>
              </a:tr>
            </a:tbl>
          </a:graphicData>
        </a:graphic>
      </p:graphicFrame>
      <p:sp>
        <p:nvSpPr>
          <p:cNvPr id="8" name="Rectangle 1">
            <a:extLst>
              <a:ext uri="{FF2B5EF4-FFF2-40B4-BE49-F238E27FC236}">
                <a16:creationId xmlns:a16="http://schemas.microsoft.com/office/drawing/2014/main" id="{8418D9C1-0CBF-4C7B-BB7A-9614B80A7160}"/>
              </a:ext>
            </a:extLst>
          </p:cNvPr>
          <p:cNvSpPr>
            <a:spLocks noChangeArrowheads="1"/>
          </p:cNvSpPr>
          <p:nvPr/>
        </p:nvSpPr>
        <p:spPr bwMode="auto">
          <a:xfrm>
            <a:off x="3021013" y="2478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7574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3580</TotalTime>
  <Words>306</Words>
  <Application>Microsoft Office PowerPoint</Application>
  <PresentationFormat>Widescreen</PresentationFormat>
  <Paragraphs>51</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Ubuntu</vt:lpstr>
      <vt:lpstr>Verdana</vt:lpstr>
      <vt:lpstr>Wingdings</vt:lpstr>
      <vt:lpstr>Office Theme</vt:lpstr>
      <vt:lpstr>PowerPoint Presentation</vt:lpstr>
      <vt:lpstr>Assignments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Clee, Jack</dc:creator>
  <cp:lastModifiedBy>., Vipul</cp:lastModifiedBy>
  <cp:revision>292</cp:revision>
  <dcterms:created xsi:type="dcterms:W3CDTF">2022-05-10T11:13:16Z</dcterms:created>
  <dcterms:modified xsi:type="dcterms:W3CDTF">2024-02-12T07:48:09Z</dcterms:modified>
</cp:coreProperties>
</file>