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p:scale>
          <a:sx n="70" d="100"/>
          <a:sy n="70" d="100"/>
        </p:scale>
        <p:origin x="4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QUALITATIVE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PERFORMED  CRITERIA SELECTION TO PRIORITIZE ASSETS</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PERFOMED ASSET CLASSIFICATION</a:t>
          </a:r>
        </a:p>
        <a:p>
          <a:endParaRPr lang="en-US" dirty="0"/>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DID FAULT TREEE ANALYSIS AND CREATED  RISK METRICS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IDENTIFIED POTENTIAL  VULNERABILITIES AND THREATS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QUANTITATIVE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DID ASSET IDENTICIATION AND CALCULATED ASSET VALUE</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IDENTIFIED COUNTER MEASURES AND COST OF COUNTER MEASURES</a:t>
          </a:r>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CALCULATED ALE BEFORE APPLYING COUNTER MEASURES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CALCULATED ALE AFTER APPLYING COUNTER MEASURES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92148" y="2085720"/>
          <a:ext cx="1247225" cy="12472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QUALITATIVE RISK ANALYSIS</a:t>
          </a:r>
        </a:p>
      </dsp:txBody>
      <dsp:txXfrm>
        <a:off x="2574800" y="2268372"/>
        <a:ext cx="881921" cy="881921"/>
      </dsp:txXfrm>
    </dsp:sp>
    <dsp:sp modelId="{77E22AA9-4162-4323-B474-ADD81A0FBB82}">
      <dsp:nvSpPr>
        <dsp:cNvPr id="0" name=""/>
        <dsp:cNvSpPr/>
      </dsp:nvSpPr>
      <dsp:spPr>
        <a:xfrm rot="16200000">
          <a:off x="2878987" y="1636634"/>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1757171"/>
        <a:ext cx="191484" cy="238516"/>
      </dsp:txXfrm>
    </dsp:sp>
    <dsp:sp modelId="{3E936D4F-14D6-48C7-BD06-07A1FD699A4A}">
      <dsp:nvSpPr>
        <dsp:cNvPr id="0" name=""/>
        <dsp:cNvSpPr/>
      </dsp:nvSpPr>
      <dsp:spPr>
        <a:xfrm>
          <a:off x="2236245" y="10559"/>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PERFORMED  CRITERIA SELECTION TO PRIORITIZE ASSETS</a:t>
          </a:r>
        </a:p>
      </dsp:txBody>
      <dsp:txXfrm>
        <a:off x="2464560" y="238874"/>
        <a:ext cx="1102402" cy="1102402"/>
      </dsp:txXfrm>
    </dsp:sp>
    <dsp:sp modelId="{BFC4C3CE-FF08-4D3E-94D4-1E6FEC99328E}">
      <dsp:nvSpPr>
        <dsp:cNvPr id="0" name=""/>
        <dsp:cNvSpPr/>
      </dsp:nvSpPr>
      <dsp:spPr>
        <a:xfrm>
          <a:off x="3752922"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52922" y="2590075"/>
        <a:ext cx="191484" cy="238516"/>
      </dsp:txXfrm>
    </dsp:sp>
    <dsp:sp modelId="{6C9CF58B-A116-4077-9633-ED76546860C1}">
      <dsp:nvSpPr>
        <dsp:cNvPr id="0" name=""/>
        <dsp:cNvSpPr/>
      </dsp:nvSpPr>
      <dsp:spPr>
        <a:xfrm>
          <a:off x="4155503"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PERFOMED ASSET CLASSIFICATION</a:t>
          </a:r>
        </a:p>
        <a:p>
          <a:pPr marL="0" lvl="0" indent="0" algn="ctr" defTabSz="533400">
            <a:lnSpc>
              <a:spcPct val="90000"/>
            </a:lnSpc>
            <a:spcBef>
              <a:spcPct val="0"/>
            </a:spcBef>
            <a:spcAft>
              <a:spcPct val="35000"/>
            </a:spcAft>
            <a:buNone/>
          </a:pPr>
          <a:endParaRPr lang="en-US" sz="1200" kern="1200" dirty="0"/>
        </a:p>
      </dsp:txBody>
      <dsp:txXfrm>
        <a:off x="4383818" y="2158132"/>
        <a:ext cx="1102402" cy="1102402"/>
      </dsp:txXfrm>
    </dsp:sp>
    <dsp:sp modelId="{815FC0B9-E817-4296-B480-F33292E50B19}">
      <dsp:nvSpPr>
        <dsp:cNvPr id="0" name=""/>
        <dsp:cNvSpPr/>
      </dsp:nvSpPr>
      <dsp:spPr>
        <a:xfrm rot="5400000">
          <a:off x="2878987" y="3384505"/>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3422978"/>
        <a:ext cx="191484" cy="238516"/>
      </dsp:txXfrm>
    </dsp:sp>
    <dsp:sp modelId="{67D14F6C-7061-4E90-96FC-749B25FDF447}">
      <dsp:nvSpPr>
        <dsp:cNvPr id="0" name=""/>
        <dsp:cNvSpPr/>
      </dsp:nvSpPr>
      <dsp:spPr>
        <a:xfrm>
          <a:off x="2236245" y="3849075"/>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DID FAULT TREEE ANALYSIS AND CREATED  RISK METRICS</a:t>
          </a:r>
        </a:p>
      </dsp:txBody>
      <dsp:txXfrm>
        <a:off x="2464560" y="4077390"/>
        <a:ext cx="1102402" cy="1102402"/>
      </dsp:txXfrm>
    </dsp:sp>
    <dsp:sp modelId="{34DE0BF5-A033-4F84-8402-CF4DCE1F6EB0}">
      <dsp:nvSpPr>
        <dsp:cNvPr id="0" name=""/>
        <dsp:cNvSpPr/>
      </dsp:nvSpPr>
      <dsp:spPr>
        <a:xfrm rot="10800000">
          <a:off x="2005051"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87115" y="2590075"/>
        <a:ext cx="191484" cy="238516"/>
      </dsp:txXfrm>
    </dsp:sp>
    <dsp:sp modelId="{146357F0-ADF4-4E95-9532-D3D8990D71A0}">
      <dsp:nvSpPr>
        <dsp:cNvPr id="0" name=""/>
        <dsp:cNvSpPr/>
      </dsp:nvSpPr>
      <dsp:spPr>
        <a:xfrm>
          <a:off x="316987"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IDENTIFIED POTENTIAL  VULNERABILITIES AND THREATS</a:t>
          </a:r>
        </a:p>
      </dsp:txBody>
      <dsp:txXfrm>
        <a:off x="545302" y="2158132"/>
        <a:ext cx="1102402" cy="1102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30407" y="2079664"/>
          <a:ext cx="1259338" cy="1259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QUANTITATIVE RISK ANALYSIS</a:t>
          </a:r>
        </a:p>
      </dsp:txBody>
      <dsp:txXfrm>
        <a:off x="2514833" y="2264090"/>
        <a:ext cx="890486" cy="890486"/>
      </dsp:txXfrm>
    </dsp:sp>
    <dsp:sp modelId="{77E22AA9-4162-4323-B474-ADD81A0FBB82}">
      <dsp:nvSpPr>
        <dsp:cNvPr id="0" name=""/>
        <dsp:cNvSpPr/>
      </dsp:nvSpPr>
      <dsp:spPr>
        <a:xfrm rot="16200000">
          <a:off x="2825454" y="1619191"/>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1745213"/>
        <a:ext cx="188472" cy="256904"/>
      </dsp:txXfrm>
    </dsp:sp>
    <dsp:sp modelId="{3E936D4F-14D6-48C7-BD06-07A1FD699A4A}">
      <dsp:nvSpPr>
        <dsp:cNvPr id="0" name=""/>
        <dsp:cNvSpPr/>
      </dsp:nvSpPr>
      <dsp:spPr>
        <a:xfrm>
          <a:off x="2177910" y="7320"/>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DID ASSET IDENTICIATION AND CALCULATED ASSET VALUE</a:t>
          </a:r>
        </a:p>
      </dsp:txBody>
      <dsp:txXfrm>
        <a:off x="2407001" y="236411"/>
        <a:ext cx="1106151" cy="1106151"/>
      </dsp:txXfrm>
    </dsp:sp>
    <dsp:sp modelId="{BFC4C3CE-FF08-4D3E-94D4-1E6FEC99328E}">
      <dsp:nvSpPr>
        <dsp:cNvPr id="0" name=""/>
        <dsp:cNvSpPr/>
      </dsp:nvSpPr>
      <dsp:spPr>
        <a:xfrm>
          <a:off x="3701508"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01508" y="2580881"/>
        <a:ext cx="188472" cy="256904"/>
      </dsp:txXfrm>
    </dsp:sp>
    <dsp:sp modelId="{6C9CF58B-A116-4077-9633-ED76546860C1}">
      <dsp:nvSpPr>
        <dsp:cNvPr id="0" name=""/>
        <dsp:cNvSpPr/>
      </dsp:nvSpPr>
      <dsp:spPr>
        <a:xfrm>
          <a:off x="4097756"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IDENTIFIED COUNTER MEASURES AND COST OF COUNTER MEASURES</a:t>
          </a:r>
        </a:p>
      </dsp:txBody>
      <dsp:txXfrm>
        <a:off x="4326847" y="2156257"/>
        <a:ext cx="1106151" cy="1106151"/>
      </dsp:txXfrm>
    </dsp:sp>
    <dsp:sp modelId="{815FC0B9-E817-4296-B480-F33292E50B19}">
      <dsp:nvSpPr>
        <dsp:cNvPr id="0" name=""/>
        <dsp:cNvSpPr/>
      </dsp:nvSpPr>
      <dsp:spPr>
        <a:xfrm rot="5400000">
          <a:off x="2825454" y="3371300"/>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3416549"/>
        <a:ext cx="188472" cy="256904"/>
      </dsp:txXfrm>
    </dsp:sp>
    <dsp:sp modelId="{67D14F6C-7061-4E90-96FC-749B25FDF447}">
      <dsp:nvSpPr>
        <dsp:cNvPr id="0" name=""/>
        <dsp:cNvSpPr/>
      </dsp:nvSpPr>
      <dsp:spPr>
        <a:xfrm>
          <a:off x="2177910" y="3847012"/>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BEFORE APPLYING COUNTER MEASURES</a:t>
          </a:r>
        </a:p>
      </dsp:txBody>
      <dsp:txXfrm>
        <a:off x="2407001" y="4076103"/>
        <a:ext cx="1106151" cy="1106151"/>
      </dsp:txXfrm>
    </dsp:sp>
    <dsp:sp modelId="{34DE0BF5-A033-4F84-8402-CF4DCE1F6EB0}">
      <dsp:nvSpPr>
        <dsp:cNvPr id="0" name=""/>
        <dsp:cNvSpPr/>
      </dsp:nvSpPr>
      <dsp:spPr>
        <a:xfrm rot="10800000">
          <a:off x="1949400"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030173" y="2580881"/>
        <a:ext cx="188472" cy="256904"/>
      </dsp:txXfrm>
    </dsp:sp>
    <dsp:sp modelId="{146357F0-ADF4-4E95-9532-D3D8990D71A0}">
      <dsp:nvSpPr>
        <dsp:cNvPr id="0" name=""/>
        <dsp:cNvSpPr/>
      </dsp:nvSpPr>
      <dsp:spPr>
        <a:xfrm>
          <a:off x="258063"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AFTER APPLYING COUNTER MEASURES</a:t>
          </a:r>
        </a:p>
      </dsp:txBody>
      <dsp:txXfrm>
        <a:off x="487154" y="2156257"/>
        <a:ext cx="1106151" cy="110615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D8A272-91DA-4E2F-B9E1-B66E578A3FD3}"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4066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7558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950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548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D8A272-91DA-4E2F-B9E1-B66E578A3FD3}"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698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D8A272-91DA-4E2F-B9E1-B66E578A3FD3}"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151811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D8A272-91DA-4E2F-B9E1-B66E578A3FD3}"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4728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D8A272-91DA-4E2F-B9E1-B66E578A3FD3}"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30393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8A272-91DA-4E2F-B9E1-B66E578A3FD3}"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439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3565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199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8A272-91DA-4E2F-B9E1-B66E578A3FD3}" type="datetimeFigureOut">
              <a:rPr lang="en-US" smtClean="0"/>
              <a:t>10/18/2017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5A6D1-A544-4F0D-AA92-AF4EA05CB865}" type="slidenum">
              <a:rPr lang="en-US" smtClean="0"/>
              <a:t>‹#›</a:t>
            </a:fld>
            <a:endParaRPr lang="en-US"/>
          </a:p>
        </p:txBody>
      </p:sp>
    </p:spTree>
    <p:extLst>
      <p:ext uri="{BB962C8B-B14F-4D97-AF65-F5344CB8AC3E}">
        <p14:creationId xmlns:p14="http://schemas.microsoft.com/office/powerpoint/2010/main" val="117247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162" y="1248508"/>
            <a:ext cx="2883877" cy="1079255"/>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PERFORMED COFFEE INDUSTRY ANALYSIS</a:t>
            </a:r>
          </a:p>
          <a:p>
            <a:pPr algn="ctr"/>
            <a:r>
              <a:rPr lang="en-US" sz="1600" dirty="0">
                <a:solidFill>
                  <a:schemeClr val="bg1"/>
                </a:solidFill>
                <a:latin typeface="Agency FB" panose="020B0503020202020204" pitchFamily="34" charset="0"/>
              </a:rPr>
              <a:t>USING PORTER’S 5 FORCES ANALYSIS</a:t>
            </a:r>
          </a:p>
        </p:txBody>
      </p:sp>
      <p:sp>
        <p:nvSpPr>
          <p:cNvPr id="5" name="Arrow: Right 4"/>
          <p:cNvSpPr/>
          <p:nvPr/>
        </p:nvSpPr>
        <p:spPr>
          <a:xfrm>
            <a:off x="3385039" y="1635369"/>
            <a:ext cx="988216" cy="147268"/>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73254" y="1248507"/>
            <a:ext cx="2704553" cy="1077126"/>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CAPTURED CUSTOMER FEEDBACK THROUGH SURVEYS</a:t>
            </a:r>
          </a:p>
        </p:txBody>
      </p:sp>
      <p:sp>
        <p:nvSpPr>
          <p:cNvPr id="7" name="Rectangle 6"/>
          <p:cNvSpPr/>
          <p:nvPr/>
        </p:nvSpPr>
        <p:spPr>
          <a:xfrm>
            <a:off x="8088918" y="1248507"/>
            <a:ext cx="2716827" cy="109471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APPLIED VRINE FRAMEWORK</a:t>
            </a:r>
          </a:p>
          <a:p>
            <a:pPr algn="ctr"/>
            <a:r>
              <a:rPr lang="en-US" sz="1600" dirty="0">
                <a:solidFill>
                  <a:schemeClr val="bg1"/>
                </a:solidFill>
                <a:latin typeface="Agency FB" panose="020B0503020202020204" pitchFamily="34" charset="0"/>
              </a:rPr>
              <a:t>FOR INTERNAL RESOURCES</a:t>
            </a:r>
          </a:p>
        </p:txBody>
      </p:sp>
      <p:sp>
        <p:nvSpPr>
          <p:cNvPr id="8" name="Arrow: Right 7"/>
          <p:cNvSpPr/>
          <p:nvPr/>
        </p:nvSpPr>
        <p:spPr>
          <a:xfrm>
            <a:off x="7077808" y="1571621"/>
            <a:ext cx="1011111" cy="172441"/>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rot="5400000">
            <a:off x="8993113" y="2494105"/>
            <a:ext cx="512789" cy="17584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88918" y="2838422"/>
            <a:ext cx="2716827" cy="1056568"/>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IDENTIFIED BUSINESS PROBLEMS ANALYSIS THROUGH CLIENT INTERVIEWS/MEETINGS</a:t>
            </a:r>
          </a:p>
        </p:txBody>
      </p:sp>
      <p:sp>
        <p:nvSpPr>
          <p:cNvPr id="11" name="Arrow: Right 10"/>
          <p:cNvSpPr/>
          <p:nvPr/>
        </p:nvSpPr>
        <p:spPr>
          <a:xfrm rot="10800000">
            <a:off x="7077806" y="3381418"/>
            <a:ext cx="1011111" cy="19485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73254" y="2838422"/>
            <a:ext cx="2704553" cy="1073512"/>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RECOMMENDATIONS TO CLIENT</a:t>
            </a:r>
          </a:p>
        </p:txBody>
      </p:sp>
      <p:sp>
        <p:nvSpPr>
          <p:cNvPr id="2" name="TextBox 1"/>
          <p:cNvSpPr txBox="1"/>
          <p:nvPr/>
        </p:nvSpPr>
        <p:spPr>
          <a:xfrm>
            <a:off x="2795954" y="290145"/>
            <a:ext cx="6229342" cy="461665"/>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BUSINESS STRATEGY FOR SWEET EUGENE’S</a:t>
            </a:r>
          </a:p>
        </p:txBody>
      </p:sp>
      <p:cxnSp>
        <p:nvCxnSpPr>
          <p:cNvPr id="13" name="Straight Arrow Connector 12"/>
          <p:cNvCxnSpPr>
            <a:stCxn id="12" idx="2"/>
          </p:cNvCxnSpPr>
          <p:nvPr/>
        </p:nvCxnSpPr>
        <p:spPr>
          <a:xfrm flipH="1">
            <a:off x="3121271" y="3911934"/>
            <a:ext cx="2604260"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5988" y="3894989"/>
            <a:ext cx="10989" cy="131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25530" y="3911934"/>
            <a:ext cx="2934893"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23971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POTENTIAL  LOCATIONS FOR EXPANSION</a:t>
            </a:r>
          </a:p>
        </p:txBody>
      </p:sp>
      <p:sp>
        <p:nvSpPr>
          <p:cNvPr id="26" name="Oval 25"/>
          <p:cNvSpPr/>
          <p:nvPr/>
        </p:nvSpPr>
        <p:spPr>
          <a:xfrm>
            <a:off x="4373254" y="5249011"/>
            <a:ext cx="2857500" cy="1357774"/>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IMPROVEMENTS FOR OPERATIONAL EFFICIENCY</a:t>
            </a:r>
          </a:p>
        </p:txBody>
      </p:sp>
      <p:sp>
        <p:nvSpPr>
          <p:cNvPr id="27" name="Oval 26"/>
          <p:cNvSpPr/>
          <p:nvPr/>
        </p:nvSpPr>
        <p:spPr>
          <a:xfrm>
            <a:off x="746466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CUSTOMER OUTREACH THROUGH SMART MARKETING </a:t>
            </a:r>
          </a:p>
        </p:txBody>
      </p:sp>
      <p:sp>
        <p:nvSpPr>
          <p:cNvPr id="19" name="Rectangle 18"/>
          <p:cNvSpPr/>
          <p:nvPr/>
        </p:nvSpPr>
        <p:spPr>
          <a:xfrm>
            <a:off x="501163" y="2838421"/>
            <a:ext cx="2834420" cy="106600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PROJECT SUPPORT</a:t>
            </a:r>
          </a:p>
        </p:txBody>
      </p:sp>
      <p:sp>
        <p:nvSpPr>
          <p:cNvPr id="20" name="Arrow: Right 19"/>
          <p:cNvSpPr/>
          <p:nvPr/>
        </p:nvSpPr>
        <p:spPr>
          <a:xfrm rot="10800000">
            <a:off x="3335582" y="3399144"/>
            <a:ext cx="1037672" cy="17485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404446" y="993676"/>
            <a:ext cx="10964008" cy="133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59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363"/>
          <a:stretch/>
        </p:blipFill>
        <p:spPr>
          <a:xfrm>
            <a:off x="175846" y="1362808"/>
            <a:ext cx="4879731" cy="5209441"/>
          </a:xfrm>
          <a:prstGeom prst="rect">
            <a:avLst/>
          </a:prstGeom>
        </p:spPr>
      </p:pic>
      <p:pic>
        <p:nvPicPr>
          <p:cNvPr id="14" name="Picture 13"/>
          <p:cNvPicPr>
            <a:picLocks noChangeAspect="1"/>
          </p:cNvPicPr>
          <p:nvPr/>
        </p:nvPicPr>
        <p:blipFill>
          <a:blip r:embed="rId3"/>
          <a:stretch>
            <a:fillRect/>
          </a:stretch>
        </p:blipFill>
        <p:spPr>
          <a:xfrm>
            <a:off x="4994031" y="1278490"/>
            <a:ext cx="6937131" cy="5418285"/>
          </a:xfrm>
          <a:prstGeom prst="rect">
            <a:avLst/>
          </a:prstGeom>
        </p:spPr>
      </p:pic>
      <p:sp>
        <p:nvSpPr>
          <p:cNvPr id="15" name="TextBox 14"/>
          <p:cNvSpPr txBox="1"/>
          <p:nvPr/>
        </p:nvSpPr>
        <p:spPr>
          <a:xfrm>
            <a:off x="6647905" y="909158"/>
            <a:ext cx="3219450" cy="369332"/>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stStyle>
          <a:p>
            <a:r>
              <a:rPr lang="en-US" dirty="0"/>
              <a:t>ARCHITECTURE DIAGRAM</a:t>
            </a:r>
          </a:p>
        </p:txBody>
      </p:sp>
      <p:sp>
        <p:nvSpPr>
          <p:cNvPr id="24" name="TextBox 23"/>
          <p:cNvSpPr txBox="1"/>
          <p:nvPr/>
        </p:nvSpPr>
        <p:spPr>
          <a:xfrm>
            <a:off x="687820" y="909158"/>
            <a:ext cx="3219450" cy="369332"/>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SYSTEM DIAGRAM</a:t>
            </a:r>
          </a:p>
        </p:txBody>
      </p:sp>
      <p:sp>
        <p:nvSpPr>
          <p:cNvPr id="18" name="Rectangle: Rounded Corners 17"/>
          <p:cNvSpPr/>
          <p:nvPr/>
        </p:nvSpPr>
        <p:spPr>
          <a:xfrm>
            <a:off x="2391926" y="194389"/>
            <a:ext cx="6177308" cy="448407"/>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 ANALYSIS AND DESIGN - A GLIMPSE OF THE SYSTEM</a:t>
            </a:r>
          </a:p>
        </p:txBody>
      </p:sp>
    </p:spTree>
    <p:extLst>
      <p:ext uri="{BB962C8B-B14F-4D97-AF65-F5344CB8AC3E}">
        <p14:creationId xmlns:p14="http://schemas.microsoft.com/office/powerpoint/2010/main" val="194937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2647406" y="131883"/>
            <a:ext cx="5523220" cy="1116624"/>
          </a:xfrm>
          <a:prstGeom prst="flowChartAlternateProcess">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0"/>
                <a:solidFill>
                  <a:srgbClr val="FFC000"/>
                </a:solidFill>
                <a:effectLst>
                  <a:outerShdw blurRad="38100" dist="19050" dir="2700000" algn="tl" rotWithShape="0">
                    <a:schemeClr val="dk1">
                      <a:alpha val="40000"/>
                    </a:schemeClr>
                  </a:outerShdw>
                </a:effectLst>
              </a:rPr>
              <a:t>PROJECT MANAGEMENT - ERP IMPLEMENTATION</a:t>
            </a:r>
          </a:p>
        </p:txBody>
      </p:sp>
      <p:sp>
        <p:nvSpPr>
          <p:cNvPr id="8" name="Arrow: Down 7"/>
          <p:cNvSpPr/>
          <p:nvPr/>
        </p:nvSpPr>
        <p:spPr>
          <a:xfrm>
            <a:off x="5587507" y="1248508"/>
            <a:ext cx="250585" cy="782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1" y="2031023"/>
            <a:ext cx="10462846" cy="369332"/>
          </a:xfrm>
          <a:prstGeom prst="rect">
            <a:avLst/>
          </a:prstGeom>
          <a:solidFill>
            <a:schemeClr val="tx1"/>
          </a:solidFill>
        </p:spPr>
        <p:txBody>
          <a:bodyPr wrap="square" rtlCol="0">
            <a:spAutoFit/>
          </a:bodyPr>
          <a:lstStyle/>
          <a:p>
            <a:pPr algn="ctr"/>
            <a:r>
              <a:rPr lang="en-US" b="1" dirty="0">
                <a:solidFill>
                  <a:schemeClr val="bg1"/>
                </a:solidFill>
              </a:rPr>
              <a:t>TOPICS COVERED</a:t>
            </a:r>
          </a:p>
        </p:txBody>
      </p:sp>
      <p:sp>
        <p:nvSpPr>
          <p:cNvPr id="10" name="Arrow: Down 9"/>
          <p:cNvSpPr/>
          <p:nvPr/>
        </p:nvSpPr>
        <p:spPr>
          <a:xfrm>
            <a:off x="892420" y="2400355"/>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9470" y="2998204"/>
            <a:ext cx="1960684" cy="369332"/>
          </a:xfrm>
          <a:prstGeom prst="rect">
            <a:avLst/>
          </a:prstGeom>
          <a:noFill/>
        </p:spPr>
        <p:txBody>
          <a:bodyPr wrap="square" rtlCol="0">
            <a:spAutoFit/>
          </a:bodyPr>
          <a:lstStyle/>
          <a:p>
            <a:r>
              <a:rPr lang="en-US" dirty="0"/>
              <a:t>PROJECT CHARTER</a:t>
            </a:r>
          </a:p>
        </p:txBody>
      </p:sp>
      <p:sp>
        <p:nvSpPr>
          <p:cNvPr id="13" name="Arrow: Down 12"/>
          <p:cNvSpPr/>
          <p:nvPr/>
        </p:nvSpPr>
        <p:spPr>
          <a:xfrm>
            <a:off x="2809148"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10154" y="2998204"/>
            <a:ext cx="1667607" cy="646331"/>
          </a:xfrm>
          <a:prstGeom prst="rect">
            <a:avLst/>
          </a:prstGeom>
          <a:noFill/>
        </p:spPr>
        <p:txBody>
          <a:bodyPr wrap="square" rtlCol="0">
            <a:spAutoFit/>
          </a:bodyPr>
          <a:lstStyle/>
          <a:p>
            <a:r>
              <a:rPr lang="en-US" dirty="0"/>
              <a:t>STAKEHOLDER ANALYSIS</a:t>
            </a:r>
          </a:p>
        </p:txBody>
      </p:sp>
      <p:sp>
        <p:nvSpPr>
          <p:cNvPr id="15" name="Arrow: Down 14"/>
          <p:cNvSpPr/>
          <p:nvPr/>
        </p:nvSpPr>
        <p:spPr>
          <a:xfrm>
            <a:off x="4488481" y="2395960"/>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48806" y="2991636"/>
            <a:ext cx="2089639" cy="646331"/>
          </a:xfrm>
          <a:prstGeom prst="rect">
            <a:avLst/>
          </a:prstGeom>
          <a:noFill/>
        </p:spPr>
        <p:txBody>
          <a:bodyPr wrap="square" rtlCol="0">
            <a:spAutoFit/>
          </a:bodyPr>
          <a:lstStyle/>
          <a:p>
            <a:r>
              <a:rPr lang="en-US" dirty="0"/>
              <a:t>WORK BREAKDOWN</a:t>
            </a:r>
          </a:p>
          <a:p>
            <a:r>
              <a:rPr lang="en-US" dirty="0"/>
              <a:t>      STRUCTURE</a:t>
            </a:r>
          </a:p>
        </p:txBody>
      </p:sp>
      <p:sp>
        <p:nvSpPr>
          <p:cNvPr id="17" name="Arrow: Down 16"/>
          <p:cNvSpPr/>
          <p:nvPr/>
        </p:nvSpPr>
        <p:spPr>
          <a:xfrm>
            <a:off x="6731987"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80226" y="2960864"/>
            <a:ext cx="2290400" cy="646331"/>
          </a:xfrm>
          <a:prstGeom prst="rect">
            <a:avLst/>
          </a:prstGeom>
          <a:noFill/>
        </p:spPr>
        <p:txBody>
          <a:bodyPr wrap="square" rtlCol="0">
            <a:spAutoFit/>
          </a:bodyPr>
          <a:lstStyle/>
          <a:p>
            <a:r>
              <a:rPr lang="en-US" dirty="0"/>
              <a:t>QUALITY ASSESSMENT</a:t>
            </a:r>
          </a:p>
          <a:p>
            <a:r>
              <a:rPr lang="en-US" dirty="0"/>
              <a:t>           PLAN</a:t>
            </a:r>
          </a:p>
        </p:txBody>
      </p:sp>
      <p:sp>
        <p:nvSpPr>
          <p:cNvPr id="19" name="Arrow: Down 18"/>
          <p:cNvSpPr/>
          <p:nvPr/>
        </p:nvSpPr>
        <p:spPr>
          <a:xfrm>
            <a:off x="9356501" y="2395960"/>
            <a:ext cx="104022" cy="509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12407" y="2905871"/>
            <a:ext cx="2914635" cy="923330"/>
          </a:xfrm>
          <a:prstGeom prst="rect">
            <a:avLst/>
          </a:prstGeom>
          <a:noFill/>
        </p:spPr>
        <p:txBody>
          <a:bodyPr wrap="square" rtlCol="0">
            <a:spAutoFit/>
          </a:bodyPr>
          <a:lstStyle/>
          <a:p>
            <a:r>
              <a:rPr lang="en-US" dirty="0"/>
              <a:t>ORGANIZATION HEIRARCHY AND COMMUNICATION</a:t>
            </a:r>
          </a:p>
          <a:p>
            <a:r>
              <a:rPr lang="en-US" dirty="0"/>
              <a:t>                 PLAN</a:t>
            </a:r>
          </a:p>
        </p:txBody>
      </p:sp>
      <p:sp>
        <p:nvSpPr>
          <p:cNvPr id="21" name="Rectangle 20"/>
          <p:cNvSpPr/>
          <p:nvPr/>
        </p:nvSpPr>
        <p:spPr>
          <a:xfrm>
            <a:off x="263770" y="3798551"/>
            <a:ext cx="11614638" cy="28623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Project Purpose or Justification: </a:t>
            </a:r>
            <a:endParaRPr lang="en-US" dirty="0">
              <a:solidFill>
                <a:srgbClr val="000000"/>
              </a:solidFill>
              <a:latin typeface="Times New Roman" panose="02020603050405020304" pitchFamily="18" charset="0"/>
            </a:endParaRPr>
          </a:p>
          <a:p>
            <a:r>
              <a:rPr lang="en-US" dirty="0" err="1">
                <a:solidFill>
                  <a:srgbClr val="000000"/>
                </a:solidFill>
                <a:latin typeface="Times New Roman" panose="02020603050405020304" pitchFamily="18" charset="0"/>
              </a:rPr>
              <a:t>Mallya</a:t>
            </a:r>
            <a:r>
              <a:rPr lang="en-US" dirty="0">
                <a:solidFill>
                  <a:srgbClr val="000000"/>
                </a:solidFill>
                <a:latin typeface="Times New Roman" panose="02020603050405020304" pitchFamily="18" charset="0"/>
              </a:rPr>
              <a:t> Breweries is currently in need of an ERP system to address pitfalls in current IT landscape. The current IT landscape consists of multiple IT systems of varying mediums for bookkeeping, recipe/brew logs, customer info, quantity info, and publicly-facing client-side information exchange. The information silos currently formed slow down management decisions and create process flow interruptions. </a:t>
            </a:r>
          </a:p>
          <a:p>
            <a:r>
              <a:rPr lang="en-US" b="1" dirty="0">
                <a:solidFill>
                  <a:srgbClr val="000000"/>
                </a:solidFill>
                <a:latin typeface="Times New Roman" panose="02020603050405020304" pitchFamily="18" charset="0"/>
              </a:rPr>
              <a:t>Project Description: </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 ERP system proposed will eliminate information silos within the company and consolidate all information regarding current day-to-day activities into a pre-defined area easily accessible by upper management. Upper management will then be able to call individual ERP modules that return specific information related to functional areas of accounting, brewing status, and inventory levels. </a:t>
            </a:r>
            <a:endParaRPr lang="en-US" dirty="0"/>
          </a:p>
        </p:txBody>
      </p:sp>
    </p:spTree>
    <p:extLst>
      <p:ext uri="{BB962C8B-B14F-4D97-AF65-F5344CB8AC3E}">
        <p14:creationId xmlns:p14="http://schemas.microsoft.com/office/powerpoint/2010/main" val="275063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38618262"/>
              </p:ext>
            </p:extLst>
          </p:nvPr>
        </p:nvGraphicFramePr>
        <p:xfrm>
          <a:off x="237392" y="1012742"/>
          <a:ext cx="60315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184671105"/>
              </p:ext>
            </p:extLst>
          </p:nvPr>
        </p:nvGraphicFramePr>
        <p:xfrm>
          <a:off x="6160478" y="1012742"/>
          <a:ext cx="592015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351691" y="298938"/>
            <a:ext cx="11403623" cy="369332"/>
          </a:xfrm>
          <a:prstGeom prst="rect">
            <a:avLst/>
          </a:prstGeom>
          <a:solidFill>
            <a:schemeClr val="accent3">
              <a:lumMod val="5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BUSINESS INFORMATION SECURITY FOR AMC HOSPITAL – PERFORMED QUALITATIVE AND QUANTITATIVE RISK ANALYSIS</a:t>
            </a:r>
          </a:p>
        </p:txBody>
      </p:sp>
      <p:sp>
        <p:nvSpPr>
          <p:cNvPr id="7" name="TextBox 6"/>
          <p:cNvSpPr txBox="1"/>
          <p:nvPr/>
        </p:nvSpPr>
        <p:spPr>
          <a:xfrm>
            <a:off x="5966314" y="668270"/>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8" name="TextBox 7"/>
          <p:cNvSpPr txBox="1"/>
          <p:nvPr/>
        </p:nvSpPr>
        <p:spPr>
          <a:xfrm>
            <a:off x="5969976" y="2879317"/>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9" name="TextBox 8"/>
          <p:cNvSpPr txBox="1"/>
          <p:nvPr/>
        </p:nvSpPr>
        <p:spPr>
          <a:xfrm>
            <a:off x="441081" y="6431409"/>
            <a:ext cx="11438792" cy="369332"/>
          </a:xfrm>
          <a:prstGeom prst="rect">
            <a:avLst/>
          </a:prstGeom>
          <a:solidFill>
            <a:schemeClr val="accent4">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276960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54"/>
          <p:cNvSpPr txBox="1">
            <a:spLocks noGrp="1"/>
          </p:cNvSpPr>
          <p:nvPr>
            <p:ph type="title"/>
          </p:nvPr>
        </p:nvSpPr>
        <p:spPr>
          <a:xfrm>
            <a:off x="1332411" y="291314"/>
            <a:ext cx="8098972" cy="587917"/>
          </a:xfrm>
          <a:prstGeom prst="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2000" b="1" dirty="0">
                <a:ln w="0"/>
                <a:solidFill>
                  <a:schemeClr val="bg1">
                    <a:lumMod val="95000"/>
                  </a:schemeClr>
                </a:solidFill>
                <a:effectLst>
                  <a:outerShdw blurRad="38100" dist="19050" dir="2700000" algn="tl" rotWithShape="0">
                    <a:schemeClr val="dk1">
                      <a:alpha val="40000"/>
                    </a:schemeClr>
                  </a:outerShdw>
                </a:effectLst>
                <a:latin typeface="+mn-lt"/>
                <a:ea typeface="+mn-ea"/>
                <a:cs typeface="+mn-cs"/>
              </a:rPr>
              <a:t>STRATEGIC PLANNING MODELS - TECHNOLOGIES IMPACTING RETAIL INDUSTRY</a:t>
            </a:r>
          </a:p>
        </p:txBody>
      </p:sp>
      <p:sp>
        <p:nvSpPr>
          <p:cNvPr id="6" name="Shape 155"/>
          <p:cNvSpPr/>
          <p:nvPr/>
        </p:nvSpPr>
        <p:spPr>
          <a:xfrm>
            <a:off x="49311" y="2769855"/>
            <a:ext cx="1939897" cy="1642516"/>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Electronic Tracking and Product Mapping</a:t>
            </a:r>
          </a:p>
        </p:txBody>
      </p:sp>
      <p:sp>
        <p:nvSpPr>
          <p:cNvPr id="7" name="Shape 156"/>
          <p:cNvSpPr/>
          <p:nvPr/>
        </p:nvSpPr>
        <p:spPr>
          <a:xfrm>
            <a:off x="49311" y="4595466"/>
            <a:ext cx="2334152" cy="1736620"/>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The Rise of e-retailing platforms</a:t>
            </a:r>
          </a:p>
        </p:txBody>
      </p:sp>
      <p:sp>
        <p:nvSpPr>
          <p:cNvPr id="8" name="Shape 157"/>
          <p:cNvSpPr/>
          <p:nvPr/>
        </p:nvSpPr>
        <p:spPr>
          <a:xfrm>
            <a:off x="2230480" y="1291472"/>
            <a:ext cx="2785295" cy="1423577"/>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Direct</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a:t>
            </a:r>
            <a:r>
              <a:rPr lang="en-US" sz="1800" dirty="0">
                <a:solidFill>
                  <a:schemeClr val="lt1"/>
                </a:solidFill>
                <a:latin typeface="Trebuchet MS"/>
                <a:ea typeface="Trebuchet MS"/>
                <a:cs typeface="Trebuchet MS"/>
                <a:sym typeface="Trebuchet MS"/>
              </a:rPr>
              <a:t>to-</a:t>
            </a:r>
          </a:p>
          <a:p>
            <a:pPr marL="0" marR="0" lvl="0" indent="0" algn="ctr" rtl="0">
              <a:spcBef>
                <a:spcPts val="0"/>
              </a:spcBef>
              <a:buSzPct val="25000"/>
              <a:buNone/>
            </a:pPr>
            <a:r>
              <a:rPr lang="en-US" sz="1800" dirty="0">
                <a:solidFill>
                  <a:schemeClr val="lt1"/>
                </a:solidFill>
                <a:latin typeface="Trebuchet MS"/>
                <a:ea typeface="Trebuchet MS"/>
                <a:cs typeface="Trebuchet MS"/>
                <a:sym typeface="Trebuchet MS"/>
              </a:rPr>
              <a:t>Consumer</a:t>
            </a:r>
            <a:r>
              <a:rPr lang="en-US" sz="1800" b="0" i="0" u="none" strike="noStrike" cap="none" dirty="0">
                <a:solidFill>
                  <a:schemeClr val="lt1"/>
                </a:solidFill>
                <a:latin typeface="Trebuchet MS"/>
                <a:ea typeface="Trebuchet MS"/>
                <a:cs typeface="Trebuchet MS"/>
                <a:sym typeface="Trebuchet MS"/>
              </a:rPr>
              <a:t> </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Mobile Applications</a:t>
            </a:r>
          </a:p>
        </p:txBody>
      </p:sp>
      <p:sp>
        <p:nvSpPr>
          <p:cNvPr id="9" name="Shape 158"/>
          <p:cNvSpPr/>
          <p:nvPr/>
        </p:nvSpPr>
        <p:spPr>
          <a:xfrm>
            <a:off x="4242889" y="4535147"/>
            <a:ext cx="2297810" cy="1766432"/>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Retail Electronic Payment Systems</a:t>
            </a:r>
          </a:p>
        </p:txBody>
      </p:sp>
      <p:sp>
        <p:nvSpPr>
          <p:cNvPr id="10" name="Shape 159"/>
          <p:cNvSpPr/>
          <p:nvPr/>
        </p:nvSpPr>
        <p:spPr>
          <a:xfrm>
            <a:off x="5320936" y="2769855"/>
            <a:ext cx="2149899" cy="1685089"/>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Warehouse Technologies</a:t>
            </a:r>
          </a:p>
        </p:txBody>
      </p:sp>
      <p:pic>
        <p:nvPicPr>
          <p:cNvPr id="11" name="Picture 2" descr="Image result for fu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463" y="3022454"/>
            <a:ext cx="2632312" cy="11196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Up 14"/>
          <p:cNvSpPr/>
          <p:nvPr/>
        </p:nvSpPr>
        <p:spPr>
          <a:xfrm>
            <a:off x="3368137" y="2719760"/>
            <a:ext cx="425312" cy="4535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p:cNvSpPr/>
          <p:nvPr/>
        </p:nvSpPr>
        <p:spPr>
          <a:xfrm rot="16200000">
            <a:off x="2076321" y="3328416"/>
            <a:ext cx="351167" cy="5253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 16"/>
          <p:cNvSpPr/>
          <p:nvPr/>
        </p:nvSpPr>
        <p:spPr>
          <a:xfrm rot="14753744">
            <a:off x="2295286" y="3875718"/>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p:cNvSpPr/>
          <p:nvPr/>
        </p:nvSpPr>
        <p:spPr>
          <a:xfrm rot="7331690">
            <a:off x="4184983" y="3908120"/>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p:cNvSpPr/>
          <p:nvPr/>
        </p:nvSpPr>
        <p:spPr>
          <a:xfrm rot="5400000">
            <a:off x="4969716" y="3339667"/>
            <a:ext cx="351167" cy="351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01975" y="1687413"/>
            <a:ext cx="4439338" cy="646331"/>
          </a:xfrm>
          <a:prstGeom prst="rect">
            <a:avLst/>
          </a:prstGeom>
          <a:solidFill>
            <a:schemeClr val="bg2">
              <a:lumMod val="25000"/>
            </a:schemeClr>
          </a:solidFill>
        </p:spPr>
        <p:txBody>
          <a:bodyPr wrap="square" rtlCol="0">
            <a:spAutoFit/>
          </a:bodyPr>
          <a:lstStyle/>
          <a:p>
            <a:pPr marL="285750" indent="-285750">
              <a:buFont typeface="Wingdings" panose="05000000000000000000" pitchFamily="2" charset="2"/>
              <a:buChar char="Ø"/>
            </a:pPr>
            <a:r>
              <a:rPr lang="en-US" dirty="0">
                <a:solidFill>
                  <a:schemeClr val="bg1"/>
                </a:solidFill>
              </a:rPr>
              <a:t>IDENTIFY TRENDING TECHNOLOGIES SHAPING RETAIL INDUSTRY</a:t>
            </a:r>
          </a:p>
        </p:txBody>
      </p:sp>
      <p:sp>
        <p:nvSpPr>
          <p:cNvPr id="22" name="TextBox 21"/>
          <p:cNvSpPr txBox="1"/>
          <p:nvPr/>
        </p:nvSpPr>
        <p:spPr>
          <a:xfrm>
            <a:off x="7601974" y="2590684"/>
            <a:ext cx="4439337" cy="646331"/>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HIGHLIGHT BENEFITS TO BUSINESS THROUGH EACH TECHNOLOGY</a:t>
            </a:r>
          </a:p>
        </p:txBody>
      </p:sp>
      <p:sp>
        <p:nvSpPr>
          <p:cNvPr id="23" name="TextBox 22"/>
          <p:cNvSpPr txBox="1"/>
          <p:nvPr/>
        </p:nvSpPr>
        <p:spPr>
          <a:xfrm>
            <a:off x="7601974" y="3612399"/>
            <a:ext cx="4439338" cy="369332"/>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ADDRESS IMPLEMENTATION CHALLENGES</a:t>
            </a:r>
          </a:p>
        </p:txBody>
      </p:sp>
      <p:sp>
        <p:nvSpPr>
          <p:cNvPr id="24" name="TextBox 23"/>
          <p:cNvSpPr txBox="1"/>
          <p:nvPr/>
        </p:nvSpPr>
        <p:spPr>
          <a:xfrm>
            <a:off x="7601975" y="4376387"/>
            <a:ext cx="4439335" cy="369332"/>
          </a:xfrm>
          <a:prstGeom prst="rect">
            <a:avLst/>
          </a:prstGeom>
          <a:solidFill>
            <a:schemeClr val="bg2">
              <a:lumMod val="25000"/>
            </a:schemeClr>
          </a:solidFill>
        </p:spPr>
        <p:txBody>
          <a:bodyPr wrap="square" rtlCol="0">
            <a:spAutoFit/>
          </a:bodyPr>
          <a:lstStyle/>
          <a:p>
            <a:pPr marL="285750" indent="-285750">
              <a:buFont typeface="Wingdings" panose="05000000000000000000" pitchFamily="2" charset="2"/>
              <a:buChar char="Ø"/>
            </a:pPr>
            <a:r>
              <a:rPr lang="en-US" dirty="0">
                <a:solidFill>
                  <a:schemeClr val="bg1"/>
                </a:solidFill>
              </a:rPr>
              <a:t>SHORTLIST POTENTIAL VENDORS LIST</a:t>
            </a:r>
          </a:p>
        </p:txBody>
      </p:sp>
      <p:sp>
        <p:nvSpPr>
          <p:cNvPr id="28" name="TextBox 27"/>
          <p:cNvSpPr txBox="1"/>
          <p:nvPr/>
        </p:nvSpPr>
        <p:spPr>
          <a:xfrm>
            <a:off x="7601974" y="5140375"/>
            <a:ext cx="4439336" cy="646331"/>
          </a:xfrm>
          <a:prstGeom prst="rect">
            <a:avLst/>
          </a:prstGeom>
          <a:solidFill>
            <a:schemeClr val="bg2">
              <a:lumMod val="25000"/>
            </a:schemeClr>
          </a:solidFill>
        </p:spPr>
        <p:txBody>
          <a:bodyPr wrap="square" rtlCol="0">
            <a:spAutoFit/>
          </a:bodyPr>
          <a:lstStyle>
            <a:defPPr>
              <a:defRPr lang="en-US"/>
            </a:defPPr>
            <a:lvl1pPr marL="285750" indent="-285750" algn="ctr">
              <a:buFont typeface="Wingdings" panose="05000000000000000000" pitchFamily="2" charset="2"/>
              <a:buChar char="Ø"/>
              <a:defRPr>
                <a:solidFill>
                  <a:schemeClr val="bg1"/>
                </a:solidFill>
              </a:defRPr>
            </a:lvl1pPr>
          </a:lstStyle>
          <a:p>
            <a:r>
              <a:rPr lang="en-US" dirty="0"/>
              <a:t>SHARE OVERALL SUMMARY AND FUTURE ROADMAP</a:t>
            </a:r>
          </a:p>
        </p:txBody>
      </p:sp>
    </p:spTree>
    <p:extLst>
      <p:ext uri="{BB962C8B-B14F-4D97-AF65-F5344CB8AC3E}">
        <p14:creationId xmlns:p14="http://schemas.microsoft.com/office/powerpoint/2010/main" val="157336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4">
            <a:extLst>
              <a:ext uri="{FF2B5EF4-FFF2-40B4-BE49-F238E27FC236}">
                <a16:creationId xmlns:a16="http://schemas.microsoft.com/office/drawing/2014/main" id="{004EADAD-7EA8-4CE0-BEA7-4B1181316533}"/>
              </a:ext>
            </a:extLst>
          </p:cNvPr>
          <p:cNvSpPr txBox="1">
            <a:spLocks noGrp="1"/>
          </p:cNvSpPr>
          <p:nvPr>
            <p:ph type="title"/>
          </p:nvPr>
        </p:nvSpPr>
        <p:spPr>
          <a:xfrm>
            <a:off x="1947872" y="308899"/>
            <a:ext cx="8098972" cy="587917"/>
          </a:xfrm>
          <a:prstGeom prst="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000" b="1" dirty="0">
                <a:ln w="0"/>
                <a:solidFill>
                  <a:schemeClr val="bg1">
                    <a:lumMod val="95000"/>
                  </a:schemeClr>
                </a:solidFill>
                <a:effectLst>
                  <a:outerShdw blurRad="38100" dist="19050" dir="2700000" algn="tl" rotWithShape="0">
                    <a:schemeClr val="dk1">
                      <a:alpha val="40000"/>
                    </a:schemeClr>
                  </a:outerShdw>
                </a:effectLst>
                <a:latin typeface="+mn-lt"/>
                <a:ea typeface="+mn-ea"/>
                <a:cs typeface="+mn-cs"/>
              </a:rPr>
              <a:t>FLOOD DATA VISUALIZATION AND ANALYSIS USING TABLEAU</a:t>
            </a:r>
          </a:p>
        </p:txBody>
      </p:sp>
      <p:pic>
        <p:nvPicPr>
          <p:cNvPr id="6" name="Picture 5">
            <a:extLst>
              <a:ext uri="{FF2B5EF4-FFF2-40B4-BE49-F238E27FC236}">
                <a16:creationId xmlns:a16="http://schemas.microsoft.com/office/drawing/2014/main" id="{A903CB67-288B-4FF3-92EB-E7DB7777C8BF}"/>
              </a:ext>
            </a:extLst>
          </p:cNvPr>
          <p:cNvPicPr>
            <a:picLocks noChangeAspect="1"/>
          </p:cNvPicPr>
          <p:nvPr/>
        </p:nvPicPr>
        <p:blipFill rotWithShape="1">
          <a:blip r:embed="rId2">
            <a:extLst>
              <a:ext uri="{28A0092B-C50C-407E-A947-70E740481C1C}">
                <a14:useLocalDpi xmlns:a14="http://schemas.microsoft.com/office/drawing/2010/main" val="0"/>
              </a:ext>
            </a:extLst>
          </a:blip>
          <a:srcRect t="12778" r="2212" b="8964"/>
          <a:stretch/>
        </p:blipFill>
        <p:spPr>
          <a:xfrm>
            <a:off x="269631" y="1051414"/>
            <a:ext cx="11922369" cy="5366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14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A34294-C4DD-420E-8380-6A3A1E174392}"/>
              </a:ext>
            </a:extLst>
          </p:cNvPr>
          <p:cNvSpPr/>
          <p:nvPr/>
        </p:nvSpPr>
        <p:spPr>
          <a:xfrm>
            <a:off x="2653184" y="455646"/>
            <a:ext cx="7350788" cy="448407"/>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MICROSTRATEGY- Creating Layouts and Panels to Generate Dashboards</a:t>
            </a:r>
          </a:p>
        </p:txBody>
      </p:sp>
      <p:pic>
        <p:nvPicPr>
          <p:cNvPr id="6" name="Picture 5">
            <a:extLst>
              <a:ext uri="{FF2B5EF4-FFF2-40B4-BE49-F238E27FC236}">
                <a16:creationId xmlns:a16="http://schemas.microsoft.com/office/drawing/2014/main" id="{5E893D21-5B38-4F39-9637-AD81FFB1C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1066800"/>
            <a:ext cx="12192000" cy="6858000"/>
          </a:xfrm>
          <a:prstGeom prst="rect">
            <a:avLst/>
          </a:prstGeom>
        </p:spPr>
      </p:pic>
    </p:spTree>
    <p:extLst>
      <p:ext uri="{BB962C8B-B14F-4D97-AF65-F5344CB8AC3E}">
        <p14:creationId xmlns:p14="http://schemas.microsoft.com/office/powerpoint/2010/main" val="46680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363</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Agency FB</vt:lpstr>
      <vt:lpstr>Arial</vt:lpstr>
      <vt:lpstr>Calibri</vt:lpstr>
      <vt:lpstr>Calibri Light</vt:lpstr>
      <vt:lpstr>Times New Roman</vt:lpstr>
      <vt:lpstr>Trebuchet MS</vt:lpstr>
      <vt:lpstr>Wingdings</vt:lpstr>
      <vt:lpstr>Office Theme</vt:lpstr>
      <vt:lpstr>PowerPoint Presentation</vt:lpstr>
      <vt:lpstr>PowerPoint Presentation</vt:lpstr>
      <vt:lpstr>PowerPoint Presentation</vt:lpstr>
      <vt:lpstr>PowerPoint Presentation</vt:lpstr>
      <vt:lpstr>STRATEGIC PLANNING MODELS - TECHNOLOGIES IMPACTING RETAIL INDUSTRY</vt:lpstr>
      <vt:lpstr>FLOOD DATA VISUALIZATION AND ANALYSIS USING TABLEAU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Yadav</dc:creator>
  <cp:lastModifiedBy>Vipul Yadav</cp:lastModifiedBy>
  <cp:revision>38</cp:revision>
  <dcterms:created xsi:type="dcterms:W3CDTF">2017-09-23T19:28:10Z</dcterms:created>
  <dcterms:modified xsi:type="dcterms:W3CDTF">2017-10-18T15:18:02Z</dcterms:modified>
</cp:coreProperties>
</file>