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6F5F57-7D81-4F29-8A68-8F11F777BF6C}"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F42AC3D9-DAF7-415A-BE02-7B30E44F0B0B}">
      <dgm:prSet phldrT="[Text]"/>
      <dgm:spPr/>
      <dgm:t>
        <a:bodyPr/>
        <a:lstStyle/>
        <a:p>
          <a:r>
            <a:rPr lang="en-US" dirty="0"/>
            <a:t>QUALITATIVE RISK ANALYSIS</a:t>
          </a:r>
        </a:p>
      </dgm:t>
    </dgm:pt>
    <dgm:pt modelId="{58101DAD-432C-4053-8DEE-8F8AB572F735}" type="parTrans" cxnId="{404C36AF-CE84-4525-B245-E78CEB0F8E8E}">
      <dgm:prSet/>
      <dgm:spPr/>
      <dgm:t>
        <a:bodyPr/>
        <a:lstStyle/>
        <a:p>
          <a:endParaRPr lang="en-US"/>
        </a:p>
      </dgm:t>
    </dgm:pt>
    <dgm:pt modelId="{E6200CA9-7C74-454E-BDF1-C050B9C902AE}" type="sibTrans" cxnId="{404C36AF-CE84-4525-B245-E78CEB0F8E8E}">
      <dgm:prSet/>
      <dgm:spPr/>
      <dgm:t>
        <a:bodyPr/>
        <a:lstStyle/>
        <a:p>
          <a:endParaRPr lang="en-US"/>
        </a:p>
      </dgm:t>
    </dgm:pt>
    <dgm:pt modelId="{31C8E04F-F557-475E-ABE3-624DC5A98C20}">
      <dgm:prSet phldrT="[Text]"/>
      <dgm:spPr/>
      <dgm:t>
        <a:bodyPr/>
        <a:lstStyle/>
        <a:p>
          <a:r>
            <a:rPr lang="en-US" dirty="0"/>
            <a:t>PERFORMED  CRITERIA SELECTION TO PRIORITIZE ASSETS</a:t>
          </a:r>
        </a:p>
      </dgm:t>
    </dgm:pt>
    <dgm:pt modelId="{532A0BB3-8A83-4548-8624-5CA7C4D9BA3A}" type="parTrans" cxnId="{40FF3F86-9335-4BC0-968B-939A8FBCA57B}">
      <dgm:prSet/>
      <dgm:spPr/>
      <dgm:t>
        <a:bodyPr/>
        <a:lstStyle/>
        <a:p>
          <a:endParaRPr lang="en-US"/>
        </a:p>
      </dgm:t>
    </dgm:pt>
    <dgm:pt modelId="{F4B70B4D-5BE9-4029-A910-939A183FD330}" type="sibTrans" cxnId="{40FF3F86-9335-4BC0-968B-939A8FBCA57B}">
      <dgm:prSet/>
      <dgm:spPr/>
      <dgm:t>
        <a:bodyPr/>
        <a:lstStyle/>
        <a:p>
          <a:endParaRPr lang="en-US"/>
        </a:p>
      </dgm:t>
    </dgm:pt>
    <dgm:pt modelId="{1DAAF2CD-121D-4C1C-AA2E-38A2C08329A3}">
      <dgm:prSet phldrT="[Text]"/>
      <dgm:spPr/>
      <dgm:t>
        <a:bodyPr/>
        <a:lstStyle/>
        <a:p>
          <a:r>
            <a:rPr lang="en-US" dirty="0"/>
            <a:t>PERFOMED ASSET CLASSIFICATION</a:t>
          </a:r>
        </a:p>
        <a:p>
          <a:endParaRPr lang="en-US" dirty="0"/>
        </a:p>
      </dgm:t>
    </dgm:pt>
    <dgm:pt modelId="{0D45801F-797D-47CB-B514-9AE643D81DD1}" type="parTrans" cxnId="{5885E541-74D1-4897-AD90-F18FFE3F3BCE}">
      <dgm:prSet/>
      <dgm:spPr/>
      <dgm:t>
        <a:bodyPr/>
        <a:lstStyle/>
        <a:p>
          <a:endParaRPr lang="en-US"/>
        </a:p>
      </dgm:t>
    </dgm:pt>
    <dgm:pt modelId="{846FF4B8-4EA0-4BEB-8345-A10F5647945C}" type="sibTrans" cxnId="{5885E541-74D1-4897-AD90-F18FFE3F3BCE}">
      <dgm:prSet/>
      <dgm:spPr/>
      <dgm:t>
        <a:bodyPr/>
        <a:lstStyle/>
        <a:p>
          <a:endParaRPr lang="en-US"/>
        </a:p>
      </dgm:t>
    </dgm:pt>
    <dgm:pt modelId="{B69D0F28-744F-49EF-A2B0-A49B0DCCFA12}">
      <dgm:prSet phldrT="[Text]"/>
      <dgm:spPr/>
      <dgm:t>
        <a:bodyPr/>
        <a:lstStyle/>
        <a:p>
          <a:r>
            <a:rPr lang="en-US" dirty="0"/>
            <a:t>DID FAULT TREEE ANALYSIS AND CREATED  RISK METRICS</a:t>
          </a:r>
        </a:p>
      </dgm:t>
    </dgm:pt>
    <dgm:pt modelId="{34A55186-65C0-4D46-9A52-F21AFD012E05}" type="parTrans" cxnId="{59ADD30D-3C13-4129-BE20-8B58ACC107C9}">
      <dgm:prSet/>
      <dgm:spPr/>
      <dgm:t>
        <a:bodyPr/>
        <a:lstStyle/>
        <a:p>
          <a:endParaRPr lang="en-US"/>
        </a:p>
      </dgm:t>
    </dgm:pt>
    <dgm:pt modelId="{57BA465A-5B34-41A8-9480-660D17090C88}" type="sibTrans" cxnId="{59ADD30D-3C13-4129-BE20-8B58ACC107C9}">
      <dgm:prSet/>
      <dgm:spPr/>
      <dgm:t>
        <a:bodyPr/>
        <a:lstStyle/>
        <a:p>
          <a:endParaRPr lang="en-US"/>
        </a:p>
      </dgm:t>
    </dgm:pt>
    <dgm:pt modelId="{0572DA76-4E13-4C0F-BCF3-4A7CDB2EBE33}">
      <dgm:prSet phldrT="[Text]"/>
      <dgm:spPr/>
      <dgm:t>
        <a:bodyPr/>
        <a:lstStyle/>
        <a:p>
          <a:r>
            <a:rPr lang="en-US" dirty="0"/>
            <a:t>IDENTIFIED POTENTIAL  VULNERABILITIES AND THREATS</a:t>
          </a:r>
        </a:p>
      </dgm:t>
    </dgm:pt>
    <dgm:pt modelId="{B23399D6-4C80-4DD8-824B-84C3D47ACA9D}" type="parTrans" cxnId="{A9FA777E-52CB-456D-A909-33B375CE8E92}">
      <dgm:prSet/>
      <dgm:spPr/>
      <dgm:t>
        <a:bodyPr/>
        <a:lstStyle/>
        <a:p>
          <a:endParaRPr lang="en-US"/>
        </a:p>
      </dgm:t>
    </dgm:pt>
    <dgm:pt modelId="{4828082B-FD7E-43AD-8637-BB5B628C6A3B}" type="sibTrans" cxnId="{A9FA777E-52CB-456D-A909-33B375CE8E92}">
      <dgm:prSet/>
      <dgm:spPr/>
      <dgm:t>
        <a:bodyPr/>
        <a:lstStyle/>
        <a:p>
          <a:endParaRPr lang="en-US"/>
        </a:p>
      </dgm:t>
    </dgm:pt>
    <dgm:pt modelId="{995D0CCF-4A48-4DFC-BC18-4CADB461145A}" type="pres">
      <dgm:prSet presAssocID="{406F5F57-7D81-4F29-8A68-8F11F777BF6C}" presName="Name0" presStyleCnt="0">
        <dgm:presLayoutVars>
          <dgm:chMax val="1"/>
          <dgm:dir/>
          <dgm:animLvl val="ctr"/>
          <dgm:resizeHandles val="exact"/>
        </dgm:presLayoutVars>
      </dgm:prSet>
      <dgm:spPr/>
    </dgm:pt>
    <dgm:pt modelId="{E979B9E0-B862-477C-8822-24E98CD15D90}" type="pres">
      <dgm:prSet presAssocID="{F42AC3D9-DAF7-415A-BE02-7B30E44F0B0B}" presName="centerShape" presStyleLbl="node0" presStyleIdx="0" presStyleCnt="1"/>
      <dgm:spPr/>
    </dgm:pt>
    <dgm:pt modelId="{77E22AA9-4162-4323-B474-ADD81A0FBB82}" type="pres">
      <dgm:prSet presAssocID="{532A0BB3-8A83-4548-8624-5CA7C4D9BA3A}" presName="parTrans" presStyleLbl="sibTrans2D1" presStyleIdx="0" presStyleCnt="4"/>
      <dgm:spPr/>
    </dgm:pt>
    <dgm:pt modelId="{7EE8314E-D2F9-4C77-9FBD-2DC533CFB982}" type="pres">
      <dgm:prSet presAssocID="{532A0BB3-8A83-4548-8624-5CA7C4D9BA3A}" presName="connectorText" presStyleLbl="sibTrans2D1" presStyleIdx="0" presStyleCnt="4"/>
      <dgm:spPr/>
    </dgm:pt>
    <dgm:pt modelId="{3E936D4F-14D6-48C7-BD06-07A1FD699A4A}" type="pres">
      <dgm:prSet presAssocID="{31C8E04F-F557-475E-ABE3-624DC5A98C20}" presName="node" presStyleLbl="node1" presStyleIdx="0" presStyleCnt="4">
        <dgm:presLayoutVars>
          <dgm:bulletEnabled val="1"/>
        </dgm:presLayoutVars>
      </dgm:prSet>
      <dgm:spPr/>
    </dgm:pt>
    <dgm:pt modelId="{BFC4C3CE-FF08-4D3E-94D4-1E6FEC99328E}" type="pres">
      <dgm:prSet presAssocID="{0D45801F-797D-47CB-B514-9AE643D81DD1}" presName="parTrans" presStyleLbl="sibTrans2D1" presStyleIdx="1" presStyleCnt="4"/>
      <dgm:spPr/>
    </dgm:pt>
    <dgm:pt modelId="{28B22AE5-BDC2-45C7-9312-0FB007E8F0E2}" type="pres">
      <dgm:prSet presAssocID="{0D45801F-797D-47CB-B514-9AE643D81DD1}" presName="connectorText" presStyleLbl="sibTrans2D1" presStyleIdx="1" presStyleCnt="4"/>
      <dgm:spPr/>
    </dgm:pt>
    <dgm:pt modelId="{6C9CF58B-A116-4077-9633-ED76546860C1}" type="pres">
      <dgm:prSet presAssocID="{1DAAF2CD-121D-4C1C-AA2E-38A2C08329A3}" presName="node" presStyleLbl="node1" presStyleIdx="1" presStyleCnt="4">
        <dgm:presLayoutVars>
          <dgm:bulletEnabled val="1"/>
        </dgm:presLayoutVars>
      </dgm:prSet>
      <dgm:spPr/>
    </dgm:pt>
    <dgm:pt modelId="{815FC0B9-E817-4296-B480-F33292E50B19}" type="pres">
      <dgm:prSet presAssocID="{34A55186-65C0-4D46-9A52-F21AFD012E05}" presName="parTrans" presStyleLbl="sibTrans2D1" presStyleIdx="2" presStyleCnt="4"/>
      <dgm:spPr/>
    </dgm:pt>
    <dgm:pt modelId="{631CE471-612C-400E-92F9-0F3E60541A5A}" type="pres">
      <dgm:prSet presAssocID="{34A55186-65C0-4D46-9A52-F21AFD012E05}" presName="connectorText" presStyleLbl="sibTrans2D1" presStyleIdx="2" presStyleCnt="4"/>
      <dgm:spPr/>
    </dgm:pt>
    <dgm:pt modelId="{67D14F6C-7061-4E90-96FC-749B25FDF447}" type="pres">
      <dgm:prSet presAssocID="{B69D0F28-744F-49EF-A2B0-A49B0DCCFA12}" presName="node" presStyleLbl="node1" presStyleIdx="2" presStyleCnt="4">
        <dgm:presLayoutVars>
          <dgm:bulletEnabled val="1"/>
        </dgm:presLayoutVars>
      </dgm:prSet>
      <dgm:spPr/>
    </dgm:pt>
    <dgm:pt modelId="{34DE0BF5-A033-4F84-8402-CF4DCE1F6EB0}" type="pres">
      <dgm:prSet presAssocID="{B23399D6-4C80-4DD8-824B-84C3D47ACA9D}" presName="parTrans" presStyleLbl="sibTrans2D1" presStyleIdx="3" presStyleCnt="4"/>
      <dgm:spPr/>
    </dgm:pt>
    <dgm:pt modelId="{745A40B8-2AFC-4362-A19B-2395B0E11AEB}" type="pres">
      <dgm:prSet presAssocID="{B23399D6-4C80-4DD8-824B-84C3D47ACA9D}" presName="connectorText" presStyleLbl="sibTrans2D1" presStyleIdx="3" presStyleCnt="4"/>
      <dgm:spPr/>
    </dgm:pt>
    <dgm:pt modelId="{146357F0-ADF4-4E95-9532-D3D8990D71A0}" type="pres">
      <dgm:prSet presAssocID="{0572DA76-4E13-4C0F-BCF3-4A7CDB2EBE33}" presName="node" presStyleLbl="node1" presStyleIdx="3" presStyleCnt="4">
        <dgm:presLayoutVars>
          <dgm:bulletEnabled val="1"/>
        </dgm:presLayoutVars>
      </dgm:prSet>
      <dgm:spPr/>
    </dgm:pt>
  </dgm:ptLst>
  <dgm:cxnLst>
    <dgm:cxn modelId="{59ADD30D-3C13-4129-BE20-8B58ACC107C9}" srcId="{F42AC3D9-DAF7-415A-BE02-7B30E44F0B0B}" destId="{B69D0F28-744F-49EF-A2B0-A49B0DCCFA12}" srcOrd="2" destOrd="0" parTransId="{34A55186-65C0-4D46-9A52-F21AFD012E05}" sibTransId="{57BA465A-5B34-41A8-9480-660D17090C88}"/>
    <dgm:cxn modelId="{E4FC7120-FAEC-444B-9648-F608083B5FC2}" type="presOf" srcId="{0D45801F-797D-47CB-B514-9AE643D81DD1}" destId="{28B22AE5-BDC2-45C7-9312-0FB007E8F0E2}" srcOrd="1" destOrd="0" presId="urn:microsoft.com/office/officeart/2005/8/layout/radial5"/>
    <dgm:cxn modelId="{10DC5C22-C4D7-47E8-8F0F-94E623A6D66A}" type="presOf" srcId="{532A0BB3-8A83-4548-8624-5CA7C4D9BA3A}" destId="{77E22AA9-4162-4323-B474-ADD81A0FBB82}" srcOrd="0" destOrd="0" presId="urn:microsoft.com/office/officeart/2005/8/layout/radial5"/>
    <dgm:cxn modelId="{C682E230-2EF2-4541-890E-166008CE378F}" type="presOf" srcId="{0D45801F-797D-47CB-B514-9AE643D81DD1}" destId="{BFC4C3CE-FF08-4D3E-94D4-1E6FEC99328E}" srcOrd="0" destOrd="0" presId="urn:microsoft.com/office/officeart/2005/8/layout/radial5"/>
    <dgm:cxn modelId="{5885E541-74D1-4897-AD90-F18FFE3F3BCE}" srcId="{F42AC3D9-DAF7-415A-BE02-7B30E44F0B0B}" destId="{1DAAF2CD-121D-4C1C-AA2E-38A2C08329A3}" srcOrd="1" destOrd="0" parTransId="{0D45801F-797D-47CB-B514-9AE643D81DD1}" sibTransId="{846FF4B8-4EA0-4BEB-8345-A10F5647945C}"/>
    <dgm:cxn modelId="{4F570B4C-BA86-48A5-8F69-701D58D41F9B}" type="presOf" srcId="{406F5F57-7D81-4F29-8A68-8F11F777BF6C}" destId="{995D0CCF-4A48-4DFC-BC18-4CADB461145A}" srcOrd="0" destOrd="0" presId="urn:microsoft.com/office/officeart/2005/8/layout/radial5"/>
    <dgm:cxn modelId="{355BCC6D-7F79-4465-98EE-C1426D5E6208}" type="presOf" srcId="{B23399D6-4C80-4DD8-824B-84C3D47ACA9D}" destId="{34DE0BF5-A033-4F84-8402-CF4DCE1F6EB0}" srcOrd="0" destOrd="0" presId="urn:microsoft.com/office/officeart/2005/8/layout/radial5"/>
    <dgm:cxn modelId="{1E934675-00B8-4368-9233-FC39AFCE90C9}" type="presOf" srcId="{34A55186-65C0-4D46-9A52-F21AFD012E05}" destId="{631CE471-612C-400E-92F9-0F3E60541A5A}" srcOrd="1" destOrd="0" presId="urn:microsoft.com/office/officeart/2005/8/layout/radial5"/>
    <dgm:cxn modelId="{A9FA777E-52CB-456D-A909-33B375CE8E92}" srcId="{F42AC3D9-DAF7-415A-BE02-7B30E44F0B0B}" destId="{0572DA76-4E13-4C0F-BCF3-4A7CDB2EBE33}" srcOrd="3" destOrd="0" parTransId="{B23399D6-4C80-4DD8-824B-84C3D47ACA9D}" sibTransId="{4828082B-FD7E-43AD-8637-BB5B628C6A3B}"/>
    <dgm:cxn modelId="{40FF3F86-9335-4BC0-968B-939A8FBCA57B}" srcId="{F42AC3D9-DAF7-415A-BE02-7B30E44F0B0B}" destId="{31C8E04F-F557-475E-ABE3-624DC5A98C20}" srcOrd="0" destOrd="0" parTransId="{532A0BB3-8A83-4548-8624-5CA7C4D9BA3A}" sibTransId="{F4B70B4D-5BE9-4029-A910-939A183FD330}"/>
    <dgm:cxn modelId="{F1170A89-BAEC-4760-9928-1374416F281B}" type="presOf" srcId="{B23399D6-4C80-4DD8-824B-84C3D47ACA9D}" destId="{745A40B8-2AFC-4362-A19B-2395B0E11AEB}" srcOrd="1" destOrd="0" presId="urn:microsoft.com/office/officeart/2005/8/layout/radial5"/>
    <dgm:cxn modelId="{BDC0D789-384A-4E01-AB9B-4A94E7C53E23}" type="presOf" srcId="{F42AC3D9-DAF7-415A-BE02-7B30E44F0B0B}" destId="{E979B9E0-B862-477C-8822-24E98CD15D90}" srcOrd="0" destOrd="0" presId="urn:microsoft.com/office/officeart/2005/8/layout/radial5"/>
    <dgm:cxn modelId="{EF603092-74B7-4A1E-A5D1-C9F05D050D86}" type="presOf" srcId="{B69D0F28-744F-49EF-A2B0-A49B0DCCFA12}" destId="{67D14F6C-7061-4E90-96FC-749B25FDF447}" srcOrd="0" destOrd="0" presId="urn:microsoft.com/office/officeart/2005/8/layout/radial5"/>
    <dgm:cxn modelId="{A60AF296-8693-46BD-A0C3-64D8C9EBB696}" type="presOf" srcId="{532A0BB3-8A83-4548-8624-5CA7C4D9BA3A}" destId="{7EE8314E-D2F9-4C77-9FBD-2DC533CFB982}" srcOrd="1" destOrd="0" presId="urn:microsoft.com/office/officeart/2005/8/layout/radial5"/>
    <dgm:cxn modelId="{404C36AF-CE84-4525-B245-E78CEB0F8E8E}" srcId="{406F5F57-7D81-4F29-8A68-8F11F777BF6C}" destId="{F42AC3D9-DAF7-415A-BE02-7B30E44F0B0B}" srcOrd="0" destOrd="0" parTransId="{58101DAD-432C-4053-8DEE-8F8AB572F735}" sibTransId="{E6200CA9-7C74-454E-BDF1-C050B9C902AE}"/>
    <dgm:cxn modelId="{AFD1F9C2-5812-45E8-8620-37C2C9692D77}" type="presOf" srcId="{0572DA76-4E13-4C0F-BCF3-4A7CDB2EBE33}" destId="{146357F0-ADF4-4E95-9532-D3D8990D71A0}" srcOrd="0" destOrd="0" presId="urn:microsoft.com/office/officeart/2005/8/layout/radial5"/>
    <dgm:cxn modelId="{98B1B2E2-134F-4DCC-9BB0-5907A927A730}" type="presOf" srcId="{31C8E04F-F557-475E-ABE3-624DC5A98C20}" destId="{3E936D4F-14D6-48C7-BD06-07A1FD699A4A}" srcOrd="0" destOrd="0" presId="urn:microsoft.com/office/officeart/2005/8/layout/radial5"/>
    <dgm:cxn modelId="{258EC4E4-C0EC-4887-B87D-A316AE028D3C}" type="presOf" srcId="{34A55186-65C0-4D46-9A52-F21AFD012E05}" destId="{815FC0B9-E817-4296-B480-F33292E50B19}" srcOrd="0" destOrd="0" presId="urn:microsoft.com/office/officeart/2005/8/layout/radial5"/>
    <dgm:cxn modelId="{7BAEE9EE-70AB-4932-830B-8C1B575177D2}" type="presOf" srcId="{1DAAF2CD-121D-4C1C-AA2E-38A2C08329A3}" destId="{6C9CF58B-A116-4077-9633-ED76546860C1}" srcOrd="0" destOrd="0" presId="urn:microsoft.com/office/officeart/2005/8/layout/radial5"/>
    <dgm:cxn modelId="{BCF35465-FF08-4511-90EC-10ED9C00050C}" type="presParOf" srcId="{995D0CCF-4A48-4DFC-BC18-4CADB461145A}" destId="{E979B9E0-B862-477C-8822-24E98CD15D90}" srcOrd="0" destOrd="0" presId="urn:microsoft.com/office/officeart/2005/8/layout/radial5"/>
    <dgm:cxn modelId="{82A3AB14-8CCC-40E2-A1AF-57E6EAA8AFB4}" type="presParOf" srcId="{995D0CCF-4A48-4DFC-BC18-4CADB461145A}" destId="{77E22AA9-4162-4323-B474-ADD81A0FBB82}" srcOrd="1" destOrd="0" presId="urn:microsoft.com/office/officeart/2005/8/layout/radial5"/>
    <dgm:cxn modelId="{6902B596-9E0C-44BE-AD4A-90EDF59D4005}" type="presParOf" srcId="{77E22AA9-4162-4323-B474-ADD81A0FBB82}" destId="{7EE8314E-D2F9-4C77-9FBD-2DC533CFB982}" srcOrd="0" destOrd="0" presId="urn:microsoft.com/office/officeart/2005/8/layout/radial5"/>
    <dgm:cxn modelId="{DEF4489A-46F4-4275-926C-C2185CCE1C0D}" type="presParOf" srcId="{995D0CCF-4A48-4DFC-BC18-4CADB461145A}" destId="{3E936D4F-14D6-48C7-BD06-07A1FD699A4A}" srcOrd="2" destOrd="0" presId="urn:microsoft.com/office/officeart/2005/8/layout/radial5"/>
    <dgm:cxn modelId="{BB45CA8B-28DA-4A2C-BBCE-FCDB17562C9F}" type="presParOf" srcId="{995D0CCF-4A48-4DFC-BC18-4CADB461145A}" destId="{BFC4C3CE-FF08-4D3E-94D4-1E6FEC99328E}" srcOrd="3" destOrd="0" presId="urn:microsoft.com/office/officeart/2005/8/layout/radial5"/>
    <dgm:cxn modelId="{6DEAEC44-2497-44D9-9BF1-E2EBDE7A9AA1}" type="presParOf" srcId="{BFC4C3CE-FF08-4D3E-94D4-1E6FEC99328E}" destId="{28B22AE5-BDC2-45C7-9312-0FB007E8F0E2}" srcOrd="0" destOrd="0" presId="urn:microsoft.com/office/officeart/2005/8/layout/radial5"/>
    <dgm:cxn modelId="{BCAD0C77-46BC-4B8F-BA5A-7D36669B3AF8}" type="presParOf" srcId="{995D0CCF-4A48-4DFC-BC18-4CADB461145A}" destId="{6C9CF58B-A116-4077-9633-ED76546860C1}" srcOrd="4" destOrd="0" presId="urn:microsoft.com/office/officeart/2005/8/layout/radial5"/>
    <dgm:cxn modelId="{5BC0AAC2-22DD-45CD-B859-6FE8DE1435A4}" type="presParOf" srcId="{995D0CCF-4A48-4DFC-BC18-4CADB461145A}" destId="{815FC0B9-E817-4296-B480-F33292E50B19}" srcOrd="5" destOrd="0" presId="urn:microsoft.com/office/officeart/2005/8/layout/radial5"/>
    <dgm:cxn modelId="{113CA914-9A53-49D4-A7BD-4A7A671F2519}" type="presParOf" srcId="{815FC0B9-E817-4296-B480-F33292E50B19}" destId="{631CE471-612C-400E-92F9-0F3E60541A5A}" srcOrd="0" destOrd="0" presId="urn:microsoft.com/office/officeart/2005/8/layout/radial5"/>
    <dgm:cxn modelId="{ED2DD6E4-1050-4D31-816E-575057D39587}" type="presParOf" srcId="{995D0CCF-4A48-4DFC-BC18-4CADB461145A}" destId="{67D14F6C-7061-4E90-96FC-749B25FDF447}" srcOrd="6" destOrd="0" presId="urn:microsoft.com/office/officeart/2005/8/layout/radial5"/>
    <dgm:cxn modelId="{8FDD73BE-7B10-4189-8908-9A12968A3E2D}" type="presParOf" srcId="{995D0CCF-4A48-4DFC-BC18-4CADB461145A}" destId="{34DE0BF5-A033-4F84-8402-CF4DCE1F6EB0}" srcOrd="7" destOrd="0" presId="urn:microsoft.com/office/officeart/2005/8/layout/radial5"/>
    <dgm:cxn modelId="{0B6D7D99-4DE1-494C-AEFD-69888AD6DCF1}" type="presParOf" srcId="{34DE0BF5-A033-4F84-8402-CF4DCE1F6EB0}" destId="{745A40B8-2AFC-4362-A19B-2395B0E11AEB}" srcOrd="0" destOrd="0" presId="urn:microsoft.com/office/officeart/2005/8/layout/radial5"/>
    <dgm:cxn modelId="{B9280FA4-3E27-48BC-ADD2-C884878FF08D}" type="presParOf" srcId="{995D0CCF-4A48-4DFC-BC18-4CADB461145A}" destId="{146357F0-ADF4-4E95-9532-D3D8990D71A0}"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6F5F57-7D81-4F29-8A68-8F11F777BF6C}"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F42AC3D9-DAF7-415A-BE02-7B30E44F0B0B}">
      <dgm:prSet phldrT="[Text]"/>
      <dgm:spPr/>
      <dgm:t>
        <a:bodyPr/>
        <a:lstStyle/>
        <a:p>
          <a:r>
            <a:rPr lang="en-US" dirty="0"/>
            <a:t>QUANTITATIVE RISK ANALYSIS</a:t>
          </a:r>
        </a:p>
      </dgm:t>
    </dgm:pt>
    <dgm:pt modelId="{58101DAD-432C-4053-8DEE-8F8AB572F735}" type="parTrans" cxnId="{404C36AF-CE84-4525-B245-E78CEB0F8E8E}">
      <dgm:prSet/>
      <dgm:spPr/>
      <dgm:t>
        <a:bodyPr/>
        <a:lstStyle/>
        <a:p>
          <a:endParaRPr lang="en-US"/>
        </a:p>
      </dgm:t>
    </dgm:pt>
    <dgm:pt modelId="{E6200CA9-7C74-454E-BDF1-C050B9C902AE}" type="sibTrans" cxnId="{404C36AF-CE84-4525-B245-E78CEB0F8E8E}">
      <dgm:prSet/>
      <dgm:spPr/>
      <dgm:t>
        <a:bodyPr/>
        <a:lstStyle/>
        <a:p>
          <a:endParaRPr lang="en-US"/>
        </a:p>
      </dgm:t>
    </dgm:pt>
    <dgm:pt modelId="{31C8E04F-F557-475E-ABE3-624DC5A98C20}">
      <dgm:prSet phldrT="[Text]"/>
      <dgm:spPr/>
      <dgm:t>
        <a:bodyPr/>
        <a:lstStyle/>
        <a:p>
          <a:r>
            <a:rPr lang="en-US" dirty="0"/>
            <a:t>DID ASSET IDENTICIATION AND CALCULATED ASSET VALUE</a:t>
          </a:r>
        </a:p>
      </dgm:t>
    </dgm:pt>
    <dgm:pt modelId="{532A0BB3-8A83-4548-8624-5CA7C4D9BA3A}" type="parTrans" cxnId="{40FF3F86-9335-4BC0-968B-939A8FBCA57B}">
      <dgm:prSet/>
      <dgm:spPr/>
      <dgm:t>
        <a:bodyPr/>
        <a:lstStyle/>
        <a:p>
          <a:endParaRPr lang="en-US"/>
        </a:p>
      </dgm:t>
    </dgm:pt>
    <dgm:pt modelId="{F4B70B4D-5BE9-4029-A910-939A183FD330}" type="sibTrans" cxnId="{40FF3F86-9335-4BC0-968B-939A8FBCA57B}">
      <dgm:prSet/>
      <dgm:spPr/>
      <dgm:t>
        <a:bodyPr/>
        <a:lstStyle/>
        <a:p>
          <a:endParaRPr lang="en-US"/>
        </a:p>
      </dgm:t>
    </dgm:pt>
    <dgm:pt modelId="{1DAAF2CD-121D-4C1C-AA2E-38A2C08329A3}">
      <dgm:prSet phldrT="[Text]"/>
      <dgm:spPr/>
      <dgm:t>
        <a:bodyPr/>
        <a:lstStyle/>
        <a:p>
          <a:r>
            <a:rPr lang="en-US" dirty="0"/>
            <a:t>IDENTIFIED COUNTER MEASURES AND COST OF COUNTER MEASURES</a:t>
          </a:r>
        </a:p>
      </dgm:t>
    </dgm:pt>
    <dgm:pt modelId="{0D45801F-797D-47CB-B514-9AE643D81DD1}" type="parTrans" cxnId="{5885E541-74D1-4897-AD90-F18FFE3F3BCE}">
      <dgm:prSet/>
      <dgm:spPr/>
      <dgm:t>
        <a:bodyPr/>
        <a:lstStyle/>
        <a:p>
          <a:endParaRPr lang="en-US"/>
        </a:p>
      </dgm:t>
    </dgm:pt>
    <dgm:pt modelId="{846FF4B8-4EA0-4BEB-8345-A10F5647945C}" type="sibTrans" cxnId="{5885E541-74D1-4897-AD90-F18FFE3F3BCE}">
      <dgm:prSet/>
      <dgm:spPr/>
      <dgm:t>
        <a:bodyPr/>
        <a:lstStyle/>
        <a:p>
          <a:endParaRPr lang="en-US"/>
        </a:p>
      </dgm:t>
    </dgm:pt>
    <dgm:pt modelId="{B69D0F28-744F-49EF-A2B0-A49B0DCCFA12}">
      <dgm:prSet phldrT="[Text]"/>
      <dgm:spPr/>
      <dgm:t>
        <a:bodyPr/>
        <a:lstStyle/>
        <a:p>
          <a:r>
            <a:rPr lang="en-US" dirty="0"/>
            <a:t>CALCULATED ALE BEFORE APPLYING COUNTER MEASURES</a:t>
          </a:r>
        </a:p>
      </dgm:t>
    </dgm:pt>
    <dgm:pt modelId="{34A55186-65C0-4D46-9A52-F21AFD012E05}" type="parTrans" cxnId="{59ADD30D-3C13-4129-BE20-8B58ACC107C9}">
      <dgm:prSet/>
      <dgm:spPr/>
      <dgm:t>
        <a:bodyPr/>
        <a:lstStyle/>
        <a:p>
          <a:endParaRPr lang="en-US"/>
        </a:p>
      </dgm:t>
    </dgm:pt>
    <dgm:pt modelId="{57BA465A-5B34-41A8-9480-660D17090C88}" type="sibTrans" cxnId="{59ADD30D-3C13-4129-BE20-8B58ACC107C9}">
      <dgm:prSet/>
      <dgm:spPr/>
      <dgm:t>
        <a:bodyPr/>
        <a:lstStyle/>
        <a:p>
          <a:endParaRPr lang="en-US"/>
        </a:p>
      </dgm:t>
    </dgm:pt>
    <dgm:pt modelId="{0572DA76-4E13-4C0F-BCF3-4A7CDB2EBE33}">
      <dgm:prSet phldrT="[Text]"/>
      <dgm:spPr/>
      <dgm:t>
        <a:bodyPr/>
        <a:lstStyle/>
        <a:p>
          <a:r>
            <a:rPr lang="en-US" dirty="0"/>
            <a:t>CALCULATED ALE AFTER APPLYING COUNTER MEASURES</a:t>
          </a:r>
          <a:endParaRPr lang="en-US" dirty="0"/>
        </a:p>
      </dgm:t>
    </dgm:pt>
    <dgm:pt modelId="{B23399D6-4C80-4DD8-824B-84C3D47ACA9D}" type="parTrans" cxnId="{A9FA777E-52CB-456D-A909-33B375CE8E92}">
      <dgm:prSet/>
      <dgm:spPr/>
      <dgm:t>
        <a:bodyPr/>
        <a:lstStyle/>
        <a:p>
          <a:endParaRPr lang="en-US"/>
        </a:p>
      </dgm:t>
    </dgm:pt>
    <dgm:pt modelId="{4828082B-FD7E-43AD-8637-BB5B628C6A3B}" type="sibTrans" cxnId="{A9FA777E-52CB-456D-A909-33B375CE8E92}">
      <dgm:prSet/>
      <dgm:spPr/>
      <dgm:t>
        <a:bodyPr/>
        <a:lstStyle/>
        <a:p>
          <a:endParaRPr lang="en-US"/>
        </a:p>
      </dgm:t>
    </dgm:pt>
    <dgm:pt modelId="{995D0CCF-4A48-4DFC-BC18-4CADB461145A}" type="pres">
      <dgm:prSet presAssocID="{406F5F57-7D81-4F29-8A68-8F11F777BF6C}" presName="Name0" presStyleCnt="0">
        <dgm:presLayoutVars>
          <dgm:chMax val="1"/>
          <dgm:dir/>
          <dgm:animLvl val="ctr"/>
          <dgm:resizeHandles val="exact"/>
        </dgm:presLayoutVars>
      </dgm:prSet>
      <dgm:spPr/>
    </dgm:pt>
    <dgm:pt modelId="{E979B9E0-B862-477C-8822-24E98CD15D90}" type="pres">
      <dgm:prSet presAssocID="{F42AC3D9-DAF7-415A-BE02-7B30E44F0B0B}" presName="centerShape" presStyleLbl="node0" presStyleIdx="0" presStyleCnt="1"/>
      <dgm:spPr/>
    </dgm:pt>
    <dgm:pt modelId="{77E22AA9-4162-4323-B474-ADD81A0FBB82}" type="pres">
      <dgm:prSet presAssocID="{532A0BB3-8A83-4548-8624-5CA7C4D9BA3A}" presName="parTrans" presStyleLbl="sibTrans2D1" presStyleIdx="0" presStyleCnt="4"/>
      <dgm:spPr/>
    </dgm:pt>
    <dgm:pt modelId="{7EE8314E-D2F9-4C77-9FBD-2DC533CFB982}" type="pres">
      <dgm:prSet presAssocID="{532A0BB3-8A83-4548-8624-5CA7C4D9BA3A}" presName="connectorText" presStyleLbl="sibTrans2D1" presStyleIdx="0" presStyleCnt="4"/>
      <dgm:spPr/>
    </dgm:pt>
    <dgm:pt modelId="{3E936D4F-14D6-48C7-BD06-07A1FD699A4A}" type="pres">
      <dgm:prSet presAssocID="{31C8E04F-F557-475E-ABE3-624DC5A98C20}" presName="node" presStyleLbl="node1" presStyleIdx="0" presStyleCnt="4">
        <dgm:presLayoutVars>
          <dgm:bulletEnabled val="1"/>
        </dgm:presLayoutVars>
      </dgm:prSet>
      <dgm:spPr/>
    </dgm:pt>
    <dgm:pt modelId="{BFC4C3CE-FF08-4D3E-94D4-1E6FEC99328E}" type="pres">
      <dgm:prSet presAssocID="{0D45801F-797D-47CB-B514-9AE643D81DD1}" presName="parTrans" presStyleLbl="sibTrans2D1" presStyleIdx="1" presStyleCnt="4"/>
      <dgm:spPr/>
    </dgm:pt>
    <dgm:pt modelId="{28B22AE5-BDC2-45C7-9312-0FB007E8F0E2}" type="pres">
      <dgm:prSet presAssocID="{0D45801F-797D-47CB-B514-9AE643D81DD1}" presName="connectorText" presStyleLbl="sibTrans2D1" presStyleIdx="1" presStyleCnt="4"/>
      <dgm:spPr/>
    </dgm:pt>
    <dgm:pt modelId="{6C9CF58B-A116-4077-9633-ED76546860C1}" type="pres">
      <dgm:prSet presAssocID="{1DAAF2CD-121D-4C1C-AA2E-38A2C08329A3}" presName="node" presStyleLbl="node1" presStyleIdx="1" presStyleCnt="4">
        <dgm:presLayoutVars>
          <dgm:bulletEnabled val="1"/>
        </dgm:presLayoutVars>
      </dgm:prSet>
      <dgm:spPr/>
    </dgm:pt>
    <dgm:pt modelId="{815FC0B9-E817-4296-B480-F33292E50B19}" type="pres">
      <dgm:prSet presAssocID="{34A55186-65C0-4D46-9A52-F21AFD012E05}" presName="parTrans" presStyleLbl="sibTrans2D1" presStyleIdx="2" presStyleCnt="4"/>
      <dgm:spPr/>
    </dgm:pt>
    <dgm:pt modelId="{631CE471-612C-400E-92F9-0F3E60541A5A}" type="pres">
      <dgm:prSet presAssocID="{34A55186-65C0-4D46-9A52-F21AFD012E05}" presName="connectorText" presStyleLbl="sibTrans2D1" presStyleIdx="2" presStyleCnt="4"/>
      <dgm:spPr/>
    </dgm:pt>
    <dgm:pt modelId="{67D14F6C-7061-4E90-96FC-749B25FDF447}" type="pres">
      <dgm:prSet presAssocID="{B69D0F28-744F-49EF-A2B0-A49B0DCCFA12}" presName="node" presStyleLbl="node1" presStyleIdx="2" presStyleCnt="4">
        <dgm:presLayoutVars>
          <dgm:bulletEnabled val="1"/>
        </dgm:presLayoutVars>
      </dgm:prSet>
      <dgm:spPr/>
    </dgm:pt>
    <dgm:pt modelId="{34DE0BF5-A033-4F84-8402-CF4DCE1F6EB0}" type="pres">
      <dgm:prSet presAssocID="{B23399D6-4C80-4DD8-824B-84C3D47ACA9D}" presName="parTrans" presStyleLbl="sibTrans2D1" presStyleIdx="3" presStyleCnt="4"/>
      <dgm:spPr/>
    </dgm:pt>
    <dgm:pt modelId="{745A40B8-2AFC-4362-A19B-2395B0E11AEB}" type="pres">
      <dgm:prSet presAssocID="{B23399D6-4C80-4DD8-824B-84C3D47ACA9D}" presName="connectorText" presStyleLbl="sibTrans2D1" presStyleIdx="3" presStyleCnt="4"/>
      <dgm:spPr/>
    </dgm:pt>
    <dgm:pt modelId="{146357F0-ADF4-4E95-9532-D3D8990D71A0}" type="pres">
      <dgm:prSet presAssocID="{0572DA76-4E13-4C0F-BCF3-4A7CDB2EBE33}" presName="node" presStyleLbl="node1" presStyleIdx="3" presStyleCnt="4">
        <dgm:presLayoutVars>
          <dgm:bulletEnabled val="1"/>
        </dgm:presLayoutVars>
      </dgm:prSet>
      <dgm:spPr/>
    </dgm:pt>
  </dgm:ptLst>
  <dgm:cxnLst>
    <dgm:cxn modelId="{59ADD30D-3C13-4129-BE20-8B58ACC107C9}" srcId="{F42AC3D9-DAF7-415A-BE02-7B30E44F0B0B}" destId="{B69D0F28-744F-49EF-A2B0-A49B0DCCFA12}" srcOrd="2" destOrd="0" parTransId="{34A55186-65C0-4D46-9A52-F21AFD012E05}" sibTransId="{57BA465A-5B34-41A8-9480-660D17090C88}"/>
    <dgm:cxn modelId="{E4FC7120-FAEC-444B-9648-F608083B5FC2}" type="presOf" srcId="{0D45801F-797D-47CB-B514-9AE643D81DD1}" destId="{28B22AE5-BDC2-45C7-9312-0FB007E8F0E2}" srcOrd="1" destOrd="0" presId="urn:microsoft.com/office/officeart/2005/8/layout/radial5"/>
    <dgm:cxn modelId="{10DC5C22-C4D7-47E8-8F0F-94E623A6D66A}" type="presOf" srcId="{532A0BB3-8A83-4548-8624-5CA7C4D9BA3A}" destId="{77E22AA9-4162-4323-B474-ADD81A0FBB82}" srcOrd="0" destOrd="0" presId="urn:microsoft.com/office/officeart/2005/8/layout/radial5"/>
    <dgm:cxn modelId="{C682E230-2EF2-4541-890E-166008CE378F}" type="presOf" srcId="{0D45801F-797D-47CB-B514-9AE643D81DD1}" destId="{BFC4C3CE-FF08-4D3E-94D4-1E6FEC99328E}" srcOrd="0" destOrd="0" presId="urn:microsoft.com/office/officeart/2005/8/layout/radial5"/>
    <dgm:cxn modelId="{5885E541-74D1-4897-AD90-F18FFE3F3BCE}" srcId="{F42AC3D9-DAF7-415A-BE02-7B30E44F0B0B}" destId="{1DAAF2CD-121D-4C1C-AA2E-38A2C08329A3}" srcOrd="1" destOrd="0" parTransId="{0D45801F-797D-47CB-B514-9AE643D81DD1}" sibTransId="{846FF4B8-4EA0-4BEB-8345-A10F5647945C}"/>
    <dgm:cxn modelId="{4F570B4C-BA86-48A5-8F69-701D58D41F9B}" type="presOf" srcId="{406F5F57-7D81-4F29-8A68-8F11F777BF6C}" destId="{995D0CCF-4A48-4DFC-BC18-4CADB461145A}" srcOrd="0" destOrd="0" presId="urn:microsoft.com/office/officeart/2005/8/layout/radial5"/>
    <dgm:cxn modelId="{355BCC6D-7F79-4465-98EE-C1426D5E6208}" type="presOf" srcId="{B23399D6-4C80-4DD8-824B-84C3D47ACA9D}" destId="{34DE0BF5-A033-4F84-8402-CF4DCE1F6EB0}" srcOrd="0" destOrd="0" presId="urn:microsoft.com/office/officeart/2005/8/layout/radial5"/>
    <dgm:cxn modelId="{1E934675-00B8-4368-9233-FC39AFCE90C9}" type="presOf" srcId="{34A55186-65C0-4D46-9A52-F21AFD012E05}" destId="{631CE471-612C-400E-92F9-0F3E60541A5A}" srcOrd="1" destOrd="0" presId="urn:microsoft.com/office/officeart/2005/8/layout/radial5"/>
    <dgm:cxn modelId="{A9FA777E-52CB-456D-A909-33B375CE8E92}" srcId="{F42AC3D9-DAF7-415A-BE02-7B30E44F0B0B}" destId="{0572DA76-4E13-4C0F-BCF3-4A7CDB2EBE33}" srcOrd="3" destOrd="0" parTransId="{B23399D6-4C80-4DD8-824B-84C3D47ACA9D}" sibTransId="{4828082B-FD7E-43AD-8637-BB5B628C6A3B}"/>
    <dgm:cxn modelId="{40FF3F86-9335-4BC0-968B-939A8FBCA57B}" srcId="{F42AC3D9-DAF7-415A-BE02-7B30E44F0B0B}" destId="{31C8E04F-F557-475E-ABE3-624DC5A98C20}" srcOrd="0" destOrd="0" parTransId="{532A0BB3-8A83-4548-8624-5CA7C4D9BA3A}" sibTransId="{F4B70B4D-5BE9-4029-A910-939A183FD330}"/>
    <dgm:cxn modelId="{F1170A89-BAEC-4760-9928-1374416F281B}" type="presOf" srcId="{B23399D6-4C80-4DD8-824B-84C3D47ACA9D}" destId="{745A40B8-2AFC-4362-A19B-2395B0E11AEB}" srcOrd="1" destOrd="0" presId="urn:microsoft.com/office/officeart/2005/8/layout/radial5"/>
    <dgm:cxn modelId="{BDC0D789-384A-4E01-AB9B-4A94E7C53E23}" type="presOf" srcId="{F42AC3D9-DAF7-415A-BE02-7B30E44F0B0B}" destId="{E979B9E0-B862-477C-8822-24E98CD15D90}" srcOrd="0" destOrd="0" presId="urn:microsoft.com/office/officeart/2005/8/layout/radial5"/>
    <dgm:cxn modelId="{EF603092-74B7-4A1E-A5D1-C9F05D050D86}" type="presOf" srcId="{B69D0F28-744F-49EF-A2B0-A49B0DCCFA12}" destId="{67D14F6C-7061-4E90-96FC-749B25FDF447}" srcOrd="0" destOrd="0" presId="urn:microsoft.com/office/officeart/2005/8/layout/radial5"/>
    <dgm:cxn modelId="{A60AF296-8693-46BD-A0C3-64D8C9EBB696}" type="presOf" srcId="{532A0BB3-8A83-4548-8624-5CA7C4D9BA3A}" destId="{7EE8314E-D2F9-4C77-9FBD-2DC533CFB982}" srcOrd="1" destOrd="0" presId="urn:microsoft.com/office/officeart/2005/8/layout/radial5"/>
    <dgm:cxn modelId="{404C36AF-CE84-4525-B245-E78CEB0F8E8E}" srcId="{406F5F57-7D81-4F29-8A68-8F11F777BF6C}" destId="{F42AC3D9-DAF7-415A-BE02-7B30E44F0B0B}" srcOrd="0" destOrd="0" parTransId="{58101DAD-432C-4053-8DEE-8F8AB572F735}" sibTransId="{E6200CA9-7C74-454E-BDF1-C050B9C902AE}"/>
    <dgm:cxn modelId="{AFD1F9C2-5812-45E8-8620-37C2C9692D77}" type="presOf" srcId="{0572DA76-4E13-4C0F-BCF3-4A7CDB2EBE33}" destId="{146357F0-ADF4-4E95-9532-D3D8990D71A0}" srcOrd="0" destOrd="0" presId="urn:microsoft.com/office/officeart/2005/8/layout/radial5"/>
    <dgm:cxn modelId="{98B1B2E2-134F-4DCC-9BB0-5907A927A730}" type="presOf" srcId="{31C8E04F-F557-475E-ABE3-624DC5A98C20}" destId="{3E936D4F-14D6-48C7-BD06-07A1FD699A4A}" srcOrd="0" destOrd="0" presId="urn:microsoft.com/office/officeart/2005/8/layout/radial5"/>
    <dgm:cxn modelId="{258EC4E4-C0EC-4887-B87D-A316AE028D3C}" type="presOf" srcId="{34A55186-65C0-4D46-9A52-F21AFD012E05}" destId="{815FC0B9-E817-4296-B480-F33292E50B19}" srcOrd="0" destOrd="0" presId="urn:microsoft.com/office/officeart/2005/8/layout/radial5"/>
    <dgm:cxn modelId="{7BAEE9EE-70AB-4932-830B-8C1B575177D2}" type="presOf" srcId="{1DAAF2CD-121D-4C1C-AA2E-38A2C08329A3}" destId="{6C9CF58B-A116-4077-9633-ED76546860C1}" srcOrd="0" destOrd="0" presId="urn:microsoft.com/office/officeart/2005/8/layout/radial5"/>
    <dgm:cxn modelId="{BCF35465-FF08-4511-90EC-10ED9C00050C}" type="presParOf" srcId="{995D0CCF-4A48-4DFC-BC18-4CADB461145A}" destId="{E979B9E0-B862-477C-8822-24E98CD15D90}" srcOrd="0" destOrd="0" presId="urn:microsoft.com/office/officeart/2005/8/layout/radial5"/>
    <dgm:cxn modelId="{82A3AB14-8CCC-40E2-A1AF-57E6EAA8AFB4}" type="presParOf" srcId="{995D0CCF-4A48-4DFC-BC18-4CADB461145A}" destId="{77E22AA9-4162-4323-B474-ADD81A0FBB82}" srcOrd="1" destOrd="0" presId="urn:microsoft.com/office/officeart/2005/8/layout/radial5"/>
    <dgm:cxn modelId="{6902B596-9E0C-44BE-AD4A-90EDF59D4005}" type="presParOf" srcId="{77E22AA9-4162-4323-B474-ADD81A0FBB82}" destId="{7EE8314E-D2F9-4C77-9FBD-2DC533CFB982}" srcOrd="0" destOrd="0" presId="urn:microsoft.com/office/officeart/2005/8/layout/radial5"/>
    <dgm:cxn modelId="{DEF4489A-46F4-4275-926C-C2185CCE1C0D}" type="presParOf" srcId="{995D0CCF-4A48-4DFC-BC18-4CADB461145A}" destId="{3E936D4F-14D6-48C7-BD06-07A1FD699A4A}" srcOrd="2" destOrd="0" presId="urn:microsoft.com/office/officeart/2005/8/layout/radial5"/>
    <dgm:cxn modelId="{BB45CA8B-28DA-4A2C-BBCE-FCDB17562C9F}" type="presParOf" srcId="{995D0CCF-4A48-4DFC-BC18-4CADB461145A}" destId="{BFC4C3CE-FF08-4D3E-94D4-1E6FEC99328E}" srcOrd="3" destOrd="0" presId="urn:microsoft.com/office/officeart/2005/8/layout/radial5"/>
    <dgm:cxn modelId="{6DEAEC44-2497-44D9-9BF1-E2EBDE7A9AA1}" type="presParOf" srcId="{BFC4C3CE-FF08-4D3E-94D4-1E6FEC99328E}" destId="{28B22AE5-BDC2-45C7-9312-0FB007E8F0E2}" srcOrd="0" destOrd="0" presId="urn:microsoft.com/office/officeart/2005/8/layout/radial5"/>
    <dgm:cxn modelId="{BCAD0C77-46BC-4B8F-BA5A-7D36669B3AF8}" type="presParOf" srcId="{995D0CCF-4A48-4DFC-BC18-4CADB461145A}" destId="{6C9CF58B-A116-4077-9633-ED76546860C1}" srcOrd="4" destOrd="0" presId="urn:microsoft.com/office/officeart/2005/8/layout/radial5"/>
    <dgm:cxn modelId="{5BC0AAC2-22DD-45CD-B859-6FE8DE1435A4}" type="presParOf" srcId="{995D0CCF-4A48-4DFC-BC18-4CADB461145A}" destId="{815FC0B9-E817-4296-B480-F33292E50B19}" srcOrd="5" destOrd="0" presId="urn:microsoft.com/office/officeart/2005/8/layout/radial5"/>
    <dgm:cxn modelId="{113CA914-9A53-49D4-A7BD-4A7A671F2519}" type="presParOf" srcId="{815FC0B9-E817-4296-B480-F33292E50B19}" destId="{631CE471-612C-400E-92F9-0F3E60541A5A}" srcOrd="0" destOrd="0" presId="urn:microsoft.com/office/officeart/2005/8/layout/radial5"/>
    <dgm:cxn modelId="{ED2DD6E4-1050-4D31-816E-575057D39587}" type="presParOf" srcId="{995D0CCF-4A48-4DFC-BC18-4CADB461145A}" destId="{67D14F6C-7061-4E90-96FC-749B25FDF447}" srcOrd="6" destOrd="0" presId="urn:microsoft.com/office/officeart/2005/8/layout/radial5"/>
    <dgm:cxn modelId="{8FDD73BE-7B10-4189-8908-9A12968A3E2D}" type="presParOf" srcId="{995D0CCF-4A48-4DFC-BC18-4CADB461145A}" destId="{34DE0BF5-A033-4F84-8402-CF4DCE1F6EB0}" srcOrd="7" destOrd="0" presId="urn:microsoft.com/office/officeart/2005/8/layout/radial5"/>
    <dgm:cxn modelId="{0B6D7D99-4DE1-494C-AEFD-69888AD6DCF1}" type="presParOf" srcId="{34DE0BF5-A033-4F84-8402-CF4DCE1F6EB0}" destId="{745A40B8-2AFC-4362-A19B-2395B0E11AEB}" srcOrd="0" destOrd="0" presId="urn:microsoft.com/office/officeart/2005/8/layout/radial5"/>
    <dgm:cxn modelId="{B9280FA4-3E27-48BC-ADD2-C884878FF08D}" type="presParOf" srcId="{995D0CCF-4A48-4DFC-BC18-4CADB461145A}" destId="{146357F0-ADF4-4E95-9532-D3D8990D71A0}" srcOrd="8" destOrd="0" presId="urn:microsoft.com/office/officeart/2005/8/layout/radial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9B9E0-B862-477C-8822-24E98CD15D90}">
      <dsp:nvSpPr>
        <dsp:cNvPr id="0" name=""/>
        <dsp:cNvSpPr/>
      </dsp:nvSpPr>
      <dsp:spPr>
        <a:xfrm>
          <a:off x="2392148" y="2085720"/>
          <a:ext cx="1247225" cy="12472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QUALITATIVE RISK ANALYSIS</a:t>
          </a:r>
        </a:p>
      </dsp:txBody>
      <dsp:txXfrm>
        <a:off x="2574800" y="2268372"/>
        <a:ext cx="881921" cy="881921"/>
      </dsp:txXfrm>
    </dsp:sp>
    <dsp:sp modelId="{77E22AA9-4162-4323-B474-ADD81A0FBB82}">
      <dsp:nvSpPr>
        <dsp:cNvPr id="0" name=""/>
        <dsp:cNvSpPr/>
      </dsp:nvSpPr>
      <dsp:spPr>
        <a:xfrm rot="16200000">
          <a:off x="2878987" y="1636634"/>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20019" y="1757171"/>
        <a:ext cx="191484" cy="238516"/>
      </dsp:txXfrm>
    </dsp:sp>
    <dsp:sp modelId="{3E936D4F-14D6-48C7-BD06-07A1FD699A4A}">
      <dsp:nvSpPr>
        <dsp:cNvPr id="0" name=""/>
        <dsp:cNvSpPr/>
      </dsp:nvSpPr>
      <dsp:spPr>
        <a:xfrm>
          <a:off x="2236245" y="10559"/>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PERFORMED  CRITERIA SELECTION TO PRIORITIZE ASSETS</a:t>
          </a:r>
        </a:p>
      </dsp:txBody>
      <dsp:txXfrm>
        <a:off x="2464560" y="238874"/>
        <a:ext cx="1102402" cy="1102402"/>
      </dsp:txXfrm>
    </dsp:sp>
    <dsp:sp modelId="{BFC4C3CE-FF08-4D3E-94D4-1E6FEC99328E}">
      <dsp:nvSpPr>
        <dsp:cNvPr id="0" name=""/>
        <dsp:cNvSpPr/>
      </dsp:nvSpPr>
      <dsp:spPr>
        <a:xfrm>
          <a:off x="3752922" y="2510570"/>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752922" y="2590075"/>
        <a:ext cx="191484" cy="238516"/>
      </dsp:txXfrm>
    </dsp:sp>
    <dsp:sp modelId="{6C9CF58B-A116-4077-9633-ED76546860C1}">
      <dsp:nvSpPr>
        <dsp:cNvPr id="0" name=""/>
        <dsp:cNvSpPr/>
      </dsp:nvSpPr>
      <dsp:spPr>
        <a:xfrm>
          <a:off x="4155503" y="1929817"/>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PERFOMED ASSET CLASSIFICATION</a:t>
          </a:r>
        </a:p>
        <a:p>
          <a:pPr marL="0" lvl="0" indent="0" algn="ctr" defTabSz="533400">
            <a:lnSpc>
              <a:spcPct val="90000"/>
            </a:lnSpc>
            <a:spcBef>
              <a:spcPct val="0"/>
            </a:spcBef>
            <a:spcAft>
              <a:spcPct val="35000"/>
            </a:spcAft>
            <a:buNone/>
          </a:pPr>
          <a:endParaRPr lang="en-US" sz="1200" kern="1200" dirty="0"/>
        </a:p>
      </dsp:txBody>
      <dsp:txXfrm>
        <a:off x="4383818" y="2158132"/>
        <a:ext cx="1102402" cy="1102402"/>
      </dsp:txXfrm>
    </dsp:sp>
    <dsp:sp modelId="{815FC0B9-E817-4296-B480-F33292E50B19}">
      <dsp:nvSpPr>
        <dsp:cNvPr id="0" name=""/>
        <dsp:cNvSpPr/>
      </dsp:nvSpPr>
      <dsp:spPr>
        <a:xfrm rot="5400000">
          <a:off x="2878987" y="3384505"/>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20019" y="3422978"/>
        <a:ext cx="191484" cy="238516"/>
      </dsp:txXfrm>
    </dsp:sp>
    <dsp:sp modelId="{67D14F6C-7061-4E90-96FC-749B25FDF447}">
      <dsp:nvSpPr>
        <dsp:cNvPr id="0" name=""/>
        <dsp:cNvSpPr/>
      </dsp:nvSpPr>
      <dsp:spPr>
        <a:xfrm>
          <a:off x="2236245" y="3849075"/>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DID FAULT TREEE ANALYSIS AND CREATED  RISK METRICS</a:t>
          </a:r>
        </a:p>
      </dsp:txBody>
      <dsp:txXfrm>
        <a:off x="2464560" y="4077390"/>
        <a:ext cx="1102402" cy="1102402"/>
      </dsp:txXfrm>
    </dsp:sp>
    <dsp:sp modelId="{34DE0BF5-A033-4F84-8402-CF4DCE1F6EB0}">
      <dsp:nvSpPr>
        <dsp:cNvPr id="0" name=""/>
        <dsp:cNvSpPr/>
      </dsp:nvSpPr>
      <dsp:spPr>
        <a:xfrm rot="10800000">
          <a:off x="2005051" y="2510570"/>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087115" y="2590075"/>
        <a:ext cx="191484" cy="238516"/>
      </dsp:txXfrm>
    </dsp:sp>
    <dsp:sp modelId="{146357F0-ADF4-4E95-9532-D3D8990D71A0}">
      <dsp:nvSpPr>
        <dsp:cNvPr id="0" name=""/>
        <dsp:cNvSpPr/>
      </dsp:nvSpPr>
      <dsp:spPr>
        <a:xfrm>
          <a:off x="316987" y="1929817"/>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IDENTIFIED POTENTIAL  VULNERABILITIES AND THREATS</a:t>
          </a:r>
        </a:p>
      </dsp:txBody>
      <dsp:txXfrm>
        <a:off x="545302" y="2158132"/>
        <a:ext cx="1102402" cy="1102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9B9E0-B862-477C-8822-24E98CD15D90}">
      <dsp:nvSpPr>
        <dsp:cNvPr id="0" name=""/>
        <dsp:cNvSpPr/>
      </dsp:nvSpPr>
      <dsp:spPr>
        <a:xfrm>
          <a:off x="2330407" y="2079664"/>
          <a:ext cx="1259338" cy="12593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QUANTITATIVE RISK ANALYSIS</a:t>
          </a:r>
        </a:p>
      </dsp:txBody>
      <dsp:txXfrm>
        <a:off x="2514833" y="2264090"/>
        <a:ext cx="890486" cy="890486"/>
      </dsp:txXfrm>
    </dsp:sp>
    <dsp:sp modelId="{77E22AA9-4162-4323-B474-ADD81A0FBB82}">
      <dsp:nvSpPr>
        <dsp:cNvPr id="0" name=""/>
        <dsp:cNvSpPr/>
      </dsp:nvSpPr>
      <dsp:spPr>
        <a:xfrm rot="16200000">
          <a:off x="2825454" y="1619191"/>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865841" y="1745213"/>
        <a:ext cx="188472" cy="256904"/>
      </dsp:txXfrm>
    </dsp:sp>
    <dsp:sp modelId="{3E936D4F-14D6-48C7-BD06-07A1FD699A4A}">
      <dsp:nvSpPr>
        <dsp:cNvPr id="0" name=""/>
        <dsp:cNvSpPr/>
      </dsp:nvSpPr>
      <dsp:spPr>
        <a:xfrm>
          <a:off x="2177910" y="7320"/>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DID ASSET IDENTICIATION AND CALCULATED ASSET VALUE</a:t>
          </a:r>
        </a:p>
      </dsp:txBody>
      <dsp:txXfrm>
        <a:off x="2407001" y="236411"/>
        <a:ext cx="1106151" cy="1106151"/>
      </dsp:txXfrm>
    </dsp:sp>
    <dsp:sp modelId="{BFC4C3CE-FF08-4D3E-94D4-1E6FEC99328E}">
      <dsp:nvSpPr>
        <dsp:cNvPr id="0" name=""/>
        <dsp:cNvSpPr/>
      </dsp:nvSpPr>
      <dsp:spPr>
        <a:xfrm>
          <a:off x="3701508" y="2495246"/>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701508" y="2580881"/>
        <a:ext cx="188472" cy="256904"/>
      </dsp:txXfrm>
    </dsp:sp>
    <dsp:sp modelId="{6C9CF58B-A116-4077-9633-ED76546860C1}">
      <dsp:nvSpPr>
        <dsp:cNvPr id="0" name=""/>
        <dsp:cNvSpPr/>
      </dsp:nvSpPr>
      <dsp:spPr>
        <a:xfrm>
          <a:off x="4097756" y="1927166"/>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IDENTIFIED COUNTER MEASURES AND COST OF COUNTER MEASURES</a:t>
          </a:r>
        </a:p>
      </dsp:txBody>
      <dsp:txXfrm>
        <a:off x="4326847" y="2156257"/>
        <a:ext cx="1106151" cy="1106151"/>
      </dsp:txXfrm>
    </dsp:sp>
    <dsp:sp modelId="{815FC0B9-E817-4296-B480-F33292E50B19}">
      <dsp:nvSpPr>
        <dsp:cNvPr id="0" name=""/>
        <dsp:cNvSpPr/>
      </dsp:nvSpPr>
      <dsp:spPr>
        <a:xfrm rot="5400000">
          <a:off x="2825454" y="3371300"/>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865841" y="3416549"/>
        <a:ext cx="188472" cy="256904"/>
      </dsp:txXfrm>
    </dsp:sp>
    <dsp:sp modelId="{67D14F6C-7061-4E90-96FC-749B25FDF447}">
      <dsp:nvSpPr>
        <dsp:cNvPr id="0" name=""/>
        <dsp:cNvSpPr/>
      </dsp:nvSpPr>
      <dsp:spPr>
        <a:xfrm>
          <a:off x="2177910" y="3847012"/>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CALCULATED ALE BEFORE APPLYING COUNTER MEASURES</a:t>
          </a:r>
        </a:p>
      </dsp:txBody>
      <dsp:txXfrm>
        <a:off x="2407001" y="4076103"/>
        <a:ext cx="1106151" cy="1106151"/>
      </dsp:txXfrm>
    </dsp:sp>
    <dsp:sp modelId="{34DE0BF5-A033-4F84-8402-CF4DCE1F6EB0}">
      <dsp:nvSpPr>
        <dsp:cNvPr id="0" name=""/>
        <dsp:cNvSpPr/>
      </dsp:nvSpPr>
      <dsp:spPr>
        <a:xfrm rot="10800000">
          <a:off x="1949400" y="2495246"/>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030173" y="2580881"/>
        <a:ext cx="188472" cy="256904"/>
      </dsp:txXfrm>
    </dsp:sp>
    <dsp:sp modelId="{146357F0-ADF4-4E95-9532-D3D8990D71A0}">
      <dsp:nvSpPr>
        <dsp:cNvPr id="0" name=""/>
        <dsp:cNvSpPr/>
      </dsp:nvSpPr>
      <dsp:spPr>
        <a:xfrm>
          <a:off x="258063" y="1927166"/>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CALCULATED ALE AFTER APPLYING COUNTER MEASURES</a:t>
          </a:r>
          <a:endParaRPr lang="en-US" sz="1100" kern="1200" dirty="0"/>
        </a:p>
      </dsp:txBody>
      <dsp:txXfrm>
        <a:off x="487154" y="2156257"/>
        <a:ext cx="1106151" cy="110615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ED8A272-91DA-4E2F-B9E1-B66E578A3FD3}"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24066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8A272-91DA-4E2F-B9E1-B66E578A3FD3}"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7558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8A272-91DA-4E2F-B9E1-B66E578A3FD3}"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9504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8A272-91DA-4E2F-B9E1-B66E578A3FD3}"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45481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D8A272-91DA-4E2F-B9E1-B66E578A3FD3}"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26986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D8A272-91DA-4E2F-B9E1-B66E578A3FD3}"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151811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D8A272-91DA-4E2F-B9E1-B66E578A3FD3}" type="datetimeFigureOut">
              <a:rPr lang="en-US" smtClean="0"/>
              <a:t>9/23/2017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447286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D8A272-91DA-4E2F-B9E1-B66E578A3FD3}" type="datetimeFigureOut">
              <a:rPr lang="en-US" smtClean="0"/>
              <a:t>9/23/2017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30393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8A272-91DA-4E2F-B9E1-B66E578A3FD3}" type="datetimeFigureOut">
              <a:rPr lang="en-US" smtClean="0"/>
              <a:t>9/23/2017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14394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D8A272-91DA-4E2F-B9E1-B66E578A3FD3}"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35659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D8A272-91DA-4E2F-B9E1-B66E578A3FD3}"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11999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8A272-91DA-4E2F-B9E1-B66E578A3FD3}" type="datetimeFigureOut">
              <a:rPr lang="en-US" smtClean="0"/>
              <a:t>9/23/2017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5A6D1-A544-4F0D-AA92-AF4EA05CB865}" type="slidenum">
              <a:rPr lang="en-US" smtClean="0"/>
              <a:t>‹#›</a:t>
            </a:fld>
            <a:endParaRPr lang="en-US"/>
          </a:p>
        </p:txBody>
      </p:sp>
    </p:spTree>
    <p:extLst>
      <p:ext uri="{BB962C8B-B14F-4D97-AF65-F5344CB8AC3E}">
        <p14:creationId xmlns:p14="http://schemas.microsoft.com/office/powerpoint/2010/main" val="1172478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162" y="1248508"/>
            <a:ext cx="2883877" cy="1079255"/>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PERFORMED COFFEE INDUSTRY ANALYSIS</a:t>
            </a:r>
          </a:p>
          <a:p>
            <a:pPr algn="ctr"/>
            <a:r>
              <a:rPr lang="en-US" sz="1600" dirty="0">
                <a:solidFill>
                  <a:schemeClr val="bg1"/>
                </a:solidFill>
                <a:latin typeface="Agency FB" panose="020B0503020202020204" pitchFamily="34" charset="0"/>
              </a:rPr>
              <a:t>USING PORTER’S 5 FORCES ANALYSIS</a:t>
            </a:r>
          </a:p>
        </p:txBody>
      </p:sp>
      <p:sp>
        <p:nvSpPr>
          <p:cNvPr id="5" name="Arrow: Right 4"/>
          <p:cNvSpPr/>
          <p:nvPr/>
        </p:nvSpPr>
        <p:spPr>
          <a:xfrm>
            <a:off x="3385039" y="1635369"/>
            <a:ext cx="988216" cy="147268"/>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73254" y="1248507"/>
            <a:ext cx="2704553" cy="1077126"/>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CAPTURED CUSTOMER FEEDBACK THROUGH SURVEYS</a:t>
            </a:r>
          </a:p>
        </p:txBody>
      </p:sp>
      <p:sp>
        <p:nvSpPr>
          <p:cNvPr id="7" name="Rectangle 6"/>
          <p:cNvSpPr/>
          <p:nvPr/>
        </p:nvSpPr>
        <p:spPr>
          <a:xfrm>
            <a:off x="8088918" y="1248507"/>
            <a:ext cx="2716827" cy="1094710"/>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APPLIED VRINE FRAMEWORK</a:t>
            </a:r>
          </a:p>
          <a:p>
            <a:pPr algn="ctr"/>
            <a:r>
              <a:rPr lang="en-US" sz="1600" dirty="0">
                <a:solidFill>
                  <a:schemeClr val="bg1"/>
                </a:solidFill>
                <a:latin typeface="Agency FB" panose="020B0503020202020204" pitchFamily="34" charset="0"/>
              </a:rPr>
              <a:t>FOR INTERNAL RESOURCES</a:t>
            </a:r>
          </a:p>
        </p:txBody>
      </p:sp>
      <p:sp>
        <p:nvSpPr>
          <p:cNvPr id="8" name="Arrow: Right 7"/>
          <p:cNvSpPr/>
          <p:nvPr/>
        </p:nvSpPr>
        <p:spPr>
          <a:xfrm>
            <a:off x="7077808" y="1571621"/>
            <a:ext cx="1011111" cy="172441"/>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p:cNvSpPr/>
          <p:nvPr/>
        </p:nvSpPr>
        <p:spPr>
          <a:xfrm rot="5400000">
            <a:off x="8993113" y="2494105"/>
            <a:ext cx="512789" cy="175847"/>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088918" y="2838422"/>
            <a:ext cx="2716827" cy="1056568"/>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IDENTIFIED BUSINESS PROBLEMS ANALYSIS THROUGH CLIENT INTERVIEWS/MEETINGS</a:t>
            </a:r>
          </a:p>
        </p:txBody>
      </p:sp>
      <p:sp>
        <p:nvSpPr>
          <p:cNvPr id="11" name="Arrow: Right 10"/>
          <p:cNvSpPr/>
          <p:nvPr/>
        </p:nvSpPr>
        <p:spPr>
          <a:xfrm rot="10800000">
            <a:off x="7077806" y="3381418"/>
            <a:ext cx="1011111" cy="19485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373254" y="2838422"/>
            <a:ext cx="2704553" cy="1073512"/>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PROVIDED RECOMMENDATIONS TO CLIENT</a:t>
            </a:r>
          </a:p>
        </p:txBody>
      </p:sp>
      <p:sp>
        <p:nvSpPr>
          <p:cNvPr id="2" name="TextBox 1"/>
          <p:cNvSpPr txBox="1"/>
          <p:nvPr/>
        </p:nvSpPr>
        <p:spPr>
          <a:xfrm>
            <a:off x="2795954" y="290145"/>
            <a:ext cx="6229342" cy="461665"/>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BUSINESS STRATEGY FOR SWEET EUGENE’S</a:t>
            </a:r>
          </a:p>
        </p:txBody>
      </p:sp>
      <p:cxnSp>
        <p:nvCxnSpPr>
          <p:cNvPr id="13" name="Straight Arrow Connector 12"/>
          <p:cNvCxnSpPr>
            <a:stCxn id="12" idx="2"/>
          </p:cNvCxnSpPr>
          <p:nvPr/>
        </p:nvCxnSpPr>
        <p:spPr>
          <a:xfrm flipH="1">
            <a:off x="3121271" y="3911934"/>
            <a:ext cx="2604260" cy="128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25988" y="3894989"/>
            <a:ext cx="10989" cy="131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25530" y="3911934"/>
            <a:ext cx="2934893" cy="128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239714" y="5249011"/>
            <a:ext cx="2857500" cy="1292609"/>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POTENTIAL  LOCATIONS FOR EXPANSION</a:t>
            </a:r>
          </a:p>
        </p:txBody>
      </p:sp>
      <p:sp>
        <p:nvSpPr>
          <p:cNvPr id="26" name="Oval 25"/>
          <p:cNvSpPr/>
          <p:nvPr/>
        </p:nvSpPr>
        <p:spPr>
          <a:xfrm>
            <a:off x="4373254" y="5249011"/>
            <a:ext cx="2857500" cy="1357774"/>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IMPROVEMENTS FOR OPERATIONAL EFFICIENCY</a:t>
            </a:r>
          </a:p>
        </p:txBody>
      </p:sp>
      <p:sp>
        <p:nvSpPr>
          <p:cNvPr id="27" name="Oval 26"/>
          <p:cNvSpPr/>
          <p:nvPr/>
        </p:nvSpPr>
        <p:spPr>
          <a:xfrm>
            <a:off x="7464664" y="5249011"/>
            <a:ext cx="2857500" cy="1292609"/>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CUSTOMER OUTREACH THROUGH SMART MARKETING </a:t>
            </a:r>
          </a:p>
        </p:txBody>
      </p:sp>
      <p:sp>
        <p:nvSpPr>
          <p:cNvPr id="19" name="Rectangle 18"/>
          <p:cNvSpPr/>
          <p:nvPr/>
        </p:nvSpPr>
        <p:spPr>
          <a:xfrm>
            <a:off x="501163" y="2838421"/>
            <a:ext cx="2834420" cy="1066000"/>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PROVIDED PROJECT SUPPORT</a:t>
            </a:r>
          </a:p>
        </p:txBody>
      </p:sp>
      <p:sp>
        <p:nvSpPr>
          <p:cNvPr id="20" name="Arrow: Right 19"/>
          <p:cNvSpPr/>
          <p:nvPr/>
        </p:nvSpPr>
        <p:spPr>
          <a:xfrm rot="10800000">
            <a:off x="3335582" y="3399144"/>
            <a:ext cx="1037672" cy="174857"/>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404446" y="993676"/>
            <a:ext cx="10964008" cy="1332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593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8363"/>
          <a:stretch/>
        </p:blipFill>
        <p:spPr>
          <a:xfrm>
            <a:off x="175846" y="1362808"/>
            <a:ext cx="4879731" cy="5209441"/>
          </a:xfrm>
          <a:prstGeom prst="rect">
            <a:avLst/>
          </a:prstGeom>
        </p:spPr>
      </p:pic>
      <p:pic>
        <p:nvPicPr>
          <p:cNvPr id="14" name="Picture 13"/>
          <p:cNvPicPr>
            <a:picLocks noChangeAspect="1"/>
          </p:cNvPicPr>
          <p:nvPr/>
        </p:nvPicPr>
        <p:blipFill>
          <a:blip r:embed="rId3"/>
          <a:stretch>
            <a:fillRect/>
          </a:stretch>
        </p:blipFill>
        <p:spPr>
          <a:xfrm>
            <a:off x="4994031" y="1278490"/>
            <a:ext cx="6937131" cy="5418285"/>
          </a:xfrm>
          <a:prstGeom prst="rect">
            <a:avLst/>
          </a:prstGeom>
        </p:spPr>
      </p:pic>
      <p:sp>
        <p:nvSpPr>
          <p:cNvPr id="15" name="TextBox 14"/>
          <p:cNvSpPr txBox="1"/>
          <p:nvPr/>
        </p:nvSpPr>
        <p:spPr>
          <a:xfrm>
            <a:off x="6647905" y="909158"/>
            <a:ext cx="3219450" cy="369332"/>
          </a:xfrm>
          <a:prstGeom prst="rect">
            <a:avLst/>
          </a:prstGeom>
          <a:solidFill>
            <a:schemeClr val="accent2">
              <a:lumMod val="60000"/>
              <a:lumOff val="40000"/>
            </a:schemeClr>
          </a:solidFill>
        </p:spPr>
        <p:txBody>
          <a:bodyPr wrap="square" rtlCol="0">
            <a:spAutoFit/>
          </a:bodyPr>
          <a:lstStyle>
            <a:defPPr>
              <a:defRPr lang="en-US"/>
            </a:defPPr>
            <a:lvl1pPr algn="ctr"/>
          </a:lstStyle>
          <a:p>
            <a:r>
              <a:rPr lang="en-US" dirty="0"/>
              <a:t>ARCHITECTURE DIAGRAM</a:t>
            </a:r>
          </a:p>
        </p:txBody>
      </p:sp>
      <p:sp>
        <p:nvSpPr>
          <p:cNvPr id="24" name="TextBox 23"/>
          <p:cNvSpPr txBox="1"/>
          <p:nvPr/>
        </p:nvSpPr>
        <p:spPr>
          <a:xfrm>
            <a:off x="687820" y="909158"/>
            <a:ext cx="3219450" cy="369332"/>
          </a:xfrm>
          <a:prstGeom prst="rect">
            <a:avLst/>
          </a:prstGeom>
          <a:solidFill>
            <a:schemeClr val="accent2">
              <a:lumMod val="60000"/>
              <a:lumOff val="40000"/>
            </a:schemeClr>
          </a:solidFill>
        </p:spPr>
        <p:txBody>
          <a:bodyPr wrap="square" rtlCol="0">
            <a:spAutoFit/>
          </a:bodyPr>
          <a:lstStyle/>
          <a:p>
            <a:pPr algn="ctr"/>
            <a:r>
              <a:rPr lang="en-US" dirty="0"/>
              <a:t>SYSTEM DIAGRAM</a:t>
            </a:r>
          </a:p>
        </p:txBody>
      </p:sp>
      <p:sp>
        <p:nvSpPr>
          <p:cNvPr id="18" name="Rectangle: Rounded Corners 17"/>
          <p:cNvSpPr/>
          <p:nvPr/>
        </p:nvSpPr>
        <p:spPr>
          <a:xfrm>
            <a:off x="3349869" y="219808"/>
            <a:ext cx="5187462" cy="44840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 GLIMPSE OF THE SYSTEM</a:t>
            </a:r>
          </a:p>
        </p:txBody>
      </p:sp>
    </p:spTree>
    <p:extLst>
      <p:ext uri="{BB962C8B-B14F-4D97-AF65-F5344CB8AC3E}">
        <p14:creationId xmlns:p14="http://schemas.microsoft.com/office/powerpoint/2010/main" val="194937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Alternate Process 4"/>
          <p:cNvSpPr/>
          <p:nvPr/>
        </p:nvSpPr>
        <p:spPr>
          <a:xfrm>
            <a:off x="4044458" y="131883"/>
            <a:ext cx="3516923" cy="1116624"/>
          </a:xfrm>
          <a:prstGeom prst="flowChartAlternate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PROJECT MANAGEMENT PLAN FOR ERP IMPLEMENTATION</a:t>
            </a:r>
          </a:p>
        </p:txBody>
      </p:sp>
      <p:sp>
        <p:nvSpPr>
          <p:cNvPr id="8" name="Arrow: Down 7"/>
          <p:cNvSpPr/>
          <p:nvPr/>
        </p:nvSpPr>
        <p:spPr>
          <a:xfrm>
            <a:off x="5587507" y="1248508"/>
            <a:ext cx="250585" cy="78251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1" y="2031023"/>
            <a:ext cx="10462846" cy="369332"/>
          </a:xfrm>
          <a:prstGeom prst="rect">
            <a:avLst/>
          </a:prstGeom>
          <a:solidFill>
            <a:schemeClr val="tx1"/>
          </a:solidFill>
        </p:spPr>
        <p:txBody>
          <a:bodyPr wrap="square" rtlCol="0">
            <a:spAutoFit/>
          </a:bodyPr>
          <a:lstStyle/>
          <a:p>
            <a:pPr algn="ctr"/>
            <a:r>
              <a:rPr lang="en-US" b="1" dirty="0">
                <a:solidFill>
                  <a:schemeClr val="bg1"/>
                </a:solidFill>
              </a:rPr>
              <a:t>TOPICS COVERED</a:t>
            </a:r>
          </a:p>
        </p:txBody>
      </p:sp>
      <p:sp>
        <p:nvSpPr>
          <p:cNvPr id="10" name="Arrow: Down 9"/>
          <p:cNvSpPr/>
          <p:nvPr/>
        </p:nvSpPr>
        <p:spPr>
          <a:xfrm>
            <a:off x="892420" y="2400355"/>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49470" y="2998204"/>
            <a:ext cx="1960684" cy="369332"/>
          </a:xfrm>
          <a:prstGeom prst="rect">
            <a:avLst/>
          </a:prstGeom>
          <a:noFill/>
        </p:spPr>
        <p:txBody>
          <a:bodyPr wrap="square" rtlCol="0">
            <a:spAutoFit/>
          </a:bodyPr>
          <a:lstStyle/>
          <a:p>
            <a:r>
              <a:rPr lang="en-US" dirty="0"/>
              <a:t>PROJECT CHARTER</a:t>
            </a:r>
          </a:p>
        </p:txBody>
      </p:sp>
      <p:sp>
        <p:nvSpPr>
          <p:cNvPr id="13" name="Arrow: Down 12"/>
          <p:cNvSpPr/>
          <p:nvPr/>
        </p:nvSpPr>
        <p:spPr>
          <a:xfrm>
            <a:off x="2809148" y="2402553"/>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110154" y="2998204"/>
            <a:ext cx="1667607" cy="646331"/>
          </a:xfrm>
          <a:prstGeom prst="rect">
            <a:avLst/>
          </a:prstGeom>
          <a:noFill/>
        </p:spPr>
        <p:txBody>
          <a:bodyPr wrap="square" rtlCol="0">
            <a:spAutoFit/>
          </a:bodyPr>
          <a:lstStyle/>
          <a:p>
            <a:r>
              <a:rPr lang="en-US" dirty="0"/>
              <a:t>STAKEHOLDER ANALYSIS</a:t>
            </a:r>
          </a:p>
        </p:txBody>
      </p:sp>
      <p:sp>
        <p:nvSpPr>
          <p:cNvPr id="15" name="Arrow: Down 14"/>
          <p:cNvSpPr/>
          <p:nvPr/>
        </p:nvSpPr>
        <p:spPr>
          <a:xfrm>
            <a:off x="4488481" y="2395960"/>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48806" y="2991636"/>
            <a:ext cx="2089639" cy="646331"/>
          </a:xfrm>
          <a:prstGeom prst="rect">
            <a:avLst/>
          </a:prstGeom>
          <a:noFill/>
        </p:spPr>
        <p:txBody>
          <a:bodyPr wrap="square" rtlCol="0">
            <a:spAutoFit/>
          </a:bodyPr>
          <a:lstStyle/>
          <a:p>
            <a:r>
              <a:rPr lang="en-US" dirty="0"/>
              <a:t>WORK BREAKDOWN</a:t>
            </a:r>
          </a:p>
          <a:p>
            <a:r>
              <a:rPr lang="en-US" dirty="0"/>
              <a:t>      STRUCTURE</a:t>
            </a:r>
          </a:p>
        </p:txBody>
      </p:sp>
      <p:sp>
        <p:nvSpPr>
          <p:cNvPr id="17" name="Arrow: Down 16"/>
          <p:cNvSpPr/>
          <p:nvPr/>
        </p:nvSpPr>
        <p:spPr>
          <a:xfrm>
            <a:off x="6731987" y="2402553"/>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880226" y="2960864"/>
            <a:ext cx="2290400" cy="646331"/>
          </a:xfrm>
          <a:prstGeom prst="rect">
            <a:avLst/>
          </a:prstGeom>
          <a:noFill/>
        </p:spPr>
        <p:txBody>
          <a:bodyPr wrap="square" rtlCol="0">
            <a:spAutoFit/>
          </a:bodyPr>
          <a:lstStyle/>
          <a:p>
            <a:r>
              <a:rPr lang="en-US" dirty="0"/>
              <a:t>QUALITY ASSESSMENT</a:t>
            </a:r>
          </a:p>
          <a:p>
            <a:r>
              <a:rPr lang="en-US" dirty="0"/>
              <a:t>           PLAN</a:t>
            </a:r>
          </a:p>
        </p:txBody>
      </p:sp>
      <p:sp>
        <p:nvSpPr>
          <p:cNvPr id="19" name="Arrow: Down 18"/>
          <p:cNvSpPr/>
          <p:nvPr/>
        </p:nvSpPr>
        <p:spPr>
          <a:xfrm>
            <a:off x="9356501" y="2395960"/>
            <a:ext cx="104022" cy="509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312407" y="2905871"/>
            <a:ext cx="2914635" cy="923330"/>
          </a:xfrm>
          <a:prstGeom prst="rect">
            <a:avLst/>
          </a:prstGeom>
          <a:noFill/>
        </p:spPr>
        <p:txBody>
          <a:bodyPr wrap="square" rtlCol="0">
            <a:spAutoFit/>
          </a:bodyPr>
          <a:lstStyle/>
          <a:p>
            <a:r>
              <a:rPr lang="en-US" dirty="0"/>
              <a:t>ORGANIZATION HEIRARCHY AND COMMUNICATION</a:t>
            </a:r>
          </a:p>
          <a:p>
            <a:r>
              <a:rPr lang="en-US" dirty="0"/>
              <a:t>                 PLAN</a:t>
            </a:r>
          </a:p>
        </p:txBody>
      </p:sp>
      <p:sp>
        <p:nvSpPr>
          <p:cNvPr id="21" name="Rectangle 20"/>
          <p:cNvSpPr/>
          <p:nvPr/>
        </p:nvSpPr>
        <p:spPr>
          <a:xfrm>
            <a:off x="263770" y="3798551"/>
            <a:ext cx="11614638" cy="28623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a:spAutoFit/>
          </a:bodyPr>
          <a:lstStyle/>
          <a:p>
            <a:r>
              <a:rPr lang="en-US" b="1" dirty="0">
                <a:solidFill>
                  <a:srgbClr val="000000"/>
                </a:solidFill>
                <a:latin typeface="Times New Roman" panose="02020603050405020304" pitchFamily="18" charset="0"/>
              </a:rPr>
              <a:t>Project Purpose or Justification: </a:t>
            </a:r>
            <a:endParaRPr lang="en-US" dirty="0">
              <a:solidFill>
                <a:srgbClr val="000000"/>
              </a:solidFill>
              <a:latin typeface="Times New Roman" panose="02020603050405020304" pitchFamily="18" charset="0"/>
            </a:endParaRPr>
          </a:p>
          <a:p>
            <a:r>
              <a:rPr lang="en-US" dirty="0" err="1">
                <a:solidFill>
                  <a:srgbClr val="000000"/>
                </a:solidFill>
                <a:latin typeface="Times New Roman" panose="02020603050405020304" pitchFamily="18" charset="0"/>
              </a:rPr>
              <a:t>Mallya</a:t>
            </a:r>
            <a:r>
              <a:rPr lang="en-US" dirty="0">
                <a:solidFill>
                  <a:srgbClr val="000000"/>
                </a:solidFill>
                <a:latin typeface="Times New Roman" panose="02020603050405020304" pitchFamily="18" charset="0"/>
              </a:rPr>
              <a:t> Breweries is currently in need of an ERP system to address pitfalls in current IT landscape. The current IT landscape consists of multiple IT systems of varying mediums for bookkeeping, recipe/brew logs, customer info, quantity info, and publicly-facing client-side information exchange. The information silos currently formed slow down management decisions and create process flow interruptions. </a:t>
            </a:r>
          </a:p>
          <a:p>
            <a:r>
              <a:rPr lang="en-US" b="1" dirty="0">
                <a:solidFill>
                  <a:srgbClr val="000000"/>
                </a:solidFill>
                <a:latin typeface="Times New Roman" panose="02020603050405020304" pitchFamily="18" charset="0"/>
              </a:rPr>
              <a:t>Project Description: </a:t>
            </a:r>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The ERP system proposed will eliminate information silos within the company and consolidate all information regarding current day-to-day activities into a pre-defined area easily accessible by upper management. Upper management will then be able to call individual ERP modules that return specific information related to functional areas of accounting, brewing status, and inventory levels. </a:t>
            </a:r>
            <a:endParaRPr lang="en-US" dirty="0"/>
          </a:p>
        </p:txBody>
      </p:sp>
    </p:spTree>
    <p:extLst>
      <p:ext uri="{BB962C8B-B14F-4D97-AF65-F5344CB8AC3E}">
        <p14:creationId xmlns:p14="http://schemas.microsoft.com/office/powerpoint/2010/main" val="275063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38618262"/>
              </p:ext>
            </p:extLst>
          </p:nvPr>
        </p:nvGraphicFramePr>
        <p:xfrm>
          <a:off x="237392" y="1012742"/>
          <a:ext cx="603152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184671105"/>
              </p:ext>
            </p:extLst>
          </p:nvPr>
        </p:nvGraphicFramePr>
        <p:xfrm>
          <a:off x="6160478" y="1012742"/>
          <a:ext cx="5920154"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351691" y="298938"/>
            <a:ext cx="11403623" cy="369332"/>
          </a:xfrm>
          <a:prstGeom prst="rect">
            <a:avLst/>
          </a:prstGeom>
          <a:solidFill>
            <a:schemeClr val="accent3">
              <a:lumMod val="50000"/>
            </a:schemeClr>
          </a:solidFill>
          <a:ln>
            <a:noFill/>
          </a:ln>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BUSINESS INFORMATION SECURITY FOR AMC HOSPITAL – PERFORMED QUALITATIVE AND QUANTITATIVE RISK ANALYSIS</a:t>
            </a:r>
          </a:p>
        </p:txBody>
      </p:sp>
      <p:sp>
        <p:nvSpPr>
          <p:cNvPr id="7" name="TextBox 6"/>
          <p:cNvSpPr txBox="1"/>
          <p:nvPr/>
        </p:nvSpPr>
        <p:spPr>
          <a:xfrm>
            <a:off x="5966314" y="668270"/>
            <a:ext cx="388327" cy="3552092"/>
          </a:xfrm>
          <a:prstGeom prst="rect">
            <a:avLst/>
          </a:prstGeom>
          <a:solidFill>
            <a:schemeClr val="accent4">
              <a:lumMod val="20000"/>
              <a:lumOff val="80000"/>
            </a:schemeClr>
          </a:solidFill>
        </p:spPr>
        <p:txBody>
          <a:bodyPr wrap="square" rtlCol="0">
            <a:spAutoFit/>
          </a:bodyPr>
          <a:lstStyle/>
          <a:p>
            <a:endParaRPr lang="en-US" dirty="0"/>
          </a:p>
        </p:txBody>
      </p:sp>
      <p:sp>
        <p:nvSpPr>
          <p:cNvPr id="8" name="TextBox 7"/>
          <p:cNvSpPr txBox="1"/>
          <p:nvPr/>
        </p:nvSpPr>
        <p:spPr>
          <a:xfrm>
            <a:off x="5969976" y="2879317"/>
            <a:ext cx="388327" cy="3552092"/>
          </a:xfrm>
          <a:prstGeom prst="rect">
            <a:avLst/>
          </a:prstGeom>
          <a:solidFill>
            <a:schemeClr val="accent4">
              <a:lumMod val="20000"/>
              <a:lumOff val="80000"/>
            </a:schemeClr>
          </a:solidFill>
        </p:spPr>
        <p:txBody>
          <a:bodyPr wrap="square" rtlCol="0">
            <a:spAutoFit/>
          </a:bodyPr>
          <a:lstStyle/>
          <a:p>
            <a:endParaRPr lang="en-US" dirty="0"/>
          </a:p>
        </p:txBody>
      </p:sp>
      <p:sp>
        <p:nvSpPr>
          <p:cNvPr id="9" name="TextBox 8"/>
          <p:cNvSpPr txBox="1"/>
          <p:nvPr/>
        </p:nvSpPr>
        <p:spPr>
          <a:xfrm>
            <a:off x="441081" y="6431409"/>
            <a:ext cx="11438792" cy="369332"/>
          </a:xfrm>
          <a:prstGeom prst="rect">
            <a:avLst/>
          </a:prstGeom>
          <a:solidFill>
            <a:schemeClr val="accent4">
              <a:lumMod val="20000"/>
              <a:lumOff val="80000"/>
            </a:schemeClr>
          </a:solidFill>
        </p:spPr>
        <p:txBody>
          <a:bodyPr wrap="square" rtlCol="0">
            <a:spAutoFit/>
          </a:bodyPr>
          <a:lstStyle/>
          <a:p>
            <a:endParaRPr lang="en-US" dirty="0"/>
          </a:p>
        </p:txBody>
      </p:sp>
    </p:spTree>
    <p:extLst>
      <p:ext uri="{BB962C8B-B14F-4D97-AF65-F5344CB8AC3E}">
        <p14:creationId xmlns:p14="http://schemas.microsoft.com/office/powerpoint/2010/main" val="2769605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288</Words>
  <Application>Microsoft Office PowerPoint</Application>
  <PresentationFormat>Widescreen</PresentationFormat>
  <Paragraphs>40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Agency FB</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Yadav</dc:creator>
  <cp:lastModifiedBy>Vipul Yadav</cp:lastModifiedBy>
  <cp:revision>30</cp:revision>
  <dcterms:created xsi:type="dcterms:W3CDTF">2017-09-23T19:28:10Z</dcterms:created>
  <dcterms:modified xsi:type="dcterms:W3CDTF">2017-09-24T05:31:55Z</dcterms:modified>
</cp:coreProperties>
</file>