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9"/>
  </p:notesMasterIdLst>
  <p:sldIdLst>
    <p:sldId id="256" r:id="rId2"/>
    <p:sldId id="346" r:id="rId3"/>
    <p:sldId id="368" r:id="rId4"/>
    <p:sldId id="369" r:id="rId5"/>
    <p:sldId id="370" r:id="rId6"/>
    <p:sldId id="371" r:id="rId7"/>
    <p:sldId id="366" r:id="rId8"/>
    <p:sldId id="347" r:id="rId9"/>
    <p:sldId id="349" r:id="rId10"/>
    <p:sldId id="350" r:id="rId11"/>
    <p:sldId id="367" r:id="rId12"/>
    <p:sldId id="351" r:id="rId13"/>
    <p:sldId id="354" r:id="rId14"/>
    <p:sldId id="353" r:id="rId15"/>
    <p:sldId id="355" r:id="rId16"/>
    <p:sldId id="360" r:id="rId17"/>
    <p:sldId id="356" r:id="rId18"/>
    <p:sldId id="357" r:id="rId19"/>
    <p:sldId id="348" r:id="rId20"/>
    <p:sldId id="358" r:id="rId21"/>
    <p:sldId id="359" r:id="rId22"/>
    <p:sldId id="361" r:id="rId23"/>
    <p:sldId id="362" r:id="rId24"/>
    <p:sldId id="363" r:id="rId25"/>
    <p:sldId id="364" r:id="rId26"/>
    <p:sldId id="365" r:id="rId27"/>
    <p:sldId id="288" r:id="rId28"/>
  </p:sldIdLst>
  <p:sldSz cx="12192000" cy="6858000"/>
  <p:notesSz cx="7104063" cy="102346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a Reale" initials="AR" lastIdx="1" clrIdx="0">
    <p:extLst>
      <p:ext uri="{19B8F6BF-5375-455C-9EA6-DF929625EA0E}">
        <p15:presenceInfo xmlns:p15="http://schemas.microsoft.com/office/powerpoint/2012/main" userId="e36bb89d139391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8BB3"/>
    <a:srgbClr val="FFC000"/>
    <a:srgbClr val="E6C980"/>
    <a:srgbClr val="549E39"/>
    <a:srgbClr val="388D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11" autoAdjust="0"/>
    <p:restoredTop sz="94660"/>
  </p:normalViewPr>
  <p:slideViewPr>
    <p:cSldViewPr snapToGrid="0">
      <p:cViewPr varScale="1">
        <p:scale>
          <a:sx n="67" d="100"/>
          <a:sy n="67" d="100"/>
        </p:scale>
        <p:origin x="1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a:p>
        </p:txBody>
      </p:sp>
      <p:sp>
        <p:nvSpPr>
          <p:cNvPr id="3" name="Segnaposto data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F376733C-74A7-46A3-9654-24EBAEB473DA}" type="datetimeFigureOut">
              <a:rPr lang="en-GB" smtClean="0"/>
              <a:t>22/04/2017</a:t>
            </a:fld>
            <a:endParaRPr lang="en-GB"/>
          </a:p>
        </p:txBody>
      </p:sp>
      <p:sp>
        <p:nvSpPr>
          <p:cNvPr id="4" name="Segnaposto immagine diapositiva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GB"/>
          </a:p>
        </p:txBody>
      </p:sp>
      <p:sp>
        <p:nvSpPr>
          <p:cNvPr id="5" name="Segnaposto note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GB"/>
          </a:p>
        </p:txBody>
      </p:sp>
      <p:sp>
        <p:nvSpPr>
          <p:cNvPr id="7" name="Segnaposto numero diapositiva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687B216D-2C16-4B87-9DE9-87CC7F83CA40}" type="slidenum">
              <a:rPr lang="en-GB" smtClean="0"/>
              <a:t>‹Nr.›</a:t>
            </a:fld>
            <a:endParaRPr lang="en-GB"/>
          </a:p>
        </p:txBody>
      </p:sp>
    </p:spTree>
    <p:extLst>
      <p:ext uri="{BB962C8B-B14F-4D97-AF65-F5344CB8AC3E}">
        <p14:creationId xmlns:p14="http://schemas.microsoft.com/office/powerpoint/2010/main" val="2880831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0D04EB36-435E-467D-A179-9C16F49F3963}" type="datetime1">
              <a:rPr lang="it-IT" smtClean="0"/>
              <a:t>22/04/2017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endParaRPr lang="it-IT" dirty="0"/>
          </a:p>
        </p:txBody>
      </p:sp>
    </p:spTree>
    <p:extLst>
      <p:ext uri="{BB962C8B-B14F-4D97-AF65-F5344CB8AC3E}">
        <p14:creationId xmlns:p14="http://schemas.microsoft.com/office/powerpoint/2010/main" val="65146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D58ECEA-9239-4B41-A7E4-857D36B37B3C}" type="datetime1">
              <a:rPr lang="it-IT" smtClean="0"/>
              <a:t>22/04/2017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9613D2F-1235-4D3C-8D26-D4D79EEE859A}" type="slidenum">
              <a:rPr lang="it-IT" smtClean="0"/>
              <a:t>‹Nr.›</a:t>
            </a:fld>
            <a:endParaRPr lang="it-IT"/>
          </a:p>
        </p:txBody>
      </p:sp>
    </p:spTree>
    <p:extLst>
      <p:ext uri="{BB962C8B-B14F-4D97-AF65-F5344CB8AC3E}">
        <p14:creationId xmlns:p14="http://schemas.microsoft.com/office/powerpoint/2010/main" val="3727487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8350D939-F5CF-4702-A2F5-A9FB485F9ED9}" type="datetime1">
              <a:rPr lang="it-IT" smtClean="0"/>
              <a:t>22/04/2017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9613D2F-1235-4D3C-8D26-D4D79EEE859A}" type="slidenum">
              <a:rPr lang="it-IT" smtClean="0"/>
              <a:t>‹Nr.›</a:t>
            </a:fld>
            <a:endParaRPr lang="it-IT"/>
          </a:p>
        </p:txBody>
      </p:sp>
    </p:spTree>
    <p:extLst>
      <p:ext uri="{BB962C8B-B14F-4D97-AF65-F5344CB8AC3E}">
        <p14:creationId xmlns:p14="http://schemas.microsoft.com/office/powerpoint/2010/main" val="185680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p:cNvSpPr>
            <a:spLocks noGrp="1"/>
          </p:cNvSpPr>
          <p:nvPr>
            <p:ph type="dt" sz="half" idx="10"/>
          </p:nvPr>
        </p:nvSpPr>
        <p:spPr/>
        <p:txBody>
          <a:bodyPr/>
          <a:lstStyle/>
          <a:p>
            <a:fld id="{0A4D6538-4339-431E-9E82-B28DBD435FAB}" type="datetime1">
              <a:rPr lang="it-IT" smtClean="0"/>
              <a:t>22/04/2017</a:t>
            </a:fld>
            <a:endParaRPr lang="it-IT"/>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79613D2F-1235-4D3C-8D26-D4D79EEE859A}" type="slidenum">
              <a:rPr lang="it-IT" smtClean="0"/>
              <a:pPr/>
              <a:t>‹Nr.›</a:t>
            </a:fld>
            <a:r>
              <a:rPr lang="it-IT" dirty="0"/>
              <a:t> of  27</a:t>
            </a:r>
          </a:p>
        </p:txBody>
      </p:sp>
    </p:spTree>
    <p:extLst>
      <p:ext uri="{BB962C8B-B14F-4D97-AF65-F5344CB8AC3E}">
        <p14:creationId xmlns:p14="http://schemas.microsoft.com/office/powerpoint/2010/main" val="3969349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8875D97D-FC35-4464-8BFC-7A184AC5D3E7}" type="datetime1">
              <a:rPr lang="it-IT" smtClean="0"/>
              <a:t>22/04/2017</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79613D2F-1235-4D3C-8D26-D4D79EEE859A}" type="slidenum">
              <a:rPr lang="it-IT" smtClean="0"/>
              <a:t>‹Nr.›</a:t>
            </a:fld>
            <a:r>
              <a:rPr lang="it-IT" dirty="0"/>
              <a:t> of 27 </a:t>
            </a:r>
          </a:p>
        </p:txBody>
      </p:sp>
    </p:spTree>
    <p:extLst>
      <p:ext uri="{BB962C8B-B14F-4D97-AF65-F5344CB8AC3E}">
        <p14:creationId xmlns:p14="http://schemas.microsoft.com/office/powerpoint/2010/main" val="988707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0016EF89-A619-4D33-8397-EB1F6393B638}" type="datetime1">
              <a:rPr lang="it-IT" smtClean="0"/>
              <a:t>22/04/2017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9613D2F-1235-4D3C-8D26-D4D79EEE859A}" type="slidenum">
              <a:rPr lang="it-IT" smtClean="0"/>
              <a:t>‹Nr.›</a:t>
            </a:fld>
            <a:r>
              <a:rPr lang="it-IT" dirty="0"/>
              <a:t> of 27 </a:t>
            </a:r>
          </a:p>
        </p:txBody>
      </p:sp>
    </p:spTree>
    <p:extLst>
      <p:ext uri="{BB962C8B-B14F-4D97-AF65-F5344CB8AC3E}">
        <p14:creationId xmlns:p14="http://schemas.microsoft.com/office/powerpoint/2010/main" val="3879997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91DCCD15-6BF7-41FB-85BE-9E0477DBE822}" type="datetime1">
              <a:rPr lang="it-IT" smtClean="0"/>
              <a:t>22/04/2017</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79613D2F-1235-4D3C-8D26-D4D79EEE859A}" type="slidenum">
              <a:rPr lang="it-IT" smtClean="0"/>
              <a:t>‹Nr.›</a:t>
            </a:fld>
            <a:endParaRPr lang="it-IT"/>
          </a:p>
        </p:txBody>
      </p:sp>
    </p:spTree>
    <p:extLst>
      <p:ext uri="{BB962C8B-B14F-4D97-AF65-F5344CB8AC3E}">
        <p14:creationId xmlns:p14="http://schemas.microsoft.com/office/powerpoint/2010/main" val="33147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45018319-37B5-44F6-A516-3B12F2B8341C}" type="datetime1">
              <a:rPr lang="it-IT" smtClean="0"/>
              <a:t>22/04/2017</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79613D2F-1235-4D3C-8D26-D4D79EEE859A}" type="slidenum">
              <a:rPr lang="it-IT" smtClean="0"/>
              <a:t>‹Nr.›</a:t>
            </a:fld>
            <a:r>
              <a:rPr lang="it-IT" dirty="0"/>
              <a:t> of 27 </a:t>
            </a:r>
          </a:p>
        </p:txBody>
      </p:sp>
    </p:spTree>
    <p:extLst>
      <p:ext uri="{BB962C8B-B14F-4D97-AF65-F5344CB8AC3E}">
        <p14:creationId xmlns:p14="http://schemas.microsoft.com/office/powerpoint/2010/main" val="25531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574CEFAC-69F3-40CF-991D-6243B1C20B15}" type="datetime1">
              <a:rPr lang="it-IT" smtClean="0"/>
              <a:t>22/04/2017</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79613D2F-1235-4D3C-8D26-D4D79EEE859A}" type="slidenum">
              <a:rPr lang="it-IT" smtClean="0"/>
              <a:t>‹Nr.›</a:t>
            </a:fld>
            <a:endParaRPr lang="it-IT"/>
          </a:p>
        </p:txBody>
      </p:sp>
    </p:spTree>
    <p:extLst>
      <p:ext uri="{BB962C8B-B14F-4D97-AF65-F5344CB8AC3E}">
        <p14:creationId xmlns:p14="http://schemas.microsoft.com/office/powerpoint/2010/main" val="134198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1A9A5F15-AB8A-4C65-8ED0-708E589342AA}" type="datetime1">
              <a:rPr lang="it-IT" smtClean="0"/>
              <a:t>22/04/2017</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79613D2F-1235-4D3C-8D26-D4D79EEE859A}" type="slidenum">
              <a:rPr lang="it-IT" smtClean="0"/>
              <a:t>‹Nr.›</a:t>
            </a:fld>
            <a:endParaRPr lang="it-IT"/>
          </a:p>
        </p:txBody>
      </p:sp>
    </p:spTree>
    <p:extLst>
      <p:ext uri="{BB962C8B-B14F-4D97-AF65-F5344CB8AC3E}">
        <p14:creationId xmlns:p14="http://schemas.microsoft.com/office/powerpoint/2010/main" val="1259790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30946448-3B0F-4D4B-96BC-439B8E656ABF}" type="datetime1">
              <a:rPr lang="it-IT" smtClean="0"/>
              <a:t>22/04/2017</a:t>
            </a:fld>
            <a:endParaRPr lang="it-IT"/>
          </a:p>
        </p:txBody>
      </p:sp>
      <p:sp>
        <p:nvSpPr>
          <p:cNvPr id="6" name="Segnaposto piè di pagina 5"/>
          <p:cNvSpPr>
            <a:spLocks noGrp="1"/>
          </p:cNvSpPr>
          <p:nvPr>
            <p:ph type="ftr" sz="quarter" idx="11"/>
          </p:nvPr>
        </p:nvSpPr>
        <p:spPr/>
        <p:txBody>
          <a:bodyPr/>
          <a:lstStyle/>
          <a:p>
            <a:endParaRPr lang="en-US" dirty="0"/>
          </a:p>
        </p:txBody>
      </p:sp>
      <p:sp>
        <p:nvSpPr>
          <p:cNvPr id="7" name="Segnaposto numero diapositiva 6"/>
          <p:cNvSpPr>
            <a:spLocks noGrp="1"/>
          </p:cNvSpPr>
          <p:nvPr>
            <p:ph type="sldNum" sz="quarter" idx="12"/>
          </p:nvPr>
        </p:nvSpPr>
        <p:spPr/>
        <p:txBody>
          <a:bodyPr/>
          <a:lstStyle/>
          <a:p>
            <a:fld id="{79613D2F-1235-4D3C-8D26-D4D79EEE859A}" type="slidenum">
              <a:rPr lang="it-IT" smtClean="0"/>
              <a:t>‹Nr.›</a:t>
            </a:fld>
            <a:endParaRPr lang="it-IT"/>
          </a:p>
        </p:txBody>
      </p:sp>
    </p:spTree>
    <p:extLst>
      <p:ext uri="{BB962C8B-B14F-4D97-AF65-F5344CB8AC3E}">
        <p14:creationId xmlns:p14="http://schemas.microsoft.com/office/powerpoint/2010/main" val="130045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B0D57-0F55-44DF-BF9D-F3D303985637}" type="datetime1">
              <a:rPr lang="it-IT" smtClean="0"/>
              <a:t>22/04/2017</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613D2F-1235-4D3C-8D26-D4D79EEE859A}" type="slidenum">
              <a:rPr lang="it-IT" smtClean="0"/>
              <a:pPr/>
              <a:t>‹Nr.›</a:t>
            </a:fld>
            <a:r>
              <a:rPr lang="it-IT" dirty="0"/>
              <a:t> of 27 </a:t>
            </a:r>
          </a:p>
        </p:txBody>
      </p:sp>
    </p:spTree>
    <p:extLst>
      <p:ext uri="{BB962C8B-B14F-4D97-AF65-F5344CB8AC3E}">
        <p14:creationId xmlns:p14="http://schemas.microsoft.com/office/powerpoint/2010/main" val="210618189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ctrTitle"/>
          </p:nvPr>
        </p:nvSpPr>
        <p:spPr>
          <a:xfrm>
            <a:off x="1524000" y="1122363"/>
            <a:ext cx="8490438" cy="2387600"/>
          </a:xfrm>
        </p:spPr>
        <p:txBody>
          <a:bodyPr>
            <a:normAutofit/>
          </a:bodyPr>
          <a:lstStyle/>
          <a:p>
            <a:r>
              <a:rPr lang="en-US" b="1" dirty="0" smtClean="0">
                <a:solidFill>
                  <a:srgbClr val="002060"/>
                </a:solidFill>
              </a:rPr>
              <a:t>Being a Managing Director</a:t>
            </a:r>
            <a:endParaRPr lang="en-GB" b="1" dirty="0">
              <a:solidFill>
                <a:srgbClr val="002060"/>
              </a:solidFill>
            </a:endParaRPr>
          </a:p>
        </p:txBody>
      </p:sp>
      <p:sp>
        <p:nvSpPr>
          <p:cNvPr id="5" name="Sottotitolo 4"/>
          <p:cNvSpPr>
            <a:spLocks noGrp="1"/>
          </p:cNvSpPr>
          <p:nvPr>
            <p:ph type="subTitle" idx="1"/>
          </p:nvPr>
        </p:nvSpPr>
        <p:spPr>
          <a:xfrm>
            <a:off x="1524000" y="3988899"/>
            <a:ext cx="9144000" cy="1655762"/>
          </a:xfrm>
        </p:spPr>
        <p:txBody>
          <a:bodyPr>
            <a:normAutofit/>
          </a:bodyPr>
          <a:lstStyle/>
          <a:p>
            <a:r>
              <a:rPr lang="en-GB" dirty="0"/>
              <a:t>EIT Digital Master School @</a:t>
            </a:r>
            <a:r>
              <a:rPr lang="en-GB" dirty="0" err="1"/>
              <a:t>Eötvös</a:t>
            </a:r>
            <a:r>
              <a:rPr lang="en-GB" dirty="0"/>
              <a:t> </a:t>
            </a:r>
            <a:r>
              <a:rPr lang="en-GB" dirty="0" err="1"/>
              <a:t>Lorand</a:t>
            </a:r>
            <a:r>
              <a:rPr lang="en-GB" dirty="0"/>
              <a:t> University</a:t>
            </a:r>
          </a:p>
          <a:p>
            <a:r>
              <a:rPr lang="en-GB" b="1" dirty="0">
                <a:solidFill>
                  <a:srgbClr val="002060"/>
                </a:solidFill>
              </a:rPr>
              <a:t>Business Development Lab  </a:t>
            </a:r>
          </a:p>
          <a:p>
            <a:endParaRPr lang="en-GB" b="1" dirty="0">
              <a:solidFill>
                <a:srgbClr val="002060"/>
              </a:solidFill>
            </a:endParaRPr>
          </a:p>
        </p:txBody>
      </p:sp>
    </p:spTree>
    <p:extLst>
      <p:ext uri="{BB962C8B-B14F-4D97-AF65-F5344CB8AC3E}">
        <p14:creationId xmlns:p14="http://schemas.microsoft.com/office/powerpoint/2010/main" val="98064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defRPr/>
            </a:pPr>
            <a:fld id="{79613D2F-1235-4D3C-8D26-D4D79EEE859A}" type="slidenum">
              <a:rPr lang="en-US" smtClean="0">
                <a:solidFill>
                  <a:srgbClr val="FFFFFF"/>
                </a:solidFill>
                <a:latin typeface="Calibri" panose="020F0502020204030204"/>
              </a:rPr>
              <a:pPr>
                <a:defRPr/>
              </a:pPr>
              <a:t>10</a:t>
            </a:fld>
            <a:endParaRPr lang="en-US">
              <a:solidFill>
                <a:srgbClr val="FFFFFF"/>
              </a:solidFill>
              <a:latin typeface="Calibri" panose="020F0502020204030204"/>
            </a:endParaRPr>
          </a:p>
        </p:txBody>
      </p:sp>
      <p:sp>
        <p:nvSpPr>
          <p:cNvPr id="8" name="Segnaposto numero diapositiva 3"/>
          <p:cNvSpPr txBox="1">
            <a:spLocks/>
          </p:cNvSpPr>
          <p:nvPr/>
        </p:nvSpPr>
        <p:spPr>
          <a:xfrm>
            <a:off x="8763000" y="6508750"/>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613D2F-1235-4D3C-8D26-D4D79EEE859A}" type="slidenum">
              <a:rPr lang="en-GB" smtClean="0"/>
              <a:pPr/>
              <a:t>10</a:t>
            </a:fld>
            <a:r>
              <a:rPr lang="en-GB"/>
              <a:t> </a:t>
            </a:r>
            <a:endParaRPr lang="en-GB" dirty="0"/>
          </a:p>
        </p:txBody>
      </p:sp>
      <p:pic>
        <p:nvPicPr>
          <p:cNvPr id="7" name="Immagine 6"/>
          <p:cNvPicPr>
            <a:picLocks noChangeAspect="1"/>
          </p:cNvPicPr>
          <p:nvPr/>
        </p:nvPicPr>
        <p:blipFill>
          <a:blip r:embed="rId2"/>
          <a:stretch>
            <a:fillRect/>
          </a:stretch>
        </p:blipFill>
        <p:spPr>
          <a:xfrm>
            <a:off x="2365131" y="-45228"/>
            <a:ext cx="7202319" cy="7114247"/>
          </a:xfrm>
          <a:prstGeom prst="rect">
            <a:avLst/>
          </a:prstGeom>
        </p:spPr>
      </p:pic>
    </p:spTree>
    <p:extLst>
      <p:ext uri="{BB962C8B-B14F-4D97-AF65-F5344CB8AC3E}">
        <p14:creationId xmlns:p14="http://schemas.microsoft.com/office/powerpoint/2010/main" val="397294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a:spLocks noGrp="1"/>
          </p:cNvSpPr>
          <p:nvPr>
            <p:ph type="title"/>
          </p:nvPr>
        </p:nvSpPr>
        <p:spPr>
          <a:xfrm>
            <a:off x="789607" y="-53164"/>
            <a:ext cx="9119937" cy="1500554"/>
          </a:xfrm>
        </p:spPr>
        <p:txBody>
          <a:bodyPr vert="horz" lIns="91440" tIns="45720" rIns="91440" bIns="45720" rtlCol="0" anchor="ctr">
            <a:normAutofit/>
          </a:bodyPr>
          <a:lstStyle/>
          <a:p>
            <a:r>
              <a:rPr lang="en-US" b="1" dirty="0">
                <a:solidFill>
                  <a:srgbClr val="002060"/>
                </a:solidFill>
              </a:rPr>
              <a:t>Everybody wants to be CEO</a:t>
            </a:r>
          </a:p>
        </p:txBody>
      </p:sp>
      <p:sp>
        <p:nvSpPr>
          <p:cNvPr id="2" name="Segnaposto numero diapositiva 1"/>
          <p:cNvSpPr>
            <a:spLocks noGrp="1"/>
          </p:cNvSpPr>
          <p:nvPr>
            <p:ph type="sldNum" sz="quarter" idx="12"/>
          </p:nvPr>
        </p:nvSpPr>
        <p:spPr/>
        <p:txBody>
          <a:bodyPr vert="horz" lIns="91440" tIns="45720" rIns="91440" bIns="45720" rtlCol="0" anchor="ctr">
            <a:normAutofit/>
          </a:bodyPr>
          <a:lstStyle/>
          <a:p>
            <a:pPr>
              <a:defRPr/>
            </a:pPr>
            <a:fld id="{79613D2F-1235-4D3C-8D26-D4D79EEE859A}" type="slidenum">
              <a:rPr lang="en-US" smtClean="0">
                <a:solidFill>
                  <a:srgbClr val="FFFFFF"/>
                </a:solidFill>
                <a:latin typeface="Calibri" panose="020F0502020204030204"/>
              </a:rPr>
              <a:pPr>
                <a:defRPr/>
              </a:pPr>
              <a:t>11</a:t>
            </a:fld>
            <a:endParaRPr lang="en-US">
              <a:solidFill>
                <a:srgbClr val="FFFFFF"/>
              </a:solidFill>
              <a:latin typeface="Calibri" panose="020F0502020204030204"/>
            </a:endParaRPr>
          </a:p>
        </p:txBody>
      </p:sp>
      <p:sp>
        <p:nvSpPr>
          <p:cNvPr id="7" name="CasellaDiTesto 6"/>
          <p:cNvSpPr txBox="1"/>
          <p:nvPr/>
        </p:nvSpPr>
        <p:spPr>
          <a:xfrm>
            <a:off x="914400" y="1824521"/>
            <a:ext cx="6734908" cy="3785419"/>
          </a:xfrm>
          <a:prstGeom prst="rect">
            <a:avLst/>
          </a:prstGeom>
        </p:spPr>
        <p:txBody>
          <a:bodyPr vert="horz" lIns="91440" tIns="45720" rIns="91440" bIns="45720" rtlCol="0">
            <a:normAutofit/>
          </a:bodyPr>
          <a:lstStyle/>
          <a:p>
            <a:pPr indent="-228600">
              <a:lnSpc>
                <a:spcPct val="90000"/>
              </a:lnSpc>
              <a:buFont typeface="Arial" panose="020B0604020202020204" pitchFamily="34" charset="0"/>
              <a:buChar char="•"/>
            </a:pPr>
            <a:r>
              <a:rPr lang="en-US" sz="2800" dirty="0"/>
              <a:t>Each of them founded a large company</a:t>
            </a:r>
          </a:p>
          <a:p>
            <a:pPr indent="-228600">
              <a:lnSpc>
                <a:spcPct val="90000"/>
              </a:lnSpc>
              <a:buFont typeface="Arial" panose="020B0604020202020204" pitchFamily="34" charset="0"/>
              <a:buChar char="•"/>
            </a:pPr>
            <a:endParaRPr lang="en-US" sz="2800" dirty="0"/>
          </a:p>
          <a:p>
            <a:pPr indent="-228600">
              <a:lnSpc>
                <a:spcPct val="90000"/>
              </a:lnSpc>
              <a:buFont typeface="Arial" panose="020B0604020202020204" pitchFamily="34" charset="0"/>
              <a:buChar char="•"/>
            </a:pPr>
            <a:r>
              <a:rPr lang="en-US" sz="2800" dirty="0"/>
              <a:t>Staying CEO for many years</a:t>
            </a:r>
          </a:p>
          <a:p>
            <a:pPr indent="-228600">
              <a:lnSpc>
                <a:spcPct val="90000"/>
              </a:lnSpc>
              <a:buFont typeface="Arial" panose="020B0604020202020204" pitchFamily="34" charset="0"/>
              <a:buChar char="•"/>
            </a:pPr>
            <a:endParaRPr lang="it-IT" sz="2800" dirty="0"/>
          </a:p>
          <a:p>
            <a:pPr indent="-228600">
              <a:lnSpc>
                <a:spcPct val="90000"/>
              </a:lnSpc>
              <a:buFont typeface="Arial" panose="020B0604020202020204" pitchFamily="34" charset="0"/>
              <a:buChar char="•"/>
            </a:pPr>
            <a:r>
              <a:rPr lang="en-US" sz="2800" dirty="0"/>
              <a:t>Successful CEO-cum-founders are rare</a:t>
            </a:r>
          </a:p>
          <a:p>
            <a:pPr indent="-228600">
              <a:lnSpc>
                <a:spcPct val="90000"/>
              </a:lnSpc>
              <a:buFont typeface="Arial" panose="020B0604020202020204" pitchFamily="34" charset="0"/>
              <a:buChar char="•"/>
            </a:pPr>
            <a:endParaRPr lang="en-US" sz="2800" dirty="0"/>
          </a:p>
        </p:txBody>
      </p:sp>
      <p:sp>
        <p:nvSpPr>
          <p:cNvPr id="8" name="Segnaposto numero diapositiva 3"/>
          <p:cNvSpPr txBox="1">
            <a:spLocks/>
          </p:cNvSpPr>
          <p:nvPr/>
        </p:nvSpPr>
        <p:spPr>
          <a:xfrm>
            <a:off x="8763000" y="6508750"/>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613D2F-1235-4D3C-8D26-D4D79EEE859A}" type="slidenum">
              <a:rPr lang="en-GB" smtClean="0"/>
              <a:pPr/>
              <a:t>11</a:t>
            </a:fld>
            <a:r>
              <a:rPr lang="en-GB"/>
              <a:t> </a:t>
            </a:r>
            <a:endParaRPr lang="en-GB" dirty="0"/>
          </a:p>
        </p:txBody>
      </p:sp>
      <p:sp>
        <p:nvSpPr>
          <p:cNvPr id="3" name="Rettangolo 2"/>
          <p:cNvSpPr/>
          <p:nvPr/>
        </p:nvSpPr>
        <p:spPr>
          <a:xfrm>
            <a:off x="1128346" y="4383234"/>
            <a:ext cx="6096000" cy="1646605"/>
          </a:xfrm>
          <a:prstGeom prst="rect">
            <a:avLst/>
          </a:prstGeom>
        </p:spPr>
        <p:txBody>
          <a:bodyPr>
            <a:spAutoFit/>
          </a:bodyPr>
          <a:lstStyle/>
          <a:p>
            <a:r>
              <a:rPr lang="en-GB" sz="2400" dirty="0">
                <a:latin typeface="LeMondeJournal-NormalOsF"/>
              </a:rPr>
              <a:t>Year 3 venture: 50</a:t>
            </a:r>
            <a:r>
              <a:rPr lang="en-GB" sz="2400" dirty="0">
                <a:latin typeface="LeMondeJournal-NormalSC"/>
              </a:rPr>
              <a:t>% </a:t>
            </a:r>
            <a:r>
              <a:rPr lang="en-US" sz="2400" dirty="0">
                <a:latin typeface="LeMondeJournal-NormalOsF"/>
              </a:rPr>
              <a:t>no longer CEO </a:t>
            </a:r>
          </a:p>
          <a:p>
            <a:r>
              <a:rPr lang="en-US" sz="2400" dirty="0">
                <a:latin typeface="LeMondeJournal-NormalOsF"/>
              </a:rPr>
              <a:t>Year 4: only 40</a:t>
            </a:r>
            <a:r>
              <a:rPr lang="en-US" sz="2400" dirty="0">
                <a:latin typeface="LeMondeJournal-NormalSC"/>
              </a:rPr>
              <a:t>% </a:t>
            </a:r>
            <a:endParaRPr lang="en-US" sz="2400" dirty="0">
              <a:latin typeface="LeMondeJournal-NormalOsF"/>
            </a:endParaRPr>
          </a:p>
          <a:p>
            <a:r>
              <a:rPr lang="en-US" sz="2400" dirty="0">
                <a:latin typeface="LeMondeJournal-NormalOsF"/>
              </a:rPr>
              <a:t>IPO:  fewer than 25</a:t>
            </a:r>
            <a:r>
              <a:rPr lang="en-US" sz="2400" dirty="0">
                <a:latin typeface="LeMondeJournal-NormalSC"/>
              </a:rPr>
              <a:t>%</a:t>
            </a:r>
          </a:p>
          <a:p>
            <a:endParaRPr lang="en-US" dirty="0">
              <a:latin typeface="LeMondeJournal-NormalSC"/>
            </a:endParaRPr>
          </a:p>
          <a:p>
            <a:r>
              <a:rPr lang="en-US" sz="1100" dirty="0">
                <a:latin typeface="LeMondeJournal-NormalSC"/>
              </a:rPr>
              <a:t>* Survey on 212 American </a:t>
            </a:r>
            <a:r>
              <a:rPr lang="en-US" sz="1100" dirty="0" err="1">
                <a:latin typeface="LeMondeJournal-NormalSC"/>
              </a:rPr>
              <a:t>startUps</a:t>
            </a:r>
            <a:r>
              <a:rPr lang="en-US" sz="1100" dirty="0">
                <a:latin typeface="LeMondeJournal-NormalSC"/>
              </a:rPr>
              <a:t> between 90’s and 2000s</a:t>
            </a:r>
            <a:endParaRPr lang="en-GB" sz="1100" dirty="0"/>
          </a:p>
        </p:txBody>
      </p:sp>
      <p:pic>
        <p:nvPicPr>
          <p:cNvPr id="4" name="Immagine 3"/>
          <p:cNvPicPr>
            <a:picLocks noChangeAspect="1"/>
          </p:cNvPicPr>
          <p:nvPr/>
        </p:nvPicPr>
        <p:blipFill>
          <a:blip r:embed="rId2"/>
          <a:stretch>
            <a:fillRect/>
          </a:stretch>
        </p:blipFill>
        <p:spPr>
          <a:xfrm>
            <a:off x="7369419" y="1962264"/>
            <a:ext cx="3873138" cy="3075727"/>
          </a:xfrm>
          <a:prstGeom prst="rect">
            <a:avLst/>
          </a:prstGeom>
        </p:spPr>
      </p:pic>
    </p:spTree>
    <p:extLst>
      <p:ext uri="{BB962C8B-B14F-4D97-AF65-F5344CB8AC3E}">
        <p14:creationId xmlns:p14="http://schemas.microsoft.com/office/powerpoint/2010/main" val="1221147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a:spLocks noGrp="1"/>
          </p:cNvSpPr>
          <p:nvPr>
            <p:ph type="title"/>
          </p:nvPr>
        </p:nvSpPr>
        <p:spPr>
          <a:xfrm>
            <a:off x="789607" y="-53164"/>
            <a:ext cx="9119937" cy="1500554"/>
          </a:xfrm>
        </p:spPr>
        <p:txBody>
          <a:bodyPr vert="horz" lIns="91440" tIns="45720" rIns="91440" bIns="45720" rtlCol="0" anchor="ctr">
            <a:normAutofit/>
          </a:bodyPr>
          <a:lstStyle/>
          <a:p>
            <a:r>
              <a:rPr lang="en-US" b="1" dirty="0">
                <a:solidFill>
                  <a:srgbClr val="002060"/>
                </a:solidFill>
              </a:rPr>
              <a:t>Founders don’t let go easily</a:t>
            </a:r>
          </a:p>
        </p:txBody>
      </p:sp>
      <p:sp>
        <p:nvSpPr>
          <p:cNvPr id="2" name="Segnaposto numero diapositiva 1"/>
          <p:cNvSpPr>
            <a:spLocks noGrp="1"/>
          </p:cNvSpPr>
          <p:nvPr>
            <p:ph type="sldNum" sz="quarter" idx="12"/>
          </p:nvPr>
        </p:nvSpPr>
        <p:spPr/>
        <p:txBody>
          <a:bodyPr vert="horz" lIns="91440" tIns="45720" rIns="91440" bIns="45720" rtlCol="0" anchor="ctr">
            <a:normAutofit/>
          </a:bodyPr>
          <a:lstStyle/>
          <a:p>
            <a:pPr>
              <a:defRPr/>
            </a:pPr>
            <a:fld id="{79613D2F-1235-4D3C-8D26-D4D79EEE859A}" type="slidenum">
              <a:rPr lang="en-US" smtClean="0">
                <a:solidFill>
                  <a:srgbClr val="FFFFFF"/>
                </a:solidFill>
                <a:latin typeface="Calibri" panose="020F0502020204030204"/>
              </a:rPr>
              <a:pPr>
                <a:defRPr/>
              </a:pPr>
              <a:t>12</a:t>
            </a:fld>
            <a:endParaRPr lang="en-US">
              <a:solidFill>
                <a:srgbClr val="FFFFFF"/>
              </a:solidFill>
              <a:latin typeface="Calibri" panose="020F0502020204030204"/>
            </a:endParaRPr>
          </a:p>
        </p:txBody>
      </p:sp>
      <p:sp>
        <p:nvSpPr>
          <p:cNvPr id="7" name="CasellaDiTesto 6"/>
          <p:cNvSpPr txBox="1"/>
          <p:nvPr/>
        </p:nvSpPr>
        <p:spPr>
          <a:xfrm>
            <a:off x="2558562" y="4463640"/>
            <a:ext cx="6734908" cy="3785419"/>
          </a:xfrm>
          <a:prstGeom prst="rect">
            <a:avLst/>
          </a:prstGeom>
        </p:spPr>
        <p:txBody>
          <a:bodyPr vert="horz" lIns="91440" tIns="45720" rIns="91440" bIns="45720" rtlCol="0">
            <a:normAutofit/>
          </a:bodyPr>
          <a:lstStyle/>
          <a:p>
            <a:pPr algn="ctr"/>
            <a:r>
              <a:rPr lang="en-GB" sz="3600" dirty="0"/>
              <a:t>Entrepreneurs </a:t>
            </a:r>
            <a:r>
              <a:rPr lang="en-US" sz="3600" dirty="0"/>
              <a:t>are forced to step</a:t>
            </a:r>
          </a:p>
          <a:p>
            <a:pPr algn="ctr"/>
            <a:r>
              <a:rPr lang="en-US" sz="3600" dirty="0"/>
              <a:t>down from the CEO’s post.</a:t>
            </a:r>
            <a:endParaRPr lang="en-US" sz="4800" dirty="0"/>
          </a:p>
        </p:txBody>
      </p:sp>
      <p:sp>
        <p:nvSpPr>
          <p:cNvPr id="8" name="Segnaposto numero diapositiva 3"/>
          <p:cNvSpPr txBox="1">
            <a:spLocks/>
          </p:cNvSpPr>
          <p:nvPr/>
        </p:nvSpPr>
        <p:spPr>
          <a:xfrm>
            <a:off x="8763000" y="6508750"/>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613D2F-1235-4D3C-8D26-D4D79EEE859A}" type="slidenum">
              <a:rPr lang="en-GB" smtClean="0"/>
              <a:pPr/>
              <a:t>12</a:t>
            </a:fld>
            <a:r>
              <a:rPr lang="en-GB"/>
              <a:t> </a:t>
            </a:r>
            <a:endParaRPr lang="en-GB" dirty="0"/>
          </a:p>
        </p:txBody>
      </p:sp>
      <p:pic>
        <p:nvPicPr>
          <p:cNvPr id="5122" name="Picture 2" descr="Risultati immagini per four out of f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100" y="1812515"/>
            <a:ext cx="55245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71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a:spLocks noGrp="1"/>
          </p:cNvSpPr>
          <p:nvPr>
            <p:ph type="title"/>
          </p:nvPr>
        </p:nvSpPr>
        <p:spPr>
          <a:xfrm>
            <a:off x="789607" y="-53164"/>
            <a:ext cx="9119937" cy="1500554"/>
          </a:xfrm>
        </p:spPr>
        <p:txBody>
          <a:bodyPr vert="horz" lIns="91440" tIns="45720" rIns="91440" bIns="45720" rtlCol="0" anchor="ctr">
            <a:normAutofit/>
          </a:bodyPr>
          <a:lstStyle/>
          <a:p>
            <a:r>
              <a:rPr lang="en-US" b="1" dirty="0">
                <a:solidFill>
                  <a:srgbClr val="002060"/>
                </a:solidFill>
              </a:rPr>
              <a:t>Why? </a:t>
            </a:r>
            <a:r>
              <a:rPr lang="en-US" b="1" dirty="0" smtClean="0">
                <a:solidFill>
                  <a:srgbClr val="002060"/>
                </a:solidFill>
              </a:rPr>
              <a:t>Entrepreneur </a:t>
            </a:r>
            <a:r>
              <a:rPr lang="en-US" b="1" dirty="0">
                <a:solidFill>
                  <a:srgbClr val="002060"/>
                </a:solidFill>
              </a:rPr>
              <a:t>= Wealth</a:t>
            </a:r>
          </a:p>
        </p:txBody>
      </p:sp>
      <p:sp>
        <p:nvSpPr>
          <p:cNvPr id="2" name="Segnaposto numero diapositiva 1"/>
          <p:cNvSpPr>
            <a:spLocks noGrp="1"/>
          </p:cNvSpPr>
          <p:nvPr>
            <p:ph type="sldNum" sz="quarter" idx="12"/>
          </p:nvPr>
        </p:nvSpPr>
        <p:spPr/>
        <p:txBody>
          <a:bodyPr vert="horz" lIns="91440" tIns="45720" rIns="91440" bIns="45720" rtlCol="0" anchor="ctr">
            <a:normAutofit/>
          </a:bodyPr>
          <a:lstStyle/>
          <a:p>
            <a:pPr>
              <a:defRPr/>
            </a:pPr>
            <a:fld id="{79613D2F-1235-4D3C-8D26-D4D79EEE859A}" type="slidenum">
              <a:rPr lang="en-US" smtClean="0">
                <a:solidFill>
                  <a:srgbClr val="FFFFFF"/>
                </a:solidFill>
                <a:latin typeface="Calibri" panose="020F0502020204030204"/>
              </a:rPr>
              <a:pPr>
                <a:defRPr/>
              </a:pPr>
              <a:t>13</a:t>
            </a:fld>
            <a:endParaRPr lang="en-US">
              <a:solidFill>
                <a:srgbClr val="FFFFFF"/>
              </a:solidFill>
              <a:latin typeface="Calibri" panose="020F0502020204030204"/>
            </a:endParaRPr>
          </a:p>
        </p:txBody>
      </p:sp>
      <p:sp>
        <p:nvSpPr>
          <p:cNvPr id="8" name="Segnaposto numero diapositiva 3"/>
          <p:cNvSpPr txBox="1">
            <a:spLocks/>
          </p:cNvSpPr>
          <p:nvPr/>
        </p:nvSpPr>
        <p:spPr>
          <a:xfrm>
            <a:off x="8763000" y="6508750"/>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613D2F-1235-4D3C-8D26-D4D79EEE859A}" type="slidenum">
              <a:rPr lang="en-GB" smtClean="0"/>
              <a:pPr/>
              <a:t>13</a:t>
            </a:fld>
            <a:r>
              <a:rPr lang="en-GB"/>
              <a:t> </a:t>
            </a:r>
            <a:endParaRPr lang="en-GB" dirty="0"/>
          </a:p>
        </p:txBody>
      </p:sp>
      <p:pic>
        <p:nvPicPr>
          <p:cNvPr id="4" name="Immagine 3"/>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Layer>
                </a14:imgProps>
              </a:ext>
            </a:extLst>
          </a:blip>
          <a:stretch>
            <a:fillRect/>
          </a:stretch>
        </p:blipFill>
        <p:spPr>
          <a:xfrm>
            <a:off x="905608" y="2063569"/>
            <a:ext cx="10304584" cy="4360106"/>
          </a:xfrm>
          <a:prstGeom prst="rect">
            <a:avLst/>
          </a:prstGeom>
        </p:spPr>
      </p:pic>
      <p:pic>
        <p:nvPicPr>
          <p:cNvPr id="7" name="Immagine 6"/>
          <p:cNvPicPr>
            <a:picLocks noChangeAspect="1"/>
          </p:cNvPicPr>
          <p:nvPr/>
        </p:nvPicPr>
        <p:blipFill>
          <a:blip r:embed="rId4">
            <a:extLst>
              <a:ext uri="{BEBA8EAE-BF5A-486C-A8C5-ECC9F3942E4B}">
                <a14:imgProps xmlns:a14="http://schemas.microsoft.com/office/drawing/2010/main">
                  <a14:imgLayer r:embed="rId5">
                    <a14:imgEffect>
                      <a14:artisticCrisscrossEtching/>
                    </a14:imgEffect>
                    <a14:imgEffect>
                      <a14:sharpenSoften amount="50000"/>
                    </a14:imgEffect>
                    <a14:imgEffect>
                      <a14:saturation sat="400000"/>
                    </a14:imgEffect>
                  </a14:imgLayer>
                </a14:imgProps>
              </a:ext>
            </a:extLst>
          </a:blip>
          <a:stretch>
            <a:fillRect/>
          </a:stretch>
        </p:blipFill>
        <p:spPr>
          <a:xfrm>
            <a:off x="7614138" y="31055"/>
            <a:ext cx="3739662" cy="1795038"/>
          </a:xfrm>
          <a:prstGeom prst="rect">
            <a:avLst/>
          </a:prstGeom>
        </p:spPr>
      </p:pic>
    </p:spTree>
    <p:extLst>
      <p:ext uri="{BB962C8B-B14F-4D97-AF65-F5344CB8AC3E}">
        <p14:creationId xmlns:p14="http://schemas.microsoft.com/office/powerpoint/2010/main" val="1125321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a:spLocks noGrp="1"/>
          </p:cNvSpPr>
          <p:nvPr>
            <p:ph type="title"/>
          </p:nvPr>
        </p:nvSpPr>
        <p:spPr>
          <a:xfrm>
            <a:off x="789607" y="-53164"/>
            <a:ext cx="9119937" cy="1500554"/>
          </a:xfrm>
        </p:spPr>
        <p:txBody>
          <a:bodyPr vert="horz" lIns="91440" tIns="45720" rIns="91440" bIns="45720" rtlCol="0" anchor="ctr">
            <a:normAutofit/>
          </a:bodyPr>
          <a:lstStyle/>
          <a:p>
            <a:r>
              <a:rPr lang="en-US" b="1" dirty="0">
                <a:solidFill>
                  <a:srgbClr val="002060"/>
                </a:solidFill>
              </a:rPr>
              <a:t>Why? They like their job</a:t>
            </a:r>
          </a:p>
        </p:txBody>
      </p:sp>
      <p:sp>
        <p:nvSpPr>
          <p:cNvPr id="2" name="Segnaposto numero diapositiva 1"/>
          <p:cNvSpPr>
            <a:spLocks noGrp="1"/>
          </p:cNvSpPr>
          <p:nvPr>
            <p:ph type="sldNum" sz="quarter" idx="12"/>
          </p:nvPr>
        </p:nvSpPr>
        <p:spPr/>
        <p:txBody>
          <a:bodyPr vert="horz" lIns="91440" tIns="45720" rIns="91440" bIns="45720" rtlCol="0" anchor="ctr">
            <a:normAutofit/>
          </a:bodyPr>
          <a:lstStyle/>
          <a:p>
            <a:pPr>
              <a:defRPr/>
            </a:pPr>
            <a:fld id="{79613D2F-1235-4D3C-8D26-D4D79EEE859A}" type="slidenum">
              <a:rPr lang="en-US" smtClean="0">
                <a:solidFill>
                  <a:srgbClr val="FFFFFF"/>
                </a:solidFill>
                <a:latin typeface="Calibri" panose="020F0502020204030204"/>
              </a:rPr>
              <a:pPr>
                <a:defRPr/>
              </a:pPr>
              <a:t>14</a:t>
            </a:fld>
            <a:endParaRPr lang="en-US">
              <a:solidFill>
                <a:srgbClr val="FFFFFF"/>
              </a:solidFill>
              <a:latin typeface="Calibri" panose="020F0502020204030204"/>
            </a:endParaRPr>
          </a:p>
        </p:txBody>
      </p:sp>
      <p:sp>
        <p:nvSpPr>
          <p:cNvPr id="7" name="CasellaDiTesto 6"/>
          <p:cNvSpPr txBox="1"/>
          <p:nvPr/>
        </p:nvSpPr>
        <p:spPr>
          <a:xfrm>
            <a:off x="4167554" y="2009160"/>
            <a:ext cx="6734908" cy="3785419"/>
          </a:xfrm>
          <a:prstGeom prst="rect">
            <a:avLst/>
          </a:prstGeom>
        </p:spPr>
        <p:txBody>
          <a:bodyPr vert="horz" lIns="91440" tIns="45720" rIns="91440" bIns="45720" rtlCol="0">
            <a:normAutofit/>
          </a:bodyPr>
          <a:lstStyle/>
          <a:p>
            <a:r>
              <a:rPr lang="en-US" sz="2800" dirty="0"/>
              <a:t>“Entrepreneurs as a class make as much money or less than employees”</a:t>
            </a:r>
          </a:p>
          <a:p>
            <a:r>
              <a:rPr lang="en-US" sz="1100" dirty="0"/>
              <a:t> </a:t>
            </a:r>
            <a:r>
              <a:rPr lang="en-US" sz="900" dirty="0"/>
              <a:t>American Economic Review 2002</a:t>
            </a:r>
          </a:p>
          <a:p>
            <a:endParaRPr lang="en-US" sz="900" dirty="0"/>
          </a:p>
          <a:p>
            <a:pPr lvl="0"/>
            <a:endParaRPr lang="en-US" sz="2800" dirty="0">
              <a:solidFill>
                <a:prstClr val="black"/>
              </a:solidFill>
            </a:endParaRPr>
          </a:p>
          <a:p>
            <a:pPr lvl="0"/>
            <a:r>
              <a:rPr lang="en-US" sz="2800" dirty="0">
                <a:solidFill>
                  <a:prstClr val="black"/>
                </a:solidFill>
              </a:rPr>
              <a:t>“Entrepreneurs make 35% less over 10 years”</a:t>
            </a:r>
            <a:r>
              <a:rPr lang="en-US" sz="1100" dirty="0">
                <a:solidFill>
                  <a:prstClr val="black"/>
                </a:solidFill>
              </a:rPr>
              <a:t> </a:t>
            </a:r>
            <a:r>
              <a:rPr lang="en-US" sz="900" dirty="0">
                <a:solidFill>
                  <a:prstClr val="black"/>
                </a:solidFill>
              </a:rPr>
              <a:t>Hamilton 2002</a:t>
            </a:r>
          </a:p>
          <a:p>
            <a:pPr lvl="0"/>
            <a:endParaRPr lang="en-US" sz="900" dirty="0">
              <a:solidFill>
                <a:prstClr val="black"/>
              </a:solidFill>
            </a:endParaRPr>
          </a:p>
          <a:p>
            <a:pPr lvl="0"/>
            <a:endParaRPr lang="en-US" sz="900" dirty="0">
              <a:solidFill>
                <a:prstClr val="black"/>
              </a:solidFill>
            </a:endParaRPr>
          </a:p>
          <a:p>
            <a:pPr lvl="0"/>
            <a:endParaRPr lang="en-US" sz="900" dirty="0">
              <a:solidFill>
                <a:prstClr val="black"/>
              </a:solidFill>
            </a:endParaRPr>
          </a:p>
          <a:p>
            <a:pPr lvl="0"/>
            <a:r>
              <a:rPr lang="en-US" sz="2800" dirty="0">
                <a:solidFill>
                  <a:prstClr val="black"/>
                </a:solidFill>
              </a:rPr>
              <a:t>Higher Risk job!</a:t>
            </a:r>
          </a:p>
          <a:p>
            <a:pPr lvl="0"/>
            <a:endParaRPr lang="en-US" sz="2800" dirty="0">
              <a:solidFill>
                <a:prstClr val="black"/>
              </a:solidFill>
            </a:endParaRPr>
          </a:p>
          <a:p>
            <a:endParaRPr lang="en-US" sz="900" dirty="0"/>
          </a:p>
          <a:p>
            <a:endParaRPr lang="en-US" sz="900" dirty="0"/>
          </a:p>
          <a:p>
            <a:endParaRPr lang="en-US" sz="900" dirty="0"/>
          </a:p>
          <a:p>
            <a:endParaRPr lang="en-US" sz="900" dirty="0"/>
          </a:p>
        </p:txBody>
      </p:sp>
      <p:sp>
        <p:nvSpPr>
          <p:cNvPr id="8" name="Segnaposto numero diapositiva 3"/>
          <p:cNvSpPr txBox="1">
            <a:spLocks/>
          </p:cNvSpPr>
          <p:nvPr/>
        </p:nvSpPr>
        <p:spPr>
          <a:xfrm>
            <a:off x="8763000" y="6508750"/>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613D2F-1235-4D3C-8D26-D4D79EEE859A}" type="slidenum">
              <a:rPr lang="en-GB" smtClean="0"/>
              <a:pPr/>
              <a:t>14</a:t>
            </a:fld>
            <a:r>
              <a:rPr lang="en-GB"/>
              <a:t> </a:t>
            </a:r>
            <a:endParaRPr lang="en-GB" dirty="0"/>
          </a:p>
        </p:txBody>
      </p:sp>
      <p:pic>
        <p:nvPicPr>
          <p:cNvPr id="3" name="Immagine 2"/>
          <p:cNvPicPr>
            <a:picLocks noChangeAspect="1"/>
          </p:cNvPicPr>
          <p:nvPr/>
        </p:nvPicPr>
        <p:blipFill>
          <a:blip r:embed="rId2"/>
          <a:stretch>
            <a:fillRect/>
          </a:stretch>
        </p:blipFill>
        <p:spPr>
          <a:xfrm>
            <a:off x="973216" y="2141127"/>
            <a:ext cx="3079305" cy="2932034"/>
          </a:xfrm>
          <a:prstGeom prst="rect">
            <a:avLst/>
          </a:prstGeom>
        </p:spPr>
      </p:pic>
    </p:spTree>
    <p:extLst>
      <p:ext uri="{BB962C8B-B14F-4D97-AF65-F5344CB8AC3E}">
        <p14:creationId xmlns:p14="http://schemas.microsoft.com/office/powerpoint/2010/main" val="2745798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a:spLocks noGrp="1"/>
          </p:cNvSpPr>
          <p:nvPr>
            <p:ph type="title"/>
          </p:nvPr>
        </p:nvSpPr>
        <p:spPr>
          <a:xfrm>
            <a:off x="789607" y="-53164"/>
            <a:ext cx="9119937" cy="1500554"/>
          </a:xfrm>
        </p:spPr>
        <p:txBody>
          <a:bodyPr vert="horz" lIns="91440" tIns="45720" rIns="91440" bIns="45720" rtlCol="0" anchor="ctr">
            <a:normAutofit/>
          </a:bodyPr>
          <a:lstStyle/>
          <a:p>
            <a:r>
              <a:rPr lang="en-US" b="1" dirty="0">
                <a:solidFill>
                  <a:srgbClr val="002060"/>
                </a:solidFill>
              </a:rPr>
              <a:t>Why? They like their job</a:t>
            </a:r>
          </a:p>
        </p:txBody>
      </p:sp>
      <p:sp>
        <p:nvSpPr>
          <p:cNvPr id="2" name="Segnaposto numero diapositiva 1"/>
          <p:cNvSpPr>
            <a:spLocks noGrp="1"/>
          </p:cNvSpPr>
          <p:nvPr>
            <p:ph type="sldNum" sz="quarter" idx="12"/>
          </p:nvPr>
        </p:nvSpPr>
        <p:spPr/>
        <p:txBody>
          <a:bodyPr vert="horz" lIns="91440" tIns="45720" rIns="91440" bIns="45720" rtlCol="0" anchor="ctr">
            <a:normAutofit/>
          </a:bodyPr>
          <a:lstStyle/>
          <a:p>
            <a:pPr>
              <a:defRPr/>
            </a:pPr>
            <a:fld id="{79613D2F-1235-4D3C-8D26-D4D79EEE859A}" type="slidenum">
              <a:rPr lang="en-US" smtClean="0">
                <a:solidFill>
                  <a:srgbClr val="FFFFFF"/>
                </a:solidFill>
                <a:latin typeface="Calibri" panose="020F0502020204030204"/>
              </a:rPr>
              <a:pPr>
                <a:defRPr/>
              </a:pPr>
              <a:t>15</a:t>
            </a:fld>
            <a:endParaRPr lang="en-US">
              <a:solidFill>
                <a:srgbClr val="FFFFFF"/>
              </a:solidFill>
              <a:latin typeface="Calibri" panose="020F0502020204030204"/>
            </a:endParaRPr>
          </a:p>
        </p:txBody>
      </p:sp>
      <p:sp>
        <p:nvSpPr>
          <p:cNvPr id="7" name="CasellaDiTesto 6"/>
          <p:cNvSpPr txBox="1"/>
          <p:nvPr/>
        </p:nvSpPr>
        <p:spPr>
          <a:xfrm>
            <a:off x="1266091" y="1736598"/>
            <a:ext cx="7957039" cy="4467352"/>
          </a:xfrm>
          <a:prstGeom prst="rect">
            <a:avLst/>
          </a:prstGeom>
        </p:spPr>
        <p:txBody>
          <a:bodyPr vert="horz" lIns="91440" tIns="45720" rIns="91440" bIns="45720" rtlCol="0">
            <a:normAutofit fontScale="92500" lnSpcReduction="10000"/>
          </a:bodyPr>
          <a:lstStyle/>
          <a:p>
            <a:r>
              <a:rPr lang="en-US" sz="3000" dirty="0"/>
              <a:t>“in my experience, founders often make decisions that conflict with the wealth maximization principle. Some options had the potential for generating higher financial gains but others, which founders often chose, conflicted with the desire for money.”</a:t>
            </a:r>
          </a:p>
          <a:p>
            <a:r>
              <a:rPr lang="en-US" sz="1100" dirty="0"/>
              <a:t> </a:t>
            </a:r>
            <a:r>
              <a:rPr lang="en-GB" sz="900" b="1" dirty="0"/>
              <a:t>Noam Wasserman</a:t>
            </a:r>
          </a:p>
          <a:p>
            <a:endParaRPr lang="en-GB" sz="900" b="1" dirty="0"/>
          </a:p>
          <a:p>
            <a:endParaRPr lang="en-GB" sz="900" b="1" dirty="0"/>
          </a:p>
          <a:p>
            <a:endParaRPr lang="en-GB" sz="900" b="1" dirty="0"/>
          </a:p>
          <a:p>
            <a:endParaRPr lang="en-GB" sz="900" b="1" dirty="0"/>
          </a:p>
          <a:p>
            <a:endParaRPr lang="en-US" sz="900" dirty="0"/>
          </a:p>
          <a:p>
            <a:pPr marL="457200" lvl="0" indent="-457200">
              <a:buFont typeface="Arial" panose="020B0604020202020204" pitchFamily="34" charset="0"/>
              <a:buChar char="•"/>
            </a:pPr>
            <a:r>
              <a:rPr lang="en-US" sz="2800" dirty="0">
                <a:solidFill>
                  <a:prstClr val="black"/>
                </a:solidFill>
              </a:rPr>
              <a:t>Founders are not only driven by Money</a:t>
            </a:r>
          </a:p>
          <a:p>
            <a:pPr marL="457200" lvl="0" indent="-457200">
              <a:buFont typeface="Arial" panose="020B0604020202020204" pitchFamily="34" charset="0"/>
              <a:buChar char="•"/>
            </a:pPr>
            <a:endParaRPr lang="en-US" sz="2800" dirty="0">
              <a:solidFill>
                <a:prstClr val="black"/>
              </a:solidFill>
            </a:endParaRPr>
          </a:p>
          <a:p>
            <a:pPr marL="457200" lvl="0" indent="-457200">
              <a:buFont typeface="Arial" panose="020B0604020202020204" pitchFamily="34" charset="0"/>
              <a:buChar char="•"/>
            </a:pPr>
            <a:r>
              <a:rPr lang="en-US" sz="2800" dirty="0">
                <a:solidFill>
                  <a:prstClr val="black"/>
                </a:solidFill>
              </a:rPr>
              <a:t>But also by the dream of creating and leading the company</a:t>
            </a:r>
          </a:p>
        </p:txBody>
      </p:sp>
      <p:sp>
        <p:nvSpPr>
          <p:cNvPr id="8" name="Segnaposto numero diapositiva 3"/>
          <p:cNvSpPr txBox="1">
            <a:spLocks/>
          </p:cNvSpPr>
          <p:nvPr/>
        </p:nvSpPr>
        <p:spPr>
          <a:xfrm>
            <a:off x="8763000" y="6508750"/>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613D2F-1235-4D3C-8D26-D4D79EEE859A}" type="slidenum">
              <a:rPr lang="en-GB" smtClean="0"/>
              <a:pPr/>
              <a:t>15</a:t>
            </a:fld>
            <a:r>
              <a:rPr lang="en-GB"/>
              <a:t> </a:t>
            </a:r>
            <a:endParaRPr lang="en-GB" dirty="0"/>
          </a:p>
        </p:txBody>
      </p:sp>
    </p:spTree>
    <p:extLst>
      <p:ext uri="{BB962C8B-B14F-4D97-AF65-F5344CB8AC3E}">
        <p14:creationId xmlns:p14="http://schemas.microsoft.com/office/powerpoint/2010/main" val="3067422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a:spLocks noGrp="1"/>
          </p:cNvSpPr>
          <p:nvPr>
            <p:ph type="title"/>
          </p:nvPr>
        </p:nvSpPr>
        <p:spPr>
          <a:xfrm>
            <a:off x="789607" y="-53164"/>
            <a:ext cx="9119937" cy="1500554"/>
          </a:xfrm>
        </p:spPr>
        <p:txBody>
          <a:bodyPr vert="horz" lIns="91440" tIns="45720" rIns="91440" bIns="45720" rtlCol="0" anchor="ctr">
            <a:normAutofit/>
          </a:bodyPr>
          <a:lstStyle/>
          <a:p>
            <a:r>
              <a:rPr lang="en-US" b="1" dirty="0">
                <a:solidFill>
                  <a:srgbClr val="002060"/>
                </a:solidFill>
              </a:rPr>
              <a:t>Everybody wants to be CEO</a:t>
            </a:r>
          </a:p>
        </p:txBody>
      </p:sp>
      <p:sp>
        <p:nvSpPr>
          <p:cNvPr id="2" name="Segnaposto numero diapositiva 1"/>
          <p:cNvSpPr>
            <a:spLocks noGrp="1"/>
          </p:cNvSpPr>
          <p:nvPr>
            <p:ph type="sldNum" sz="quarter" idx="12"/>
          </p:nvPr>
        </p:nvSpPr>
        <p:spPr/>
        <p:txBody>
          <a:bodyPr vert="horz" lIns="91440" tIns="45720" rIns="91440" bIns="45720" rtlCol="0" anchor="ctr">
            <a:normAutofit/>
          </a:bodyPr>
          <a:lstStyle/>
          <a:p>
            <a:pPr>
              <a:defRPr/>
            </a:pPr>
            <a:fld id="{79613D2F-1235-4D3C-8D26-D4D79EEE859A}" type="slidenum">
              <a:rPr lang="en-US" smtClean="0">
                <a:solidFill>
                  <a:srgbClr val="FFFFFF"/>
                </a:solidFill>
                <a:latin typeface="Calibri" panose="020F0502020204030204"/>
              </a:rPr>
              <a:pPr>
                <a:defRPr/>
              </a:pPr>
              <a:t>16</a:t>
            </a:fld>
            <a:endParaRPr lang="en-US">
              <a:solidFill>
                <a:srgbClr val="FFFFFF"/>
              </a:solidFill>
              <a:latin typeface="Calibri" panose="020F0502020204030204"/>
            </a:endParaRPr>
          </a:p>
        </p:txBody>
      </p:sp>
      <p:sp>
        <p:nvSpPr>
          <p:cNvPr id="7" name="CasellaDiTesto 6"/>
          <p:cNvSpPr txBox="1"/>
          <p:nvPr/>
        </p:nvSpPr>
        <p:spPr>
          <a:xfrm>
            <a:off x="914400" y="1824521"/>
            <a:ext cx="6734908" cy="3785419"/>
          </a:xfrm>
          <a:prstGeom prst="rect">
            <a:avLst/>
          </a:prstGeom>
        </p:spPr>
        <p:txBody>
          <a:bodyPr vert="horz" lIns="91440" tIns="45720" rIns="91440" bIns="45720" rtlCol="0">
            <a:normAutofit/>
          </a:bodyPr>
          <a:lstStyle/>
          <a:p>
            <a:pPr indent="-228600">
              <a:lnSpc>
                <a:spcPct val="90000"/>
              </a:lnSpc>
              <a:buFont typeface="Arial" panose="020B0604020202020204" pitchFamily="34" charset="0"/>
              <a:buChar char="•"/>
            </a:pPr>
            <a:r>
              <a:rPr lang="en-US" sz="2800" dirty="0"/>
              <a:t>Noam Wasserman associate professor at Harvard Business School. </a:t>
            </a:r>
          </a:p>
          <a:p>
            <a:pPr indent="-228600">
              <a:lnSpc>
                <a:spcPct val="90000"/>
              </a:lnSpc>
              <a:buFont typeface="Arial" panose="020B0604020202020204" pitchFamily="34" charset="0"/>
              <a:buChar char="•"/>
            </a:pPr>
            <a:endParaRPr lang="en-US" sz="2800" dirty="0"/>
          </a:p>
          <a:p>
            <a:pPr indent="-228600">
              <a:lnSpc>
                <a:spcPct val="90000"/>
              </a:lnSpc>
              <a:buFont typeface="Arial" panose="020B0604020202020204" pitchFamily="34" charset="0"/>
              <a:buChar char="•"/>
            </a:pPr>
            <a:r>
              <a:rPr lang="en-US" sz="2800" dirty="0"/>
              <a:t>His HBS class, Founder’s Dilemmas, was named one of the top entrepreneurship classes in the county by </a:t>
            </a:r>
            <a:r>
              <a:rPr lang="en-US" sz="2800" i="1" dirty="0"/>
              <a:t>Inc.</a:t>
            </a:r>
            <a:r>
              <a:rPr lang="en-US" sz="2800" dirty="0"/>
              <a:t> magazine. </a:t>
            </a:r>
          </a:p>
          <a:p>
            <a:pPr indent="-228600">
              <a:lnSpc>
                <a:spcPct val="90000"/>
              </a:lnSpc>
              <a:buFont typeface="Arial" panose="020B0604020202020204" pitchFamily="34" charset="0"/>
              <a:buChar char="•"/>
            </a:pPr>
            <a:endParaRPr lang="en-US" sz="2800" dirty="0"/>
          </a:p>
          <a:p>
            <a:pPr indent="-228600">
              <a:lnSpc>
                <a:spcPct val="90000"/>
              </a:lnSpc>
              <a:buFont typeface="Arial" panose="020B0604020202020204" pitchFamily="34" charset="0"/>
              <a:buChar char="•"/>
            </a:pPr>
            <a:r>
              <a:rPr lang="en-US" sz="2800" dirty="0"/>
              <a:t>He focuses his research on early founders’ decisions and start Up dissolutions</a:t>
            </a:r>
            <a:endParaRPr lang="en-US" sz="4000" dirty="0"/>
          </a:p>
        </p:txBody>
      </p:sp>
      <p:sp>
        <p:nvSpPr>
          <p:cNvPr id="8" name="Segnaposto numero diapositiva 3"/>
          <p:cNvSpPr txBox="1">
            <a:spLocks/>
          </p:cNvSpPr>
          <p:nvPr/>
        </p:nvSpPr>
        <p:spPr>
          <a:xfrm>
            <a:off x="8763000" y="6508750"/>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613D2F-1235-4D3C-8D26-D4D79EEE859A}" type="slidenum">
              <a:rPr lang="en-GB" smtClean="0"/>
              <a:pPr/>
              <a:t>16</a:t>
            </a:fld>
            <a:r>
              <a:rPr lang="en-GB"/>
              <a:t> </a:t>
            </a:r>
            <a:endParaRPr lang="en-GB" dirty="0"/>
          </a:p>
        </p:txBody>
      </p:sp>
      <p:pic>
        <p:nvPicPr>
          <p:cNvPr id="13314" name="Picture 2" descr="Risultati immagini per the founder's dilem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5879" y="1257609"/>
            <a:ext cx="4230321" cy="4919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346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a:spLocks noGrp="1"/>
          </p:cNvSpPr>
          <p:nvPr>
            <p:ph type="title"/>
          </p:nvPr>
        </p:nvSpPr>
        <p:spPr>
          <a:xfrm>
            <a:off x="789607" y="-53164"/>
            <a:ext cx="9119937" cy="1500554"/>
          </a:xfrm>
        </p:spPr>
        <p:txBody>
          <a:bodyPr vert="horz" lIns="91440" tIns="45720" rIns="91440" bIns="45720" rtlCol="0" anchor="ctr">
            <a:normAutofit/>
          </a:bodyPr>
          <a:lstStyle/>
          <a:p>
            <a:r>
              <a:rPr lang="en-US" b="1" dirty="0">
                <a:solidFill>
                  <a:srgbClr val="002060"/>
                </a:solidFill>
              </a:rPr>
              <a:t>Pick your quadrant</a:t>
            </a:r>
          </a:p>
        </p:txBody>
      </p:sp>
      <p:sp>
        <p:nvSpPr>
          <p:cNvPr id="2" name="Segnaposto numero diapositiva 1"/>
          <p:cNvSpPr>
            <a:spLocks noGrp="1"/>
          </p:cNvSpPr>
          <p:nvPr>
            <p:ph type="sldNum" sz="quarter" idx="12"/>
          </p:nvPr>
        </p:nvSpPr>
        <p:spPr/>
        <p:txBody>
          <a:bodyPr vert="horz" lIns="91440" tIns="45720" rIns="91440" bIns="45720" rtlCol="0" anchor="ctr">
            <a:normAutofit/>
          </a:bodyPr>
          <a:lstStyle/>
          <a:p>
            <a:pPr>
              <a:defRPr/>
            </a:pPr>
            <a:fld id="{79613D2F-1235-4D3C-8D26-D4D79EEE859A}" type="slidenum">
              <a:rPr lang="en-US" smtClean="0">
                <a:solidFill>
                  <a:srgbClr val="FFFFFF"/>
                </a:solidFill>
                <a:latin typeface="Calibri" panose="020F0502020204030204"/>
              </a:rPr>
              <a:pPr>
                <a:defRPr/>
              </a:pPr>
              <a:t>17</a:t>
            </a:fld>
            <a:endParaRPr lang="en-US">
              <a:solidFill>
                <a:srgbClr val="FFFFFF"/>
              </a:solidFill>
              <a:latin typeface="Calibri" panose="020F0502020204030204"/>
            </a:endParaRPr>
          </a:p>
        </p:txBody>
      </p:sp>
      <p:sp>
        <p:nvSpPr>
          <p:cNvPr id="8" name="Segnaposto numero diapositiva 3"/>
          <p:cNvSpPr txBox="1">
            <a:spLocks/>
          </p:cNvSpPr>
          <p:nvPr/>
        </p:nvSpPr>
        <p:spPr>
          <a:xfrm>
            <a:off x="8763000" y="6508750"/>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613D2F-1235-4D3C-8D26-D4D79EEE859A}" type="slidenum">
              <a:rPr lang="en-GB" smtClean="0"/>
              <a:pPr/>
              <a:t>17</a:t>
            </a:fld>
            <a:r>
              <a:rPr lang="en-GB"/>
              <a:t> </a:t>
            </a:r>
            <a:endParaRPr lang="en-GB" dirty="0"/>
          </a:p>
        </p:txBody>
      </p:sp>
      <p:pic>
        <p:nvPicPr>
          <p:cNvPr id="3" name="Immagine 2"/>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1729767" y="1741243"/>
            <a:ext cx="8179777" cy="3840215"/>
          </a:xfrm>
          <a:prstGeom prst="rect">
            <a:avLst/>
          </a:prstGeom>
        </p:spPr>
      </p:pic>
    </p:spTree>
    <p:extLst>
      <p:ext uri="{BB962C8B-B14F-4D97-AF65-F5344CB8AC3E}">
        <p14:creationId xmlns:p14="http://schemas.microsoft.com/office/powerpoint/2010/main" val="2606492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a:spLocks noGrp="1"/>
          </p:cNvSpPr>
          <p:nvPr>
            <p:ph type="title"/>
          </p:nvPr>
        </p:nvSpPr>
        <p:spPr>
          <a:xfrm>
            <a:off x="789607" y="-53164"/>
            <a:ext cx="9119937" cy="1500554"/>
          </a:xfrm>
        </p:spPr>
        <p:txBody>
          <a:bodyPr vert="horz" lIns="91440" tIns="45720" rIns="91440" bIns="45720" rtlCol="0" anchor="ctr">
            <a:normAutofit/>
          </a:bodyPr>
          <a:lstStyle/>
          <a:p>
            <a:r>
              <a:rPr lang="en-US" b="1" dirty="0">
                <a:solidFill>
                  <a:srgbClr val="002060"/>
                </a:solidFill>
              </a:rPr>
              <a:t>Decision to be taken</a:t>
            </a:r>
          </a:p>
        </p:txBody>
      </p:sp>
      <p:sp>
        <p:nvSpPr>
          <p:cNvPr id="2" name="Segnaposto numero diapositiva 1"/>
          <p:cNvSpPr>
            <a:spLocks noGrp="1"/>
          </p:cNvSpPr>
          <p:nvPr>
            <p:ph type="sldNum" sz="quarter" idx="12"/>
          </p:nvPr>
        </p:nvSpPr>
        <p:spPr/>
        <p:txBody>
          <a:bodyPr vert="horz" lIns="91440" tIns="45720" rIns="91440" bIns="45720" rtlCol="0" anchor="ctr">
            <a:normAutofit/>
          </a:bodyPr>
          <a:lstStyle/>
          <a:p>
            <a:pPr>
              <a:defRPr/>
            </a:pPr>
            <a:fld id="{79613D2F-1235-4D3C-8D26-D4D79EEE859A}" type="slidenum">
              <a:rPr lang="en-US" smtClean="0">
                <a:solidFill>
                  <a:srgbClr val="FFFFFF"/>
                </a:solidFill>
                <a:latin typeface="Calibri" panose="020F0502020204030204"/>
              </a:rPr>
              <a:pPr>
                <a:defRPr/>
              </a:pPr>
              <a:t>18</a:t>
            </a:fld>
            <a:endParaRPr lang="en-US">
              <a:solidFill>
                <a:srgbClr val="FFFFFF"/>
              </a:solidFill>
              <a:latin typeface="Calibri" panose="020F0502020204030204"/>
            </a:endParaRPr>
          </a:p>
        </p:txBody>
      </p:sp>
      <p:sp>
        <p:nvSpPr>
          <p:cNvPr id="8" name="Segnaposto numero diapositiva 3"/>
          <p:cNvSpPr txBox="1">
            <a:spLocks/>
          </p:cNvSpPr>
          <p:nvPr/>
        </p:nvSpPr>
        <p:spPr>
          <a:xfrm>
            <a:off x="8763000" y="6508750"/>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613D2F-1235-4D3C-8D26-D4D79EEE859A}" type="slidenum">
              <a:rPr lang="en-GB" smtClean="0"/>
              <a:pPr/>
              <a:t>18</a:t>
            </a:fld>
            <a:r>
              <a:rPr lang="en-GB"/>
              <a:t> </a:t>
            </a:r>
            <a:endParaRPr lang="en-GB" dirty="0"/>
          </a:p>
        </p:txBody>
      </p:sp>
      <p:pic>
        <p:nvPicPr>
          <p:cNvPr id="8194" name="Picture 2" descr="@bruno1970 @iText &#10;#DV14 #FoundersDilemmas &#10;Decisions &#10;•Cofounders (chapters 3-7) &#10;•Solo vs. Team &#10;•Relationships &#10;•Roles ..."/>
          <p:cNvPicPr>
            <a:picLocks noChangeAspect="1" noChangeArrowheads="1"/>
          </p:cNvPicPr>
          <p:nvPr/>
        </p:nvPicPr>
        <p:blipFill rotWithShape="1">
          <a:blip r:embed="rId2">
            <a:extLst>
              <a:ext uri="{28A0092B-C50C-407E-A947-70E740481C1C}">
                <a14:useLocalDpi xmlns:a14="http://schemas.microsoft.com/office/drawing/2010/main" val="0"/>
              </a:ext>
            </a:extLst>
          </a:blip>
          <a:srcRect l="10888" t="16574" b="11432"/>
          <a:stretch/>
        </p:blipFill>
        <p:spPr bwMode="auto">
          <a:xfrm>
            <a:off x="789608" y="1599790"/>
            <a:ext cx="8600578" cy="3909883"/>
          </a:xfrm>
          <a:prstGeom prst="rect">
            <a:avLst/>
          </a:prstGeom>
          <a:noFill/>
          <a:extLst>
            <a:ext uri="{909E8E84-426E-40DD-AFC4-6F175D3DCCD1}">
              <a14:hiddenFill xmlns:a14="http://schemas.microsoft.com/office/drawing/2010/main">
                <a:solidFill>
                  <a:srgbClr val="FFFFFF"/>
                </a:solidFill>
              </a14:hiddenFill>
            </a:ext>
          </a:extLst>
        </p:spPr>
      </p:pic>
      <p:sp>
        <p:nvSpPr>
          <p:cNvPr id="4" name="Rettangolo 3"/>
          <p:cNvSpPr/>
          <p:nvPr/>
        </p:nvSpPr>
        <p:spPr>
          <a:xfrm>
            <a:off x="4255989" y="6203950"/>
            <a:ext cx="5257288" cy="646331"/>
          </a:xfrm>
          <a:prstGeom prst="rect">
            <a:avLst/>
          </a:prstGeom>
        </p:spPr>
        <p:txBody>
          <a:bodyPr wrap="square">
            <a:spAutoFit/>
          </a:bodyPr>
          <a:lstStyle/>
          <a:p>
            <a:r>
              <a:rPr lang="en-US" dirty="0">
                <a:latin typeface="LeMondeJournal-NormalSC"/>
              </a:rPr>
              <a:t>* </a:t>
            </a:r>
            <a:r>
              <a:rPr lang="en-US" dirty="0" err="1"/>
              <a:t>Devoxx</a:t>
            </a:r>
            <a:r>
              <a:rPr lang="en-US" dirty="0"/>
              <a:t> 2014: The Founder's Dilemmas</a:t>
            </a:r>
          </a:p>
          <a:p>
            <a:endParaRPr lang="en-GB" dirty="0"/>
          </a:p>
        </p:txBody>
      </p:sp>
    </p:spTree>
    <p:extLst>
      <p:ext uri="{BB962C8B-B14F-4D97-AF65-F5344CB8AC3E}">
        <p14:creationId xmlns:p14="http://schemas.microsoft.com/office/powerpoint/2010/main" val="3797874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a:spLocks noGrp="1"/>
          </p:cNvSpPr>
          <p:nvPr>
            <p:ph type="title"/>
          </p:nvPr>
        </p:nvSpPr>
        <p:spPr>
          <a:xfrm>
            <a:off x="789607" y="-53164"/>
            <a:ext cx="9119937" cy="1500554"/>
          </a:xfrm>
        </p:spPr>
        <p:txBody>
          <a:bodyPr vert="horz" lIns="91440" tIns="45720" rIns="91440" bIns="45720" rtlCol="0" anchor="ctr">
            <a:normAutofit/>
          </a:bodyPr>
          <a:lstStyle/>
          <a:p>
            <a:r>
              <a:rPr lang="en-US" b="1" dirty="0">
                <a:solidFill>
                  <a:srgbClr val="002060"/>
                </a:solidFill>
              </a:rPr>
              <a:t>Trade-Off between King and Rich</a:t>
            </a:r>
          </a:p>
        </p:txBody>
      </p:sp>
      <p:sp>
        <p:nvSpPr>
          <p:cNvPr id="2" name="Segnaposto numero diapositiva 1"/>
          <p:cNvSpPr>
            <a:spLocks noGrp="1"/>
          </p:cNvSpPr>
          <p:nvPr>
            <p:ph type="sldNum" sz="quarter" idx="12"/>
          </p:nvPr>
        </p:nvSpPr>
        <p:spPr/>
        <p:txBody>
          <a:bodyPr vert="horz" lIns="91440" tIns="45720" rIns="91440" bIns="45720" rtlCol="0" anchor="ctr">
            <a:normAutofit/>
          </a:bodyPr>
          <a:lstStyle/>
          <a:p>
            <a:pPr>
              <a:defRPr/>
            </a:pPr>
            <a:fld id="{79613D2F-1235-4D3C-8D26-D4D79EEE859A}" type="slidenum">
              <a:rPr lang="en-US" smtClean="0">
                <a:solidFill>
                  <a:srgbClr val="FFFFFF"/>
                </a:solidFill>
                <a:latin typeface="Calibri" panose="020F0502020204030204"/>
              </a:rPr>
              <a:pPr>
                <a:defRPr/>
              </a:pPr>
              <a:t>19</a:t>
            </a:fld>
            <a:endParaRPr lang="en-US">
              <a:solidFill>
                <a:srgbClr val="FFFFFF"/>
              </a:solidFill>
              <a:latin typeface="Calibri" panose="020F0502020204030204"/>
            </a:endParaRPr>
          </a:p>
        </p:txBody>
      </p:sp>
      <p:sp>
        <p:nvSpPr>
          <p:cNvPr id="8" name="Segnaposto numero diapositiva 3"/>
          <p:cNvSpPr txBox="1">
            <a:spLocks/>
          </p:cNvSpPr>
          <p:nvPr/>
        </p:nvSpPr>
        <p:spPr>
          <a:xfrm>
            <a:off x="8763000" y="6508750"/>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613D2F-1235-4D3C-8D26-D4D79EEE859A}" type="slidenum">
              <a:rPr lang="en-GB" smtClean="0"/>
              <a:pPr/>
              <a:t>19</a:t>
            </a:fld>
            <a:r>
              <a:rPr lang="en-GB"/>
              <a:t> </a:t>
            </a:r>
            <a:endParaRPr lang="en-GB" dirty="0"/>
          </a:p>
        </p:txBody>
      </p:sp>
      <p:pic>
        <p:nvPicPr>
          <p:cNvPr id="1026" name="Picture 2" descr="Risultati immagini per The Trade-Off Entrepreneurs Make"/>
          <p:cNvPicPr>
            <a:picLocks noChangeAspect="1" noChangeArrowheads="1"/>
          </p:cNvPicPr>
          <p:nvPr/>
        </p:nvPicPr>
        <p:blipFill rotWithShape="1">
          <a:blip r:embed="rId2">
            <a:extLst>
              <a:ext uri="{28A0092B-C50C-407E-A947-70E740481C1C}">
                <a14:useLocalDpi xmlns:a14="http://schemas.microsoft.com/office/drawing/2010/main" val="0"/>
              </a:ext>
            </a:extLst>
          </a:blip>
          <a:srcRect t="25191" b="11918"/>
          <a:stretch/>
        </p:blipFill>
        <p:spPr bwMode="auto">
          <a:xfrm>
            <a:off x="0" y="1447390"/>
            <a:ext cx="6453554" cy="3050932"/>
          </a:xfrm>
          <a:prstGeom prst="rect">
            <a:avLst/>
          </a:prstGeom>
          <a:noFill/>
          <a:extLst>
            <a:ext uri="{909E8E84-426E-40DD-AFC4-6F175D3DCCD1}">
              <a14:hiddenFill xmlns:a14="http://schemas.microsoft.com/office/drawing/2010/main">
                <a:solidFill>
                  <a:srgbClr val="FFFFFF"/>
                </a:solidFill>
              </a14:hiddenFill>
            </a:ext>
          </a:extLst>
        </p:spPr>
      </p:pic>
      <p:sp>
        <p:nvSpPr>
          <p:cNvPr id="3" name="Rettangolo 2"/>
          <p:cNvSpPr/>
          <p:nvPr/>
        </p:nvSpPr>
        <p:spPr>
          <a:xfrm>
            <a:off x="6292362" y="2013371"/>
            <a:ext cx="5410200" cy="1200329"/>
          </a:xfrm>
          <a:prstGeom prst="rect">
            <a:avLst/>
          </a:prstGeom>
        </p:spPr>
        <p:txBody>
          <a:bodyPr wrap="square">
            <a:spAutoFit/>
          </a:bodyPr>
          <a:lstStyle/>
          <a:p>
            <a:r>
              <a:rPr lang="en-US" sz="2400" dirty="0">
                <a:latin typeface="MillerDisplay-Light"/>
              </a:rPr>
              <a:t>gives up more equity to attract investors builds, has a more valuable company than one who parts with less.</a:t>
            </a:r>
            <a:endParaRPr lang="en-GB" sz="2400" dirty="0"/>
          </a:p>
        </p:txBody>
      </p:sp>
      <p:sp>
        <p:nvSpPr>
          <p:cNvPr id="4" name="Rettangolo 3"/>
          <p:cNvSpPr/>
          <p:nvPr/>
        </p:nvSpPr>
        <p:spPr>
          <a:xfrm>
            <a:off x="965453" y="4849699"/>
            <a:ext cx="4309932" cy="1569660"/>
          </a:xfrm>
          <a:prstGeom prst="rect">
            <a:avLst/>
          </a:prstGeom>
        </p:spPr>
        <p:txBody>
          <a:bodyPr wrap="square">
            <a:spAutoFit/>
          </a:bodyPr>
          <a:lstStyle/>
          <a:p>
            <a:r>
              <a:rPr lang="en-US" sz="2400" dirty="0">
                <a:latin typeface="MillerDisplay-Light"/>
              </a:rPr>
              <a:t>motivated by control will make decisions that enable</a:t>
            </a:r>
          </a:p>
          <a:p>
            <a:r>
              <a:rPr lang="en-US" sz="2400" dirty="0">
                <a:latin typeface="MillerDisplay-Light"/>
              </a:rPr>
              <a:t>to lead the business at the expense of increasing its value.</a:t>
            </a:r>
            <a:endParaRPr lang="en-GB" sz="2400" dirty="0"/>
          </a:p>
        </p:txBody>
      </p:sp>
      <p:pic>
        <p:nvPicPr>
          <p:cNvPr id="9" name="Picture 4" descr="Risultati immagini per Bill Gates"/>
          <p:cNvPicPr>
            <a:picLocks noChangeAspect="1" noChangeArrowheads="1"/>
          </p:cNvPicPr>
          <p:nvPr/>
        </p:nvPicPr>
        <p:blipFill rotWithShape="1">
          <a:blip r:embed="rId3">
            <a:extLst>
              <a:ext uri="{28A0092B-C50C-407E-A947-70E740481C1C}">
                <a14:useLocalDpi xmlns:a14="http://schemas.microsoft.com/office/drawing/2010/main" val="0"/>
              </a:ext>
            </a:extLst>
          </a:blip>
          <a:srcRect l="7919" r="59832"/>
          <a:stretch/>
        </p:blipFill>
        <p:spPr bwMode="auto">
          <a:xfrm>
            <a:off x="6695106" y="3873614"/>
            <a:ext cx="1426055" cy="18228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Risultati immagini per phil knight nike"/>
          <p:cNvPicPr>
            <a:picLocks noChangeAspect="1" noChangeArrowheads="1"/>
          </p:cNvPicPr>
          <p:nvPr/>
        </p:nvPicPr>
        <p:blipFill rotWithShape="1">
          <a:blip r:embed="rId4">
            <a:extLst>
              <a:ext uri="{28A0092B-C50C-407E-A947-70E740481C1C}">
                <a14:useLocalDpi xmlns:a14="http://schemas.microsoft.com/office/drawing/2010/main" val="0"/>
              </a:ext>
            </a:extLst>
          </a:blip>
          <a:srcRect l="42116" t="9952" r="37187" b="43605"/>
          <a:stretch/>
        </p:blipFill>
        <p:spPr bwMode="auto">
          <a:xfrm>
            <a:off x="9408923" y="4909249"/>
            <a:ext cx="1146553" cy="1665898"/>
          </a:xfrm>
          <a:prstGeom prst="rect">
            <a:avLst/>
          </a:prstGeom>
          <a:noFill/>
          <a:extLst>
            <a:ext uri="{909E8E84-426E-40DD-AFC4-6F175D3DCCD1}">
              <a14:hiddenFill xmlns:a14="http://schemas.microsoft.com/office/drawing/2010/main">
                <a:solidFill>
                  <a:srgbClr val="FFFFFF"/>
                </a:solidFill>
              </a14:hiddenFill>
            </a:ext>
          </a:extLst>
        </p:spPr>
      </p:pic>
      <p:pic>
        <p:nvPicPr>
          <p:cNvPr id="11" name="Immagine 10"/>
          <p:cNvPicPr>
            <a:picLocks noChangeAspect="1"/>
          </p:cNvPicPr>
          <p:nvPr/>
        </p:nvPicPr>
        <p:blipFill rotWithShape="1">
          <a:blip r:embed="rId5"/>
          <a:srcRect l="20631" r="20081" b="36134"/>
          <a:stretch/>
        </p:blipFill>
        <p:spPr>
          <a:xfrm>
            <a:off x="7841526" y="4567315"/>
            <a:ext cx="1538147" cy="1636635"/>
          </a:xfrm>
          <a:prstGeom prst="rect">
            <a:avLst/>
          </a:prstGeom>
        </p:spPr>
      </p:pic>
    </p:spTree>
    <p:extLst>
      <p:ext uri="{BB962C8B-B14F-4D97-AF65-F5344CB8AC3E}">
        <p14:creationId xmlns:p14="http://schemas.microsoft.com/office/powerpoint/2010/main" val="151623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a:spLocks noGrp="1"/>
          </p:cNvSpPr>
          <p:nvPr>
            <p:ph type="title"/>
          </p:nvPr>
        </p:nvSpPr>
        <p:spPr>
          <a:xfrm>
            <a:off x="789607" y="-53164"/>
            <a:ext cx="9119937" cy="1500554"/>
          </a:xfrm>
        </p:spPr>
        <p:txBody>
          <a:bodyPr vert="horz" lIns="91440" tIns="45720" rIns="91440" bIns="45720" rtlCol="0" anchor="ctr">
            <a:normAutofit/>
          </a:bodyPr>
          <a:lstStyle/>
          <a:p>
            <a:r>
              <a:rPr lang="en-US" b="1" dirty="0" smtClean="0">
                <a:solidFill>
                  <a:srgbClr val="002060"/>
                </a:solidFill>
              </a:rPr>
              <a:t>Legally founding a company</a:t>
            </a:r>
            <a:endParaRPr lang="en-US" b="1" dirty="0">
              <a:solidFill>
                <a:srgbClr val="002060"/>
              </a:solidFill>
            </a:endParaRPr>
          </a:p>
        </p:txBody>
      </p:sp>
      <p:sp>
        <p:nvSpPr>
          <p:cNvPr id="2" name="Segnaposto numero diapositiva 1"/>
          <p:cNvSpPr>
            <a:spLocks noGrp="1"/>
          </p:cNvSpPr>
          <p:nvPr>
            <p:ph type="sldNum" sz="quarter" idx="12"/>
          </p:nvPr>
        </p:nvSpPr>
        <p:spPr/>
        <p:txBody>
          <a:bodyPr vert="horz" lIns="91440" tIns="45720" rIns="91440" bIns="45720" rtlCol="0" anchor="ctr">
            <a:normAutofit/>
          </a:bodyPr>
          <a:lstStyle/>
          <a:p>
            <a:pPr>
              <a:defRPr/>
            </a:pPr>
            <a:fld id="{79613D2F-1235-4D3C-8D26-D4D79EEE859A}" type="slidenum">
              <a:rPr lang="en-US" smtClean="0">
                <a:solidFill>
                  <a:srgbClr val="FFFFFF"/>
                </a:solidFill>
                <a:latin typeface="Calibri" panose="020F0502020204030204"/>
              </a:rPr>
              <a:pPr>
                <a:defRPr/>
              </a:pPr>
              <a:t>2</a:t>
            </a:fld>
            <a:endParaRPr lang="en-US">
              <a:solidFill>
                <a:srgbClr val="FFFFFF"/>
              </a:solidFill>
              <a:latin typeface="Calibri" panose="020F0502020204030204"/>
            </a:endParaRPr>
          </a:p>
        </p:txBody>
      </p:sp>
      <p:sp>
        <p:nvSpPr>
          <p:cNvPr id="7" name="CasellaDiTesto 6"/>
          <p:cNvSpPr txBox="1"/>
          <p:nvPr/>
        </p:nvSpPr>
        <p:spPr>
          <a:xfrm>
            <a:off x="914400" y="1824521"/>
            <a:ext cx="10015538" cy="3785419"/>
          </a:xfrm>
          <a:prstGeom prst="rect">
            <a:avLst/>
          </a:prstGeom>
        </p:spPr>
        <p:txBody>
          <a:bodyPr vert="horz" lIns="91440" tIns="45720" rIns="91440" bIns="45720" rtlCol="0">
            <a:normAutofit/>
          </a:bodyPr>
          <a:lstStyle/>
          <a:p>
            <a:pPr indent="-228600">
              <a:lnSpc>
                <a:spcPct val="90000"/>
              </a:lnSpc>
              <a:buFont typeface="Arial" panose="020B0604020202020204" pitchFamily="34" charset="0"/>
              <a:buChar char="•"/>
            </a:pPr>
            <a:r>
              <a:rPr lang="de-DE" sz="2800" dirty="0" smtClean="0"/>
              <a:t>Most relevant </a:t>
            </a:r>
            <a:r>
              <a:rPr lang="de-DE" sz="2800" dirty="0" err="1" smtClean="0"/>
              <a:t>forms</a:t>
            </a:r>
            <a:r>
              <a:rPr lang="de-DE" sz="2800" dirty="0" smtClean="0"/>
              <a:t> </a:t>
            </a:r>
            <a:r>
              <a:rPr lang="de-DE" sz="2800" dirty="0" err="1" smtClean="0"/>
              <a:t>for</a:t>
            </a:r>
            <a:r>
              <a:rPr lang="de-DE" sz="2800" dirty="0" smtClean="0"/>
              <a:t> </a:t>
            </a:r>
            <a:r>
              <a:rPr lang="de-DE" sz="2800" dirty="0" err="1" smtClean="0"/>
              <a:t>start</a:t>
            </a:r>
            <a:r>
              <a:rPr lang="de-DE" sz="2800" dirty="0" smtClean="0"/>
              <a:t> </a:t>
            </a:r>
            <a:r>
              <a:rPr lang="de-DE" sz="2800" dirty="0" err="1" smtClean="0"/>
              <a:t>ups</a:t>
            </a:r>
            <a:r>
              <a:rPr lang="de-DE" sz="2800" dirty="0" smtClean="0"/>
              <a:t> </a:t>
            </a:r>
            <a:r>
              <a:rPr lang="de-DE" sz="2800" dirty="0" err="1" smtClean="0"/>
              <a:t>are</a:t>
            </a:r>
            <a:r>
              <a:rPr lang="de-DE" sz="2800" dirty="0" smtClean="0"/>
              <a:t> </a:t>
            </a:r>
          </a:p>
          <a:p>
            <a:pPr lvl="2" indent="-228600">
              <a:lnSpc>
                <a:spcPct val="90000"/>
              </a:lnSpc>
              <a:buFont typeface="Arial" panose="020B0604020202020204" pitchFamily="34" charset="0"/>
              <a:buChar char="•"/>
            </a:pPr>
            <a:r>
              <a:rPr lang="de-DE" sz="2800" dirty="0" smtClean="0"/>
              <a:t>limited </a:t>
            </a:r>
            <a:r>
              <a:rPr lang="de-DE" sz="2800" dirty="0" err="1" smtClean="0"/>
              <a:t>liability</a:t>
            </a:r>
            <a:r>
              <a:rPr lang="de-DE" sz="2800" dirty="0" smtClean="0"/>
              <a:t> </a:t>
            </a:r>
            <a:r>
              <a:rPr lang="de-DE" sz="2800" dirty="0" err="1" smtClean="0"/>
              <a:t>companies</a:t>
            </a:r>
            <a:r>
              <a:rPr lang="de-DE" sz="2800" dirty="0" smtClean="0"/>
              <a:t> </a:t>
            </a:r>
            <a:br>
              <a:rPr lang="de-DE" sz="2800" dirty="0" smtClean="0"/>
            </a:br>
            <a:r>
              <a:rPr lang="de-DE" sz="2800" dirty="0" err="1" smtClean="0"/>
              <a:t>or</a:t>
            </a:r>
            <a:r>
              <a:rPr lang="de-DE" sz="2800" dirty="0" smtClean="0"/>
              <a:t> </a:t>
            </a:r>
          </a:p>
          <a:p>
            <a:pPr lvl="2" indent="-228600">
              <a:lnSpc>
                <a:spcPct val="90000"/>
              </a:lnSpc>
              <a:buFont typeface="Arial" panose="020B0604020202020204" pitchFamily="34" charset="0"/>
              <a:buChar char="•"/>
            </a:pPr>
            <a:r>
              <a:rPr lang="de-DE" sz="2800" dirty="0" smtClean="0"/>
              <a:t>stock </a:t>
            </a:r>
            <a:r>
              <a:rPr lang="de-DE" sz="2800" dirty="0" err="1" smtClean="0"/>
              <a:t>companies</a:t>
            </a:r>
            <a:r>
              <a:rPr lang="de-DE" sz="2800" dirty="0" smtClean="0"/>
              <a:t> (</a:t>
            </a:r>
            <a:r>
              <a:rPr lang="de-DE" sz="2800" dirty="0" err="1" smtClean="0"/>
              <a:t>first</a:t>
            </a:r>
            <a:r>
              <a:rPr lang="de-DE" sz="2800" dirty="0" smtClean="0"/>
              <a:t> private, </a:t>
            </a:r>
            <a:r>
              <a:rPr lang="de-DE" sz="2800" dirty="0" err="1" smtClean="0"/>
              <a:t>then</a:t>
            </a:r>
            <a:r>
              <a:rPr lang="de-DE" sz="2800" dirty="0" smtClean="0"/>
              <a:t> </a:t>
            </a:r>
            <a:r>
              <a:rPr lang="de-DE" sz="2800" dirty="0" err="1" smtClean="0"/>
              <a:t>publicly</a:t>
            </a:r>
            <a:r>
              <a:rPr lang="de-DE" sz="2800" dirty="0" smtClean="0"/>
              <a:t> </a:t>
            </a:r>
            <a:r>
              <a:rPr lang="de-DE" sz="2800" dirty="0" err="1" smtClean="0"/>
              <a:t>offered</a:t>
            </a:r>
            <a:r>
              <a:rPr lang="de-DE" sz="2800" dirty="0" smtClean="0"/>
              <a:t> </a:t>
            </a:r>
            <a:r>
              <a:rPr lang="de-DE" sz="2800" dirty="0" err="1" smtClean="0"/>
              <a:t>stocks</a:t>
            </a:r>
            <a:r>
              <a:rPr lang="de-DE" sz="2800" dirty="0" smtClean="0"/>
              <a:t>)</a:t>
            </a:r>
          </a:p>
          <a:p>
            <a:pPr indent="-228600">
              <a:lnSpc>
                <a:spcPct val="90000"/>
              </a:lnSpc>
              <a:buFont typeface="Arial" panose="020B0604020202020204" pitchFamily="34" charset="0"/>
              <a:buChar char="•"/>
            </a:pPr>
            <a:endParaRPr lang="de-DE" sz="2800" dirty="0" smtClean="0"/>
          </a:p>
          <a:p>
            <a:pPr indent="-228600">
              <a:lnSpc>
                <a:spcPct val="90000"/>
              </a:lnSpc>
              <a:buFont typeface="Arial" panose="020B0604020202020204" pitchFamily="34" charset="0"/>
              <a:buChar char="•"/>
            </a:pPr>
            <a:r>
              <a:rPr lang="de-DE" sz="2800" dirty="0" err="1" smtClean="0"/>
              <a:t>Related</a:t>
            </a:r>
            <a:r>
              <a:rPr lang="de-DE" sz="2800" dirty="0" smtClean="0"/>
              <a:t> legal </a:t>
            </a:r>
            <a:r>
              <a:rPr lang="de-DE" sz="2800" dirty="0" err="1" smtClean="0"/>
              <a:t>framing</a:t>
            </a:r>
            <a:r>
              <a:rPr lang="de-DE" sz="2800" dirty="0" smtClean="0"/>
              <a:t> </a:t>
            </a:r>
            <a:r>
              <a:rPr lang="de-DE" sz="2800" dirty="0" err="1" smtClean="0"/>
              <a:t>strongly</a:t>
            </a:r>
            <a:r>
              <a:rPr lang="de-DE" sz="2800" dirty="0" smtClean="0"/>
              <a:t> </a:t>
            </a:r>
            <a:r>
              <a:rPr lang="de-DE" sz="2800" dirty="0" err="1" smtClean="0"/>
              <a:t>depends</a:t>
            </a:r>
            <a:r>
              <a:rPr lang="de-DE" sz="2800" dirty="0" smtClean="0"/>
              <a:t> on national </a:t>
            </a:r>
            <a:r>
              <a:rPr lang="de-DE" sz="2800" dirty="0" err="1" smtClean="0"/>
              <a:t>law</a:t>
            </a:r>
            <a:endParaRPr lang="en-US" sz="2800" dirty="0"/>
          </a:p>
        </p:txBody>
      </p:sp>
      <p:sp>
        <p:nvSpPr>
          <p:cNvPr id="8" name="Segnaposto numero diapositiva 3"/>
          <p:cNvSpPr txBox="1">
            <a:spLocks/>
          </p:cNvSpPr>
          <p:nvPr/>
        </p:nvSpPr>
        <p:spPr>
          <a:xfrm>
            <a:off x="8763000" y="6508750"/>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613D2F-1235-4D3C-8D26-D4D79EEE859A}" type="slidenum">
              <a:rPr lang="en-GB" smtClean="0"/>
              <a:pPr/>
              <a:t>2</a:t>
            </a:fld>
            <a:r>
              <a:rPr lang="en-GB"/>
              <a:t> </a:t>
            </a:r>
            <a:endParaRPr lang="en-GB" dirty="0"/>
          </a:p>
        </p:txBody>
      </p:sp>
    </p:spTree>
    <p:extLst>
      <p:ext uri="{BB962C8B-B14F-4D97-AF65-F5344CB8AC3E}">
        <p14:creationId xmlns:p14="http://schemas.microsoft.com/office/powerpoint/2010/main" val="2265063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a:spLocks noGrp="1"/>
          </p:cNvSpPr>
          <p:nvPr>
            <p:ph type="title"/>
          </p:nvPr>
        </p:nvSpPr>
        <p:spPr>
          <a:xfrm>
            <a:off x="789607" y="-53164"/>
            <a:ext cx="9119937" cy="1500554"/>
          </a:xfrm>
        </p:spPr>
        <p:txBody>
          <a:bodyPr vert="horz" lIns="91440" tIns="45720" rIns="91440" bIns="45720" rtlCol="0" anchor="ctr">
            <a:normAutofit/>
          </a:bodyPr>
          <a:lstStyle/>
          <a:p>
            <a:r>
              <a:rPr lang="en-US" b="1" dirty="0">
                <a:solidFill>
                  <a:srgbClr val="002060"/>
                </a:solidFill>
              </a:rPr>
              <a:t>Be King</a:t>
            </a:r>
          </a:p>
        </p:txBody>
      </p:sp>
      <p:sp>
        <p:nvSpPr>
          <p:cNvPr id="2" name="Segnaposto numero diapositiva 1"/>
          <p:cNvSpPr>
            <a:spLocks noGrp="1"/>
          </p:cNvSpPr>
          <p:nvPr>
            <p:ph type="sldNum" sz="quarter" idx="12"/>
          </p:nvPr>
        </p:nvSpPr>
        <p:spPr/>
        <p:txBody>
          <a:bodyPr vert="horz" lIns="91440" tIns="45720" rIns="91440" bIns="45720" rtlCol="0" anchor="ctr">
            <a:normAutofit/>
          </a:bodyPr>
          <a:lstStyle/>
          <a:p>
            <a:pPr>
              <a:defRPr/>
            </a:pPr>
            <a:fld id="{79613D2F-1235-4D3C-8D26-D4D79EEE859A}" type="slidenum">
              <a:rPr lang="en-US" smtClean="0">
                <a:solidFill>
                  <a:srgbClr val="FFFFFF"/>
                </a:solidFill>
                <a:latin typeface="Calibri" panose="020F0502020204030204"/>
              </a:rPr>
              <a:pPr>
                <a:defRPr/>
              </a:pPr>
              <a:t>20</a:t>
            </a:fld>
            <a:endParaRPr lang="en-US">
              <a:solidFill>
                <a:srgbClr val="FFFFFF"/>
              </a:solidFill>
              <a:latin typeface="Calibri" panose="020F0502020204030204"/>
            </a:endParaRPr>
          </a:p>
        </p:txBody>
      </p:sp>
      <p:sp>
        <p:nvSpPr>
          <p:cNvPr id="8" name="Segnaposto numero diapositiva 3"/>
          <p:cNvSpPr txBox="1">
            <a:spLocks/>
          </p:cNvSpPr>
          <p:nvPr/>
        </p:nvSpPr>
        <p:spPr>
          <a:xfrm>
            <a:off x="8763000" y="6508750"/>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613D2F-1235-4D3C-8D26-D4D79EEE859A}" type="slidenum">
              <a:rPr lang="en-GB" smtClean="0"/>
              <a:pPr/>
              <a:t>20</a:t>
            </a:fld>
            <a:r>
              <a:rPr lang="en-GB"/>
              <a:t> </a:t>
            </a:r>
            <a:endParaRPr lang="en-GB" dirty="0"/>
          </a:p>
        </p:txBody>
      </p:sp>
      <p:pic>
        <p:nvPicPr>
          <p:cNvPr id="3" name="Immagin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993898" y="1447391"/>
            <a:ext cx="7691648" cy="4100556"/>
          </a:xfrm>
          <a:prstGeom prst="rect">
            <a:avLst/>
          </a:prstGeom>
        </p:spPr>
      </p:pic>
      <p:sp>
        <p:nvSpPr>
          <p:cNvPr id="7" name="Rettangolo 6"/>
          <p:cNvSpPr/>
          <p:nvPr/>
        </p:nvSpPr>
        <p:spPr>
          <a:xfrm>
            <a:off x="4255989" y="6203950"/>
            <a:ext cx="5257288" cy="646331"/>
          </a:xfrm>
          <a:prstGeom prst="rect">
            <a:avLst/>
          </a:prstGeom>
        </p:spPr>
        <p:txBody>
          <a:bodyPr wrap="square">
            <a:spAutoFit/>
          </a:bodyPr>
          <a:lstStyle/>
          <a:p>
            <a:r>
              <a:rPr lang="en-US" dirty="0">
                <a:latin typeface="LeMondeJournal-NormalSC"/>
              </a:rPr>
              <a:t>* </a:t>
            </a:r>
            <a:r>
              <a:rPr lang="en-US" dirty="0" err="1"/>
              <a:t>Devoxx</a:t>
            </a:r>
            <a:r>
              <a:rPr lang="en-US" dirty="0"/>
              <a:t> 2014: The Founder's Dilemmas</a:t>
            </a:r>
          </a:p>
          <a:p>
            <a:endParaRPr lang="en-GB" dirty="0"/>
          </a:p>
        </p:txBody>
      </p:sp>
    </p:spTree>
    <p:extLst>
      <p:ext uri="{BB962C8B-B14F-4D97-AF65-F5344CB8AC3E}">
        <p14:creationId xmlns:p14="http://schemas.microsoft.com/office/powerpoint/2010/main" val="2028691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a:spLocks noGrp="1"/>
          </p:cNvSpPr>
          <p:nvPr>
            <p:ph type="title"/>
          </p:nvPr>
        </p:nvSpPr>
        <p:spPr>
          <a:xfrm>
            <a:off x="789607" y="-53164"/>
            <a:ext cx="9119937" cy="1500554"/>
          </a:xfrm>
        </p:spPr>
        <p:txBody>
          <a:bodyPr vert="horz" lIns="91440" tIns="45720" rIns="91440" bIns="45720" rtlCol="0" anchor="ctr">
            <a:normAutofit/>
          </a:bodyPr>
          <a:lstStyle/>
          <a:p>
            <a:r>
              <a:rPr lang="en-US" b="1" dirty="0">
                <a:solidFill>
                  <a:srgbClr val="002060"/>
                </a:solidFill>
              </a:rPr>
              <a:t>Be Rich</a:t>
            </a:r>
          </a:p>
        </p:txBody>
      </p:sp>
      <p:sp>
        <p:nvSpPr>
          <p:cNvPr id="2" name="Segnaposto numero diapositiva 1"/>
          <p:cNvSpPr>
            <a:spLocks noGrp="1"/>
          </p:cNvSpPr>
          <p:nvPr>
            <p:ph type="sldNum" sz="quarter" idx="12"/>
          </p:nvPr>
        </p:nvSpPr>
        <p:spPr/>
        <p:txBody>
          <a:bodyPr vert="horz" lIns="91440" tIns="45720" rIns="91440" bIns="45720" rtlCol="0" anchor="ctr">
            <a:normAutofit/>
          </a:bodyPr>
          <a:lstStyle/>
          <a:p>
            <a:pPr>
              <a:defRPr/>
            </a:pPr>
            <a:fld id="{79613D2F-1235-4D3C-8D26-D4D79EEE859A}" type="slidenum">
              <a:rPr lang="en-US" smtClean="0">
                <a:solidFill>
                  <a:srgbClr val="FFFFFF"/>
                </a:solidFill>
                <a:latin typeface="Calibri" panose="020F0502020204030204"/>
              </a:rPr>
              <a:pPr>
                <a:defRPr/>
              </a:pPr>
              <a:t>21</a:t>
            </a:fld>
            <a:endParaRPr lang="en-US">
              <a:solidFill>
                <a:srgbClr val="FFFFFF"/>
              </a:solidFill>
              <a:latin typeface="Calibri" panose="020F0502020204030204"/>
            </a:endParaRPr>
          </a:p>
        </p:txBody>
      </p:sp>
      <p:sp>
        <p:nvSpPr>
          <p:cNvPr id="8" name="Segnaposto numero diapositiva 3"/>
          <p:cNvSpPr txBox="1">
            <a:spLocks/>
          </p:cNvSpPr>
          <p:nvPr/>
        </p:nvSpPr>
        <p:spPr>
          <a:xfrm>
            <a:off x="8763000" y="6508750"/>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613D2F-1235-4D3C-8D26-D4D79EEE859A}" type="slidenum">
              <a:rPr lang="en-GB" smtClean="0"/>
              <a:pPr/>
              <a:t>21</a:t>
            </a:fld>
            <a:r>
              <a:rPr lang="en-GB"/>
              <a:t> </a:t>
            </a:r>
            <a:endParaRPr lang="en-GB" dirty="0"/>
          </a:p>
        </p:txBody>
      </p:sp>
      <p:pic>
        <p:nvPicPr>
          <p:cNvPr id="4" name="Immagin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910004" y="1447390"/>
            <a:ext cx="7837306" cy="4003841"/>
          </a:xfrm>
          <a:prstGeom prst="rect">
            <a:avLst/>
          </a:prstGeom>
        </p:spPr>
      </p:pic>
      <p:sp>
        <p:nvSpPr>
          <p:cNvPr id="7" name="Rettangolo 6"/>
          <p:cNvSpPr/>
          <p:nvPr/>
        </p:nvSpPr>
        <p:spPr>
          <a:xfrm>
            <a:off x="4255989" y="6203950"/>
            <a:ext cx="5257288" cy="646331"/>
          </a:xfrm>
          <a:prstGeom prst="rect">
            <a:avLst/>
          </a:prstGeom>
        </p:spPr>
        <p:txBody>
          <a:bodyPr wrap="square">
            <a:spAutoFit/>
          </a:bodyPr>
          <a:lstStyle/>
          <a:p>
            <a:r>
              <a:rPr lang="en-US" dirty="0">
                <a:latin typeface="LeMondeJournal-NormalSC"/>
              </a:rPr>
              <a:t>* </a:t>
            </a:r>
            <a:r>
              <a:rPr lang="en-US" dirty="0" err="1"/>
              <a:t>Devoxx</a:t>
            </a:r>
            <a:r>
              <a:rPr lang="en-US" dirty="0"/>
              <a:t> 2014: The Founder's Dilemmas</a:t>
            </a:r>
          </a:p>
          <a:p>
            <a:endParaRPr lang="en-GB" dirty="0"/>
          </a:p>
        </p:txBody>
      </p:sp>
    </p:spTree>
    <p:extLst>
      <p:ext uri="{BB962C8B-B14F-4D97-AF65-F5344CB8AC3E}">
        <p14:creationId xmlns:p14="http://schemas.microsoft.com/office/powerpoint/2010/main" val="3472934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a:spLocks noGrp="1"/>
          </p:cNvSpPr>
          <p:nvPr>
            <p:ph type="title"/>
          </p:nvPr>
        </p:nvSpPr>
        <p:spPr>
          <a:xfrm>
            <a:off x="789607" y="-53164"/>
            <a:ext cx="9119937" cy="1500554"/>
          </a:xfrm>
        </p:spPr>
        <p:txBody>
          <a:bodyPr vert="horz" lIns="91440" tIns="45720" rIns="91440" bIns="45720" rtlCol="0" anchor="ctr">
            <a:normAutofit/>
          </a:bodyPr>
          <a:lstStyle/>
          <a:p>
            <a:r>
              <a:rPr lang="en-US" b="1" dirty="0">
                <a:solidFill>
                  <a:srgbClr val="002060"/>
                </a:solidFill>
              </a:rPr>
              <a:t>Keeping Founders on Board</a:t>
            </a:r>
          </a:p>
        </p:txBody>
      </p:sp>
      <p:sp>
        <p:nvSpPr>
          <p:cNvPr id="2" name="Segnaposto numero diapositiva 1"/>
          <p:cNvSpPr>
            <a:spLocks noGrp="1"/>
          </p:cNvSpPr>
          <p:nvPr>
            <p:ph type="sldNum" sz="quarter" idx="12"/>
          </p:nvPr>
        </p:nvSpPr>
        <p:spPr/>
        <p:txBody>
          <a:bodyPr vert="horz" lIns="91440" tIns="45720" rIns="91440" bIns="45720" rtlCol="0" anchor="ctr">
            <a:normAutofit/>
          </a:bodyPr>
          <a:lstStyle/>
          <a:p>
            <a:pPr>
              <a:defRPr/>
            </a:pPr>
            <a:fld id="{79613D2F-1235-4D3C-8D26-D4D79EEE859A}" type="slidenum">
              <a:rPr lang="en-US" smtClean="0">
                <a:solidFill>
                  <a:srgbClr val="FFFFFF"/>
                </a:solidFill>
                <a:latin typeface="Calibri" panose="020F0502020204030204"/>
              </a:rPr>
              <a:pPr>
                <a:defRPr/>
              </a:pPr>
              <a:t>22</a:t>
            </a:fld>
            <a:endParaRPr lang="en-US">
              <a:solidFill>
                <a:srgbClr val="FFFFFF"/>
              </a:solidFill>
              <a:latin typeface="Calibri" panose="020F0502020204030204"/>
            </a:endParaRPr>
          </a:p>
        </p:txBody>
      </p:sp>
      <p:sp>
        <p:nvSpPr>
          <p:cNvPr id="8" name="Segnaposto numero diapositiva 3"/>
          <p:cNvSpPr txBox="1">
            <a:spLocks/>
          </p:cNvSpPr>
          <p:nvPr/>
        </p:nvSpPr>
        <p:spPr>
          <a:xfrm>
            <a:off x="8763000" y="6508750"/>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613D2F-1235-4D3C-8D26-D4D79EEE859A}" type="slidenum">
              <a:rPr lang="en-GB" smtClean="0"/>
              <a:pPr/>
              <a:t>22</a:t>
            </a:fld>
            <a:r>
              <a:rPr lang="en-GB"/>
              <a:t> </a:t>
            </a:r>
            <a:endParaRPr lang="en-GB" dirty="0"/>
          </a:p>
        </p:txBody>
      </p:sp>
      <p:sp>
        <p:nvSpPr>
          <p:cNvPr id="3" name="Rettangolo 2"/>
          <p:cNvSpPr/>
          <p:nvPr/>
        </p:nvSpPr>
        <p:spPr>
          <a:xfrm>
            <a:off x="789607" y="1523220"/>
            <a:ext cx="6096000" cy="954107"/>
          </a:xfrm>
          <a:prstGeom prst="rect">
            <a:avLst/>
          </a:prstGeom>
        </p:spPr>
        <p:txBody>
          <a:bodyPr>
            <a:spAutoFit/>
          </a:bodyPr>
          <a:lstStyle/>
          <a:p>
            <a:r>
              <a:rPr lang="en-GB" sz="2800" dirty="0"/>
              <a:t>What do boards do with founders after</a:t>
            </a:r>
          </a:p>
          <a:p>
            <a:r>
              <a:rPr lang="en-GB" sz="2800" dirty="0"/>
              <a:t>asking them to step down as CEO?</a:t>
            </a:r>
          </a:p>
        </p:txBody>
      </p:sp>
      <p:sp>
        <p:nvSpPr>
          <p:cNvPr id="5" name="Rettangolo 4"/>
          <p:cNvSpPr/>
          <p:nvPr/>
        </p:nvSpPr>
        <p:spPr>
          <a:xfrm>
            <a:off x="859945" y="4651338"/>
            <a:ext cx="8547824" cy="1077218"/>
          </a:xfrm>
          <a:prstGeom prst="rect">
            <a:avLst/>
          </a:prstGeom>
        </p:spPr>
        <p:txBody>
          <a:bodyPr wrap="square">
            <a:spAutoFit/>
          </a:bodyPr>
          <a:lstStyle/>
          <a:p>
            <a:r>
              <a:rPr lang="en-GB" sz="3200" dirty="0"/>
              <a:t>“You can replace an</a:t>
            </a:r>
          </a:p>
          <a:p>
            <a:r>
              <a:rPr lang="en-GB" sz="3200" dirty="0"/>
              <a:t>executive, but you can’t replace a founder.”</a:t>
            </a:r>
          </a:p>
        </p:txBody>
      </p:sp>
      <p:sp>
        <p:nvSpPr>
          <p:cNvPr id="9" name="Rettangolo 8"/>
          <p:cNvSpPr/>
          <p:nvPr/>
        </p:nvSpPr>
        <p:spPr>
          <a:xfrm>
            <a:off x="789607" y="2792759"/>
            <a:ext cx="6096000" cy="954107"/>
          </a:xfrm>
          <a:prstGeom prst="rect">
            <a:avLst/>
          </a:prstGeom>
        </p:spPr>
        <p:txBody>
          <a:bodyPr>
            <a:spAutoFit/>
          </a:bodyPr>
          <a:lstStyle/>
          <a:p>
            <a:r>
              <a:rPr lang="en-GB" sz="2800" dirty="0"/>
              <a:t>Keep the founder involved</a:t>
            </a:r>
          </a:p>
          <a:p>
            <a:r>
              <a:rPr lang="en-GB" sz="2800" dirty="0"/>
              <a:t>in some way, often as a board member,</a:t>
            </a:r>
          </a:p>
        </p:txBody>
      </p:sp>
      <p:pic>
        <p:nvPicPr>
          <p:cNvPr id="20482" name="Picture 2" descr="Risultati immagini per fou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0369" y="1382872"/>
            <a:ext cx="3358662" cy="2518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991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a:spLocks noGrp="1"/>
          </p:cNvSpPr>
          <p:nvPr>
            <p:ph type="title"/>
          </p:nvPr>
        </p:nvSpPr>
        <p:spPr>
          <a:xfrm>
            <a:off x="789607" y="-53164"/>
            <a:ext cx="9119937" cy="1500554"/>
          </a:xfrm>
        </p:spPr>
        <p:txBody>
          <a:bodyPr vert="horz" lIns="91440" tIns="45720" rIns="91440" bIns="45720" rtlCol="0" anchor="ctr">
            <a:normAutofit/>
          </a:bodyPr>
          <a:lstStyle/>
          <a:p>
            <a:r>
              <a:rPr lang="en-US" b="1" dirty="0">
                <a:solidFill>
                  <a:srgbClr val="002060"/>
                </a:solidFill>
              </a:rPr>
              <a:t>Keeping Founders on Board: bad way</a:t>
            </a:r>
          </a:p>
        </p:txBody>
      </p:sp>
      <p:sp>
        <p:nvSpPr>
          <p:cNvPr id="2" name="Segnaposto numero diapositiva 1"/>
          <p:cNvSpPr>
            <a:spLocks noGrp="1"/>
          </p:cNvSpPr>
          <p:nvPr>
            <p:ph type="sldNum" sz="quarter" idx="12"/>
          </p:nvPr>
        </p:nvSpPr>
        <p:spPr/>
        <p:txBody>
          <a:bodyPr vert="horz" lIns="91440" tIns="45720" rIns="91440" bIns="45720" rtlCol="0" anchor="ctr">
            <a:normAutofit/>
          </a:bodyPr>
          <a:lstStyle/>
          <a:p>
            <a:pPr>
              <a:defRPr/>
            </a:pPr>
            <a:fld id="{79613D2F-1235-4D3C-8D26-D4D79EEE859A}" type="slidenum">
              <a:rPr lang="en-US" smtClean="0">
                <a:solidFill>
                  <a:srgbClr val="FFFFFF"/>
                </a:solidFill>
                <a:latin typeface="Calibri" panose="020F0502020204030204"/>
              </a:rPr>
              <a:pPr>
                <a:defRPr/>
              </a:pPr>
              <a:t>23</a:t>
            </a:fld>
            <a:endParaRPr lang="en-US">
              <a:solidFill>
                <a:srgbClr val="FFFFFF"/>
              </a:solidFill>
              <a:latin typeface="Calibri" panose="020F0502020204030204"/>
            </a:endParaRPr>
          </a:p>
        </p:txBody>
      </p:sp>
      <p:sp>
        <p:nvSpPr>
          <p:cNvPr id="8" name="Segnaposto numero diapositiva 3"/>
          <p:cNvSpPr txBox="1">
            <a:spLocks/>
          </p:cNvSpPr>
          <p:nvPr/>
        </p:nvSpPr>
        <p:spPr>
          <a:xfrm>
            <a:off x="8763000" y="6508750"/>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613D2F-1235-4D3C-8D26-D4D79EEE859A}" type="slidenum">
              <a:rPr lang="en-GB" smtClean="0"/>
              <a:pPr/>
              <a:t>23</a:t>
            </a:fld>
            <a:r>
              <a:rPr lang="en-GB"/>
              <a:t> </a:t>
            </a:r>
            <a:endParaRPr lang="en-GB" dirty="0"/>
          </a:p>
        </p:txBody>
      </p:sp>
      <p:sp>
        <p:nvSpPr>
          <p:cNvPr id="3" name="Rettangolo 2"/>
          <p:cNvSpPr/>
          <p:nvPr/>
        </p:nvSpPr>
        <p:spPr>
          <a:xfrm>
            <a:off x="4710976" y="2015590"/>
            <a:ext cx="6096000" cy="3539430"/>
          </a:xfrm>
          <a:prstGeom prst="rect">
            <a:avLst/>
          </a:prstGeom>
        </p:spPr>
        <p:txBody>
          <a:bodyPr>
            <a:spAutoFit/>
          </a:bodyPr>
          <a:lstStyle/>
          <a:p>
            <a:r>
              <a:rPr lang="en-US" sz="2800" dirty="0"/>
              <a:t>Relegating the founder to a cosmetic role</a:t>
            </a:r>
          </a:p>
          <a:p>
            <a:pPr marL="457200" indent="-457200">
              <a:buFont typeface="Arial" panose="020B0604020202020204" pitchFamily="34" charset="0"/>
              <a:buChar char="•"/>
            </a:pPr>
            <a:endParaRPr lang="en-US" sz="2800" dirty="0"/>
          </a:p>
          <a:p>
            <a:r>
              <a:rPr lang="en-US" sz="2800" dirty="0"/>
              <a:t>This can backfire:</a:t>
            </a:r>
          </a:p>
          <a:p>
            <a:pPr marL="457200" indent="-457200">
              <a:buFont typeface="Arial" panose="020B0604020202020204" pitchFamily="34" charset="0"/>
              <a:buChar char="•"/>
            </a:pPr>
            <a:r>
              <a:rPr lang="en-US" sz="2800" dirty="0"/>
              <a:t>Founders can act as negative force</a:t>
            </a:r>
          </a:p>
          <a:p>
            <a:pPr marL="457200" indent="-457200">
              <a:buFont typeface="Arial" panose="020B0604020202020204" pitchFamily="34" charset="0"/>
              <a:buChar char="•"/>
            </a:pPr>
            <a:r>
              <a:rPr lang="en-US" sz="2800" dirty="0"/>
              <a:t>Resist changes suggested by new CEOs Encourage their loyalists to leave</a:t>
            </a:r>
            <a:endParaRPr lang="en-GB" sz="2800" dirty="0"/>
          </a:p>
        </p:txBody>
      </p:sp>
      <p:pic>
        <p:nvPicPr>
          <p:cNvPr id="4" name="Immagine 3"/>
          <p:cNvPicPr>
            <a:picLocks noChangeAspect="1"/>
          </p:cNvPicPr>
          <p:nvPr/>
        </p:nvPicPr>
        <p:blipFill>
          <a:blip r:embed="rId2"/>
          <a:stretch>
            <a:fillRect/>
          </a:stretch>
        </p:blipFill>
        <p:spPr>
          <a:xfrm>
            <a:off x="399051" y="1628522"/>
            <a:ext cx="4131186" cy="2846763"/>
          </a:xfrm>
          <a:prstGeom prst="rect">
            <a:avLst/>
          </a:prstGeom>
        </p:spPr>
      </p:pic>
    </p:spTree>
    <p:extLst>
      <p:ext uri="{BB962C8B-B14F-4D97-AF65-F5344CB8AC3E}">
        <p14:creationId xmlns:p14="http://schemas.microsoft.com/office/powerpoint/2010/main" val="1373923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a:spLocks noGrp="1"/>
          </p:cNvSpPr>
          <p:nvPr>
            <p:ph type="title"/>
          </p:nvPr>
        </p:nvSpPr>
        <p:spPr>
          <a:xfrm>
            <a:off x="789607" y="-53164"/>
            <a:ext cx="9119937" cy="1500554"/>
          </a:xfrm>
        </p:spPr>
        <p:txBody>
          <a:bodyPr vert="horz" lIns="91440" tIns="45720" rIns="91440" bIns="45720" rtlCol="0" anchor="ctr">
            <a:normAutofit/>
          </a:bodyPr>
          <a:lstStyle/>
          <a:p>
            <a:r>
              <a:rPr lang="en-US" b="1" dirty="0">
                <a:solidFill>
                  <a:srgbClr val="002060"/>
                </a:solidFill>
              </a:rPr>
              <a:t>Keeping Founders on Board: nice way</a:t>
            </a:r>
          </a:p>
        </p:txBody>
      </p:sp>
      <p:sp>
        <p:nvSpPr>
          <p:cNvPr id="2" name="Segnaposto numero diapositiva 1"/>
          <p:cNvSpPr>
            <a:spLocks noGrp="1"/>
          </p:cNvSpPr>
          <p:nvPr>
            <p:ph type="sldNum" sz="quarter" idx="12"/>
          </p:nvPr>
        </p:nvSpPr>
        <p:spPr/>
        <p:txBody>
          <a:bodyPr vert="horz" lIns="91440" tIns="45720" rIns="91440" bIns="45720" rtlCol="0" anchor="ctr">
            <a:normAutofit/>
          </a:bodyPr>
          <a:lstStyle/>
          <a:p>
            <a:pPr>
              <a:defRPr/>
            </a:pPr>
            <a:fld id="{79613D2F-1235-4D3C-8D26-D4D79EEE859A}" type="slidenum">
              <a:rPr lang="en-US" smtClean="0">
                <a:solidFill>
                  <a:srgbClr val="FFFFFF"/>
                </a:solidFill>
                <a:latin typeface="Calibri" panose="020F0502020204030204"/>
              </a:rPr>
              <a:pPr>
                <a:defRPr/>
              </a:pPr>
              <a:t>24</a:t>
            </a:fld>
            <a:endParaRPr lang="en-US">
              <a:solidFill>
                <a:srgbClr val="FFFFFF"/>
              </a:solidFill>
              <a:latin typeface="Calibri" panose="020F0502020204030204"/>
            </a:endParaRPr>
          </a:p>
        </p:txBody>
      </p:sp>
      <p:sp>
        <p:nvSpPr>
          <p:cNvPr id="8" name="Segnaposto numero diapositiva 3"/>
          <p:cNvSpPr txBox="1">
            <a:spLocks/>
          </p:cNvSpPr>
          <p:nvPr/>
        </p:nvSpPr>
        <p:spPr>
          <a:xfrm>
            <a:off x="8763000" y="6508750"/>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613D2F-1235-4D3C-8D26-D4D79EEE859A}" type="slidenum">
              <a:rPr lang="en-GB" smtClean="0"/>
              <a:pPr/>
              <a:t>24</a:t>
            </a:fld>
            <a:r>
              <a:rPr lang="en-GB"/>
              <a:t> </a:t>
            </a:r>
            <a:endParaRPr lang="en-GB" dirty="0"/>
          </a:p>
        </p:txBody>
      </p:sp>
      <p:sp>
        <p:nvSpPr>
          <p:cNvPr id="3" name="Rettangolo 2"/>
          <p:cNvSpPr/>
          <p:nvPr/>
        </p:nvSpPr>
        <p:spPr>
          <a:xfrm>
            <a:off x="4710976" y="2015590"/>
            <a:ext cx="6209070" cy="3108543"/>
          </a:xfrm>
          <a:prstGeom prst="rect">
            <a:avLst/>
          </a:prstGeom>
        </p:spPr>
        <p:txBody>
          <a:bodyPr wrap="square">
            <a:spAutoFit/>
          </a:bodyPr>
          <a:lstStyle/>
          <a:p>
            <a:r>
              <a:rPr lang="en-US" sz="2800" dirty="0"/>
              <a:t>Help founders find new roles: </a:t>
            </a:r>
          </a:p>
          <a:p>
            <a:endParaRPr lang="en-US" sz="2800" dirty="0"/>
          </a:p>
          <a:p>
            <a:r>
              <a:rPr lang="en-US" sz="2800" dirty="0"/>
              <a:t>Offer him or her the luxury of focusing on an area of its affinity (Let him/her PLAY)</a:t>
            </a:r>
          </a:p>
          <a:p>
            <a:endParaRPr lang="en-US" sz="2800" dirty="0"/>
          </a:p>
          <a:p>
            <a:r>
              <a:rPr lang="en-US" sz="2800" dirty="0"/>
              <a:t>and letting the new CEO “take on all</a:t>
            </a:r>
          </a:p>
          <a:p>
            <a:r>
              <a:rPr lang="en-US" sz="2800" dirty="0"/>
              <a:t>the things you don’t like to do.”</a:t>
            </a:r>
            <a:endParaRPr lang="en-GB" sz="2800" dirty="0"/>
          </a:p>
        </p:txBody>
      </p:sp>
      <p:pic>
        <p:nvPicPr>
          <p:cNvPr id="4" name="Immagine 3"/>
          <p:cNvPicPr>
            <a:picLocks noChangeAspect="1"/>
          </p:cNvPicPr>
          <p:nvPr/>
        </p:nvPicPr>
        <p:blipFill>
          <a:blip r:embed="rId2"/>
          <a:stretch>
            <a:fillRect/>
          </a:stretch>
        </p:blipFill>
        <p:spPr>
          <a:xfrm>
            <a:off x="789607" y="1848034"/>
            <a:ext cx="3443654" cy="3443654"/>
          </a:xfrm>
          <a:prstGeom prst="rect">
            <a:avLst/>
          </a:prstGeom>
        </p:spPr>
      </p:pic>
    </p:spTree>
    <p:extLst>
      <p:ext uri="{BB962C8B-B14F-4D97-AF65-F5344CB8AC3E}">
        <p14:creationId xmlns:p14="http://schemas.microsoft.com/office/powerpoint/2010/main" val="3609740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a:spLocks noGrp="1"/>
          </p:cNvSpPr>
          <p:nvPr>
            <p:ph type="title"/>
          </p:nvPr>
        </p:nvSpPr>
        <p:spPr>
          <a:xfrm>
            <a:off x="789607" y="-53164"/>
            <a:ext cx="9119937" cy="1500554"/>
          </a:xfrm>
        </p:spPr>
        <p:txBody>
          <a:bodyPr vert="horz" lIns="91440" tIns="45720" rIns="91440" bIns="45720" rtlCol="0" anchor="ctr">
            <a:normAutofit/>
          </a:bodyPr>
          <a:lstStyle/>
          <a:p>
            <a:r>
              <a:rPr lang="en-US" b="1" dirty="0">
                <a:solidFill>
                  <a:srgbClr val="002060"/>
                </a:solidFill>
              </a:rPr>
              <a:t>Want to stay CEO for long?</a:t>
            </a:r>
          </a:p>
        </p:txBody>
      </p:sp>
      <p:sp>
        <p:nvSpPr>
          <p:cNvPr id="2" name="Segnaposto numero diapositiva 1"/>
          <p:cNvSpPr>
            <a:spLocks noGrp="1"/>
          </p:cNvSpPr>
          <p:nvPr>
            <p:ph type="sldNum" sz="quarter" idx="12"/>
          </p:nvPr>
        </p:nvSpPr>
        <p:spPr/>
        <p:txBody>
          <a:bodyPr vert="horz" lIns="91440" tIns="45720" rIns="91440" bIns="45720" rtlCol="0" anchor="ctr">
            <a:normAutofit/>
          </a:bodyPr>
          <a:lstStyle/>
          <a:p>
            <a:pPr>
              <a:defRPr/>
            </a:pPr>
            <a:fld id="{79613D2F-1235-4D3C-8D26-D4D79EEE859A}" type="slidenum">
              <a:rPr lang="en-US" smtClean="0">
                <a:solidFill>
                  <a:srgbClr val="FFFFFF"/>
                </a:solidFill>
                <a:latin typeface="Calibri" panose="020F0502020204030204"/>
              </a:rPr>
              <a:pPr>
                <a:defRPr/>
              </a:pPr>
              <a:t>25</a:t>
            </a:fld>
            <a:endParaRPr lang="en-US">
              <a:solidFill>
                <a:srgbClr val="FFFFFF"/>
              </a:solidFill>
              <a:latin typeface="Calibri" panose="020F0502020204030204"/>
            </a:endParaRPr>
          </a:p>
        </p:txBody>
      </p:sp>
      <p:sp>
        <p:nvSpPr>
          <p:cNvPr id="8" name="Segnaposto numero diapositiva 3"/>
          <p:cNvSpPr txBox="1">
            <a:spLocks/>
          </p:cNvSpPr>
          <p:nvPr/>
        </p:nvSpPr>
        <p:spPr>
          <a:xfrm>
            <a:off x="8763000" y="6508750"/>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613D2F-1235-4D3C-8D26-D4D79EEE859A}" type="slidenum">
              <a:rPr lang="en-GB" smtClean="0"/>
              <a:pPr/>
              <a:t>25</a:t>
            </a:fld>
            <a:r>
              <a:rPr lang="en-GB"/>
              <a:t> </a:t>
            </a:r>
            <a:endParaRPr lang="en-GB" dirty="0"/>
          </a:p>
        </p:txBody>
      </p:sp>
      <p:sp>
        <p:nvSpPr>
          <p:cNvPr id="3" name="Rettangolo 2"/>
          <p:cNvSpPr/>
          <p:nvPr/>
        </p:nvSpPr>
        <p:spPr>
          <a:xfrm>
            <a:off x="1035790" y="1804574"/>
            <a:ext cx="3931863" cy="2246769"/>
          </a:xfrm>
          <a:prstGeom prst="rect">
            <a:avLst/>
          </a:prstGeom>
        </p:spPr>
        <p:txBody>
          <a:bodyPr wrap="square">
            <a:spAutoFit/>
          </a:bodyPr>
          <a:lstStyle/>
          <a:p>
            <a:r>
              <a:rPr lang="en-US" sz="2800" dirty="0"/>
              <a:t>Learn </a:t>
            </a:r>
            <a:r>
              <a:rPr lang="en-US" sz="2800" b="1" dirty="0"/>
              <a:t>new skills</a:t>
            </a:r>
            <a:r>
              <a:rPr lang="en-US" sz="2800" dirty="0"/>
              <a:t>. </a:t>
            </a:r>
          </a:p>
          <a:p>
            <a:endParaRPr lang="en-US" sz="2800" dirty="0"/>
          </a:p>
          <a:p>
            <a:r>
              <a:rPr lang="en-US" sz="2800" dirty="0"/>
              <a:t>If you do, you may even become accomplished enough to regain control. </a:t>
            </a:r>
            <a:endParaRPr lang="en-GB" sz="2800" dirty="0"/>
          </a:p>
        </p:txBody>
      </p:sp>
      <p:pic>
        <p:nvPicPr>
          <p:cNvPr id="7" name="Immagine 6"/>
          <p:cNvPicPr>
            <a:picLocks noChangeAspect="1"/>
          </p:cNvPicPr>
          <p:nvPr/>
        </p:nvPicPr>
        <p:blipFill>
          <a:blip r:embed="rId2"/>
          <a:stretch>
            <a:fillRect/>
          </a:stretch>
        </p:blipFill>
        <p:spPr>
          <a:xfrm>
            <a:off x="5818675" y="1720818"/>
            <a:ext cx="5382725" cy="4362104"/>
          </a:xfrm>
          <a:prstGeom prst="rect">
            <a:avLst/>
          </a:prstGeom>
        </p:spPr>
      </p:pic>
    </p:spTree>
    <p:extLst>
      <p:ext uri="{BB962C8B-B14F-4D97-AF65-F5344CB8AC3E}">
        <p14:creationId xmlns:p14="http://schemas.microsoft.com/office/powerpoint/2010/main" val="1070686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a:spLocks noGrp="1"/>
          </p:cNvSpPr>
          <p:nvPr>
            <p:ph type="title"/>
          </p:nvPr>
        </p:nvSpPr>
        <p:spPr>
          <a:xfrm>
            <a:off x="789607" y="-53164"/>
            <a:ext cx="9119937" cy="1500554"/>
          </a:xfrm>
        </p:spPr>
        <p:txBody>
          <a:bodyPr vert="horz" lIns="91440" tIns="45720" rIns="91440" bIns="45720" rtlCol="0" anchor="ctr">
            <a:normAutofit/>
          </a:bodyPr>
          <a:lstStyle/>
          <a:p>
            <a:r>
              <a:rPr lang="en-US" b="1" dirty="0">
                <a:solidFill>
                  <a:srgbClr val="002060"/>
                </a:solidFill>
              </a:rPr>
              <a:t>Want to stay CEO for long?</a:t>
            </a:r>
          </a:p>
        </p:txBody>
      </p:sp>
      <p:sp>
        <p:nvSpPr>
          <p:cNvPr id="2" name="Segnaposto numero diapositiva 1"/>
          <p:cNvSpPr>
            <a:spLocks noGrp="1"/>
          </p:cNvSpPr>
          <p:nvPr>
            <p:ph type="sldNum" sz="quarter" idx="12"/>
          </p:nvPr>
        </p:nvSpPr>
        <p:spPr/>
        <p:txBody>
          <a:bodyPr vert="horz" lIns="91440" tIns="45720" rIns="91440" bIns="45720" rtlCol="0" anchor="ctr">
            <a:normAutofit/>
          </a:bodyPr>
          <a:lstStyle/>
          <a:p>
            <a:pPr>
              <a:defRPr/>
            </a:pPr>
            <a:fld id="{79613D2F-1235-4D3C-8D26-D4D79EEE859A}" type="slidenum">
              <a:rPr lang="en-US" smtClean="0">
                <a:solidFill>
                  <a:srgbClr val="FFFFFF"/>
                </a:solidFill>
                <a:latin typeface="Calibri" panose="020F0502020204030204"/>
              </a:rPr>
              <a:pPr>
                <a:defRPr/>
              </a:pPr>
              <a:t>26</a:t>
            </a:fld>
            <a:endParaRPr lang="en-US">
              <a:solidFill>
                <a:srgbClr val="FFFFFF"/>
              </a:solidFill>
              <a:latin typeface="Calibri" panose="020F0502020204030204"/>
            </a:endParaRPr>
          </a:p>
        </p:txBody>
      </p:sp>
      <p:sp>
        <p:nvSpPr>
          <p:cNvPr id="8" name="Segnaposto numero diapositiva 3"/>
          <p:cNvSpPr txBox="1">
            <a:spLocks/>
          </p:cNvSpPr>
          <p:nvPr/>
        </p:nvSpPr>
        <p:spPr>
          <a:xfrm>
            <a:off x="8763000" y="6508750"/>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613D2F-1235-4D3C-8D26-D4D79EEE859A}" type="slidenum">
              <a:rPr lang="en-GB" smtClean="0"/>
              <a:pPr/>
              <a:t>26</a:t>
            </a:fld>
            <a:r>
              <a:rPr lang="en-GB"/>
              <a:t> </a:t>
            </a:r>
            <a:endParaRPr lang="en-GB" dirty="0"/>
          </a:p>
        </p:txBody>
      </p:sp>
      <p:sp>
        <p:nvSpPr>
          <p:cNvPr id="3" name="Rettangolo 2"/>
          <p:cNvSpPr/>
          <p:nvPr/>
        </p:nvSpPr>
        <p:spPr>
          <a:xfrm>
            <a:off x="4614260" y="1599790"/>
            <a:ext cx="6209070" cy="4401205"/>
          </a:xfrm>
          <a:prstGeom prst="rect">
            <a:avLst/>
          </a:prstGeom>
        </p:spPr>
        <p:txBody>
          <a:bodyPr wrap="square">
            <a:spAutoFit/>
          </a:bodyPr>
          <a:lstStyle/>
          <a:p>
            <a:r>
              <a:rPr lang="en-US" sz="2800" dirty="0"/>
              <a:t>E Ink’s CEO Russ Wilcox identified skills he needed to strengthen.</a:t>
            </a:r>
          </a:p>
          <a:p>
            <a:endParaRPr lang="en-US" sz="2800" dirty="0"/>
          </a:p>
          <a:p>
            <a:r>
              <a:rPr lang="en-US" sz="2800" dirty="0"/>
              <a:t>He rotated through:</a:t>
            </a:r>
          </a:p>
          <a:p>
            <a:r>
              <a:rPr lang="en-US" sz="2800" dirty="0"/>
              <a:t>finance, product marketing, sales, and</a:t>
            </a:r>
          </a:p>
          <a:p>
            <a:r>
              <a:rPr lang="en-US" sz="2800" dirty="0"/>
              <a:t>even R&amp;D to fill the gaps.</a:t>
            </a:r>
          </a:p>
          <a:p>
            <a:endParaRPr lang="en-US" sz="2800" dirty="0"/>
          </a:p>
          <a:p>
            <a:r>
              <a:rPr lang="en-US" sz="2800" dirty="0"/>
              <a:t>In 2004, when the board launched a</a:t>
            </a:r>
          </a:p>
          <a:p>
            <a:r>
              <a:rPr lang="en-US" sz="2800" dirty="0"/>
              <a:t>search for the company’s next CEO,</a:t>
            </a:r>
          </a:p>
          <a:p>
            <a:r>
              <a:rPr lang="en-US" sz="2800" dirty="0"/>
              <a:t>it couldn’t find anyone more qualified.</a:t>
            </a:r>
          </a:p>
        </p:txBody>
      </p:sp>
      <p:pic>
        <p:nvPicPr>
          <p:cNvPr id="16386" name="Picture 2" descr="Risultati immagini per E Ink company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131" y="1744645"/>
            <a:ext cx="3068515" cy="1315078"/>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p:cNvPicPr>
            <a:picLocks noChangeAspect="1"/>
          </p:cNvPicPr>
          <p:nvPr/>
        </p:nvPicPr>
        <p:blipFill>
          <a:blip r:embed="rId3"/>
          <a:stretch>
            <a:fillRect/>
          </a:stretch>
        </p:blipFill>
        <p:spPr>
          <a:xfrm>
            <a:off x="1415561" y="3356978"/>
            <a:ext cx="1905000" cy="2847975"/>
          </a:xfrm>
          <a:prstGeom prst="rect">
            <a:avLst/>
          </a:prstGeom>
        </p:spPr>
      </p:pic>
    </p:spTree>
    <p:extLst>
      <p:ext uri="{BB962C8B-B14F-4D97-AF65-F5344CB8AC3E}">
        <p14:creationId xmlns:p14="http://schemas.microsoft.com/office/powerpoint/2010/main" val="1346818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ctrTitle"/>
          </p:nvPr>
        </p:nvSpPr>
        <p:spPr>
          <a:xfrm>
            <a:off x="1524000" y="1960683"/>
            <a:ext cx="9144000" cy="1039325"/>
          </a:xfrm>
        </p:spPr>
        <p:txBody>
          <a:bodyPr/>
          <a:lstStyle/>
          <a:p>
            <a:r>
              <a:rPr lang="en-GB" b="1" dirty="0">
                <a:solidFill>
                  <a:srgbClr val="002060"/>
                </a:solidFill>
              </a:rPr>
              <a:t>Thank you!</a:t>
            </a:r>
          </a:p>
        </p:txBody>
      </p:sp>
      <p:sp>
        <p:nvSpPr>
          <p:cNvPr id="5" name="Sottotitolo 4"/>
          <p:cNvSpPr>
            <a:spLocks noGrp="1"/>
          </p:cNvSpPr>
          <p:nvPr>
            <p:ph type="subTitle" idx="1"/>
          </p:nvPr>
        </p:nvSpPr>
        <p:spPr>
          <a:xfrm>
            <a:off x="1524000" y="3988899"/>
            <a:ext cx="9144000" cy="1655762"/>
          </a:xfrm>
        </p:spPr>
        <p:txBody>
          <a:bodyPr/>
          <a:lstStyle/>
          <a:p>
            <a:r>
              <a:rPr lang="en-GB" dirty="0"/>
              <a:t>Brought to you by EIT Digital Master School @</a:t>
            </a:r>
            <a:r>
              <a:rPr lang="en-GB" dirty="0" err="1"/>
              <a:t>Eötvös</a:t>
            </a:r>
            <a:r>
              <a:rPr lang="en-GB" dirty="0"/>
              <a:t> </a:t>
            </a:r>
            <a:r>
              <a:rPr lang="en-GB" dirty="0" err="1"/>
              <a:t>Lorand</a:t>
            </a:r>
            <a:r>
              <a:rPr lang="en-GB" dirty="0"/>
              <a:t> University</a:t>
            </a:r>
          </a:p>
          <a:p>
            <a:r>
              <a:rPr lang="en-GB" b="1" dirty="0">
                <a:solidFill>
                  <a:srgbClr val="002060"/>
                </a:solidFill>
              </a:rPr>
              <a:t>Find me at: anna.reale@inf.elte.hu</a:t>
            </a:r>
          </a:p>
        </p:txBody>
      </p:sp>
    </p:spTree>
    <p:extLst>
      <p:ext uri="{BB962C8B-B14F-4D97-AF65-F5344CB8AC3E}">
        <p14:creationId xmlns:p14="http://schemas.microsoft.com/office/powerpoint/2010/main" val="1616542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a:spLocks noGrp="1"/>
          </p:cNvSpPr>
          <p:nvPr>
            <p:ph type="title"/>
          </p:nvPr>
        </p:nvSpPr>
        <p:spPr>
          <a:xfrm>
            <a:off x="789607" y="-53164"/>
            <a:ext cx="9119937" cy="1500554"/>
          </a:xfrm>
        </p:spPr>
        <p:txBody>
          <a:bodyPr vert="horz" lIns="91440" tIns="45720" rIns="91440" bIns="45720" rtlCol="0" anchor="ctr">
            <a:normAutofit/>
          </a:bodyPr>
          <a:lstStyle/>
          <a:p>
            <a:r>
              <a:rPr lang="en-US" b="1" dirty="0" smtClean="0">
                <a:solidFill>
                  <a:srgbClr val="002060"/>
                </a:solidFill>
              </a:rPr>
              <a:t>Example from Germany: GmbH</a:t>
            </a:r>
            <a:endParaRPr lang="en-US" b="1" dirty="0">
              <a:solidFill>
                <a:srgbClr val="002060"/>
              </a:solidFill>
            </a:endParaRPr>
          </a:p>
        </p:txBody>
      </p:sp>
      <p:sp>
        <p:nvSpPr>
          <p:cNvPr id="2" name="Segnaposto numero diapositiva 1"/>
          <p:cNvSpPr>
            <a:spLocks noGrp="1"/>
          </p:cNvSpPr>
          <p:nvPr>
            <p:ph type="sldNum" sz="quarter" idx="12"/>
          </p:nvPr>
        </p:nvSpPr>
        <p:spPr/>
        <p:txBody>
          <a:bodyPr vert="horz" lIns="91440" tIns="45720" rIns="91440" bIns="45720" rtlCol="0" anchor="ctr">
            <a:normAutofit/>
          </a:bodyPr>
          <a:lstStyle/>
          <a:p>
            <a:pPr>
              <a:defRPr/>
            </a:pPr>
            <a:fld id="{79613D2F-1235-4D3C-8D26-D4D79EEE859A}" type="slidenum">
              <a:rPr lang="en-US" smtClean="0">
                <a:solidFill>
                  <a:srgbClr val="FFFFFF"/>
                </a:solidFill>
                <a:latin typeface="Calibri" panose="020F0502020204030204"/>
              </a:rPr>
              <a:pPr>
                <a:defRPr/>
              </a:pPr>
              <a:t>3</a:t>
            </a:fld>
            <a:endParaRPr lang="en-US">
              <a:solidFill>
                <a:srgbClr val="FFFFFF"/>
              </a:solidFill>
              <a:latin typeface="Calibri" panose="020F0502020204030204"/>
            </a:endParaRPr>
          </a:p>
        </p:txBody>
      </p:sp>
      <p:sp>
        <p:nvSpPr>
          <p:cNvPr id="7" name="CasellaDiTesto 6"/>
          <p:cNvSpPr txBox="1"/>
          <p:nvPr/>
        </p:nvSpPr>
        <p:spPr>
          <a:xfrm>
            <a:off x="914400" y="1824521"/>
            <a:ext cx="10015538" cy="3785419"/>
          </a:xfrm>
          <a:prstGeom prst="rect">
            <a:avLst/>
          </a:prstGeom>
        </p:spPr>
        <p:txBody>
          <a:bodyPr vert="horz" lIns="91440" tIns="45720" rIns="91440" bIns="45720" rtlCol="0">
            <a:normAutofit lnSpcReduction="10000"/>
          </a:bodyPr>
          <a:lstStyle/>
          <a:p>
            <a:pPr lvl="1" indent="-228600">
              <a:lnSpc>
                <a:spcPct val="90000"/>
              </a:lnSpc>
              <a:buFont typeface="Arial" panose="020B0604020202020204" pitchFamily="34" charset="0"/>
              <a:buChar char="•"/>
            </a:pPr>
            <a:r>
              <a:rPr lang="de-DE" sz="2800" dirty="0"/>
              <a:t>L</a:t>
            </a:r>
            <a:r>
              <a:rPr lang="de-DE" sz="2800" dirty="0" smtClean="0"/>
              <a:t>imited </a:t>
            </a:r>
            <a:r>
              <a:rPr lang="de-DE" sz="2800" dirty="0" err="1" smtClean="0"/>
              <a:t>liability</a:t>
            </a:r>
            <a:r>
              <a:rPr lang="de-DE" sz="2800" dirty="0" smtClean="0"/>
              <a:t> </a:t>
            </a:r>
            <a:r>
              <a:rPr lang="de-DE" sz="2800" dirty="0" err="1" smtClean="0"/>
              <a:t>company</a:t>
            </a:r>
            <a:r>
              <a:rPr lang="de-DE" sz="2800" dirty="0" smtClean="0"/>
              <a:t> in Germany: </a:t>
            </a:r>
            <a:br>
              <a:rPr lang="de-DE" sz="2800" dirty="0" smtClean="0"/>
            </a:br>
            <a:r>
              <a:rPr lang="de-DE" sz="2800" dirty="0" smtClean="0"/>
              <a:t>GmbH (Gesellschaft mit beschränkter Haftung) </a:t>
            </a:r>
            <a:br>
              <a:rPr lang="de-DE" sz="2800" dirty="0" smtClean="0"/>
            </a:br>
            <a:endParaRPr lang="de-DE" sz="2800" dirty="0" smtClean="0"/>
          </a:p>
          <a:p>
            <a:pPr lvl="1" indent="-228600">
              <a:lnSpc>
                <a:spcPct val="90000"/>
              </a:lnSpc>
              <a:buFont typeface="Arial" panose="020B0604020202020204" pitchFamily="34" charset="0"/>
              <a:buChar char="•"/>
            </a:pPr>
            <a:r>
              <a:rPr lang="en-US" sz="2800" dirty="0" smtClean="0"/>
              <a:t>Legal bodies: Management Board, Shareholders Assembly; </a:t>
            </a:r>
            <a:br>
              <a:rPr lang="en-US" sz="2800" dirty="0" smtClean="0"/>
            </a:br>
            <a:r>
              <a:rPr lang="en-US" sz="2800" dirty="0" smtClean="0"/>
              <a:t>possible: Supervisory board</a:t>
            </a:r>
          </a:p>
          <a:p>
            <a:pPr lvl="1" indent="-228600">
              <a:lnSpc>
                <a:spcPct val="90000"/>
              </a:lnSpc>
              <a:buFont typeface="Arial" panose="020B0604020202020204" pitchFamily="34" charset="0"/>
              <a:buChar char="•"/>
            </a:pPr>
            <a:endParaRPr lang="en-US" sz="2800" dirty="0"/>
          </a:p>
          <a:p>
            <a:pPr lvl="1" indent="-228600">
              <a:lnSpc>
                <a:spcPct val="90000"/>
              </a:lnSpc>
              <a:buFont typeface="Arial" panose="020B0604020202020204" pitchFamily="34" charset="0"/>
              <a:buChar char="•"/>
            </a:pPr>
            <a:r>
              <a:rPr lang="en-US" sz="2800" dirty="0" smtClean="0"/>
              <a:t>Minimu</a:t>
            </a:r>
            <a:r>
              <a:rPr lang="en-US" sz="2800" dirty="0" smtClean="0"/>
              <a:t>m capital: 25,000 Euros (stock company: 50,000 Euros)</a:t>
            </a:r>
          </a:p>
          <a:p>
            <a:pPr lvl="1" indent="-228600">
              <a:lnSpc>
                <a:spcPct val="90000"/>
              </a:lnSpc>
              <a:buFont typeface="Arial" panose="020B0604020202020204" pitchFamily="34" charset="0"/>
              <a:buChar char="•"/>
            </a:pPr>
            <a:endParaRPr lang="en-US" sz="2800" dirty="0"/>
          </a:p>
          <a:p>
            <a:pPr lvl="1" indent="-228600">
              <a:lnSpc>
                <a:spcPct val="90000"/>
              </a:lnSpc>
              <a:buFont typeface="Arial" panose="020B0604020202020204" pitchFamily="34" charset="0"/>
              <a:buChar char="•"/>
            </a:pPr>
            <a:r>
              <a:rPr lang="en-US" sz="2800" dirty="0" smtClean="0"/>
              <a:t>Shareholders contract similar to “statutes” or “rules of procedure”</a:t>
            </a:r>
            <a:endParaRPr lang="en-US" sz="2800" dirty="0"/>
          </a:p>
        </p:txBody>
      </p:sp>
      <p:sp>
        <p:nvSpPr>
          <p:cNvPr id="8" name="Segnaposto numero diapositiva 3"/>
          <p:cNvSpPr txBox="1">
            <a:spLocks/>
          </p:cNvSpPr>
          <p:nvPr/>
        </p:nvSpPr>
        <p:spPr>
          <a:xfrm>
            <a:off x="8763000" y="6508750"/>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613D2F-1235-4D3C-8D26-D4D79EEE859A}" type="slidenum">
              <a:rPr lang="en-GB" smtClean="0"/>
              <a:pPr/>
              <a:t>3</a:t>
            </a:fld>
            <a:r>
              <a:rPr lang="en-GB"/>
              <a:t> </a:t>
            </a:r>
            <a:endParaRPr lang="en-GB" dirty="0"/>
          </a:p>
        </p:txBody>
      </p:sp>
    </p:spTree>
    <p:extLst>
      <p:ext uri="{BB962C8B-B14F-4D97-AF65-F5344CB8AC3E}">
        <p14:creationId xmlns:p14="http://schemas.microsoft.com/office/powerpoint/2010/main" val="867247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a:spLocks noGrp="1"/>
          </p:cNvSpPr>
          <p:nvPr>
            <p:ph type="title"/>
          </p:nvPr>
        </p:nvSpPr>
        <p:spPr>
          <a:xfrm>
            <a:off x="789607" y="-53164"/>
            <a:ext cx="9119937" cy="1500554"/>
          </a:xfrm>
        </p:spPr>
        <p:txBody>
          <a:bodyPr vert="horz" lIns="91440" tIns="45720" rIns="91440" bIns="45720" rtlCol="0" anchor="ctr">
            <a:normAutofit/>
          </a:bodyPr>
          <a:lstStyle/>
          <a:p>
            <a:r>
              <a:rPr lang="en-US" b="1" dirty="0" smtClean="0">
                <a:solidFill>
                  <a:srgbClr val="002060"/>
                </a:solidFill>
              </a:rPr>
              <a:t>Example from Germany: GmbH</a:t>
            </a:r>
            <a:endParaRPr lang="en-US" b="1" dirty="0">
              <a:solidFill>
                <a:srgbClr val="002060"/>
              </a:solidFill>
            </a:endParaRPr>
          </a:p>
        </p:txBody>
      </p:sp>
      <p:sp>
        <p:nvSpPr>
          <p:cNvPr id="2" name="Segnaposto numero diapositiva 1"/>
          <p:cNvSpPr>
            <a:spLocks noGrp="1"/>
          </p:cNvSpPr>
          <p:nvPr>
            <p:ph type="sldNum" sz="quarter" idx="12"/>
          </p:nvPr>
        </p:nvSpPr>
        <p:spPr/>
        <p:txBody>
          <a:bodyPr vert="horz" lIns="91440" tIns="45720" rIns="91440" bIns="45720" rtlCol="0" anchor="ctr">
            <a:normAutofit/>
          </a:bodyPr>
          <a:lstStyle/>
          <a:p>
            <a:pPr>
              <a:defRPr/>
            </a:pPr>
            <a:fld id="{79613D2F-1235-4D3C-8D26-D4D79EEE859A}" type="slidenum">
              <a:rPr lang="en-US" smtClean="0">
                <a:solidFill>
                  <a:srgbClr val="FFFFFF"/>
                </a:solidFill>
                <a:latin typeface="Calibri" panose="020F0502020204030204"/>
              </a:rPr>
              <a:pPr>
                <a:defRPr/>
              </a:pPr>
              <a:t>4</a:t>
            </a:fld>
            <a:endParaRPr lang="en-US">
              <a:solidFill>
                <a:srgbClr val="FFFFFF"/>
              </a:solidFill>
              <a:latin typeface="Calibri" panose="020F0502020204030204"/>
            </a:endParaRPr>
          </a:p>
        </p:txBody>
      </p:sp>
      <p:sp>
        <p:nvSpPr>
          <p:cNvPr id="7" name="CasellaDiTesto 6"/>
          <p:cNvSpPr txBox="1"/>
          <p:nvPr/>
        </p:nvSpPr>
        <p:spPr>
          <a:xfrm>
            <a:off x="914400" y="1447391"/>
            <a:ext cx="10015538" cy="4908960"/>
          </a:xfrm>
          <a:prstGeom prst="rect">
            <a:avLst/>
          </a:prstGeom>
        </p:spPr>
        <p:txBody>
          <a:bodyPr vert="horz" lIns="91440" tIns="45720" rIns="91440" bIns="45720" rtlCol="0">
            <a:normAutofit fontScale="92500" lnSpcReduction="20000"/>
          </a:bodyPr>
          <a:lstStyle/>
          <a:p>
            <a:pPr indent="-228600">
              <a:lnSpc>
                <a:spcPct val="90000"/>
              </a:lnSpc>
            </a:pPr>
            <a:r>
              <a:rPr lang="de-DE" sz="2800" dirty="0" smtClean="0"/>
              <a:t>Shareholders </a:t>
            </a:r>
            <a:r>
              <a:rPr lang="de-DE" sz="2800" dirty="0" err="1" smtClean="0"/>
              <a:t>contract</a:t>
            </a:r>
            <a:r>
              <a:rPr lang="de-DE" sz="2800" dirty="0" smtClean="0"/>
              <a:t> </a:t>
            </a:r>
            <a:r>
              <a:rPr lang="de-DE" sz="2800" dirty="0" err="1" smtClean="0"/>
              <a:t>containts</a:t>
            </a:r>
            <a:r>
              <a:rPr lang="de-DE" sz="2800" dirty="0" smtClean="0"/>
              <a:t> (</a:t>
            </a:r>
            <a:r>
              <a:rPr lang="de-DE" sz="2800" dirty="0" err="1" smtClean="0"/>
              <a:t>for</a:t>
            </a:r>
            <a:r>
              <a:rPr lang="de-DE" sz="2800" dirty="0" smtClean="0"/>
              <a:t> </a:t>
            </a:r>
            <a:r>
              <a:rPr lang="de-DE" sz="2800" dirty="0" err="1" smtClean="0"/>
              <a:t>example</a:t>
            </a:r>
            <a:r>
              <a:rPr lang="de-DE" sz="2800" dirty="0" smtClean="0"/>
              <a:t>):</a:t>
            </a:r>
          </a:p>
          <a:p>
            <a:pPr indent="-228600">
              <a:lnSpc>
                <a:spcPct val="90000"/>
              </a:lnSpc>
            </a:pPr>
            <a:endParaRPr lang="de-DE" sz="2800" dirty="0" smtClean="0"/>
          </a:p>
          <a:p>
            <a:pPr lvl="1">
              <a:lnSpc>
                <a:spcPct val="90000"/>
              </a:lnSpc>
            </a:pPr>
            <a:r>
              <a:rPr lang="de-DE" sz="2800" dirty="0" smtClean="0"/>
              <a:t>§1 Legal form, </a:t>
            </a:r>
            <a:r>
              <a:rPr lang="de-DE" sz="2800" dirty="0" err="1" smtClean="0"/>
              <a:t>company</a:t>
            </a:r>
            <a:r>
              <a:rPr lang="de-DE" sz="2800" dirty="0" smtClean="0"/>
              <a:t> </a:t>
            </a:r>
            <a:r>
              <a:rPr lang="de-DE" sz="2800" dirty="0" err="1" smtClean="0"/>
              <a:t>seat</a:t>
            </a:r>
            <a:r>
              <a:rPr lang="de-DE" sz="2800" dirty="0" smtClean="0"/>
              <a:t>, </a:t>
            </a:r>
            <a:r>
              <a:rPr lang="de-DE" sz="2800" dirty="0" err="1" smtClean="0"/>
              <a:t>fiscal</a:t>
            </a:r>
            <a:r>
              <a:rPr lang="de-DE" sz="2800" dirty="0" smtClean="0"/>
              <a:t> </a:t>
            </a:r>
            <a:r>
              <a:rPr lang="de-DE" sz="2800" dirty="0" err="1" smtClean="0"/>
              <a:t>year</a:t>
            </a:r>
            <a:endParaRPr lang="de-DE" sz="2800" dirty="0" smtClean="0"/>
          </a:p>
          <a:p>
            <a:pPr lvl="1">
              <a:lnSpc>
                <a:spcPct val="90000"/>
              </a:lnSpc>
            </a:pPr>
            <a:r>
              <a:rPr lang="de-DE" sz="2800" dirty="0" smtClean="0"/>
              <a:t>§2 </a:t>
            </a:r>
            <a:r>
              <a:rPr lang="de-DE" sz="2800" dirty="0" err="1" smtClean="0"/>
              <a:t>Purpose</a:t>
            </a:r>
            <a:endParaRPr lang="de-DE" sz="2800" dirty="0" smtClean="0"/>
          </a:p>
          <a:p>
            <a:pPr lvl="1">
              <a:lnSpc>
                <a:spcPct val="90000"/>
              </a:lnSpc>
            </a:pPr>
            <a:r>
              <a:rPr lang="de-DE" sz="2800" dirty="0" smtClean="0"/>
              <a:t>§3 </a:t>
            </a:r>
            <a:r>
              <a:rPr lang="de-DE" sz="2800" dirty="0" err="1" smtClean="0"/>
              <a:t>Mandatory</a:t>
            </a:r>
            <a:r>
              <a:rPr lang="de-DE" sz="2800" dirty="0" smtClean="0"/>
              <a:t> </a:t>
            </a:r>
            <a:r>
              <a:rPr lang="de-DE" sz="2800" dirty="0" err="1" smtClean="0"/>
              <a:t>publications</a:t>
            </a:r>
            <a:r>
              <a:rPr lang="de-DE" sz="2800" dirty="0" smtClean="0"/>
              <a:t> (e.g. </a:t>
            </a:r>
            <a:r>
              <a:rPr lang="de-DE" sz="2800" dirty="0" err="1" smtClean="0"/>
              <a:t>annual</a:t>
            </a:r>
            <a:r>
              <a:rPr lang="de-DE" sz="2800" dirty="0" smtClean="0"/>
              <a:t> </a:t>
            </a:r>
            <a:r>
              <a:rPr lang="de-DE" sz="2800" dirty="0" err="1" smtClean="0"/>
              <a:t>accounts</a:t>
            </a:r>
            <a:r>
              <a:rPr lang="de-DE" sz="2800" dirty="0" smtClean="0"/>
              <a:t>)</a:t>
            </a:r>
          </a:p>
          <a:p>
            <a:pPr lvl="1">
              <a:lnSpc>
                <a:spcPct val="90000"/>
              </a:lnSpc>
            </a:pPr>
            <a:r>
              <a:rPr lang="de-DE" sz="2800" dirty="0" smtClean="0"/>
              <a:t>§4 Nominal </a:t>
            </a:r>
            <a:r>
              <a:rPr lang="de-DE" sz="2800" dirty="0" err="1" smtClean="0"/>
              <a:t>capital</a:t>
            </a:r>
            <a:r>
              <a:rPr lang="de-DE" sz="2800" dirty="0" smtClean="0"/>
              <a:t> (</a:t>
            </a:r>
            <a:r>
              <a:rPr lang="de-DE" sz="2800" dirty="0" err="1" smtClean="0"/>
              <a:t>shares</a:t>
            </a:r>
            <a:r>
              <a:rPr lang="de-DE" sz="2800" dirty="0" smtClean="0"/>
              <a:t>)</a:t>
            </a:r>
          </a:p>
          <a:p>
            <a:pPr lvl="1">
              <a:lnSpc>
                <a:spcPct val="90000"/>
              </a:lnSpc>
            </a:pPr>
            <a:r>
              <a:rPr lang="de-DE" sz="2800" dirty="0" smtClean="0"/>
              <a:t>§5 Legal </a:t>
            </a:r>
            <a:r>
              <a:rPr lang="de-DE" sz="2800" dirty="0" err="1" smtClean="0"/>
              <a:t>bodies</a:t>
            </a:r>
            <a:endParaRPr lang="de-DE" sz="2800" dirty="0" smtClean="0"/>
          </a:p>
          <a:p>
            <a:pPr lvl="1">
              <a:lnSpc>
                <a:spcPct val="90000"/>
              </a:lnSpc>
            </a:pPr>
            <a:r>
              <a:rPr lang="de-DE" sz="2800" dirty="0" smtClean="0"/>
              <a:t>§6 Management Board (</a:t>
            </a:r>
            <a:r>
              <a:rPr lang="de-DE" sz="2800" dirty="0" err="1" smtClean="0"/>
              <a:t>number</a:t>
            </a:r>
            <a:r>
              <a:rPr lang="de-DE" sz="2800" dirty="0" smtClean="0"/>
              <a:t>, </a:t>
            </a:r>
            <a:r>
              <a:rPr lang="de-DE" sz="2800" dirty="0" err="1" smtClean="0"/>
              <a:t>appointment</a:t>
            </a:r>
            <a:r>
              <a:rPr lang="de-DE" sz="2800" dirty="0" smtClean="0"/>
              <a:t>, </a:t>
            </a:r>
            <a:r>
              <a:rPr lang="de-DE" sz="2800" dirty="0" err="1" smtClean="0"/>
              <a:t>dismissal</a:t>
            </a:r>
            <a:r>
              <a:rPr lang="de-DE" sz="2800" dirty="0" smtClean="0"/>
              <a:t>, </a:t>
            </a:r>
            <a:r>
              <a:rPr lang="de-DE" sz="2800" dirty="0" err="1" smtClean="0"/>
              <a:t>duties</a:t>
            </a:r>
            <a:r>
              <a:rPr lang="de-DE" sz="2800" dirty="0" smtClean="0"/>
              <a:t>)</a:t>
            </a:r>
          </a:p>
          <a:p>
            <a:pPr lvl="1">
              <a:lnSpc>
                <a:spcPct val="90000"/>
              </a:lnSpc>
            </a:pPr>
            <a:r>
              <a:rPr lang="de-DE" sz="2800" dirty="0" smtClean="0"/>
              <a:t>§7 Chairman </a:t>
            </a:r>
            <a:r>
              <a:rPr lang="de-DE" sz="2800" dirty="0" err="1" smtClean="0"/>
              <a:t>of</a:t>
            </a:r>
            <a:r>
              <a:rPr lang="de-DE" sz="2800" dirty="0" smtClean="0"/>
              <a:t> </a:t>
            </a:r>
            <a:r>
              <a:rPr lang="de-DE" sz="2800" dirty="0" err="1" smtClean="0"/>
              <a:t>the</a:t>
            </a:r>
            <a:r>
              <a:rPr lang="de-DE" sz="2800" dirty="0" smtClean="0"/>
              <a:t> Shareholders </a:t>
            </a:r>
            <a:r>
              <a:rPr lang="de-DE" sz="2800" dirty="0" err="1" smtClean="0"/>
              <a:t>Assembly</a:t>
            </a:r>
            <a:r>
              <a:rPr lang="de-DE" sz="2800" dirty="0"/>
              <a:t> </a:t>
            </a:r>
            <a:r>
              <a:rPr lang="de-DE" sz="2800" dirty="0" smtClean="0"/>
              <a:t>(</a:t>
            </a:r>
            <a:r>
              <a:rPr lang="de-DE" sz="2800" dirty="0" err="1" smtClean="0"/>
              <a:t>supervisory</a:t>
            </a:r>
            <a:r>
              <a:rPr lang="de-DE" sz="2800" dirty="0" smtClean="0"/>
              <a:t> </a:t>
            </a:r>
            <a:r>
              <a:rPr lang="de-DE" sz="2800" dirty="0" err="1" smtClean="0"/>
              <a:t>board</a:t>
            </a:r>
            <a:r>
              <a:rPr lang="de-DE" sz="2800" dirty="0" smtClean="0"/>
              <a:t> 	optional)</a:t>
            </a:r>
          </a:p>
          <a:p>
            <a:pPr lvl="1">
              <a:lnSpc>
                <a:spcPct val="90000"/>
              </a:lnSpc>
            </a:pPr>
            <a:r>
              <a:rPr lang="de-DE" sz="2800" dirty="0" smtClean="0"/>
              <a:t>§8 Shareholders </a:t>
            </a:r>
            <a:r>
              <a:rPr lang="de-DE" sz="2800" dirty="0" err="1" smtClean="0"/>
              <a:t>Assembly</a:t>
            </a:r>
            <a:r>
              <a:rPr lang="de-DE" sz="2800" dirty="0" smtClean="0"/>
              <a:t> (</a:t>
            </a:r>
            <a:r>
              <a:rPr lang="de-DE" sz="2800" dirty="0" err="1" smtClean="0"/>
              <a:t>duties</a:t>
            </a:r>
            <a:r>
              <a:rPr lang="de-DE" sz="2800" dirty="0" smtClean="0"/>
              <a:t>, </a:t>
            </a:r>
            <a:r>
              <a:rPr lang="de-DE" sz="2800" dirty="0" err="1" smtClean="0"/>
              <a:t>votings</a:t>
            </a:r>
            <a:r>
              <a:rPr lang="de-DE" sz="2800" dirty="0" smtClean="0"/>
              <a:t>, e.g. </a:t>
            </a:r>
            <a:r>
              <a:rPr lang="de-DE" sz="2800" dirty="0" err="1" smtClean="0"/>
              <a:t>discharge</a:t>
            </a:r>
            <a:r>
              <a:rPr lang="de-DE" sz="2800" dirty="0" smtClean="0"/>
              <a:t> </a:t>
            </a:r>
            <a:r>
              <a:rPr lang="de-DE" sz="2800" dirty="0" err="1" smtClean="0"/>
              <a:t>of</a:t>
            </a:r>
            <a:r>
              <a:rPr lang="de-DE" sz="2800" dirty="0"/>
              <a:t>	</a:t>
            </a:r>
            <a:r>
              <a:rPr lang="de-DE" sz="2800" dirty="0" err="1" smtClean="0"/>
              <a:t>management</a:t>
            </a:r>
            <a:r>
              <a:rPr lang="de-DE" sz="2800" dirty="0" smtClean="0"/>
              <a:t>)</a:t>
            </a:r>
          </a:p>
          <a:p>
            <a:pPr lvl="1">
              <a:lnSpc>
                <a:spcPct val="90000"/>
              </a:lnSpc>
            </a:pPr>
            <a:r>
              <a:rPr lang="de-DE" sz="2800" dirty="0" smtClean="0"/>
              <a:t>§9 Annual Accounts</a:t>
            </a:r>
          </a:p>
          <a:p>
            <a:pPr lvl="1">
              <a:lnSpc>
                <a:spcPct val="90000"/>
              </a:lnSpc>
            </a:pPr>
            <a:r>
              <a:rPr lang="de-DE" sz="2800" dirty="0" smtClean="0"/>
              <a:t>§10 </a:t>
            </a:r>
            <a:r>
              <a:rPr lang="de-DE" sz="2800" dirty="0" err="1" smtClean="0"/>
              <a:t>Liabilities</a:t>
            </a:r>
            <a:endParaRPr lang="de-DE" sz="2800" dirty="0" smtClean="0"/>
          </a:p>
          <a:p>
            <a:pPr lvl="1">
              <a:lnSpc>
                <a:spcPct val="90000"/>
              </a:lnSpc>
            </a:pPr>
            <a:r>
              <a:rPr lang="de-DE" sz="2800" dirty="0" smtClean="0"/>
              <a:t>§11 </a:t>
            </a:r>
            <a:r>
              <a:rPr lang="de-DE" sz="2800" dirty="0" err="1" smtClean="0"/>
              <a:t>Disposal</a:t>
            </a:r>
            <a:r>
              <a:rPr lang="de-DE" sz="2800" dirty="0" smtClean="0"/>
              <a:t> </a:t>
            </a:r>
            <a:r>
              <a:rPr lang="de-DE" sz="2800" dirty="0" err="1" smtClean="0"/>
              <a:t>over</a:t>
            </a:r>
            <a:r>
              <a:rPr lang="de-DE" sz="2800" dirty="0" smtClean="0"/>
              <a:t> </a:t>
            </a:r>
            <a:r>
              <a:rPr lang="de-DE" sz="2800" dirty="0" err="1" smtClean="0"/>
              <a:t>shares</a:t>
            </a:r>
            <a:r>
              <a:rPr lang="de-DE" sz="2800" dirty="0" smtClean="0"/>
              <a:t>, </a:t>
            </a:r>
            <a:r>
              <a:rPr lang="de-DE" sz="2800" dirty="0" err="1" smtClean="0"/>
              <a:t>sales</a:t>
            </a:r>
            <a:r>
              <a:rPr lang="de-DE" sz="2800" dirty="0" smtClean="0"/>
              <a:t> </a:t>
            </a:r>
            <a:r>
              <a:rPr lang="de-DE" sz="2800" dirty="0" err="1" smtClean="0"/>
              <a:t>and</a:t>
            </a:r>
            <a:r>
              <a:rPr lang="de-DE" sz="2800" dirty="0" smtClean="0"/>
              <a:t> </a:t>
            </a:r>
            <a:r>
              <a:rPr lang="de-DE" sz="2800" dirty="0" err="1" smtClean="0"/>
              <a:t>acquisition</a:t>
            </a:r>
            <a:r>
              <a:rPr lang="de-DE" sz="2800" dirty="0" smtClean="0"/>
              <a:t> </a:t>
            </a:r>
            <a:r>
              <a:rPr lang="de-DE" sz="2800" dirty="0" err="1" smtClean="0"/>
              <a:t>of</a:t>
            </a:r>
            <a:r>
              <a:rPr lang="de-DE" sz="2800" dirty="0" smtClean="0"/>
              <a:t> </a:t>
            </a:r>
            <a:r>
              <a:rPr lang="de-DE" sz="2800" dirty="0" err="1" smtClean="0"/>
              <a:t>shares</a:t>
            </a:r>
            <a:endParaRPr lang="de-DE" sz="2800" dirty="0" smtClean="0"/>
          </a:p>
          <a:p>
            <a:pPr lvl="1">
              <a:lnSpc>
                <a:spcPct val="90000"/>
              </a:lnSpc>
            </a:pPr>
            <a:r>
              <a:rPr lang="de-DE" sz="2800" dirty="0" smtClean="0"/>
              <a:t>§12 </a:t>
            </a:r>
            <a:r>
              <a:rPr lang="de-DE" sz="2800" dirty="0" err="1" smtClean="0"/>
              <a:t>Notice</a:t>
            </a:r>
            <a:r>
              <a:rPr lang="de-DE" sz="2800" dirty="0" smtClean="0"/>
              <a:t> </a:t>
            </a:r>
            <a:r>
              <a:rPr lang="de-DE" sz="2800" dirty="0" err="1" smtClean="0"/>
              <a:t>and</a:t>
            </a:r>
            <a:r>
              <a:rPr lang="de-DE" sz="2800" dirty="0" smtClean="0"/>
              <a:t> </a:t>
            </a:r>
            <a:r>
              <a:rPr lang="de-DE" sz="2800" dirty="0" err="1" smtClean="0"/>
              <a:t>termination</a:t>
            </a:r>
            <a:endParaRPr lang="de-DE" sz="2800" dirty="0" smtClean="0"/>
          </a:p>
          <a:p>
            <a:pPr lvl="1">
              <a:lnSpc>
                <a:spcPct val="90000"/>
              </a:lnSpc>
            </a:pPr>
            <a:r>
              <a:rPr lang="de-DE" sz="2800" dirty="0" smtClean="0"/>
              <a:t>§13 Final </a:t>
            </a:r>
            <a:r>
              <a:rPr lang="de-DE" sz="2800" dirty="0" err="1" smtClean="0"/>
              <a:t>provisions</a:t>
            </a:r>
            <a:endParaRPr lang="de-DE" sz="2800" dirty="0" smtClean="0"/>
          </a:p>
          <a:p>
            <a:pPr lvl="1">
              <a:lnSpc>
                <a:spcPct val="90000"/>
              </a:lnSpc>
            </a:pPr>
            <a:endParaRPr lang="de-DE" sz="2800" dirty="0" smtClean="0"/>
          </a:p>
          <a:p>
            <a:pPr marL="228600" indent="-457200">
              <a:lnSpc>
                <a:spcPct val="90000"/>
              </a:lnSpc>
              <a:buFont typeface="Arial" panose="020B0604020202020204" pitchFamily="34" charset="0"/>
              <a:buChar char="•"/>
            </a:pPr>
            <a:endParaRPr lang="de-DE" sz="2800" dirty="0" smtClean="0"/>
          </a:p>
          <a:p>
            <a:pPr indent="-228600">
              <a:lnSpc>
                <a:spcPct val="90000"/>
              </a:lnSpc>
            </a:pPr>
            <a:endParaRPr lang="de-DE" sz="2800" dirty="0" smtClean="0"/>
          </a:p>
          <a:p>
            <a:pPr indent="-228600">
              <a:lnSpc>
                <a:spcPct val="90000"/>
              </a:lnSpc>
            </a:pPr>
            <a:endParaRPr lang="en-US" sz="2800" dirty="0"/>
          </a:p>
        </p:txBody>
      </p:sp>
      <p:sp>
        <p:nvSpPr>
          <p:cNvPr id="8" name="Segnaposto numero diapositiva 3"/>
          <p:cNvSpPr txBox="1">
            <a:spLocks/>
          </p:cNvSpPr>
          <p:nvPr/>
        </p:nvSpPr>
        <p:spPr>
          <a:xfrm>
            <a:off x="8763000" y="6508750"/>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613D2F-1235-4D3C-8D26-D4D79EEE859A}" type="slidenum">
              <a:rPr lang="en-GB" smtClean="0"/>
              <a:pPr/>
              <a:t>4</a:t>
            </a:fld>
            <a:r>
              <a:rPr lang="en-GB"/>
              <a:t> </a:t>
            </a:r>
            <a:endParaRPr lang="en-GB" dirty="0"/>
          </a:p>
        </p:txBody>
      </p:sp>
    </p:spTree>
    <p:extLst>
      <p:ext uri="{BB962C8B-B14F-4D97-AF65-F5344CB8AC3E}">
        <p14:creationId xmlns:p14="http://schemas.microsoft.com/office/powerpoint/2010/main" val="114196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a:spLocks noGrp="1"/>
          </p:cNvSpPr>
          <p:nvPr>
            <p:ph type="title"/>
          </p:nvPr>
        </p:nvSpPr>
        <p:spPr>
          <a:xfrm>
            <a:off x="789607" y="-53164"/>
            <a:ext cx="9119937" cy="1500554"/>
          </a:xfrm>
        </p:spPr>
        <p:txBody>
          <a:bodyPr vert="horz" lIns="91440" tIns="45720" rIns="91440" bIns="45720" rtlCol="0" anchor="ctr">
            <a:normAutofit/>
          </a:bodyPr>
          <a:lstStyle/>
          <a:p>
            <a:r>
              <a:rPr lang="en-US" b="1" dirty="0" smtClean="0">
                <a:solidFill>
                  <a:srgbClr val="002060"/>
                </a:solidFill>
              </a:rPr>
              <a:t>Management Board</a:t>
            </a:r>
            <a:endParaRPr lang="en-US" b="1" dirty="0">
              <a:solidFill>
                <a:srgbClr val="002060"/>
              </a:solidFill>
            </a:endParaRPr>
          </a:p>
        </p:txBody>
      </p:sp>
      <p:sp>
        <p:nvSpPr>
          <p:cNvPr id="2" name="Segnaposto numero diapositiva 1"/>
          <p:cNvSpPr>
            <a:spLocks noGrp="1"/>
          </p:cNvSpPr>
          <p:nvPr>
            <p:ph type="sldNum" sz="quarter" idx="12"/>
          </p:nvPr>
        </p:nvSpPr>
        <p:spPr/>
        <p:txBody>
          <a:bodyPr vert="horz" lIns="91440" tIns="45720" rIns="91440" bIns="45720" rtlCol="0" anchor="ctr">
            <a:normAutofit/>
          </a:bodyPr>
          <a:lstStyle/>
          <a:p>
            <a:pPr>
              <a:defRPr/>
            </a:pPr>
            <a:fld id="{79613D2F-1235-4D3C-8D26-D4D79EEE859A}" type="slidenum">
              <a:rPr lang="en-US" smtClean="0">
                <a:solidFill>
                  <a:srgbClr val="FFFFFF"/>
                </a:solidFill>
                <a:latin typeface="Calibri" panose="020F0502020204030204"/>
              </a:rPr>
              <a:pPr>
                <a:defRPr/>
              </a:pPr>
              <a:t>5</a:t>
            </a:fld>
            <a:endParaRPr lang="en-US">
              <a:solidFill>
                <a:srgbClr val="FFFFFF"/>
              </a:solidFill>
              <a:latin typeface="Calibri" panose="020F0502020204030204"/>
            </a:endParaRPr>
          </a:p>
        </p:txBody>
      </p:sp>
      <p:sp>
        <p:nvSpPr>
          <p:cNvPr id="7" name="CasellaDiTesto 6"/>
          <p:cNvSpPr txBox="1"/>
          <p:nvPr/>
        </p:nvSpPr>
        <p:spPr>
          <a:xfrm>
            <a:off x="914400" y="1824521"/>
            <a:ext cx="10015538" cy="4219092"/>
          </a:xfrm>
          <a:prstGeom prst="rect">
            <a:avLst/>
          </a:prstGeom>
        </p:spPr>
        <p:txBody>
          <a:bodyPr vert="horz" lIns="91440" tIns="45720" rIns="91440" bIns="45720" rtlCol="0">
            <a:normAutofit lnSpcReduction="10000"/>
          </a:bodyPr>
          <a:lstStyle/>
          <a:p>
            <a:pPr lvl="1" indent="-228600">
              <a:lnSpc>
                <a:spcPct val="90000"/>
              </a:lnSpc>
              <a:buFont typeface="Arial" panose="020B0604020202020204" pitchFamily="34" charset="0"/>
              <a:buChar char="•"/>
            </a:pPr>
            <a:r>
              <a:rPr lang="de-DE" sz="2800" dirty="0" err="1" smtClean="0"/>
              <a:t>If</a:t>
            </a:r>
            <a:r>
              <a:rPr lang="de-DE" sz="2800" dirty="0" smtClean="0"/>
              <a:t> </a:t>
            </a:r>
            <a:r>
              <a:rPr lang="de-DE" sz="2800" dirty="0" err="1" smtClean="0"/>
              <a:t>there</a:t>
            </a:r>
            <a:r>
              <a:rPr lang="de-DE" sz="2800" dirty="0" smtClean="0"/>
              <a:t> </a:t>
            </a:r>
            <a:r>
              <a:rPr lang="de-DE" sz="2800" dirty="0" err="1" smtClean="0"/>
              <a:t>is</a:t>
            </a:r>
            <a:r>
              <a:rPr lang="de-DE" sz="2800" dirty="0" smtClean="0"/>
              <a:t> </a:t>
            </a:r>
            <a:r>
              <a:rPr lang="de-DE" sz="2800" dirty="0" err="1" smtClean="0"/>
              <a:t>only</a:t>
            </a:r>
            <a:r>
              <a:rPr lang="de-DE" sz="2800" dirty="0" smtClean="0"/>
              <a:t> </a:t>
            </a:r>
            <a:r>
              <a:rPr lang="de-DE" sz="2800" dirty="0" err="1" smtClean="0"/>
              <a:t>one</a:t>
            </a:r>
            <a:r>
              <a:rPr lang="de-DE" sz="2800" dirty="0" smtClean="0"/>
              <a:t> </a:t>
            </a:r>
            <a:r>
              <a:rPr lang="de-DE" sz="2800" dirty="0" err="1" smtClean="0"/>
              <a:t>managing</a:t>
            </a:r>
            <a:r>
              <a:rPr lang="de-DE" sz="2800" dirty="0" smtClean="0"/>
              <a:t> </a:t>
            </a:r>
            <a:r>
              <a:rPr lang="de-DE" sz="2800" dirty="0" err="1" smtClean="0"/>
              <a:t>director</a:t>
            </a:r>
            <a:r>
              <a:rPr lang="de-DE" sz="2800" dirty="0" smtClean="0"/>
              <a:t>: CEO, </a:t>
            </a:r>
            <a:r>
              <a:rPr lang="de-DE" sz="2800" dirty="0" err="1" smtClean="0"/>
              <a:t>otherwise</a:t>
            </a:r>
            <a:r>
              <a:rPr lang="de-DE" sz="2800" dirty="0" smtClean="0"/>
              <a:t> </a:t>
            </a:r>
            <a:r>
              <a:rPr lang="de-DE" sz="2800" dirty="0" err="1" smtClean="0"/>
              <a:t>the</a:t>
            </a:r>
            <a:r>
              <a:rPr lang="de-DE" sz="2800" dirty="0" smtClean="0"/>
              <a:t> individual </a:t>
            </a:r>
            <a:r>
              <a:rPr lang="de-DE" sz="2800" dirty="0" err="1" smtClean="0"/>
              <a:t>rights</a:t>
            </a:r>
            <a:r>
              <a:rPr lang="de-DE" sz="2800" dirty="0" smtClean="0"/>
              <a:t> </a:t>
            </a:r>
            <a:r>
              <a:rPr lang="de-DE" sz="2800" dirty="0" err="1" smtClean="0"/>
              <a:t>and</a:t>
            </a:r>
            <a:r>
              <a:rPr lang="de-DE" sz="2800" dirty="0" smtClean="0"/>
              <a:t> </a:t>
            </a:r>
            <a:r>
              <a:rPr lang="de-DE" sz="2800" dirty="0" err="1" smtClean="0"/>
              <a:t>votings</a:t>
            </a:r>
            <a:r>
              <a:rPr lang="de-DE" sz="2800" dirty="0" smtClean="0"/>
              <a:t> </a:t>
            </a:r>
            <a:r>
              <a:rPr lang="de-DE" sz="2800" dirty="0" err="1" smtClean="0"/>
              <a:t>have</a:t>
            </a:r>
            <a:r>
              <a:rPr lang="de-DE" sz="2800" dirty="0" smtClean="0"/>
              <a:t> </a:t>
            </a:r>
            <a:r>
              <a:rPr lang="de-DE" sz="2800" dirty="0" err="1" smtClean="0"/>
              <a:t>to</a:t>
            </a:r>
            <a:r>
              <a:rPr lang="de-DE" sz="2800" dirty="0" smtClean="0"/>
              <a:t> </a:t>
            </a:r>
            <a:r>
              <a:rPr lang="de-DE" sz="2800" dirty="0" err="1" smtClean="0"/>
              <a:t>be</a:t>
            </a:r>
            <a:r>
              <a:rPr lang="de-DE" sz="2800" dirty="0" smtClean="0"/>
              <a:t> </a:t>
            </a:r>
            <a:r>
              <a:rPr lang="de-DE" sz="2800" dirty="0" err="1" smtClean="0"/>
              <a:t>explicitly</a:t>
            </a:r>
            <a:r>
              <a:rPr lang="de-DE" sz="2800" dirty="0" smtClean="0"/>
              <a:t> </a:t>
            </a:r>
            <a:r>
              <a:rPr lang="de-DE" sz="2800" dirty="0" err="1" smtClean="0"/>
              <a:t>laid</a:t>
            </a:r>
            <a:r>
              <a:rPr lang="de-DE" sz="2800" dirty="0" smtClean="0"/>
              <a:t> down)</a:t>
            </a:r>
            <a:br>
              <a:rPr lang="de-DE" sz="2800" dirty="0" smtClean="0"/>
            </a:br>
            <a:endParaRPr lang="de-DE" sz="2800" dirty="0" smtClean="0"/>
          </a:p>
          <a:p>
            <a:pPr lvl="1" indent="-228600">
              <a:lnSpc>
                <a:spcPct val="90000"/>
              </a:lnSpc>
              <a:buFont typeface="Arial" panose="020B0604020202020204" pitchFamily="34" charset="0"/>
              <a:buChar char="•"/>
            </a:pPr>
            <a:r>
              <a:rPr lang="en-US" sz="2800" dirty="0" smtClean="0"/>
              <a:t>By-Laws can contain further regulations which do not have to be registered at the magistrate’s court (including notary involvement)</a:t>
            </a:r>
          </a:p>
          <a:p>
            <a:pPr lvl="1" indent="-228600">
              <a:lnSpc>
                <a:spcPct val="90000"/>
              </a:lnSpc>
              <a:buFont typeface="Arial" panose="020B0604020202020204" pitchFamily="34" charset="0"/>
              <a:buChar char="•"/>
            </a:pPr>
            <a:endParaRPr lang="en-US" sz="2800" dirty="0" smtClean="0"/>
          </a:p>
          <a:p>
            <a:pPr lvl="1" indent="-228600">
              <a:lnSpc>
                <a:spcPct val="90000"/>
              </a:lnSpc>
              <a:buFont typeface="Arial" panose="020B0604020202020204" pitchFamily="34" charset="0"/>
              <a:buChar char="•"/>
            </a:pPr>
            <a:r>
              <a:rPr lang="en-US" sz="2800" dirty="0" smtClean="0"/>
              <a:t>Typical duties: to represent the company outside and inside, report to shareholders assembly, create the annual economic plan, create the annual accounts, run the business with due diligence, obey the law and the shareholders decisions, decide within the duties of consent with the shareholders.</a:t>
            </a:r>
            <a:endParaRPr lang="en-US" sz="2800" dirty="0"/>
          </a:p>
        </p:txBody>
      </p:sp>
      <p:sp>
        <p:nvSpPr>
          <p:cNvPr id="8" name="Segnaposto numero diapositiva 3"/>
          <p:cNvSpPr txBox="1">
            <a:spLocks/>
          </p:cNvSpPr>
          <p:nvPr/>
        </p:nvSpPr>
        <p:spPr>
          <a:xfrm>
            <a:off x="8763000" y="6508750"/>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613D2F-1235-4D3C-8D26-D4D79EEE859A}" type="slidenum">
              <a:rPr lang="en-GB" smtClean="0"/>
              <a:pPr/>
              <a:t>5</a:t>
            </a:fld>
            <a:r>
              <a:rPr lang="en-GB"/>
              <a:t> </a:t>
            </a:r>
            <a:endParaRPr lang="en-GB" dirty="0"/>
          </a:p>
        </p:txBody>
      </p:sp>
    </p:spTree>
    <p:extLst>
      <p:ext uri="{BB962C8B-B14F-4D97-AF65-F5344CB8AC3E}">
        <p14:creationId xmlns:p14="http://schemas.microsoft.com/office/powerpoint/2010/main" val="870780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1"/>
          <p:cNvSpPr>
            <a:spLocks noGrp="1"/>
          </p:cNvSpPr>
          <p:nvPr>
            <p:ph type="title"/>
          </p:nvPr>
        </p:nvSpPr>
        <p:spPr>
          <a:xfrm>
            <a:off x="789607" y="-53164"/>
            <a:ext cx="9119937" cy="1500554"/>
          </a:xfrm>
        </p:spPr>
        <p:txBody>
          <a:bodyPr vert="horz" lIns="91440" tIns="45720" rIns="91440" bIns="45720" rtlCol="0" anchor="ctr">
            <a:normAutofit/>
          </a:bodyPr>
          <a:lstStyle/>
          <a:p>
            <a:r>
              <a:rPr lang="en-US" b="1" dirty="0" smtClean="0">
                <a:solidFill>
                  <a:srgbClr val="002060"/>
                </a:solidFill>
              </a:rPr>
              <a:t>Management Board</a:t>
            </a:r>
            <a:endParaRPr lang="en-US" b="1" dirty="0">
              <a:solidFill>
                <a:srgbClr val="002060"/>
              </a:solidFill>
            </a:endParaRPr>
          </a:p>
        </p:txBody>
      </p:sp>
      <p:sp>
        <p:nvSpPr>
          <p:cNvPr id="2" name="Segnaposto numero diapositiva 1"/>
          <p:cNvSpPr>
            <a:spLocks noGrp="1"/>
          </p:cNvSpPr>
          <p:nvPr>
            <p:ph type="sldNum" sz="quarter" idx="12"/>
          </p:nvPr>
        </p:nvSpPr>
        <p:spPr/>
        <p:txBody>
          <a:bodyPr vert="horz" lIns="91440" tIns="45720" rIns="91440" bIns="45720" rtlCol="0" anchor="ctr">
            <a:normAutofit/>
          </a:bodyPr>
          <a:lstStyle/>
          <a:p>
            <a:pPr>
              <a:defRPr/>
            </a:pPr>
            <a:fld id="{79613D2F-1235-4D3C-8D26-D4D79EEE859A}" type="slidenum">
              <a:rPr lang="en-US" smtClean="0">
                <a:solidFill>
                  <a:srgbClr val="FFFFFF"/>
                </a:solidFill>
                <a:latin typeface="Calibri" panose="020F0502020204030204"/>
              </a:rPr>
              <a:pPr>
                <a:defRPr/>
              </a:pPr>
              <a:t>6</a:t>
            </a:fld>
            <a:endParaRPr lang="en-US">
              <a:solidFill>
                <a:srgbClr val="FFFFFF"/>
              </a:solidFill>
              <a:latin typeface="Calibri" panose="020F0502020204030204"/>
            </a:endParaRPr>
          </a:p>
        </p:txBody>
      </p:sp>
      <p:sp>
        <p:nvSpPr>
          <p:cNvPr id="7" name="CasellaDiTesto 6"/>
          <p:cNvSpPr txBox="1"/>
          <p:nvPr/>
        </p:nvSpPr>
        <p:spPr>
          <a:xfrm>
            <a:off x="914400" y="1824521"/>
            <a:ext cx="10015538" cy="4219092"/>
          </a:xfrm>
          <a:prstGeom prst="rect">
            <a:avLst/>
          </a:prstGeom>
        </p:spPr>
        <p:txBody>
          <a:bodyPr vert="horz" lIns="91440" tIns="45720" rIns="91440" bIns="45720" rtlCol="0">
            <a:normAutofit lnSpcReduction="10000"/>
          </a:bodyPr>
          <a:lstStyle/>
          <a:p>
            <a:pPr marL="228600" lvl="1">
              <a:lnSpc>
                <a:spcPct val="90000"/>
              </a:lnSpc>
            </a:pPr>
            <a:r>
              <a:rPr lang="de-DE" sz="2800" dirty="0" err="1" smtClean="0"/>
              <a:t>Economic</a:t>
            </a:r>
            <a:r>
              <a:rPr lang="de-DE" sz="2800" dirty="0" smtClean="0"/>
              <a:t> plan (</a:t>
            </a:r>
            <a:r>
              <a:rPr lang="de-DE" sz="2800" dirty="0" err="1" smtClean="0"/>
              <a:t>example</a:t>
            </a:r>
            <a:r>
              <a:rPr lang="de-DE" sz="2800" dirty="0" smtClean="0"/>
              <a:t>)</a:t>
            </a:r>
          </a:p>
          <a:p>
            <a:pPr marL="228600" lvl="1">
              <a:lnSpc>
                <a:spcPct val="90000"/>
              </a:lnSpc>
            </a:pPr>
            <a:endParaRPr lang="de-DE" sz="2800" dirty="0" smtClean="0"/>
          </a:p>
          <a:p>
            <a:pPr marL="685800" lvl="1" indent="-457200">
              <a:lnSpc>
                <a:spcPct val="90000"/>
              </a:lnSpc>
              <a:buFont typeface="Arial" panose="020B0604020202020204" pitchFamily="34" charset="0"/>
              <a:buChar char="•"/>
            </a:pPr>
            <a:r>
              <a:rPr lang="de-DE" sz="2800" dirty="0" smtClean="0"/>
              <a:t>Cash Flow Plan (</a:t>
            </a:r>
            <a:r>
              <a:rPr lang="de-DE" sz="2800" dirty="0" err="1" smtClean="0"/>
              <a:t>income</a:t>
            </a:r>
            <a:r>
              <a:rPr lang="de-DE" sz="2800" dirty="0" smtClean="0"/>
              <a:t>, </a:t>
            </a:r>
            <a:r>
              <a:rPr lang="de-DE" sz="2800" dirty="0" err="1" smtClean="0"/>
              <a:t>expenses</a:t>
            </a:r>
            <a:r>
              <a:rPr lang="de-DE" sz="2800" dirty="0" smtClean="0"/>
              <a:t>)</a:t>
            </a:r>
          </a:p>
          <a:p>
            <a:pPr marL="685800" lvl="1" indent="-457200">
              <a:lnSpc>
                <a:spcPct val="90000"/>
              </a:lnSpc>
              <a:buFont typeface="Arial" panose="020B0604020202020204" pitchFamily="34" charset="0"/>
              <a:buChar char="•"/>
            </a:pPr>
            <a:endParaRPr lang="de-DE" sz="2800" dirty="0" smtClean="0"/>
          </a:p>
          <a:p>
            <a:pPr marL="685800" lvl="1" indent="-457200">
              <a:lnSpc>
                <a:spcPct val="90000"/>
              </a:lnSpc>
              <a:buFont typeface="Arial" panose="020B0604020202020204" pitchFamily="34" charset="0"/>
              <a:buChar char="•"/>
            </a:pPr>
            <a:r>
              <a:rPr lang="de-DE" sz="2800" dirty="0" smtClean="0"/>
              <a:t>Investment Plan</a:t>
            </a:r>
          </a:p>
          <a:p>
            <a:pPr marL="685800" lvl="1" indent="-457200">
              <a:lnSpc>
                <a:spcPct val="90000"/>
              </a:lnSpc>
              <a:buFont typeface="Arial" panose="020B0604020202020204" pitchFamily="34" charset="0"/>
              <a:buChar char="•"/>
            </a:pPr>
            <a:endParaRPr lang="de-DE" sz="2800" dirty="0" smtClean="0"/>
          </a:p>
          <a:p>
            <a:pPr marL="685800" lvl="1" indent="-457200">
              <a:lnSpc>
                <a:spcPct val="90000"/>
              </a:lnSpc>
              <a:buFont typeface="Arial" panose="020B0604020202020204" pitchFamily="34" charset="0"/>
              <a:buChar char="•"/>
            </a:pPr>
            <a:r>
              <a:rPr lang="de-DE" sz="2800" dirty="0" smtClean="0"/>
              <a:t>HR </a:t>
            </a:r>
            <a:r>
              <a:rPr lang="de-DE" sz="2800" dirty="0" err="1" smtClean="0"/>
              <a:t>Positions</a:t>
            </a:r>
            <a:r>
              <a:rPr lang="de-DE" sz="2800" dirty="0" smtClean="0"/>
              <a:t> Plan</a:t>
            </a:r>
          </a:p>
          <a:p>
            <a:pPr marL="685800" lvl="1" indent="-457200">
              <a:lnSpc>
                <a:spcPct val="90000"/>
              </a:lnSpc>
              <a:buFont typeface="Arial" panose="020B0604020202020204" pitchFamily="34" charset="0"/>
              <a:buChar char="•"/>
            </a:pPr>
            <a:endParaRPr lang="de-DE" sz="2800" dirty="0" smtClean="0"/>
          </a:p>
          <a:p>
            <a:pPr marL="685800" lvl="1" indent="-457200">
              <a:lnSpc>
                <a:spcPct val="90000"/>
              </a:lnSpc>
              <a:buFont typeface="Arial" panose="020B0604020202020204" pitchFamily="34" charset="0"/>
              <a:buChar char="•"/>
            </a:pPr>
            <a:r>
              <a:rPr lang="de-DE" sz="2800" dirty="0" smtClean="0"/>
              <a:t>Profit &amp; </a:t>
            </a:r>
            <a:r>
              <a:rPr lang="de-DE" sz="2800" dirty="0" err="1" smtClean="0"/>
              <a:t>Losses</a:t>
            </a:r>
            <a:r>
              <a:rPr lang="de-DE" sz="2800" dirty="0" smtClean="0"/>
              <a:t> (Plan P&amp;L)</a:t>
            </a:r>
          </a:p>
          <a:p>
            <a:pPr marL="228600" lvl="1">
              <a:lnSpc>
                <a:spcPct val="90000"/>
              </a:lnSpc>
            </a:pPr>
            <a:r>
              <a:rPr lang="de-DE" sz="2800" dirty="0" smtClean="0"/>
              <a:t/>
            </a:r>
            <a:br>
              <a:rPr lang="de-DE" sz="2800" dirty="0" smtClean="0"/>
            </a:br>
            <a:endParaRPr lang="de-DE" sz="2800" dirty="0" smtClean="0"/>
          </a:p>
        </p:txBody>
      </p:sp>
      <p:sp>
        <p:nvSpPr>
          <p:cNvPr id="8" name="Segnaposto numero diapositiva 3"/>
          <p:cNvSpPr txBox="1">
            <a:spLocks/>
          </p:cNvSpPr>
          <p:nvPr/>
        </p:nvSpPr>
        <p:spPr>
          <a:xfrm>
            <a:off x="8763000" y="6508750"/>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613D2F-1235-4D3C-8D26-D4D79EEE859A}" type="slidenum">
              <a:rPr lang="en-GB" smtClean="0"/>
              <a:pPr/>
              <a:t>6</a:t>
            </a:fld>
            <a:r>
              <a:rPr lang="en-GB"/>
              <a:t> </a:t>
            </a:r>
            <a:endParaRPr lang="en-GB" dirty="0"/>
          </a:p>
        </p:txBody>
      </p:sp>
    </p:spTree>
    <p:extLst>
      <p:ext uri="{BB962C8B-B14F-4D97-AF65-F5344CB8AC3E}">
        <p14:creationId xmlns:p14="http://schemas.microsoft.com/office/powerpoint/2010/main" val="2307483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ctrTitle"/>
          </p:nvPr>
        </p:nvSpPr>
        <p:spPr>
          <a:xfrm>
            <a:off x="1524000" y="1122363"/>
            <a:ext cx="8490438" cy="2387600"/>
          </a:xfrm>
        </p:spPr>
        <p:txBody>
          <a:bodyPr>
            <a:normAutofit/>
          </a:bodyPr>
          <a:lstStyle/>
          <a:p>
            <a:r>
              <a:rPr lang="en-US" b="1" dirty="0">
                <a:solidFill>
                  <a:srgbClr val="002060"/>
                </a:solidFill>
              </a:rPr>
              <a:t>Founders Dilemma</a:t>
            </a:r>
            <a:endParaRPr lang="en-GB" b="1" dirty="0">
              <a:solidFill>
                <a:srgbClr val="002060"/>
              </a:solidFill>
            </a:endParaRPr>
          </a:p>
        </p:txBody>
      </p:sp>
      <p:sp>
        <p:nvSpPr>
          <p:cNvPr id="5" name="Sottotitolo 4"/>
          <p:cNvSpPr>
            <a:spLocks noGrp="1"/>
          </p:cNvSpPr>
          <p:nvPr>
            <p:ph type="subTitle" idx="1"/>
          </p:nvPr>
        </p:nvSpPr>
        <p:spPr>
          <a:xfrm>
            <a:off x="1524000" y="3988899"/>
            <a:ext cx="9144000" cy="1655762"/>
          </a:xfrm>
        </p:spPr>
        <p:txBody>
          <a:bodyPr>
            <a:normAutofit fontScale="85000" lnSpcReduction="20000"/>
          </a:bodyPr>
          <a:lstStyle/>
          <a:p>
            <a:r>
              <a:rPr lang="en-GB" dirty="0"/>
              <a:t>EIT Digital Master School @</a:t>
            </a:r>
            <a:r>
              <a:rPr lang="en-GB" dirty="0" err="1"/>
              <a:t>Eötvös</a:t>
            </a:r>
            <a:r>
              <a:rPr lang="en-GB" dirty="0"/>
              <a:t> </a:t>
            </a:r>
            <a:r>
              <a:rPr lang="en-GB" dirty="0" err="1"/>
              <a:t>Lorand</a:t>
            </a:r>
            <a:r>
              <a:rPr lang="en-GB" dirty="0"/>
              <a:t> University</a:t>
            </a:r>
          </a:p>
          <a:p>
            <a:r>
              <a:rPr lang="en-GB" b="1" dirty="0">
                <a:solidFill>
                  <a:srgbClr val="002060"/>
                </a:solidFill>
              </a:rPr>
              <a:t>Business Development Lab  </a:t>
            </a:r>
          </a:p>
          <a:p>
            <a:endParaRPr lang="en-GB" b="1" dirty="0">
              <a:solidFill>
                <a:srgbClr val="002060"/>
              </a:solidFill>
            </a:endParaRPr>
          </a:p>
          <a:p>
            <a:r>
              <a:rPr lang="en-GB" sz="1900" b="1" dirty="0"/>
              <a:t>Inspired by Noam Wasserman “The founder’s</a:t>
            </a:r>
          </a:p>
          <a:p>
            <a:r>
              <a:rPr lang="en-GB" sz="1900" b="1" dirty="0"/>
              <a:t>DILEMMA” Harvard Business Review Feb 2008</a:t>
            </a:r>
            <a:endParaRPr lang="en-GB" sz="1900" b="1" dirty="0">
              <a:solidFill>
                <a:srgbClr val="002060"/>
              </a:solidFill>
            </a:endParaRPr>
          </a:p>
        </p:txBody>
      </p:sp>
    </p:spTree>
    <p:extLst>
      <p:ext uri="{BB962C8B-B14F-4D97-AF65-F5344CB8AC3E}">
        <p14:creationId xmlns:p14="http://schemas.microsoft.com/office/powerpoint/2010/main" val="235652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vert="horz" lIns="91440" tIns="45720" rIns="91440" bIns="45720" rtlCol="0" anchor="ctr">
            <a:normAutofit/>
          </a:bodyPr>
          <a:lstStyle/>
          <a:p>
            <a:pPr>
              <a:defRPr/>
            </a:pPr>
            <a:fld id="{79613D2F-1235-4D3C-8D26-D4D79EEE859A}" type="slidenum">
              <a:rPr lang="en-US" smtClean="0">
                <a:solidFill>
                  <a:srgbClr val="FFFFFF"/>
                </a:solidFill>
                <a:latin typeface="Calibri" panose="020F0502020204030204"/>
              </a:rPr>
              <a:pPr>
                <a:defRPr/>
              </a:pPr>
              <a:t>8</a:t>
            </a:fld>
            <a:endParaRPr lang="en-US">
              <a:solidFill>
                <a:srgbClr val="FFFFFF"/>
              </a:solidFill>
              <a:latin typeface="Calibri" panose="020F0502020204030204"/>
            </a:endParaRPr>
          </a:p>
        </p:txBody>
      </p:sp>
      <p:sp>
        <p:nvSpPr>
          <p:cNvPr id="8" name="Segnaposto numero diapositiva 3"/>
          <p:cNvSpPr txBox="1">
            <a:spLocks/>
          </p:cNvSpPr>
          <p:nvPr/>
        </p:nvSpPr>
        <p:spPr>
          <a:xfrm>
            <a:off x="8763000" y="6508750"/>
            <a:ext cx="2743200" cy="365125"/>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613D2F-1235-4D3C-8D26-D4D79EEE859A}" type="slidenum">
              <a:rPr lang="en-GB" smtClean="0"/>
              <a:pPr/>
              <a:t>8</a:t>
            </a:fld>
            <a:r>
              <a:rPr lang="en-GB"/>
              <a:t> </a:t>
            </a:r>
            <a:endParaRPr lang="en-GB" dirty="0"/>
          </a:p>
        </p:txBody>
      </p:sp>
      <p:pic>
        <p:nvPicPr>
          <p:cNvPr id="1028" name="Picture 4" descr="Risultati immagini per Bill G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390"/>
            <a:ext cx="12192000" cy="502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471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ctangle 308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sp>
      <p:pic>
        <p:nvPicPr>
          <p:cNvPr id="3076" name="Picture 4" descr="Risultati immagini per phil knight nike"/>
          <p:cNvPicPr>
            <a:picLocks noChangeAspect="1" noChangeArrowheads="1"/>
          </p:cNvPicPr>
          <p:nvPr/>
        </p:nvPicPr>
        <p:blipFill rotWithShape="1">
          <a:blip r:embed="rId2">
            <a:extLst>
              <a:ext uri="{28A0092B-C50C-407E-A947-70E740481C1C}">
                <a14:useLocalDpi xmlns:a14="http://schemas.microsoft.com/office/drawing/2010/main" val="0"/>
              </a:ext>
            </a:extLst>
          </a:blip>
          <a:srcRect b="13128"/>
          <a:stretch/>
        </p:blipFill>
        <p:spPr bwMode="auto">
          <a:xfrm>
            <a:off x="20" y="-82286"/>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5" name="Down Arrow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gnaposto numero diapositiva 1"/>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defRPr/>
            </a:pPr>
            <a:fld id="{79613D2F-1235-4D3C-8D26-D4D79EEE859A}" type="slidenum">
              <a:rPr lang="en-US">
                <a:solidFill>
                  <a:srgbClr val="FFFFFF"/>
                </a:solidFill>
              </a:rPr>
              <a:pPr defTabSz="457200">
                <a:defRPr/>
              </a:pPr>
              <a:t>9</a:t>
            </a:fld>
            <a:endParaRPr lang="en-US">
              <a:solidFill>
                <a:srgbClr val="FFFFFF"/>
              </a:solidFill>
            </a:endParaRPr>
          </a:p>
        </p:txBody>
      </p:sp>
      <p:sp>
        <p:nvSpPr>
          <p:cNvPr id="12" name="Titolo 1"/>
          <p:cNvSpPr>
            <a:spLocks noGrp="1"/>
          </p:cNvSpPr>
          <p:nvPr>
            <p:ph type="title"/>
          </p:nvPr>
        </p:nvSpPr>
        <p:spPr>
          <a:xfrm>
            <a:off x="1013312" y="488218"/>
            <a:ext cx="2907323" cy="1325563"/>
          </a:xfrm>
        </p:spPr>
        <p:txBody>
          <a:bodyPr>
            <a:normAutofit fontScale="90000"/>
          </a:bodyPr>
          <a:lstStyle/>
          <a:p>
            <a:r>
              <a:rPr lang="en-US" sz="5400" b="1" dirty="0">
                <a:solidFill>
                  <a:schemeClr val="bg1"/>
                </a:solidFill>
              </a:rPr>
              <a:t>Phil Knight</a:t>
            </a:r>
            <a:endParaRPr lang="en-GB" sz="5400" b="1" dirty="0">
              <a:solidFill>
                <a:schemeClr val="bg1"/>
              </a:solidFill>
            </a:endParaRPr>
          </a:p>
        </p:txBody>
      </p:sp>
    </p:spTree>
    <p:extLst>
      <p:ext uri="{BB962C8B-B14F-4D97-AF65-F5344CB8AC3E}">
        <p14:creationId xmlns:p14="http://schemas.microsoft.com/office/powerpoint/2010/main" val="1604222157"/>
      </p:ext>
    </p:extLst>
  </p:cSld>
  <p:clrMapOvr>
    <a:masterClrMapping/>
  </p:clrMapOvr>
</p:sld>
</file>

<file path=ppt/theme/theme1.xml><?xml version="1.0" encoding="utf-8"?>
<a:theme xmlns:a="http://schemas.openxmlformats.org/drawingml/2006/main" name="Tema di Office">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767</Words>
  <Application>Microsoft Office PowerPoint</Application>
  <PresentationFormat>Breitbild</PresentationFormat>
  <Paragraphs>197</Paragraphs>
  <Slides>27</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27</vt:i4>
      </vt:variant>
    </vt:vector>
  </HeadingPairs>
  <TitlesOfParts>
    <vt:vector size="34" baseType="lpstr">
      <vt:lpstr>Arial</vt:lpstr>
      <vt:lpstr>Calibri</vt:lpstr>
      <vt:lpstr>Calibri Light</vt:lpstr>
      <vt:lpstr>LeMondeJournal-NormalOsF</vt:lpstr>
      <vt:lpstr>LeMondeJournal-NormalSC</vt:lpstr>
      <vt:lpstr>MillerDisplay-Light</vt:lpstr>
      <vt:lpstr>Tema di Office</vt:lpstr>
      <vt:lpstr>Being a Managing Director</vt:lpstr>
      <vt:lpstr>Legally founding a company</vt:lpstr>
      <vt:lpstr>Example from Germany: GmbH</vt:lpstr>
      <vt:lpstr>Example from Germany: GmbH</vt:lpstr>
      <vt:lpstr>Management Board</vt:lpstr>
      <vt:lpstr>Management Board</vt:lpstr>
      <vt:lpstr>Founders Dilemma</vt:lpstr>
      <vt:lpstr>PowerPoint-Präsentation</vt:lpstr>
      <vt:lpstr>Phil Knight</vt:lpstr>
      <vt:lpstr>PowerPoint-Präsentation</vt:lpstr>
      <vt:lpstr>Everybody wants to be CEO</vt:lpstr>
      <vt:lpstr>Founders don’t let go easily</vt:lpstr>
      <vt:lpstr>Why? Entrepreneur = Wealth</vt:lpstr>
      <vt:lpstr>Why? They like their job</vt:lpstr>
      <vt:lpstr>Why? They like their job</vt:lpstr>
      <vt:lpstr>Everybody wants to be CEO</vt:lpstr>
      <vt:lpstr>Pick your quadrant</vt:lpstr>
      <vt:lpstr>Decision to be taken</vt:lpstr>
      <vt:lpstr>Trade-Off between King and Rich</vt:lpstr>
      <vt:lpstr>Be King</vt:lpstr>
      <vt:lpstr>Be Rich</vt:lpstr>
      <vt:lpstr>Keeping Founders on Board</vt:lpstr>
      <vt:lpstr>Keeping Founders on Board: bad way</vt:lpstr>
      <vt:lpstr>Keeping Founders on Board: nice way</vt:lpstr>
      <vt:lpstr>Want to stay CEO for long?</vt:lpstr>
      <vt:lpstr>Want to stay CEO for long?</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Anna Reale</dc:creator>
  <cp:lastModifiedBy>Udo Bub</cp:lastModifiedBy>
  <cp:revision>518</cp:revision>
  <cp:lastPrinted>2016-09-20T07:04:10Z</cp:lastPrinted>
  <dcterms:created xsi:type="dcterms:W3CDTF">2016-09-13T09:25:19Z</dcterms:created>
  <dcterms:modified xsi:type="dcterms:W3CDTF">2017-04-22T17:50:21Z</dcterms:modified>
</cp:coreProperties>
</file>