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N/C/ChzOeRB+CVuyYSsJs48fd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3f73036cb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3f73036c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3f73036cb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3f73036c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898b522b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1898b522ba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898b522b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898b522ba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3f73036cb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3f73036c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f73036cb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3f73036c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3f73036cb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3f73036c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13f73036cb_0_104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313f73036cb_0_10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313f73036cb_0_10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3f73036cb_0_10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13f73036cb_0_104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g313f73036cb_0_104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313f73036cb_0_10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3f73036cb_0_144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313f73036cb_0_144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313f73036cb_0_14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3f73036cb_0_14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13f73036cb_0_112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313f73036cb_0_1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13f73036cb_0_1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313f73036cb_0_1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313f73036cb_0_11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13f73036cb_0_1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313f73036cb_0_11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313f73036cb_0_11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313f73036cb_0_11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13f73036cb_0_1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313f73036cb_0_12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3f73036cb_0_12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313f73036cb_0_12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313f73036cb_0_12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13f73036cb_0_131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313f73036cb_0_13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13f73036cb_0_13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13f73036cb_0_13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13f73036cb_0_134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g313f73036cb_0_134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13f73036cb_0_13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13f73036cb_0_13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13f73036cb_0_14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313f73036cb_0_14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3f73036cb_0_10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13f73036cb_0_10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313f73036cb_0_10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3f73036cb_0_155"/>
          <p:cNvSpPr txBox="1"/>
          <p:nvPr>
            <p:ph type="ctrTitle"/>
          </p:nvPr>
        </p:nvSpPr>
        <p:spPr>
          <a:xfrm>
            <a:off x="953525" y="677401"/>
            <a:ext cx="10704000" cy="2602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Flight Prices </a:t>
            </a:r>
            <a:r>
              <a:rPr lang="en-US" sz="5000"/>
              <a:t>Classification</a:t>
            </a:r>
            <a:r>
              <a:rPr lang="en-US" sz="5000"/>
              <a:t>: 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An Approach Using Random Forest, Decision Trees, and SVM</a:t>
            </a:r>
            <a:endParaRPr sz="5000"/>
          </a:p>
        </p:txBody>
      </p:sp>
      <p:sp>
        <p:nvSpPr>
          <p:cNvPr id="60" name="Google Shape;60;g313f73036cb_0_155"/>
          <p:cNvSpPr txBox="1"/>
          <p:nvPr>
            <p:ph idx="1" type="subTitle"/>
          </p:nvPr>
        </p:nvSpPr>
        <p:spPr>
          <a:xfrm>
            <a:off x="895000" y="4385576"/>
            <a:ext cx="10598700" cy="180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Name: Data Mining Developers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Vivek Ponnala, Maggie Qin, Hoai An Nguyen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CMPE 255 – Fall 2024</a:t>
            </a:r>
            <a:endParaRPr/>
          </a:p>
        </p:txBody>
      </p:sp>
      <p:pic>
        <p:nvPicPr>
          <p:cNvPr id="61" name="Google Shape;61;g313f73036cb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125" y="2867275"/>
            <a:ext cx="4764398" cy="26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3600"/>
              <a:t>Model Training and Tuning</a:t>
            </a:r>
            <a:endParaRPr sz="3600"/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Training-Testing Split: 80% training, 20% testing.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Hyperparameters: Optimized through cross-validation.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Libraries: pandas, NumPy, scikit-learn.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3f73036cb_0_208"/>
          <p:cNvSpPr txBox="1"/>
          <p:nvPr>
            <p:ph type="title"/>
          </p:nvPr>
        </p:nvSpPr>
        <p:spPr>
          <a:xfrm>
            <a:off x="415600" y="740800"/>
            <a:ext cx="109494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000"/>
              <a:t>Evaluation Metrics</a:t>
            </a:r>
            <a:endParaRPr/>
          </a:p>
        </p:txBody>
      </p:sp>
      <p:sp>
        <p:nvSpPr>
          <p:cNvPr id="123" name="Google Shape;123;g313f73036cb_0_208"/>
          <p:cNvSpPr txBox="1"/>
          <p:nvPr>
            <p:ph idx="1" type="body"/>
          </p:nvPr>
        </p:nvSpPr>
        <p:spPr>
          <a:xfrm>
            <a:off x="415600" y="1852800"/>
            <a:ext cx="33657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r>
              <a:rPr lang="en-US" sz="2400"/>
              <a:t> Decision Tree</a:t>
            </a:r>
            <a:endParaRPr sz="19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Accuracy (73%)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Precision (73%)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Recall (73%)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F1 Score (73%).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4" name="Google Shape;124;g313f73036cb_0_208"/>
          <p:cNvSpPr txBox="1"/>
          <p:nvPr>
            <p:ph idx="1" type="body"/>
          </p:nvPr>
        </p:nvSpPr>
        <p:spPr>
          <a:xfrm>
            <a:off x="4162075" y="1852800"/>
            <a:ext cx="34929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r>
              <a:rPr lang="en-US" sz="2400"/>
              <a:t> Random Forest</a:t>
            </a:r>
            <a:endParaRPr sz="19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Accuracy (74%)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Precision (74%)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Recall (74%)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F1 Score (74%).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5" name="Google Shape;125;g313f73036cb_0_208"/>
          <p:cNvSpPr txBox="1"/>
          <p:nvPr>
            <p:ph idx="1" type="body"/>
          </p:nvPr>
        </p:nvSpPr>
        <p:spPr>
          <a:xfrm>
            <a:off x="8246725" y="1852800"/>
            <a:ext cx="34929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ACACA"/>
                </a:solidFill>
              </a:rPr>
              <a:t>K-Nearest Neighbors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 </a:t>
            </a:r>
            <a:r>
              <a:rPr lang="en-US" sz="2400">
                <a:solidFill>
                  <a:srgbClr val="CACACA"/>
                </a:solidFill>
              </a:rPr>
              <a:t>Accuracy (65%)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 </a:t>
            </a:r>
            <a:r>
              <a:rPr lang="en-US" sz="2400">
                <a:solidFill>
                  <a:srgbClr val="CACACA"/>
                </a:solidFill>
              </a:rPr>
              <a:t>Precision (65%)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 </a:t>
            </a:r>
            <a:r>
              <a:rPr lang="en-US" sz="2400">
                <a:solidFill>
                  <a:srgbClr val="CACACA"/>
                </a:solidFill>
              </a:rPr>
              <a:t>Recall (65%)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 </a:t>
            </a:r>
            <a:r>
              <a:rPr lang="en-US" sz="2400">
                <a:solidFill>
                  <a:srgbClr val="CACACA"/>
                </a:solidFill>
              </a:rPr>
              <a:t>F1 Score (65%).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 I: Decision Tree </a:t>
            </a:r>
            <a:endParaRPr/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 Importance: totalTravelDistance, daysBeforeFlight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Confusion Matrix: Performance across different price categories.</a:t>
            </a:r>
            <a:endParaRPr/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 b="0" l="0" r="3688" t="0"/>
          <a:stretch/>
        </p:blipFill>
        <p:spPr>
          <a:xfrm>
            <a:off x="1357250" y="3097826"/>
            <a:ext cx="4265892" cy="27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1175" y="2969212"/>
            <a:ext cx="3948225" cy="2955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 txBox="1"/>
          <p:nvPr/>
        </p:nvSpPr>
        <p:spPr>
          <a:xfrm>
            <a:off x="7443288" y="6009925"/>
            <a:ext cx="326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Fig. 3 Architecture Diagram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1858188" y="6009925"/>
            <a:ext cx="326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Fig. 2 Architecture Diagram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898b522ba_2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 II: K-Nearest Neighbors </a:t>
            </a:r>
            <a:endParaRPr/>
          </a:p>
        </p:txBody>
      </p:sp>
      <p:sp>
        <p:nvSpPr>
          <p:cNvPr id="141" name="Google Shape;141;g31898b522ba_2_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 Importance: seatsRemaining, totalTravelDistance.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Confusion Matrix: Performance across price categories.</a:t>
            </a:r>
            <a:endParaRPr/>
          </a:p>
          <a:p>
            <a:pPr indent="-3937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Comparing the results of three models, Decision Tree provides the best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898b522ba_2_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 III: Random Forest</a:t>
            </a:r>
            <a:endParaRPr/>
          </a:p>
        </p:txBody>
      </p:sp>
      <p:sp>
        <p:nvSpPr>
          <p:cNvPr id="147" name="Google Shape;147;g31898b522ba_2_4"/>
          <p:cNvSpPr txBox="1"/>
          <p:nvPr>
            <p:ph idx="1" type="body"/>
          </p:nvPr>
        </p:nvSpPr>
        <p:spPr>
          <a:xfrm>
            <a:off x="415600" y="1550758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 Importance: seatsRemaining, totalTravelDistance.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Confusion Matrix: Performance across price categories.</a:t>
            </a:r>
            <a:endParaRPr/>
          </a:p>
          <a:p>
            <a:pPr indent="-3937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Comparing the results of three models, Decision Tree provides the best results</a:t>
            </a:r>
            <a:endParaRPr/>
          </a:p>
        </p:txBody>
      </p:sp>
      <p:sp>
        <p:nvSpPr>
          <p:cNvPr id="148" name="Google Shape;148;g31898b522ba_2_4"/>
          <p:cNvSpPr txBox="1"/>
          <p:nvPr/>
        </p:nvSpPr>
        <p:spPr>
          <a:xfrm>
            <a:off x="667425" y="6170775"/>
            <a:ext cx="5361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Figure 1: Feature Importance Diagram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g31898b522ba_2_4"/>
          <p:cNvSpPr txBox="1"/>
          <p:nvPr/>
        </p:nvSpPr>
        <p:spPr>
          <a:xfrm>
            <a:off x="6662875" y="62998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Figure 2: Confusion Matrix Diagram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0" name="Google Shape;150;g31898b522ba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75" y="3242800"/>
            <a:ext cx="6286299" cy="29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1898b522ba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725" y="3117782"/>
            <a:ext cx="4780550" cy="318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Insights: Key features influencing flight prices are total travel </a:t>
            </a:r>
            <a:r>
              <a:rPr lang="en-US"/>
              <a:t>distance</a:t>
            </a:r>
            <a:r>
              <a:rPr lang="en-US"/>
              <a:t>, days before the flight, and is basic economy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Challenges: Balancing class distributions, tuning model parameters.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Future Improvements: Additional features, ensemble techniques.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Summary: Effective classification of flight prices into ranges.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Impact: Insights for travelers and industry.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Future Scope: Real-time predictions, advanced models.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Project Plan &amp; Task Distribution</a:t>
            </a:r>
            <a:endParaRPr/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415600" y="16128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We all worked on: data cleaning, feature engineering, data visualization,  evaluation metrics, report documentation, presentation preparation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4925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2500"/>
              <a:t>Vivek Ponnala: Setting up github, CI and all the branches, implementing Random Forest Classifier, Presentation and Report</a:t>
            </a:r>
            <a:endParaRPr sz="2500"/>
          </a:p>
          <a:p>
            <a:pPr indent="-34925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2500"/>
              <a:t>Maggie Qin: </a:t>
            </a:r>
            <a:r>
              <a:rPr lang="en-US" sz="2500">
                <a:solidFill>
                  <a:srgbClr val="CACACA"/>
                </a:solidFill>
              </a:rPr>
              <a:t>K-Nearest Neighbors Classifier, Presentation and Report</a:t>
            </a:r>
            <a:endParaRPr sz="2500"/>
          </a:p>
          <a:p>
            <a:pPr indent="-349250" lvl="0" marL="3429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-US" sz="2500"/>
              <a:t>Hoai An Nguyen: Decision Tree Classifier, Presentation and Report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References and Acknowledgments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Dataset Source: Kaggle (Flight Prices Dataset)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Libraries: Python, pandas, NumPy, scikit-learn, matplotlib, seaborn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Special Thanks: Professor and classmates for feedback and guidance.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Motivation: To help travelers make informed booking decisions by understanding factors influencing flight prices.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Objective: Classify flight prices into three ranges (</a:t>
            </a:r>
            <a:r>
              <a:rPr lang="en-US">
                <a:solidFill>
                  <a:srgbClr val="6AA84F"/>
                </a:solidFill>
              </a:rPr>
              <a:t>low</a:t>
            </a:r>
            <a:r>
              <a:rPr lang="en-US"/>
              <a:t>, </a:t>
            </a:r>
            <a:r>
              <a:rPr lang="en-US">
                <a:solidFill>
                  <a:srgbClr val="F6B26B"/>
                </a:solidFill>
              </a:rPr>
              <a:t>medium</a:t>
            </a:r>
            <a:r>
              <a:rPr lang="en-US"/>
              <a:t>, </a:t>
            </a:r>
            <a:r>
              <a:rPr lang="en-US">
                <a:solidFill>
                  <a:srgbClr val="E06666"/>
                </a:solidFill>
              </a:rPr>
              <a:t>high</a:t>
            </a:r>
            <a:r>
              <a:rPr lang="en-US"/>
              <a:t>).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/>
              <a:t>Overview: Applying three different classification models on flight data for price categorization.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Dataset Overview</a:t>
            </a:r>
            <a:endParaRPr/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Source: Kaggle flight prices dataset (Expedia, April–October 2022).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Subset: Nonstop flights from </a:t>
            </a:r>
            <a:r>
              <a:rPr lang="en-US"/>
              <a:t>different</a:t>
            </a:r>
            <a:r>
              <a:rPr lang="en-US"/>
              <a:t> cities in the US from </a:t>
            </a:r>
            <a:r>
              <a:rPr lang="en-US"/>
              <a:t>April to October 2022</a:t>
            </a:r>
            <a:r>
              <a:rPr lang="en-US"/>
              <a:t> (~207,000 records).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Features: search date, is basic economy, non-stop status, remaining seats, and travel distance.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Research and Techniques: Studies using Random Forest, SVMs, and Neural Networks for pricing and classification tasks.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Justification: Decision Tree, Random Forest, and KNN chosen for its interpretability and robustness with structured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 Pipeline Overview: Flowchart illustrating data loading, preprocessing, training, evaluation, and prediction phases.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4774" l="8933" r="4336" t="5474"/>
          <a:stretch/>
        </p:blipFill>
        <p:spPr>
          <a:xfrm>
            <a:off x="6907350" y="2241150"/>
            <a:ext cx="4270050" cy="39141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 txBox="1"/>
          <p:nvPr/>
        </p:nvSpPr>
        <p:spPr>
          <a:xfrm>
            <a:off x="7342000" y="6200425"/>
            <a:ext cx="326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Fig. 1 Architecture Diagram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Data filtering</a:t>
            </a:r>
            <a:endParaRPr sz="1700"/>
          </a:p>
          <a:p>
            <a:pPr indent="-34925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Feature selection</a:t>
            </a:r>
            <a:endParaRPr sz="1700"/>
          </a:p>
          <a:p>
            <a:pPr indent="-412750" lvl="1" marL="12192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seatsRemaining: Represents the number of seats left, highlighting supply-demand trends.</a:t>
            </a:r>
            <a:endParaRPr sz="1700"/>
          </a:p>
          <a:p>
            <a:pPr indent="-412750" lvl="1" marL="12192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searchDate: The date of the search, which can influence price based on seasonality.</a:t>
            </a:r>
            <a:endParaRPr sz="1700"/>
          </a:p>
          <a:p>
            <a:pPr indent="-412750" lvl="1" marL="12192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totalTravelDistance: Total distance of the flight, directly correlated with ticket prices.</a:t>
            </a:r>
            <a:endParaRPr sz="1700"/>
          </a:p>
          <a:p>
            <a:pPr indent="-412750" lvl="1" marL="12192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isBasicEconomy: A binary variable indicating whether the flight is a basic economy fare, a factor known to impact pricing.</a:t>
            </a:r>
            <a:endParaRPr sz="1700"/>
          </a:p>
          <a:p>
            <a:pPr indent="-34925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Feature </a:t>
            </a:r>
            <a:r>
              <a:rPr lang="en-US" sz="1700"/>
              <a:t>engineering</a:t>
            </a:r>
            <a:endParaRPr sz="1700"/>
          </a:p>
          <a:p>
            <a:pPr indent="-412750" lvl="1" marL="12192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searchDate (weekday vs. weekend, searchDayOfWeek, daysBeforeFlight)</a:t>
            </a:r>
            <a:endParaRPr sz="1700"/>
          </a:p>
          <a:p>
            <a:pPr indent="-412750" lvl="1" marL="12192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Creation of price categories for classification </a:t>
            </a:r>
            <a:r>
              <a:rPr lang="en-US" sz="1700"/>
              <a:t>(low, medium, high)</a:t>
            </a:r>
            <a:r>
              <a:rPr lang="en-US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3f73036cb_0_1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I: </a:t>
            </a:r>
            <a:r>
              <a:rPr lang="en-US"/>
              <a:t>Decision Tree Classifier</a:t>
            </a:r>
            <a:endParaRPr/>
          </a:p>
        </p:txBody>
      </p:sp>
      <p:sp>
        <p:nvSpPr>
          <p:cNvPr id="99" name="Google Shape;99;g313f73036cb_0_1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Interpretability to get insights into why certain flights fall into specific price ranges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Handles Mixed Data Types Well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Non-Linear Relationships between features (for example, daysBeforeFlight might influence price differently depending on seatsRemaining).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Ranks feature Importance to reduce impurity (error) at each split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Robustness to Irrelevant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Computationally efficient and well-suited for dataset that we chose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 But prone to overfitting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3f73036cb_0_18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II: </a:t>
            </a:r>
            <a:r>
              <a:rPr lang="en-US"/>
              <a:t>Random Forests</a:t>
            </a:r>
            <a:r>
              <a:rPr lang="en-US"/>
              <a:t> Classifier</a:t>
            </a:r>
            <a:endParaRPr/>
          </a:p>
        </p:txBody>
      </p:sp>
      <p:sp>
        <p:nvSpPr>
          <p:cNvPr id="105" name="Google Shape;105;g313f73036cb_0_18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Interpretability similarly to Decision Tree Classifier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Typically</a:t>
            </a:r>
            <a:r>
              <a:rPr lang="en-US"/>
              <a:t> has better accuracy on test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</a:t>
            </a:r>
            <a:r>
              <a:rPr lang="en-US"/>
              <a:t>uited for capturing complex, non-linear patterns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</a:t>
            </a:r>
            <a:r>
              <a:rPr lang="en-US"/>
              <a:t>esilient to noisy or irrelevant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</a:t>
            </a:r>
            <a:r>
              <a:rPr lang="en-US"/>
              <a:t>aster and more resource-efficient for larger datasets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Reduces Overfitting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 But requires </a:t>
            </a:r>
            <a:r>
              <a:rPr lang="en-US"/>
              <a:t>more computational resources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3f73036cb_0_20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III: </a:t>
            </a:r>
            <a:r>
              <a:rPr lang="en-US" sz="3600">
                <a:solidFill>
                  <a:srgbClr val="FFFFFF"/>
                </a:solidFill>
              </a:rPr>
              <a:t>K-Nearest Neighbors</a:t>
            </a:r>
            <a:endParaRPr/>
          </a:p>
        </p:txBody>
      </p:sp>
      <p:sp>
        <p:nvSpPr>
          <p:cNvPr id="111" name="Google Shape;111;g313f73036cb_0_20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Interpretable and simple to understand, based on data point similarity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Works without assumptions about data distribution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Effective at capturing local patterns in data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Requires feature scaling due to sensitivity to distance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Depends heavily on the choice of K, often optimized through cross-validation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Computationally intensive for larger datasets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But computationally expensive for calculating distances and fine-tuning the optimal K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2024-10-29T11:07:32Z</dcterms:created>
  <dc:creator>vivek ponnala</dc:creator>
</cp:coreProperties>
</file>