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Average"/>
      <p:regular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g7phfvladNbl9iDbXfwE+PmDzS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Average-regular.fntdata"/><Relationship Id="rId21" Type="http://schemas.openxmlformats.org/officeDocument/2006/relationships/slide" Target="slides/slide17.xml"/><Relationship Id="rId24" Type="http://schemas.openxmlformats.org/officeDocument/2006/relationships/font" Target="fonts/Oswald-bold.fntdata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3f73036cb_0_1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3f73036c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3f73036cb_0_2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3f73036cb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3f73036cb_0_2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3f73036cb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3f73036cb_0_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3f73036c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3f73036cb_0_1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3f73036c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313f73036cb_0_104"/>
          <p:cNvGrpSpPr/>
          <p:nvPr/>
        </p:nvGrpSpPr>
        <p:grpSpPr>
          <a:xfrm>
            <a:off x="5800234" y="3807170"/>
            <a:ext cx="591423" cy="140843"/>
            <a:chOff x="4137525" y="2915950"/>
            <a:chExt cx="869100" cy="207000"/>
          </a:xfrm>
        </p:grpSpPr>
        <p:sp>
          <p:nvSpPr>
            <p:cNvPr id="11" name="Google Shape;11;g313f73036cb_0_10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g313f73036cb_0_10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313f73036cb_0_10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g313f73036cb_0_104"/>
          <p:cNvSpPr txBox="1"/>
          <p:nvPr>
            <p:ph type="ctrTitle"/>
          </p:nvPr>
        </p:nvSpPr>
        <p:spPr>
          <a:xfrm>
            <a:off x="895010" y="1321067"/>
            <a:ext cx="10401900" cy="2306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" name="Google Shape;15;g313f73036cb_0_104"/>
          <p:cNvSpPr txBox="1"/>
          <p:nvPr>
            <p:ph idx="1" type="subTitle"/>
          </p:nvPr>
        </p:nvSpPr>
        <p:spPr>
          <a:xfrm>
            <a:off x="895000" y="4233168"/>
            <a:ext cx="104019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313f73036cb_0_104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13f73036cb_0_144"/>
          <p:cNvSpPr txBox="1"/>
          <p:nvPr>
            <p:ph hasCustomPrompt="1" type="title"/>
          </p:nvPr>
        </p:nvSpPr>
        <p:spPr>
          <a:xfrm>
            <a:off x="415600" y="1673700"/>
            <a:ext cx="11360700" cy="2520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g313f73036cb_0_144"/>
          <p:cNvSpPr txBox="1"/>
          <p:nvPr>
            <p:ph idx="1" type="body"/>
          </p:nvPr>
        </p:nvSpPr>
        <p:spPr>
          <a:xfrm>
            <a:off x="415600" y="43045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2" name="Google Shape;52;g313f73036cb_0_144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13f73036cb_0_148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313f73036cb_0_112"/>
          <p:cNvSpPr txBox="1"/>
          <p:nvPr>
            <p:ph type="title"/>
          </p:nvPr>
        </p:nvSpPr>
        <p:spPr>
          <a:xfrm>
            <a:off x="895000" y="2855000"/>
            <a:ext cx="10469700" cy="114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g313f73036cb_0_112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13f73036cb_0_11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2" name="Google Shape;22;g313f73036cb_0_11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g313f73036cb_0_115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313f73036cb_0_11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6" name="Google Shape;26;g313f73036cb_0_119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g313f73036cb_0_119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g313f73036cb_0_119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313f73036cb_0_12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1" name="Google Shape;31;g313f73036cb_0_124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13f73036cb_0_12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g313f73036cb_0_12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g313f73036cb_0_127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13f73036cb_0_131"/>
          <p:cNvSpPr txBox="1"/>
          <p:nvPr>
            <p:ph type="title"/>
          </p:nvPr>
        </p:nvSpPr>
        <p:spPr>
          <a:xfrm>
            <a:off x="653667" y="701800"/>
            <a:ext cx="83028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g313f73036cb_0_131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13f73036cb_0_13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g313f73036cb_0_134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g313f73036cb_0_134"/>
          <p:cNvSpPr txBox="1"/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3" name="Google Shape;43;g313f73036cb_0_134"/>
          <p:cNvSpPr txBox="1"/>
          <p:nvPr>
            <p:ph idx="1" type="subTitle"/>
          </p:nvPr>
        </p:nvSpPr>
        <p:spPr>
          <a:xfrm>
            <a:off x="354000" y="37936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g313f73036cb_0_134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g313f73036cb_0_134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13f73036cb_0_141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g313f73036cb_0_141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rgbClr val="07376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13f73036cb_0_10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g313f73036cb_0_10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  <a:defRPr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g313f73036cb_0_100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lucid.app/lucidchart/d42f76b8-181d-4aba-82cc-961d9210cbe3/edit?view_items=cgsqposmEN_K%2Cogsqnaz~Gupz%2C_lsqkk_tTvWs%2Cmmsq-xj5_1F8%2C5msqFYQqlyFn%2CSnsqiLxLoKj_%2CUnsq5sv3jzqS%2C6osq_6wIIg2i%2CjqsqWu3TLe0y%2CwqsqS-am0IrO%2CFqsq1~LpQ8fU%2CarsqrCE2D5E8%2Corsq2WW1hkj0%2CyrsqcLAsxAh0%2CDrsqzIJ13m-4%2CKrsqMqMkDI-r%2CMrsqcY7ApKbp%2Cissqi7TDxeXC%2C3ssqQTFsm-kQ%2C6ssq_R6UJwJp&amp;invitationId=inv_a5ee1f3d-43e3-4231-95df-15c867c6668d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3f73036cb_0_155"/>
          <p:cNvSpPr txBox="1"/>
          <p:nvPr>
            <p:ph type="ctrTitle"/>
          </p:nvPr>
        </p:nvSpPr>
        <p:spPr>
          <a:xfrm>
            <a:off x="953525" y="677401"/>
            <a:ext cx="10704000" cy="2602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5000"/>
              <a:t>Flight Prices </a:t>
            </a:r>
            <a:r>
              <a:rPr lang="en-US" sz="5000"/>
              <a:t>Classification</a:t>
            </a:r>
            <a:r>
              <a:rPr lang="en-US" sz="5000"/>
              <a:t>: 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5000"/>
              <a:t>An Approach Using Random Forest, Decision Trees, and SVM</a:t>
            </a:r>
            <a:endParaRPr sz="5000"/>
          </a:p>
        </p:txBody>
      </p:sp>
      <p:sp>
        <p:nvSpPr>
          <p:cNvPr id="60" name="Google Shape;60;g313f73036cb_0_155"/>
          <p:cNvSpPr txBox="1"/>
          <p:nvPr>
            <p:ph idx="1" type="subTitle"/>
          </p:nvPr>
        </p:nvSpPr>
        <p:spPr>
          <a:xfrm>
            <a:off x="895000" y="4385576"/>
            <a:ext cx="10598700" cy="1808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Name: Data Mining Developers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Vivek Ponnala, Maggie Qin, Hoai An Nguyen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CMPE 255 – Fall 2024</a:t>
            </a:r>
            <a:endParaRPr/>
          </a:p>
        </p:txBody>
      </p:sp>
      <p:pic>
        <p:nvPicPr>
          <p:cNvPr id="61" name="Google Shape;61;g313f73036cb_0_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5125" y="2867275"/>
            <a:ext cx="4764398" cy="267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3f73036cb_0_20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Selection: </a:t>
            </a:r>
            <a:r>
              <a:rPr lang="en-US" sz="3600">
                <a:solidFill>
                  <a:srgbClr val="FFFFFF"/>
                </a:solidFill>
              </a:rPr>
              <a:t>K-Nearest Neighbors</a:t>
            </a:r>
            <a:endParaRPr/>
          </a:p>
        </p:txBody>
      </p:sp>
      <p:sp>
        <p:nvSpPr>
          <p:cNvPr id="116" name="Google Shape;116;g313f73036cb_0_20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solidFill>
                  <a:srgbClr val="CACACA"/>
                </a:solidFill>
              </a:rPr>
              <a:t>Interpretable and simple to understand, based on data point similarity</a:t>
            </a:r>
            <a:endParaRPr>
              <a:solidFill>
                <a:srgbClr val="CACACA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solidFill>
                  <a:srgbClr val="CACACA"/>
                </a:solidFill>
              </a:rPr>
              <a:t>Works without assumptions about data distribution</a:t>
            </a:r>
            <a:endParaRPr>
              <a:solidFill>
                <a:srgbClr val="CACACA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solidFill>
                  <a:srgbClr val="CACACA"/>
                </a:solidFill>
              </a:rPr>
              <a:t>Effective at capturing local patterns in data</a:t>
            </a:r>
            <a:endParaRPr>
              <a:solidFill>
                <a:srgbClr val="CACACA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solidFill>
                  <a:srgbClr val="CACACA"/>
                </a:solidFill>
              </a:rPr>
              <a:t>Requires feature scaling due to sensitivity to distance</a:t>
            </a:r>
            <a:endParaRPr>
              <a:solidFill>
                <a:srgbClr val="CACACA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solidFill>
                  <a:srgbClr val="CACACA"/>
                </a:solidFill>
              </a:rPr>
              <a:t>Depends heavily on the choice of K, often optimized through cross-validation</a:t>
            </a:r>
            <a:endParaRPr>
              <a:solidFill>
                <a:srgbClr val="CACACA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solidFill>
                  <a:srgbClr val="CACACA"/>
                </a:solidFill>
              </a:rPr>
              <a:t>Computationally intensive for larger datasets</a:t>
            </a:r>
            <a:endParaRPr>
              <a:solidFill>
                <a:srgbClr val="CACAC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ACACA"/>
                </a:solidFill>
              </a:rPr>
              <a:t>But computationally expensive for calculating distances and fine-tuning the optimal K</a:t>
            </a:r>
            <a:endParaRPr>
              <a:solidFill>
                <a:srgbClr val="CACAC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3600"/>
              <a:t>Model Training and Tuning</a:t>
            </a:r>
            <a:endParaRPr sz="3600"/>
          </a:p>
        </p:txBody>
      </p:sp>
      <p:sp>
        <p:nvSpPr>
          <p:cNvPr id="122" name="Google Shape;122;p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Training-Testing Split: 80% training, 20% testing.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Hyperparameters: Optimized through cross-validation.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Libraries: pandas, NumPy, scikit-learn.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3f73036cb_0_208"/>
          <p:cNvSpPr txBox="1"/>
          <p:nvPr>
            <p:ph type="title"/>
          </p:nvPr>
        </p:nvSpPr>
        <p:spPr>
          <a:xfrm>
            <a:off x="415600" y="740800"/>
            <a:ext cx="109494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000"/>
              <a:t>Evaluation Metrics</a:t>
            </a:r>
            <a:endParaRPr/>
          </a:p>
        </p:txBody>
      </p:sp>
      <p:sp>
        <p:nvSpPr>
          <p:cNvPr id="128" name="Google Shape;128;g313f73036cb_0_208"/>
          <p:cNvSpPr txBox="1"/>
          <p:nvPr>
            <p:ph idx="1" type="body"/>
          </p:nvPr>
        </p:nvSpPr>
        <p:spPr>
          <a:xfrm>
            <a:off x="415600" y="1852800"/>
            <a:ext cx="33657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</a:t>
            </a:r>
            <a:r>
              <a:rPr lang="en-US" sz="2400"/>
              <a:t> Decision Trees</a:t>
            </a:r>
            <a:endParaRPr sz="1900"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US" sz="2400"/>
              <a:t>Accuracy (70%)</a:t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400"/>
              <a:t>Precision (70%)</a:t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400"/>
              <a:t>Recall (70%)</a:t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400"/>
              <a:t>F1 Score (70%).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29" name="Google Shape;129;g313f73036cb_0_208"/>
          <p:cNvSpPr txBox="1"/>
          <p:nvPr>
            <p:ph idx="1" type="body"/>
          </p:nvPr>
        </p:nvSpPr>
        <p:spPr>
          <a:xfrm>
            <a:off x="4162075" y="1852800"/>
            <a:ext cx="34929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</a:t>
            </a:r>
            <a:r>
              <a:rPr lang="en-US" sz="2400"/>
              <a:t> Random Forest</a:t>
            </a:r>
            <a:endParaRPr sz="1900"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US" sz="2400"/>
              <a:t>Accuracy (63%)</a:t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400"/>
              <a:t>Precision (62%)</a:t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400"/>
              <a:t>Recall (63%)</a:t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400"/>
              <a:t>F1 Score (63%).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30" name="Google Shape;130;g313f73036cb_0_208"/>
          <p:cNvSpPr txBox="1"/>
          <p:nvPr>
            <p:ph idx="1" type="body"/>
          </p:nvPr>
        </p:nvSpPr>
        <p:spPr>
          <a:xfrm>
            <a:off x="8246725" y="1852800"/>
            <a:ext cx="34929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ACACA"/>
                </a:solidFill>
              </a:rPr>
              <a:t>K-Nearest Neighbors</a:t>
            </a:r>
            <a:endParaRPr sz="2400">
              <a:solidFill>
                <a:srgbClr val="CACAC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ACACA"/>
                </a:solidFill>
              </a:rPr>
              <a:t>●</a:t>
            </a:r>
            <a:r>
              <a:rPr lang="en-US" sz="2400">
                <a:solidFill>
                  <a:srgbClr val="CACACA"/>
                </a:solidFill>
              </a:rPr>
              <a:t>Accuracy (62%)</a:t>
            </a:r>
            <a:endParaRPr sz="2400">
              <a:solidFill>
                <a:srgbClr val="CACAC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ACACA"/>
                </a:solidFill>
              </a:rPr>
              <a:t>●</a:t>
            </a:r>
            <a:r>
              <a:rPr lang="en-US" sz="2400">
                <a:solidFill>
                  <a:srgbClr val="CACACA"/>
                </a:solidFill>
              </a:rPr>
              <a:t>Precision (61%)</a:t>
            </a:r>
            <a:endParaRPr sz="2400">
              <a:solidFill>
                <a:srgbClr val="CACAC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ACACA"/>
                </a:solidFill>
              </a:rPr>
              <a:t>●</a:t>
            </a:r>
            <a:r>
              <a:rPr lang="en-US" sz="2400">
                <a:solidFill>
                  <a:srgbClr val="CACACA"/>
                </a:solidFill>
              </a:rPr>
              <a:t>Recall (62%)</a:t>
            </a:r>
            <a:endParaRPr sz="2400">
              <a:solidFill>
                <a:srgbClr val="CACAC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ACACA"/>
                </a:solidFill>
              </a:rPr>
              <a:t>●</a:t>
            </a:r>
            <a:r>
              <a:rPr lang="en-US" sz="2400">
                <a:solidFill>
                  <a:srgbClr val="CACACA"/>
                </a:solidFill>
              </a:rPr>
              <a:t>F1 Score (61%).</a:t>
            </a:r>
            <a:endParaRPr sz="2400">
              <a:solidFill>
                <a:srgbClr val="CACAC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36" name="Google Shape;136;p1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Feature Importance: seatsRemaining, totalTravelDistance.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Confusion Matrix: Performance across price categories.</a:t>
            </a:r>
            <a:endParaRPr/>
          </a:p>
          <a:p>
            <a:pPr indent="-3937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Comparing the results of three models, Decision Tree provides the best results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142" name="Google Shape;142;p1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Insights: Key features influencing flight prices.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Challenges: Balancing class distributions, tuning model parameters.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Future Improvements: Additional features, ensemble techniques.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48" name="Google Shape;148;p1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Summary: Effective classification of flight prices into ranges.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Impact: Insights for travelers and industry.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Future Scope: Real-time predictions, advanced models.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Project Plan &amp; Task Distribution</a:t>
            </a:r>
            <a:endParaRPr/>
          </a:p>
        </p:txBody>
      </p:sp>
      <p:sp>
        <p:nvSpPr>
          <p:cNvPr id="154" name="Google Shape;154;p14"/>
          <p:cNvSpPr txBox="1"/>
          <p:nvPr>
            <p:ph idx="1" type="body"/>
          </p:nvPr>
        </p:nvSpPr>
        <p:spPr>
          <a:xfrm>
            <a:off x="415600" y="16128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3429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2500"/>
              <a:t>Vivek Ponnala: Setting up github, CI and all the branches, responsible for implementing Random Forest Classifier</a:t>
            </a:r>
            <a:endParaRPr sz="2500"/>
          </a:p>
          <a:p>
            <a:pPr indent="-349250" lvl="0" marL="3429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-US" sz="2500"/>
              <a:t>Maggie Qin: Model training, parameter tuning, </a:t>
            </a:r>
            <a:r>
              <a:rPr lang="en-US" sz="2500">
                <a:solidFill>
                  <a:srgbClr val="CACACA"/>
                </a:solidFill>
              </a:rPr>
              <a:t>K-Nearest Neighbors Classifier</a:t>
            </a:r>
            <a:endParaRPr sz="2500"/>
          </a:p>
          <a:p>
            <a:pPr indent="-349250" lvl="0" marL="342900" rtl="0" algn="l">
              <a:spcBef>
                <a:spcPts val="1000"/>
              </a:spcBef>
              <a:spcAft>
                <a:spcPts val="1000"/>
              </a:spcAft>
              <a:buSzPts val="1700"/>
              <a:buChar char="●"/>
            </a:pPr>
            <a:r>
              <a:rPr lang="en-US" sz="2500"/>
              <a:t>Hoai An Nguyen: Dataset extraction and preprocessing, Decision Tree Classifier</a:t>
            </a:r>
            <a:endParaRPr sz="2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References and Acknowledgments</a:t>
            </a:r>
            <a:endParaRPr/>
          </a:p>
        </p:txBody>
      </p:sp>
      <p:sp>
        <p:nvSpPr>
          <p:cNvPr id="160" name="Google Shape;160;p1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Dataset Source: Kaggle (Flight Prices Dataset)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Libraries: Python, pandas, NumPy, scikit-learn, matplotlib, seaborn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Special Thanks: Professor and classmates for feedback and guidance.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67" name="Google Shape;67;p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Objective: Classify flight prices into three ranges (</a:t>
            </a:r>
            <a:r>
              <a:rPr lang="en-US">
                <a:solidFill>
                  <a:srgbClr val="6AA84F"/>
                </a:solidFill>
              </a:rPr>
              <a:t>low</a:t>
            </a:r>
            <a:r>
              <a:rPr lang="en-US"/>
              <a:t>, </a:t>
            </a:r>
            <a:r>
              <a:rPr lang="en-US">
                <a:solidFill>
                  <a:srgbClr val="F6B26B"/>
                </a:solidFill>
              </a:rPr>
              <a:t>medium</a:t>
            </a:r>
            <a:r>
              <a:rPr lang="en-US"/>
              <a:t>, </a:t>
            </a:r>
            <a:r>
              <a:rPr lang="en-US">
                <a:solidFill>
                  <a:srgbClr val="E06666"/>
                </a:solidFill>
              </a:rPr>
              <a:t>high</a:t>
            </a:r>
            <a:r>
              <a:rPr lang="en-US"/>
              <a:t>).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Motivation: To help travelers make informed booking decisions by understanding factors influencing flight prices.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-US"/>
              <a:t>Overview: Applying three different classification models on flight data for price categorization.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Dataset Overview</a:t>
            </a:r>
            <a:endParaRPr/>
          </a:p>
        </p:txBody>
      </p:sp>
      <p:sp>
        <p:nvSpPr>
          <p:cNvPr id="73" name="Google Shape;73;p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Source: Kaggle flight prices dataset (Expedia, April–October 2022).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Subset: Flights from SFO in May 2022 (~250,000 records).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Features: search date, destination, non-stop status, remaining seats, and travel distance.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Literature Review</a:t>
            </a:r>
            <a:endParaRPr/>
          </a:p>
        </p:txBody>
      </p:sp>
      <p:sp>
        <p:nvSpPr>
          <p:cNvPr id="79" name="Google Shape;79;p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Research and Techniques: Studies using Random Forest, SVMs, and Neural Networks for pricing and classification tasks.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Justification: Decision Tree, Random Forest, and X chosen for its interpretability and robustness with structured data.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System Architecture</a:t>
            </a:r>
            <a:endParaRPr/>
          </a:p>
        </p:txBody>
      </p:sp>
      <p:sp>
        <p:nvSpPr>
          <p:cNvPr id="85" name="Google Shape;85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Data Pipeline Overview: Flowchart illustrating data loading, preprocessing, training, evaluation, and prediction phases.</a:t>
            </a:r>
            <a:endParaRPr/>
          </a:p>
          <a:p>
            <a:pPr indent="-3937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Link to the chart: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3"/>
              </a:rPr>
              <a:t>https://lucid.app/lucidchart/d42f76b8-181d-4aba-82cc-961d9210cbe3/edit?view_items=cgsqposmEN_K%2Cogsqnaz~Gupz%2C_lsqkk_tTvWs%2Cmmsq-xj5_1F8%2C5msqFYQqlyFn%2CSnsqiLxLoKj_%2CUnsq5sv3jzqS%2C6osq_6wIIg2i%2CjqsqWu3TLe0y%2CwqsqS-am0IrO%2CFqsq1~LpQ8fU%2CarsqrCE2D5E8%2Corsq2WW1hkj0%2CyrsqcLAsxAh0%2CDrsqzIJ13m-4%2CKrsqMqMkDI-r%2CMrsqcY7ApKbp%2Cissqi7TDxeXC%2C3ssqQTFsm-kQ%2C6ssq_R6UJwJp&amp;invitationId=inv_a5ee1f3d-43e3-4231-95df-15c867c6668d</a:t>
            </a:r>
            <a:r>
              <a:rPr lang="en-US"/>
              <a:t> </a:t>
            </a:r>
            <a:endParaRPr/>
          </a:p>
        </p:txBody>
      </p:sp>
      <p:pic>
        <p:nvPicPr>
          <p:cNvPr id="86" name="Google Shape;86;p4"/>
          <p:cNvPicPr preferRelativeResize="0"/>
          <p:nvPr/>
        </p:nvPicPr>
        <p:blipFill rotWithShape="1">
          <a:blip r:embed="rId4">
            <a:alphaModFix/>
          </a:blip>
          <a:srcRect b="4774" l="8933" r="4336" t="5474"/>
          <a:stretch/>
        </p:blipFill>
        <p:spPr>
          <a:xfrm>
            <a:off x="6742250" y="2109150"/>
            <a:ext cx="4720974" cy="432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92" name="Google Shape;92;p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Data filtering and selection.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Handling missing values by imputation.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Date conversion and creation of weekend indicator.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Creation of price categories for classification.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Feature Engineering</a:t>
            </a:r>
            <a:endParaRPr/>
          </a:p>
        </p:txBody>
      </p:sp>
      <p:sp>
        <p:nvSpPr>
          <p:cNvPr id="98" name="Google Shape;98;p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Key Features: searchDate (weekday vs. weekend), destinationAirport, isNonStop, seatsRemaining, totalTravelDistance.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Price Category: Grouped into quantiles (low, medium, high).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3f73036cb_0_16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Selection: </a:t>
            </a:r>
            <a:r>
              <a:rPr lang="en-US"/>
              <a:t>Decision Tree Classifier</a:t>
            </a:r>
            <a:endParaRPr/>
          </a:p>
        </p:txBody>
      </p:sp>
      <p:sp>
        <p:nvSpPr>
          <p:cNvPr id="104" name="Google Shape;104;g313f73036cb_0_16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lnSpcReduction="2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Interpretability to get insights into why certain flights fall into specific price ranges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Handles Mixed Data Types Well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Non-Linear Relationships between features (for example, daysBeforeFlight might influence price differently depending on seatsRemaining).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Ranks feature Importance to reduce impurity (error) at each split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Robustness to Irrelevant Features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Computationally efficient and well-suited for dataset that we chose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/>
              <a:t> But prone to overfitting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3f73036cb_0_18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Selection: </a:t>
            </a:r>
            <a:r>
              <a:rPr lang="en-US"/>
              <a:t>Random Forests</a:t>
            </a:r>
            <a:r>
              <a:rPr lang="en-US"/>
              <a:t> Classifier</a:t>
            </a:r>
            <a:endParaRPr/>
          </a:p>
        </p:txBody>
      </p:sp>
      <p:sp>
        <p:nvSpPr>
          <p:cNvPr id="110" name="Google Shape;110;g313f73036cb_0_18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Interpretability similarly to Decision Tree Classifier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Typically</a:t>
            </a:r>
            <a:r>
              <a:rPr lang="en-US"/>
              <a:t> has better accuracy on test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</a:t>
            </a:r>
            <a:r>
              <a:rPr lang="en-US"/>
              <a:t>uited for capturing complex, non-linear patterns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</a:t>
            </a:r>
            <a:r>
              <a:rPr lang="en-US"/>
              <a:t>esilient to noisy or irrelevant features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F</a:t>
            </a:r>
            <a:r>
              <a:rPr lang="en-US"/>
              <a:t>aster and more resource-efficient for larger datasets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Reduces Overfitting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/>
              <a:t> But requires </a:t>
            </a:r>
            <a:r>
              <a:rPr lang="en-US"/>
              <a:t>more computational resources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2024-10-29T11:07:32Z</dcterms:created>
  <dc:creator>vivek ponnala</dc:creator>
</cp:coreProperties>
</file>