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Average" panose="020B0604020202020204" charset="0"/>
      <p:regular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Oswald" panose="00000500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N/C/ChzOeRB+CVuyYSsJs48f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98E75-C3D8-4CDF-9BC5-DD631AD9FD61}" v="10" dt="2024-11-23T11:48:16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4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ponnala" userId="d364241ca342864f" providerId="LiveId" clId="{F2F98E75-C3D8-4CDF-9BC5-DD631AD9FD61}"/>
    <pc:docChg chg="custSel modSld modMainMaster">
      <pc:chgData name="vivek ponnala" userId="d364241ca342864f" providerId="LiveId" clId="{F2F98E75-C3D8-4CDF-9BC5-DD631AD9FD61}" dt="2024-11-23T11:48:16.561" v="12"/>
      <pc:docMkLst>
        <pc:docMk/>
      </pc:docMkLst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56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57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58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59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60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61"/>
        </pc:sldMkLst>
      </pc:sldChg>
      <pc:sldChg chg="modSp mod modTransition">
        <pc:chgData name="vivek ponnala" userId="d364241ca342864f" providerId="LiveId" clId="{F2F98E75-C3D8-4CDF-9BC5-DD631AD9FD61}" dt="2024-11-23T11:48:16.561" v="12"/>
        <pc:sldMkLst>
          <pc:docMk/>
          <pc:sldMk cId="0" sldId="262"/>
        </pc:sldMkLst>
        <pc:spChg chg="mod">
          <ac:chgData name="vivek ponnala" userId="d364241ca342864f" providerId="LiveId" clId="{F2F98E75-C3D8-4CDF-9BC5-DD631AD9FD61}" dt="2024-11-23T11:47:54.652" v="1" actId="27636"/>
          <ac:spMkLst>
            <pc:docMk/>
            <pc:sldMk cId="0" sldId="262"/>
            <ac:spMk id="99" creationId="{00000000-0000-0000-0000-000000000000}"/>
          </ac:spMkLst>
        </pc:spChg>
      </pc:sldChg>
      <pc:sldChg chg="modSp mod modTransition">
        <pc:chgData name="vivek ponnala" userId="d364241ca342864f" providerId="LiveId" clId="{F2F98E75-C3D8-4CDF-9BC5-DD631AD9FD61}" dt="2024-11-23T11:48:16.561" v="12"/>
        <pc:sldMkLst>
          <pc:docMk/>
          <pc:sldMk cId="0" sldId="263"/>
        </pc:sldMkLst>
        <pc:spChg chg="mod">
          <ac:chgData name="vivek ponnala" userId="d364241ca342864f" providerId="LiveId" clId="{F2F98E75-C3D8-4CDF-9BC5-DD631AD9FD61}" dt="2024-11-23T11:47:54.661" v="2" actId="27636"/>
          <ac:spMkLst>
            <pc:docMk/>
            <pc:sldMk cId="0" sldId="263"/>
            <ac:spMk id="105" creationId="{00000000-0000-0000-0000-000000000000}"/>
          </ac:spMkLst>
        </pc:spChg>
      </pc:sldChg>
      <pc:sldChg chg="modSp mod modTransition">
        <pc:chgData name="vivek ponnala" userId="d364241ca342864f" providerId="LiveId" clId="{F2F98E75-C3D8-4CDF-9BC5-DD631AD9FD61}" dt="2024-11-23T11:48:16.561" v="12"/>
        <pc:sldMkLst>
          <pc:docMk/>
          <pc:sldMk cId="0" sldId="264"/>
        </pc:sldMkLst>
        <pc:spChg chg="mod">
          <ac:chgData name="vivek ponnala" userId="d364241ca342864f" providerId="LiveId" clId="{F2F98E75-C3D8-4CDF-9BC5-DD631AD9FD61}" dt="2024-11-23T11:47:54.673" v="3" actId="27636"/>
          <ac:spMkLst>
            <pc:docMk/>
            <pc:sldMk cId="0" sldId="264"/>
            <ac:spMk id="111" creationId="{00000000-0000-0000-0000-000000000000}"/>
          </ac:spMkLst>
        </pc:spChg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65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66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67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68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69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70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71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72"/>
        </pc:sldMkLst>
      </pc:sldChg>
      <pc:sldChg chg="modTransition">
        <pc:chgData name="vivek ponnala" userId="d364241ca342864f" providerId="LiveId" clId="{F2F98E75-C3D8-4CDF-9BC5-DD631AD9FD61}" dt="2024-11-23T11:48:16.561" v="12"/>
        <pc:sldMkLst>
          <pc:docMk/>
          <pc:sldMk cId="0" sldId="273"/>
        </pc:sldMkLst>
      </pc:sldChg>
      <pc:sldMasterChg chg="modTransition modSldLayout">
        <pc:chgData name="vivek ponnala" userId="d364241ca342864f" providerId="LiveId" clId="{F2F98E75-C3D8-4CDF-9BC5-DD631AD9FD61}" dt="2024-11-23T11:48:16.561" v="12"/>
        <pc:sldMasterMkLst>
          <pc:docMk/>
          <pc:sldMasterMk cId="0" sldId="2147483648"/>
        </pc:sldMasterMkLst>
        <pc:sldLayoutChg chg="modTransition">
          <pc:chgData name="vivek ponnala" userId="d364241ca342864f" providerId="LiveId" clId="{F2F98E75-C3D8-4CDF-9BC5-DD631AD9FD61}" dt="2024-11-23T11:48:16.561" v="12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vivek ponnala" userId="d364241ca342864f" providerId="LiveId" clId="{F2F98E75-C3D8-4CDF-9BC5-DD631AD9FD61}" dt="2024-11-23T11:48:16.561" v="12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vivek ponnala" userId="d364241ca342864f" providerId="LiveId" clId="{F2F98E75-C3D8-4CDF-9BC5-DD631AD9FD61}" dt="2024-11-23T11:48:16.561" v="12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vivek ponnala" userId="d364241ca342864f" providerId="LiveId" clId="{F2F98E75-C3D8-4CDF-9BC5-DD631AD9FD61}" dt="2024-11-23T11:48:16.561" v="12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vivek ponnala" userId="d364241ca342864f" providerId="LiveId" clId="{F2F98E75-C3D8-4CDF-9BC5-DD631AD9FD61}" dt="2024-11-23T11:48:16.561" v="12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vivek ponnala" userId="d364241ca342864f" providerId="LiveId" clId="{F2F98E75-C3D8-4CDF-9BC5-DD631AD9FD61}" dt="2024-11-23T11:48:16.561" v="12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vivek ponnala" userId="d364241ca342864f" providerId="LiveId" clId="{F2F98E75-C3D8-4CDF-9BC5-DD631AD9FD61}" dt="2024-11-23T11:48:16.561" v="12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vivek ponnala" userId="d364241ca342864f" providerId="LiveId" clId="{F2F98E75-C3D8-4CDF-9BC5-DD631AD9FD61}" dt="2024-11-23T11:48:16.561" v="12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vivek ponnala" userId="d364241ca342864f" providerId="LiveId" clId="{F2F98E75-C3D8-4CDF-9BC5-DD631AD9FD61}" dt="2024-11-23T11:48:16.561" v="12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vivek ponnala" userId="d364241ca342864f" providerId="LiveId" clId="{F2F98E75-C3D8-4CDF-9BC5-DD631AD9FD61}" dt="2024-11-23T11:48:16.561" v="12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vivek ponnala" userId="d364241ca342864f" providerId="LiveId" clId="{F2F98E75-C3D8-4CDF-9BC5-DD631AD9FD61}" dt="2024-11-23T11:48:16.561" v="1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3f73036c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3f73036c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3f73036c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3f73036c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898b522ba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1898b522ba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898b522ba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1898b522ba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3f73036c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3f73036c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f73036cb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3f73036cb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3f73036c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3f73036c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13f73036cb_0_104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313f73036cb_0_10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g313f73036cb_0_10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313f73036cb_0_10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313f73036cb_0_104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g313f73036cb_0_104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313f73036cb_0_10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3f73036cb_0_144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313f73036cb_0_144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313f73036cb_0_14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3f73036cb_0_14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13f73036cb_0_112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313f73036cb_0_11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13f73036cb_0_1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13f73036cb_0_1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313f73036cb_0_11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13f73036cb_0_1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313f73036cb_0_1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313f73036cb_0_11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313f73036cb_0_11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13f73036cb_0_1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313f73036cb_0_12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3f73036cb_0_12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313f73036cb_0_12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313f73036cb_0_127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3f73036cb_0_131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g313f73036cb_0_13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3f73036cb_0_1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g313f73036cb_0_13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g313f73036cb_0_134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313f73036cb_0_134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313f73036cb_0_13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313f73036cb_0_13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3f73036cb_0_14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g313f73036cb_0_14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07376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3f73036cb_0_10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g313f73036cb_0_10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g313f73036cb_0_10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3f73036cb_0_155"/>
          <p:cNvSpPr txBox="1">
            <a:spLocks noGrp="1"/>
          </p:cNvSpPr>
          <p:nvPr>
            <p:ph type="ctrTitle"/>
          </p:nvPr>
        </p:nvSpPr>
        <p:spPr>
          <a:xfrm>
            <a:off x="953525" y="677401"/>
            <a:ext cx="10704000" cy="2602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Flight Prices Classification: </a:t>
            </a:r>
            <a:endParaRPr sz="5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An Approach Using Random Forest, Decision Trees, and SVM</a:t>
            </a:r>
            <a:endParaRPr sz="5000"/>
          </a:p>
        </p:txBody>
      </p:sp>
      <p:sp>
        <p:nvSpPr>
          <p:cNvPr id="60" name="Google Shape;60;g313f73036cb_0_155"/>
          <p:cNvSpPr txBox="1">
            <a:spLocks noGrp="1"/>
          </p:cNvSpPr>
          <p:nvPr>
            <p:ph type="subTitle" idx="1"/>
          </p:nvPr>
        </p:nvSpPr>
        <p:spPr>
          <a:xfrm>
            <a:off x="895000" y="4385576"/>
            <a:ext cx="10598700" cy="180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Name: Data Mining Developers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Vivek Ponnala, Maggie Qin, Hoai An Nguyen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CMPE 255 – Fall 2024</a:t>
            </a:r>
            <a:endParaRPr/>
          </a:p>
        </p:txBody>
      </p:sp>
      <p:pic>
        <p:nvPicPr>
          <p:cNvPr id="61" name="Google Shape;61;g313f73036cb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125" y="2867275"/>
            <a:ext cx="4764398" cy="26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3600"/>
              <a:t>Model Training and Tuning</a:t>
            </a:r>
            <a:endParaRPr sz="3600"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Training-Testing Split: 80% training, 20% testing.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Hyperparameters: Optimized through cross-validation.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Libraries: pandas, NumPy, scikit-learn.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3f73036cb_0_20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109494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000"/>
              <a:t>Evaluation Metrics</a:t>
            </a:r>
            <a:endParaRPr/>
          </a:p>
        </p:txBody>
      </p:sp>
      <p:sp>
        <p:nvSpPr>
          <p:cNvPr id="123" name="Google Shape;123;g313f73036cb_0_20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3657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Decision Tree</a:t>
            </a:r>
            <a:endParaRPr sz="1900"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(73%)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(73%)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(73%)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(73%).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  <p:sp>
        <p:nvSpPr>
          <p:cNvPr id="124" name="Google Shape;124;g313f73036cb_0_208"/>
          <p:cNvSpPr txBox="1">
            <a:spLocks noGrp="1"/>
          </p:cNvSpPr>
          <p:nvPr>
            <p:ph type="body" idx="1"/>
          </p:nvPr>
        </p:nvSpPr>
        <p:spPr>
          <a:xfrm>
            <a:off x="4162075" y="1852800"/>
            <a:ext cx="34929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Random Forest</a:t>
            </a:r>
            <a:endParaRPr sz="1900"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(74%)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(74%)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(74%)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(74%).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/>
          </a:p>
        </p:txBody>
      </p:sp>
      <p:sp>
        <p:nvSpPr>
          <p:cNvPr id="125" name="Google Shape;125;g313f73036cb_0_208"/>
          <p:cNvSpPr txBox="1">
            <a:spLocks noGrp="1"/>
          </p:cNvSpPr>
          <p:nvPr>
            <p:ph type="body" idx="1"/>
          </p:nvPr>
        </p:nvSpPr>
        <p:spPr>
          <a:xfrm>
            <a:off x="8246725" y="1852800"/>
            <a:ext cx="34929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ACACA"/>
                </a:solidFill>
              </a:rPr>
              <a:t>K-Nearest Neighbors</a:t>
            </a:r>
            <a:endParaRPr sz="2400">
              <a:solidFill>
                <a:srgbClr val="CACA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Accuracy (65%)</a:t>
            </a:r>
            <a:endParaRPr sz="2400">
              <a:solidFill>
                <a:srgbClr val="CACA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Precision (65%)</a:t>
            </a:r>
            <a:endParaRPr sz="2400">
              <a:solidFill>
                <a:srgbClr val="CACA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Recall (65%)</a:t>
            </a:r>
            <a:endParaRPr sz="2400">
              <a:solidFill>
                <a:srgbClr val="CACA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 </a:t>
            </a:r>
            <a:r>
              <a:rPr lang="en-US" sz="2400">
                <a:solidFill>
                  <a:srgbClr val="CACACA"/>
                </a:solidFill>
              </a:rPr>
              <a:t>F1 Score (65%).</a:t>
            </a:r>
            <a:endParaRPr sz="2400">
              <a:solidFill>
                <a:srgbClr val="CACAC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 I: Decision Tree </a:t>
            </a:r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totalTravelDistance, daysBeforeFlight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different price categories.</a:t>
            </a: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r="3688"/>
          <a:stretch/>
        </p:blipFill>
        <p:spPr>
          <a:xfrm>
            <a:off x="1357250" y="3097826"/>
            <a:ext cx="4265892" cy="27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1175" y="2969212"/>
            <a:ext cx="3948225" cy="2955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 txBox="1"/>
          <p:nvPr/>
        </p:nvSpPr>
        <p:spPr>
          <a:xfrm>
            <a:off x="7443288" y="6009925"/>
            <a:ext cx="326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Fig. 3 Architecture Diagram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1858188" y="6009925"/>
            <a:ext cx="326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Fig. 2 Architecture Diagram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898b522ba_2_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 II: K-Nearest Neighbors </a:t>
            </a:r>
            <a:endParaRPr/>
          </a:p>
        </p:txBody>
      </p:sp>
      <p:sp>
        <p:nvSpPr>
          <p:cNvPr id="141" name="Google Shape;141;g31898b522ba_2_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seatsRemaining, totalTravelDistance.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price categories.</a:t>
            </a:r>
            <a:endParaRPr/>
          </a:p>
          <a:p>
            <a:pPr marL="342900" lvl="0" indent="-3937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Comparing the results of three models, Decision Tree provides the best results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898b522ba_2_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 III: Random Forest</a:t>
            </a:r>
            <a:endParaRPr/>
          </a:p>
        </p:txBody>
      </p:sp>
      <p:sp>
        <p:nvSpPr>
          <p:cNvPr id="147" name="Google Shape;147;g31898b522ba_2_4"/>
          <p:cNvSpPr txBox="1">
            <a:spLocks noGrp="1"/>
          </p:cNvSpPr>
          <p:nvPr>
            <p:ph type="body" idx="1"/>
          </p:nvPr>
        </p:nvSpPr>
        <p:spPr>
          <a:xfrm>
            <a:off x="415600" y="1550758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seatsRemaining, totalTravelDistance.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price categories.</a:t>
            </a:r>
            <a:endParaRPr/>
          </a:p>
          <a:p>
            <a:pPr marL="342900" lvl="0" indent="-3937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Comparing the results of three models, Decision Tree provides the best results</a:t>
            </a:r>
            <a:endParaRPr/>
          </a:p>
        </p:txBody>
      </p:sp>
      <p:sp>
        <p:nvSpPr>
          <p:cNvPr id="148" name="Google Shape;148;g31898b522ba_2_4"/>
          <p:cNvSpPr txBox="1"/>
          <p:nvPr/>
        </p:nvSpPr>
        <p:spPr>
          <a:xfrm>
            <a:off x="667425" y="6170775"/>
            <a:ext cx="53619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Figure 1: Feature Importance Diagram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g31898b522ba_2_4"/>
          <p:cNvSpPr txBox="1"/>
          <p:nvPr/>
        </p:nvSpPr>
        <p:spPr>
          <a:xfrm>
            <a:off x="6662875" y="62998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Figure 2: Confusion Matrix Diagram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Google Shape;150;g31898b522ba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75" y="3242800"/>
            <a:ext cx="6286299" cy="29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1898b522ba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725" y="3117782"/>
            <a:ext cx="4780550" cy="318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Insights: Key features influencing flight prices are total travel distance, days before the flight, and is basic economy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Challenges: Balancing class distributions, tuning model parameters.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Improvements: Additional features, ensemble techniques.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Summary: Effective classification of flight prices into ranges.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Impact: Insights for travelers and industry.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Scope: Real-time predictions, advanced models.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Project Plan &amp; Task Distribution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1"/>
          </p:nvPr>
        </p:nvSpPr>
        <p:spPr>
          <a:xfrm>
            <a:off x="415600" y="16128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We all worked on: data cleaning, feature engineering, data visualization,  evaluation metrics, report documentation, presentation preparation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342900" lvl="0" indent="-3492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2500"/>
              <a:t>Vivek Ponnala: Setting up github, CI and all the branches, implementing Random Forest Classifier, Presentation and Report</a:t>
            </a:r>
            <a:endParaRPr sz="2500"/>
          </a:p>
          <a:p>
            <a:pPr marL="342900" lvl="0" indent="-3492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2500"/>
              <a:t>Maggie Qin: </a:t>
            </a:r>
            <a:r>
              <a:rPr lang="en-US" sz="2500">
                <a:solidFill>
                  <a:srgbClr val="CACACA"/>
                </a:solidFill>
              </a:rPr>
              <a:t>K-Nearest Neighbors Classifier, Presentation and Report</a:t>
            </a:r>
            <a:endParaRPr sz="2500"/>
          </a:p>
          <a:p>
            <a:pPr marL="342900" lvl="0" indent="-349250" algn="l" rtl="0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-US" sz="2500"/>
              <a:t>Hoai An Nguyen: Decision Tree Classifier, Presentation and Report</a:t>
            </a:r>
            <a:endParaRPr sz="2500"/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References and Acknowledgments</a:t>
            </a: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Dataset Source: Kaggle (Flight Prices Dataset)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Libraries: Python, pandas, NumPy, scikit-learn, matplotlib, seaborn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Special Thanks: Professor and classmates for feedback and guidance.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Motivation: To help travelers make informed booking decisions by understanding factors influencing flight prices.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Objective: Classify flight prices into three ranges (</a:t>
            </a:r>
            <a:r>
              <a:rPr lang="en-US">
                <a:solidFill>
                  <a:srgbClr val="6AA84F"/>
                </a:solidFill>
              </a:rPr>
              <a:t>low</a:t>
            </a:r>
            <a:r>
              <a:rPr lang="en-US"/>
              <a:t>, </a:t>
            </a:r>
            <a:r>
              <a:rPr lang="en-US">
                <a:solidFill>
                  <a:srgbClr val="F6B26B"/>
                </a:solidFill>
              </a:rPr>
              <a:t>medium</a:t>
            </a:r>
            <a:r>
              <a:rPr lang="en-US"/>
              <a:t>, </a:t>
            </a:r>
            <a:r>
              <a:rPr lang="en-US">
                <a:solidFill>
                  <a:srgbClr val="E06666"/>
                </a:solidFill>
              </a:rPr>
              <a:t>high</a:t>
            </a:r>
            <a:r>
              <a:rPr lang="en-US"/>
              <a:t>).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Overview: Applying three different classification models on flight data for price categorization.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Source: Kaggle flight prices dataset (Expedia, April–October 2022).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Subset: Nonstop flights from different cities in the US from April to October 2022 (~207,000 records).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Features: search date, is basic economy, non-stop status, remaining seats, and travel distance.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Research and Techniques: Studies using Random Forest, SVMs, and Neural Networks for pricing and classification tasks.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Justification: Decision Tree, Random Forest, and KNN chosen for its interpretability and robustness with structured data.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 Pipeline Overview: Flowchart illustrating data loading, preprocessing, training, evaluation, and prediction phases.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l="8933" t="5474" r="4336" b="4774"/>
          <a:stretch/>
        </p:blipFill>
        <p:spPr>
          <a:xfrm>
            <a:off x="6907350" y="2241150"/>
            <a:ext cx="4270050" cy="39141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/>
          <p:nvPr/>
        </p:nvSpPr>
        <p:spPr>
          <a:xfrm>
            <a:off x="7342000" y="6200425"/>
            <a:ext cx="326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Fig. 1 Architecture Diagram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92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Data filtering</a:t>
            </a:r>
            <a:endParaRPr sz="1700"/>
          </a:p>
          <a:p>
            <a:pPr marL="342900" lvl="0" indent="-3492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Feature selection</a:t>
            </a:r>
            <a:endParaRPr sz="1700"/>
          </a:p>
          <a:p>
            <a:pPr marL="1219200" lvl="1" indent="-4127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seatsRemaining: Represents the number of seats left, highlighting supply-demand trends.</a:t>
            </a:r>
            <a:endParaRPr sz="1700"/>
          </a:p>
          <a:p>
            <a:pPr marL="1219200" lvl="1" indent="-4127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searchDate: The date of the search, which can influence price based on seasonality.</a:t>
            </a:r>
            <a:endParaRPr sz="1700"/>
          </a:p>
          <a:p>
            <a:pPr marL="1219200" lvl="1" indent="-4127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totalTravelDistance: Total distance of the flight, directly correlated with ticket prices.</a:t>
            </a:r>
            <a:endParaRPr sz="1700"/>
          </a:p>
          <a:p>
            <a:pPr marL="1219200" lvl="1" indent="-4127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isBasicEconomy: A binary variable indicating whether the flight is a basic economy fare, a factor known to impact pricing.</a:t>
            </a:r>
            <a:endParaRPr sz="1700"/>
          </a:p>
          <a:p>
            <a:pPr marL="342900" lvl="0" indent="-3492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Feature engineering</a:t>
            </a:r>
            <a:endParaRPr sz="1700"/>
          </a:p>
          <a:p>
            <a:pPr marL="1219200" lvl="1" indent="-4127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searchDate (weekday vs. weekend, searchDayOfWeek, daysBeforeFlight)</a:t>
            </a:r>
            <a:endParaRPr sz="1700"/>
          </a:p>
          <a:p>
            <a:pPr marL="1219200" lvl="1" indent="-4127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Creation of price categories for classification (low, medium, high).</a:t>
            </a:r>
            <a:endParaRPr sz="170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3f73036cb_0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I: Decision Tree Classifier</a:t>
            </a:r>
            <a:endParaRPr/>
          </a:p>
        </p:txBody>
      </p:sp>
      <p:sp>
        <p:nvSpPr>
          <p:cNvPr id="99" name="Google Shape;99;g313f73036cb_0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 to get insights into why certain flights fall into specific price ranges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Handles Mixed Data Types Well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Non-Linear Relationships between features (for example, daysBeforeFlight might influence price differently depending on seatsRemaining).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Ranks feature Importance to reduce impurity (error) at each split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Robustness to Irrelevant Features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Computationally efficient and well-suited for dataset that we chose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 But prone to overfitting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3f73036cb_0_1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II: Random Forests Classifier</a:t>
            </a:r>
            <a:endParaRPr/>
          </a:p>
        </p:txBody>
      </p:sp>
      <p:sp>
        <p:nvSpPr>
          <p:cNvPr id="105" name="Google Shape;105;g313f73036cb_0_1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 similarly to Decision Tree Classifier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Typically has better accuracy on test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Suited for capturing complex, non-linear patterns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Resilient to noisy or irrelevant features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Faster and more resource-efficient for larger datasets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Reduces Overfitting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 But requires more computational resources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3f73036cb_0_20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III: </a:t>
            </a:r>
            <a:r>
              <a:rPr lang="en-US" sz="3600">
                <a:solidFill>
                  <a:srgbClr val="FFFFFF"/>
                </a:solidFill>
              </a:rPr>
              <a:t>K-Nearest Neighbors</a:t>
            </a:r>
            <a:endParaRPr/>
          </a:p>
        </p:txBody>
      </p:sp>
      <p:sp>
        <p:nvSpPr>
          <p:cNvPr id="111" name="Google Shape;111;g313f73036cb_0_20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Interpretable and simple to understand, based on data point similarity</a:t>
            </a:r>
            <a:endParaRPr>
              <a:solidFill>
                <a:srgbClr val="CACAC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Works without assumptions about data distribution</a:t>
            </a:r>
            <a:endParaRPr>
              <a:solidFill>
                <a:srgbClr val="CACAC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Effective at capturing local patterns in data</a:t>
            </a:r>
            <a:endParaRPr>
              <a:solidFill>
                <a:srgbClr val="CACAC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Requires feature scaling due to sensitivity to distance</a:t>
            </a:r>
            <a:endParaRPr>
              <a:solidFill>
                <a:srgbClr val="CACAC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Depends heavily on the choice of K, often optimized through cross-validation</a:t>
            </a:r>
            <a:endParaRPr>
              <a:solidFill>
                <a:srgbClr val="CACAC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Computationally intensive for larger datasets</a:t>
            </a:r>
            <a:endParaRPr>
              <a:solidFill>
                <a:srgbClr val="CACA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But computationally expensive for calculating distances and fine-tuning the optimal K</a:t>
            </a:r>
            <a:endParaRPr>
              <a:solidFill>
                <a:srgbClr val="CACAC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Widescreen</PresentationFormat>
  <Paragraphs>109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Oswald</vt:lpstr>
      <vt:lpstr>Average</vt:lpstr>
      <vt:lpstr>Century Gothic</vt:lpstr>
      <vt:lpstr>Arial</vt:lpstr>
      <vt:lpstr>Slate</vt:lpstr>
      <vt:lpstr>Flight Prices Classification:  An Approach Using Random Forest, Decision Trees, and SVM</vt:lpstr>
      <vt:lpstr>Introduction</vt:lpstr>
      <vt:lpstr>Dataset Overview</vt:lpstr>
      <vt:lpstr>Literature Review</vt:lpstr>
      <vt:lpstr>System Architecture</vt:lpstr>
      <vt:lpstr>Data Preprocessing</vt:lpstr>
      <vt:lpstr>Model Selection I: Decision Tree Classifier</vt:lpstr>
      <vt:lpstr>Model Selection II: Random Forests Classifier</vt:lpstr>
      <vt:lpstr>Model Selection III: K-Nearest Neighbors</vt:lpstr>
      <vt:lpstr>Model Training and Tuning</vt:lpstr>
      <vt:lpstr>Evaluation Metrics</vt:lpstr>
      <vt:lpstr>Results I: Decision Tree </vt:lpstr>
      <vt:lpstr>Results II: K-Nearest Neighbors </vt:lpstr>
      <vt:lpstr>Results III: Random Forest</vt:lpstr>
      <vt:lpstr>Discussion</vt:lpstr>
      <vt:lpstr>Conclusion</vt:lpstr>
      <vt:lpstr>Project Plan &amp; Task Distribution</vt:lpstr>
      <vt:lpstr>References and 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vivek ponnala</dc:creator>
  <cp:lastModifiedBy>vivek ponnala</cp:lastModifiedBy>
  <cp:revision>1</cp:revision>
  <dcterms:created xsi:type="dcterms:W3CDTF">2024-10-29T11:07:32Z</dcterms:created>
  <dcterms:modified xsi:type="dcterms:W3CDTF">2024-11-23T11:48:24Z</dcterms:modified>
</cp:coreProperties>
</file>