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uODK8vAtLK1goVYGj0Yg0ccVv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3f73036cb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3f73036c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f73036cb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f73036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3f73036cb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3f73036c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f73036cb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3f73036c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3f73036cb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3f73036c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13f73036cb_0_104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313f73036cb_0_10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13f73036cb_0_10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3f73036cb_0_10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3f73036cb_0_104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313f73036cb_0_104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313f73036cb_0_10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3f73036cb_0_144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313f73036cb_0_144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313f73036cb_0_14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3f73036cb_0_14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13f73036cb_0_112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13f73036cb_0_1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3f73036cb_0_1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313f73036cb_0_1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313f73036cb_0_11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3f73036cb_0_1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313f73036cb_0_11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13f73036cb_0_11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313f73036cb_0_11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3f73036cb_0_1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313f73036cb_0_12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3f73036cb_0_12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313f73036cb_0_12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313f73036cb_0_12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3f73036cb_0_131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313f73036cb_0_13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3f73036cb_0_1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13f73036cb_0_13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13f73036cb_0_134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313f73036cb_0_134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13f73036cb_0_13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13f73036cb_0_13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3f73036cb_0_14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13f73036cb_0_14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3f73036cb_0_10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13f73036cb_0_10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13f73036cb_0_10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cid.app/lucidchart/d42f76b8-181d-4aba-82cc-961d9210cbe3/edit?view_items=cgsqposmEN_K%2Cogsqnaz~Gupz%2C_lsqkk_tTvWs%2Cmmsq-xj5_1F8%2C5msqFYQqlyFn%2CSnsqiLxLoKj_%2CUnsq5sv3jzqS%2C6osq_6wIIg2i%2CjqsqWu3TLe0y%2CwqsqS-am0IrO%2CFqsq1~LpQ8fU%2CarsqrCE2D5E8%2Corsq2WW1hkj0%2CyrsqcLAsxAh0%2CDrsqzIJ13m-4%2CKrsqMqMkDI-r%2CMrsqcY7ApKbp%2Cissqi7TDxeXC%2C3ssqQTFsm-kQ%2C6ssq_R6UJwJp&amp;invitationId=inv_a5ee1f3d-43e3-4231-95df-15c867c6668d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3f73036cb_0_155"/>
          <p:cNvSpPr txBox="1"/>
          <p:nvPr>
            <p:ph type="ctrTitle"/>
          </p:nvPr>
        </p:nvSpPr>
        <p:spPr>
          <a:xfrm>
            <a:off x="953525" y="677401"/>
            <a:ext cx="10704000" cy="2602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Flight Prices </a:t>
            </a:r>
            <a:r>
              <a:rPr lang="en-US" sz="5000"/>
              <a:t>Classification</a:t>
            </a:r>
            <a:r>
              <a:rPr lang="en-US" sz="5000"/>
              <a:t>: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An Approach Using Random Forest, Decision Trees, and SVM</a:t>
            </a:r>
            <a:endParaRPr sz="5000"/>
          </a:p>
        </p:txBody>
      </p:sp>
      <p:sp>
        <p:nvSpPr>
          <p:cNvPr id="60" name="Google Shape;60;g313f73036cb_0_155"/>
          <p:cNvSpPr txBox="1"/>
          <p:nvPr>
            <p:ph idx="1" type="subTitle"/>
          </p:nvPr>
        </p:nvSpPr>
        <p:spPr>
          <a:xfrm>
            <a:off x="895000" y="4385576"/>
            <a:ext cx="10598700" cy="180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Name: Data Mining 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Vivek Ponnala, Maggie Qin, Hoai An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CMPE 255 – Fall 2024</a:t>
            </a:r>
            <a:endParaRPr/>
          </a:p>
        </p:txBody>
      </p:sp>
      <p:pic>
        <p:nvPicPr>
          <p:cNvPr id="61" name="Google Shape;61;g313f73036cb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125" y="2867275"/>
            <a:ext cx="4764398" cy="26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3f73036cb_0_20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Selection: </a:t>
            </a:r>
            <a:endParaRPr/>
          </a:p>
        </p:txBody>
      </p:sp>
      <p:sp>
        <p:nvSpPr>
          <p:cNvPr id="116" name="Google Shape;116;g313f73036cb_0_20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3600"/>
              <a:t>Model Training and Tuning</a:t>
            </a:r>
            <a:endParaRPr sz="3600"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Training-Testing Split: 80% training, 20% testing.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Hyperparameters: Optimized through cross-validation.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pandas, NumPy, scikit-learn.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Accuracy (60.23%)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Precision (64.47%)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Recall (60.23%)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F1 Score (60.93%).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3f73036cb_0_208"/>
          <p:cNvSpPr txBox="1"/>
          <p:nvPr>
            <p:ph type="title"/>
          </p:nvPr>
        </p:nvSpPr>
        <p:spPr>
          <a:xfrm>
            <a:off x="415600" y="740800"/>
            <a:ext cx="10949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/>
              <a:t>Evaluation Metrics</a:t>
            </a:r>
            <a:endParaRPr/>
          </a:p>
        </p:txBody>
      </p:sp>
      <p:sp>
        <p:nvSpPr>
          <p:cNvPr id="134" name="Google Shape;134;g313f73036cb_0_208"/>
          <p:cNvSpPr txBox="1"/>
          <p:nvPr>
            <p:ph idx="1" type="body"/>
          </p:nvPr>
        </p:nvSpPr>
        <p:spPr>
          <a:xfrm>
            <a:off x="415600" y="1852800"/>
            <a:ext cx="33657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Decision Trees</a:t>
            </a:r>
            <a:endParaRPr sz="19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(70%)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(70%)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(70%)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(70%).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5" name="Google Shape;135;g313f73036cb_0_208"/>
          <p:cNvSpPr txBox="1"/>
          <p:nvPr>
            <p:ph idx="1" type="body"/>
          </p:nvPr>
        </p:nvSpPr>
        <p:spPr>
          <a:xfrm>
            <a:off x="4162075" y="1852800"/>
            <a:ext cx="34929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Random Forest</a:t>
            </a:r>
            <a:endParaRPr sz="19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(60.23%)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(64.47%)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(60.23%)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(60.93%).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6" name="Google Shape;136;g313f73036cb_0_208"/>
          <p:cNvSpPr txBox="1"/>
          <p:nvPr>
            <p:ph idx="1" type="body"/>
          </p:nvPr>
        </p:nvSpPr>
        <p:spPr>
          <a:xfrm>
            <a:off x="8246725" y="1852800"/>
            <a:ext cx="34929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</a:t>
            </a:r>
            <a:endParaRPr sz="19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(60.23%)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(64.47%)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(60.23%)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(60.93%).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seatsRemaining, totalTravelDistance.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price categories.</a:t>
            </a:r>
            <a:endParaRPr/>
          </a:p>
          <a:p>
            <a:pPr indent="-3937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Comparing the results of three models, THIS MODEL provides the best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Insights: Key features influencing flight prices.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Challenges: Balancing class distributions, tuning model parameters.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Improvements: Additional features, ensemble techniques.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Summary: Effective classification of flight prices into ranges.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Impact: Insights for travelers and industry.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Scope: Real-time predictions, advanced models.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Plan &amp; Task Distribution</a:t>
            </a:r>
            <a:endParaRPr/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415600" y="16128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Vivek Ponnala: Data preprocessing, feature engineering.</a:t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Maggie Qin: Model training, parameter tuning.</a:t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-US" sz="2500"/>
              <a:t>Hoai An Nguyen: Dataset extraction and preprocessing, Decision Tree Classifier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References and Acknowledgments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Dataset Source: Kaggle (Flight Prices Dataset)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Python, pandas, NumPy, scikit-learn, matplotlib, seaborn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Special Thanks: Professor and classmates for feedback and guidance.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Objective: Classify flight prices into three ranges (</a:t>
            </a:r>
            <a:r>
              <a:rPr lang="en-US">
                <a:solidFill>
                  <a:srgbClr val="6AA84F"/>
                </a:solidFill>
              </a:rPr>
              <a:t>low</a:t>
            </a:r>
            <a:r>
              <a:rPr lang="en-US"/>
              <a:t>, </a:t>
            </a:r>
            <a:r>
              <a:rPr lang="en-US">
                <a:solidFill>
                  <a:srgbClr val="F6B26B"/>
                </a:solidFill>
              </a:rPr>
              <a:t>medium</a:t>
            </a:r>
            <a:r>
              <a:rPr lang="en-US"/>
              <a:t>, </a:t>
            </a:r>
            <a:r>
              <a:rPr lang="en-US">
                <a:solidFill>
                  <a:srgbClr val="E06666"/>
                </a:solidFill>
              </a:rPr>
              <a:t>high</a:t>
            </a:r>
            <a:r>
              <a:rPr lang="en-US"/>
              <a:t>).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Motivation: To help travelers make informed booking decisions by understanding factors influencing flight prices.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Overview: Applying three different classification models on flight data for price categorization.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Source: Kaggle flight prices dataset (Expedia, April–October 2022).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Subset: Flights from SFO in May 2022 (~250,000 records).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Features: search date, destination, non-stop status, remaining seats, and travel distance.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Research and Techniques: Studies using Random Forest, SVMs, and Neural Networks for pricing and classification tasks.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Justification: Decision Tree, Random Forest, and X chosen for its interpretability and robustness with structured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 Pipeline Overview: Flowchart illustrating data loading, preprocessing, training, evaluation, and prediction phases.</a:t>
            </a:r>
            <a:endParaRPr/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Link to the chart: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lucid.app/lucidchart/d42f76b8-181d-4aba-82cc-961d9210cbe3/edit?view_items=cgsqposmEN_K%2Cogsqnaz~Gupz%2C_lsqkk_tTvWs%2Cmmsq-xj5_1F8%2C5msqFYQqlyFn%2CSnsqiLxLoKj_%2CUnsq5sv3jzqS%2C6osq_6wIIg2i%2CjqsqWu3TLe0y%2CwqsqS-am0IrO%2CFqsq1~LpQ8fU%2CarsqrCE2D5E8%2Corsq2WW1hkj0%2CyrsqcLAsxAh0%2CDrsqzIJ13m-4%2CKrsqMqMkDI-r%2CMrsqcY7ApKbp%2Cissqi7TDxeXC%2C3ssqQTFsm-kQ%2C6ssq_R6UJwJp&amp;invitationId=inv_a5ee1f3d-43e3-4231-95df-15c867c6668d</a:t>
            </a:r>
            <a:r>
              <a:rPr lang="en-US"/>
              <a:t> 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b="4774" l="8933" r="4336" t="5474"/>
          <a:stretch/>
        </p:blipFill>
        <p:spPr>
          <a:xfrm>
            <a:off x="6742250" y="2109150"/>
            <a:ext cx="4720974" cy="432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 filtering and selection.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Handling missing values by imputation.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Date conversion and creation of weekend indicator.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Creation of price categories for classification.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Key Features: searchDate (weekday vs. weekend), destinationAirport, isNonStop, seatsRemaining, totalTravelDistance.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Price Category: Grouped into quantiles (low, medium, high).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f73036cb_0_1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Selection: </a:t>
            </a:r>
            <a:r>
              <a:rPr lang="en-US"/>
              <a:t>Decision Tree Classifier</a:t>
            </a:r>
            <a:endParaRPr/>
          </a:p>
        </p:txBody>
      </p:sp>
      <p:sp>
        <p:nvSpPr>
          <p:cNvPr id="104" name="Google Shape;104;g313f73036cb_0_1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to get insights into why certain flights fall into specific price ranges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Handles Mixed Data Types Well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Non-Linear Relationships between features (for example, daysBeforeFlight might influence price differently depending on seatsRemaining).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Ranks feature Importance to reduce impurity (error) at each split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Robustness to Irrelevant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Computationally efficient and well-suited for dataset that we chose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prone to overfitting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3f73036cb_0_1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Selection: </a:t>
            </a:r>
            <a:r>
              <a:rPr lang="en-US"/>
              <a:t>Random Forests</a:t>
            </a:r>
            <a:r>
              <a:rPr lang="en-US"/>
              <a:t> Classifier</a:t>
            </a:r>
            <a:endParaRPr/>
          </a:p>
        </p:txBody>
      </p:sp>
      <p:sp>
        <p:nvSpPr>
          <p:cNvPr id="110" name="Google Shape;110;g313f73036cb_0_18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similarly to Decision Tree Classifier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Typically</a:t>
            </a:r>
            <a:r>
              <a:rPr lang="en-US"/>
              <a:t> has better accuracy on test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</a:t>
            </a:r>
            <a:r>
              <a:rPr lang="en-US"/>
              <a:t>uited for capturing complex, non-linear patterns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</a:t>
            </a:r>
            <a:r>
              <a:rPr lang="en-US"/>
              <a:t>esilient to noisy or irrelevant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</a:t>
            </a:r>
            <a:r>
              <a:rPr lang="en-US"/>
              <a:t>aster and more resource-efficient for larger datasets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Reduces Overfitting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requires </a:t>
            </a:r>
            <a:r>
              <a:rPr lang="en-US"/>
              <a:t>more computational resources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2024-10-29T11:07:32Z</dcterms:created>
  <dc:creator>vivek ponnala</dc:creator>
</cp:coreProperties>
</file>