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F65CD8-EE54-42BA-9F0E-7F81106B3A90}" type="datetimeFigureOut">
              <a:rPr lang="en-IN" smtClean="0"/>
              <a:t>17-04-2022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629B7B-0562-4331-93FF-399D0D461367}" type="slidenum">
              <a:rPr lang="en-IN" smtClean="0"/>
              <a:t>‹#›</a:t>
            </a:fld>
            <a:endParaRPr lang="en-IN"/>
          </a:p>
        </p:txBody>
      </p:sp>
    </p:spTree>
    <p:extLst>
      <p:ext uri="{BB962C8B-B14F-4D97-AF65-F5344CB8AC3E}">
        <p14:creationId xmlns:p14="http://schemas.microsoft.com/office/powerpoint/2010/main" val="297877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disadvantage of the two-dimensional diffraction fingerprint is that it is not unique across space groups. This is well known in crystallography: the diffraction pattern does not always determine unambiguously the space group of a crystal35, 36. This is primarily because the symmetry of the diffraction pattern is not necessarily the same as the corresponding real-space crystal structure; for example, Friedel’s law states that—if anomalous dispersion is neglected—a diffraction pattern is centrosymmetric, irrespective of whether or not the crystal itself has a center of symmetry. Thus, the diffraction fingerprint DF cannot represent non-centrosymmetric structures by construction.</a:t>
            </a:r>
            <a:endParaRPr lang="en-IN" dirty="0"/>
          </a:p>
        </p:txBody>
      </p:sp>
      <p:sp>
        <p:nvSpPr>
          <p:cNvPr id="4" name="Slide Number Placeholder 3"/>
          <p:cNvSpPr>
            <a:spLocks noGrp="1"/>
          </p:cNvSpPr>
          <p:nvPr>
            <p:ph type="sldNum" sz="quarter" idx="5"/>
          </p:nvPr>
        </p:nvSpPr>
        <p:spPr/>
        <p:txBody>
          <a:bodyPr/>
          <a:lstStyle/>
          <a:p>
            <a:fld id="{DE629B7B-0562-4331-93FF-399D0D461367}" type="slidenum">
              <a:rPr lang="en-IN" smtClean="0"/>
              <a:t>9</a:t>
            </a:fld>
            <a:endParaRPr lang="en-IN"/>
          </a:p>
        </p:txBody>
      </p:sp>
    </p:spTree>
    <p:extLst>
      <p:ext uri="{BB962C8B-B14F-4D97-AF65-F5344CB8AC3E}">
        <p14:creationId xmlns:p14="http://schemas.microsoft.com/office/powerpoint/2010/main" val="3724207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5070A-D3AA-4CDF-8BD9-E6EBF51F1D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D047262-0567-4015-8E59-E6BDC3B427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C39F8BB-E6CE-417F-8937-9D00B374AD65}"/>
              </a:ext>
            </a:extLst>
          </p:cNvPr>
          <p:cNvSpPr>
            <a:spLocks noGrp="1"/>
          </p:cNvSpPr>
          <p:nvPr>
            <p:ph type="dt" sz="half" idx="10"/>
          </p:nvPr>
        </p:nvSpPr>
        <p:spPr/>
        <p:txBody>
          <a:bodyPr/>
          <a:lstStyle/>
          <a:p>
            <a:fld id="{2024344E-FF35-4EC5-A725-98728C5D051A}" type="datetimeFigureOut">
              <a:rPr lang="en-IN" smtClean="0"/>
              <a:t>17-04-2022</a:t>
            </a:fld>
            <a:endParaRPr lang="en-IN"/>
          </a:p>
        </p:txBody>
      </p:sp>
      <p:sp>
        <p:nvSpPr>
          <p:cNvPr id="5" name="Footer Placeholder 4">
            <a:extLst>
              <a:ext uri="{FF2B5EF4-FFF2-40B4-BE49-F238E27FC236}">
                <a16:creationId xmlns:a16="http://schemas.microsoft.com/office/drawing/2014/main" id="{6B6827BA-BFCA-41A6-8AA0-4789085D0D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21FBC6-25EC-4D9B-B0A1-5C38D12E10E8}"/>
              </a:ext>
            </a:extLst>
          </p:cNvPr>
          <p:cNvSpPr>
            <a:spLocks noGrp="1"/>
          </p:cNvSpPr>
          <p:nvPr>
            <p:ph type="sldNum" sz="quarter" idx="12"/>
          </p:nvPr>
        </p:nvSpPr>
        <p:spPr/>
        <p:txBody>
          <a:bodyPr/>
          <a:lstStyle/>
          <a:p>
            <a:fld id="{05744D1A-44A2-4649-9DEF-9BB59DF2330C}" type="slidenum">
              <a:rPr lang="en-IN" smtClean="0"/>
              <a:t>‹#›</a:t>
            </a:fld>
            <a:endParaRPr lang="en-IN"/>
          </a:p>
        </p:txBody>
      </p:sp>
    </p:spTree>
    <p:extLst>
      <p:ext uri="{BB962C8B-B14F-4D97-AF65-F5344CB8AC3E}">
        <p14:creationId xmlns:p14="http://schemas.microsoft.com/office/powerpoint/2010/main" val="2738025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6B37B-3634-4471-AEDA-1BC15464923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71E0DB-5290-4AAD-8668-E0A1A5A01E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427942-8471-4A51-8B8C-1216885C2577}"/>
              </a:ext>
            </a:extLst>
          </p:cNvPr>
          <p:cNvSpPr>
            <a:spLocks noGrp="1"/>
          </p:cNvSpPr>
          <p:nvPr>
            <p:ph type="dt" sz="half" idx="10"/>
          </p:nvPr>
        </p:nvSpPr>
        <p:spPr/>
        <p:txBody>
          <a:bodyPr/>
          <a:lstStyle/>
          <a:p>
            <a:fld id="{2024344E-FF35-4EC5-A725-98728C5D051A}" type="datetimeFigureOut">
              <a:rPr lang="en-IN" smtClean="0"/>
              <a:t>17-04-2022</a:t>
            </a:fld>
            <a:endParaRPr lang="en-IN"/>
          </a:p>
        </p:txBody>
      </p:sp>
      <p:sp>
        <p:nvSpPr>
          <p:cNvPr id="5" name="Footer Placeholder 4">
            <a:extLst>
              <a:ext uri="{FF2B5EF4-FFF2-40B4-BE49-F238E27FC236}">
                <a16:creationId xmlns:a16="http://schemas.microsoft.com/office/drawing/2014/main" id="{B2C9B182-3BF0-4088-8A15-C3AAFA7A67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8AB344-00D9-4BE7-A6E3-DB4C8F76CF6F}"/>
              </a:ext>
            </a:extLst>
          </p:cNvPr>
          <p:cNvSpPr>
            <a:spLocks noGrp="1"/>
          </p:cNvSpPr>
          <p:nvPr>
            <p:ph type="sldNum" sz="quarter" idx="12"/>
          </p:nvPr>
        </p:nvSpPr>
        <p:spPr/>
        <p:txBody>
          <a:bodyPr/>
          <a:lstStyle/>
          <a:p>
            <a:fld id="{05744D1A-44A2-4649-9DEF-9BB59DF2330C}" type="slidenum">
              <a:rPr lang="en-IN" smtClean="0"/>
              <a:t>‹#›</a:t>
            </a:fld>
            <a:endParaRPr lang="en-IN"/>
          </a:p>
        </p:txBody>
      </p:sp>
    </p:spTree>
    <p:extLst>
      <p:ext uri="{BB962C8B-B14F-4D97-AF65-F5344CB8AC3E}">
        <p14:creationId xmlns:p14="http://schemas.microsoft.com/office/powerpoint/2010/main" val="2668974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9BECDB-8A34-453A-AE64-A14C08BA33E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4DB177-465A-4556-B51D-2E012185E8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2B34CC-3C9D-4BD2-99C3-EF1E9F34181A}"/>
              </a:ext>
            </a:extLst>
          </p:cNvPr>
          <p:cNvSpPr>
            <a:spLocks noGrp="1"/>
          </p:cNvSpPr>
          <p:nvPr>
            <p:ph type="dt" sz="half" idx="10"/>
          </p:nvPr>
        </p:nvSpPr>
        <p:spPr/>
        <p:txBody>
          <a:bodyPr/>
          <a:lstStyle/>
          <a:p>
            <a:fld id="{2024344E-FF35-4EC5-A725-98728C5D051A}" type="datetimeFigureOut">
              <a:rPr lang="en-IN" smtClean="0"/>
              <a:t>17-04-2022</a:t>
            </a:fld>
            <a:endParaRPr lang="en-IN"/>
          </a:p>
        </p:txBody>
      </p:sp>
      <p:sp>
        <p:nvSpPr>
          <p:cNvPr id="5" name="Footer Placeholder 4">
            <a:extLst>
              <a:ext uri="{FF2B5EF4-FFF2-40B4-BE49-F238E27FC236}">
                <a16:creationId xmlns:a16="http://schemas.microsoft.com/office/drawing/2014/main" id="{1D54981E-D880-4A11-B643-C0E698B17C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D38FC5-5ACA-43BA-8237-DD7F60719DF0}"/>
              </a:ext>
            </a:extLst>
          </p:cNvPr>
          <p:cNvSpPr>
            <a:spLocks noGrp="1"/>
          </p:cNvSpPr>
          <p:nvPr>
            <p:ph type="sldNum" sz="quarter" idx="12"/>
          </p:nvPr>
        </p:nvSpPr>
        <p:spPr/>
        <p:txBody>
          <a:bodyPr/>
          <a:lstStyle/>
          <a:p>
            <a:fld id="{05744D1A-44A2-4649-9DEF-9BB59DF2330C}" type="slidenum">
              <a:rPr lang="en-IN" smtClean="0"/>
              <a:t>‹#›</a:t>
            </a:fld>
            <a:endParaRPr lang="en-IN"/>
          </a:p>
        </p:txBody>
      </p:sp>
    </p:spTree>
    <p:extLst>
      <p:ext uri="{BB962C8B-B14F-4D97-AF65-F5344CB8AC3E}">
        <p14:creationId xmlns:p14="http://schemas.microsoft.com/office/powerpoint/2010/main" val="407184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CF075-CA56-42B1-BC44-4CC83D10645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E29571D-7A32-4549-8D06-B28ADC253B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4F2154-1AA4-420A-B17E-F3AA1C28842E}"/>
              </a:ext>
            </a:extLst>
          </p:cNvPr>
          <p:cNvSpPr>
            <a:spLocks noGrp="1"/>
          </p:cNvSpPr>
          <p:nvPr>
            <p:ph type="dt" sz="half" idx="10"/>
          </p:nvPr>
        </p:nvSpPr>
        <p:spPr/>
        <p:txBody>
          <a:bodyPr/>
          <a:lstStyle/>
          <a:p>
            <a:fld id="{2024344E-FF35-4EC5-A725-98728C5D051A}" type="datetimeFigureOut">
              <a:rPr lang="en-IN" smtClean="0"/>
              <a:t>17-04-2022</a:t>
            </a:fld>
            <a:endParaRPr lang="en-IN"/>
          </a:p>
        </p:txBody>
      </p:sp>
      <p:sp>
        <p:nvSpPr>
          <p:cNvPr id="5" name="Footer Placeholder 4">
            <a:extLst>
              <a:ext uri="{FF2B5EF4-FFF2-40B4-BE49-F238E27FC236}">
                <a16:creationId xmlns:a16="http://schemas.microsoft.com/office/drawing/2014/main" id="{CF20BBA6-D40E-4AC6-9896-CAC595E0A6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19894E-592E-4CC9-BEB4-6EAD9139FC13}"/>
              </a:ext>
            </a:extLst>
          </p:cNvPr>
          <p:cNvSpPr>
            <a:spLocks noGrp="1"/>
          </p:cNvSpPr>
          <p:nvPr>
            <p:ph type="sldNum" sz="quarter" idx="12"/>
          </p:nvPr>
        </p:nvSpPr>
        <p:spPr/>
        <p:txBody>
          <a:bodyPr/>
          <a:lstStyle/>
          <a:p>
            <a:fld id="{05744D1A-44A2-4649-9DEF-9BB59DF2330C}" type="slidenum">
              <a:rPr lang="en-IN" smtClean="0"/>
              <a:t>‹#›</a:t>
            </a:fld>
            <a:endParaRPr lang="en-IN"/>
          </a:p>
        </p:txBody>
      </p:sp>
    </p:spTree>
    <p:extLst>
      <p:ext uri="{BB962C8B-B14F-4D97-AF65-F5344CB8AC3E}">
        <p14:creationId xmlns:p14="http://schemas.microsoft.com/office/powerpoint/2010/main" val="3666836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9BE79-EF11-4FAA-94E1-F51C131B4A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3039162-EEAD-47A4-A888-1ADAAF16BC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B187D4-1C76-44E9-BC77-43438D643C71}"/>
              </a:ext>
            </a:extLst>
          </p:cNvPr>
          <p:cNvSpPr>
            <a:spLocks noGrp="1"/>
          </p:cNvSpPr>
          <p:nvPr>
            <p:ph type="dt" sz="half" idx="10"/>
          </p:nvPr>
        </p:nvSpPr>
        <p:spPr/>
        <p:txBody>
          <a:bodyPr/>
          <a:lstStyle/>
          <a:p>
            <a:fld id="{2024344E-FF35-4EC5-A725-98728C5D051A}" type="datetimeFigureOut">
              <a:rPr lang="en-IN" smtClean="0"/>
              <a:t>17-04-2022</a:t>
            </a:fld>
            <a:endParaRPr lang="en-IN"/>
          </a:p>
        </p:txBody>
      </p:sp>
      <p:sp>
        <p:nvSpPr>
          <p:cNvPr id="5" name="Footer Placeholder 4">
            <a:extLst>
              <a:ext uri="{FF2B5EF4-FFF2-40B4-BE49-F238E27FC236}">
                <a16:creationId xmlns:a16="http://schemas.microsoft.com/office/drawing/2014/main" id="{85A6964D-6DB1-4C73-93B5-FAC295821C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87861E-670B-4A95-A48C-D5DB961E6FB7}"/>
              </a:ext>
            </a:extLst>
          </p:cNvPr>
          <p:cNvSpPr>
            <a:spLocks noGrp="1"/>
          </p:cNvSpPr>
          <p:nvPr>
            <p:ph type="sldNum" sz="quarter" idx="12"/>
          </p:nvPr>
        </p:nvSpPr>
        <p:spPr/>
        <p:txBody>
          <a:bodyPr/>
          <a:lstStyle/>
          <a:p>
            <a:fld id="{05744D1A-44A2-4649-9DEF-9BB59DF2330C}" type="slidenum">
              <a:rPr lang="en-IN" smtClean="0"/>
              <a:t>‹#›</a:t>
            </a:fld>
            <a:endParaRPr lang="en-IN"/>
          </a:p>
        </p:txBody>
      </p:sp>
    </p:spTree>
    <p:extLst>
      <p:ext uri="{BB962C8B-B14F-4D97-AF65-F5344CB8AC3E}">
        <p14:creationId xmlns:p14="http://schemas.microsoft.com/office/powerpoint/2010/main" val="1481111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5506B-23D9-465D-9C15-6F964BA4B3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16F77A5-0C2A-4AD6-BAE9-FBC2104264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ECC6542-F62C-4859-8BDC-328FD8457A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0D21B32-8612-48B9-AC9E-9834951AAAF1}"/>
              </a:ext>
            </a:extLst>
          </p:cNvPr>
          <p:cNvSpPr>
            <a:spLocks noGrp="1"/>
          </p:cNvSpPr>
          <p:nvPr>
            <p:ph type="dt" sz="half" idx="10"/>
          </p:nvPr>
        </p:nvSpPr>
        <p:spPr/>
        <p:txBody>
          <a:bodyPr/>
          <a:lstStyle/>
          <a:p>
            <a:fld id="{2024344E-FF35-4EC5-A725-98728C5D051A}" type="datetimeFigureOut">
              <a:rPr lang="en-IN" smtClean="0"/>
              <a:t>17-04-2022</a:t>
            </a:fld>
            <a:endParaRPr lang="en-IN"/>
          </a:p>
        </p:txBody>
      </p:sp>
      <p:sp>
        <p:nvSpPr>
          <p:cNvPr id="6" name="Footer Placeholder 5">
            <a:extLst>
              <a:ext uri="{FF2B5EF4-FFF2-40B4-BE49-F238E27FC236}">
                <a16:creationId xmlns:a16="http://schemas.microsoft.com/office/drawing/2014/main" id="{F508C29B-A187-4FA2-AE13-E7A16CEA52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E3AFF9F-F639-47D6-8F6E-3FA4D39B584B}"/>
              </a:ext>
            </a:extLst>
          </p:cNvPr>
          <p:cNvSpPr>
            <a:spLocks noGrp="1"/>
          </p:cNvSpPr>
          <p:nvPr>
            <p:ph type="sldNum" sz="quarter" idx="12"/>
          </p:nvPr>
        </p:nvSpPr>
        <p:spPr/>
        <p:txBody>
          <a:bodyPr/>
          <a:lstStyle/>
          <a:p>
            <a:fld id="{05744D1A-44A2-4649-9DEF-9BB59DF2330C}" type="slidenum">
              <a:rPr lang="en-IN" smtClean="0"/>
              <a:t>‹#›</a:t>
            </a:fld>
            <a:endParaRPr lang="en-IN"/>
          </a:p>
        </p:txBody>
      </p:sp>
    </p:spTree>
    <p:extLst>
      <p:ext uri="{BB962C8B-B14F-4D97-AF65-F5344CB8AC3E}">
        <p14:creationId xmlns:p14="http://schemas.microsoft.com/office/powerpoint/2010/main" val="3252079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ED567-7F7E-4777-AA0E-8A00D5C52BE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F1D4496-8011-4E2C-88AE-1CC5FA2FDD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433005-73F2-4073-89F1-E8FCAE52AC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8A43874-49B6-435A-AF62-CC3475344D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DDD8AA-7335-436A-AEED-634DA14889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211268A-5D8A-4B68-B65F-395D30529C77}"/>
              </a:ext>
            </a:extLst>
          </p:cNvPr>
          <p:cNvSpPr>
            <a:spLocks noGrp="1"/>
          </p:cNvSpPr>
          <p:nvPr>
            <p:ph type="dt" sz="half" idx="10"/>
          </p:nvPr>
        </p:nvSpPr>
        <p:spPr/>
        <p:txBody>
          <a:bodyPr/>
          <a:lstStyle/>
          <a:p>
            <a:fld id="{2024344E-FF35-4EC5-A725-98728C5D051A}" type="datetimeFigureOut">
              <a:rPr lang="en-IN" smtClean="0"/>
              <a:t>17-04-2022</a:t>
            </a:fld>
            <a:endParaRPr lang="en-IN"/>
          </a:p>
        </p:txBody>
      </p:sp>
      <p:sp>
        <p:nvSpPr>
          <p:cNvPr id="8" name="Footer Placeholder 7">
            <a:extLst>
              <a:ext uri="{FF2B5EF4-FFF2-40B4-BE49-F238E27FC236}">
                <a16:creationId xmlns:a16="http://schemas.microsoft.com/office/drawing/2014/main" id="{47F12DA8-28F1-4495-822C-DCC060EDE6B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E0F9A7B-857B-4EF3-82CB-5692F90A9389}"/>
              </a:ext>
            </a:extLst>
          </p:cNvPr>
          <p:cNvSpPr>
            <a:spLocks noGrp="1"/>
          </p:cNvSpPr>
          <p:nvPr>
            <p:ph type="sldNum" sz="quarter" idx="12"/>
          </p:nvPr>
        </p:nvSpPr>
        <p:spPr/>
        <p:txBody>
          <a:bodyPr/>
          <a:lstStyle/>
          <a:p>
            <a:fld id="{05744D1A-44A2-4649-9DEF-9BB59DF2330C}" type="slidenum">
              <a:rPr lang="en-IN" smtClean="0"/>
              <a:t>‹#›</a:t>
            </a:fld>
            <a:endParaRPr lang="en-IN"/>
          </a:p>
        </p:txBody>
      </p:sp>
    </p:spTree>
    <p:extLst>
      <p:ext uri="{BB962C8B-B14F-4D97-AF65-F5344CB8AC3E}">
        <p14:creationId xmlns:p14="http://schemas.microsoft.com/office/powerpoint/2010/main" val="1474447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5CF43-03EA-4664-8EAC-80DFC24DB21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5FEB821-C4B2-4E00-AD49-258B45A0BAE1}"/>
              </a:ext>
            </a:extLst>
          </p:cNvPr>
          <p:cNvSpPr>
            <a:spLocks noGrp="1"/>
          </p:cNvSpPr>
          <p:nvPr>
            <p:ph type="dt" sz="half" idx="10"/>
          </p:nvPr>
        </p:nvSpPr>
        <p:spPr/>
        <p:txBody>
          <a:bodyPr/>
          <a:lstStyle/>
          <a:p>
            <a:fld id="{2024344E-FF35-4EC5-A725-98728C5D051A}" type="datetimeFigureOut">
              <a:rPr lang="en-IN" smtClean="0"/>
              <a:t>17-04-2022</a:t>
            </a:fld>
            <a:endParaRPr lang="en-IN"/>
          </a:p>
        </p:txBody>
      </p:sp>
      <p:sp>
        <p:nvSpPr>
          <p:cNvPr id="4" name="Footer Placeholder 3">
            <a:extLst>
              <a:ext uri="{FF2B5EF4-FFF2-40B4-BE49-F238E27FC236}">
                <a16:creationId xmlns:a16="http://schemas.microsoft.com/office/drawing/2014/main" id="{4FACE7BB-4312-4DE2-ACDF-228D5CEA253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F6B0B40-FCA8-4706-86B7-41D7D21E6944}"/>
              </a:ext>
            </a:extLst>
          </p:cNvPr>
          <p:cNvSpPr>
            <a:spLocks noGrp="1"/>
          </p:cNvSpPr>
          <p:nvPr>
            <p:ph type="sldNum" sz="quarter" idx="12"/>
          </p:nvPr>
        </p:nvSpPr>
        <p:spPr/>
        <p:txBody>
          <a:bodyPr/>
          <a:lstStyle/>
          <a:p>
            <a:fld id="{05744D1A-44A2-4649-9DEF-9BB59DF2330C}" type="slidenum">
              <a:rPr lang="en-IN" smtClean="0"/>
              <a:t>‹#›</a:t>
            </a:fld>
            <a:endParaRPr lang="en-IN"/>
          </a:p>
        </p:txBody>
      </p:sp>
    </p:spTree>
    <p:extLst>
      <p:ext uri="{BB962C8B-B14F-4D97-AF65-F5344CB8AC3E}">
        <p14:creationId xmlns:p14="http://schemas.microsoft.com/office/powerpoint/2010/main" val="713563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A2426C-5FD4-4170-B421-0F4C269B2182}"/>
              </a:ext>
            </a:extLst>
          </p:cNvPr>
          <p:cNvSpPr>
            <a:spLocks noGrp="1"/>
          </p:cNvSpPr>
          <p:nvPr>
            <p:ph type="dt" sz="half" idx="10"/>
          </p:nvPr>
        </p:nvSpPr>
        <p:spPr/>
        <p:txBody>
          <a:bodyPr/>
          <a:lstStyle/>
          <a:p>
            <a:fld id="{2024344E-FF35-4EC5-A725-98728C5D051A}" type="datetimeFigureOut">
              <a:rPr lang="en-IN" smtClean="0"/>
              <a:t>17-04-2022</a:t>
            </a:fld>
            <a:endParaRPr lang="en-IN"/>
          </a:p>
        </p:txBody>
      </p:sp>
      <p:sp>
        <p:nvSpPr>
          <p:cNvPr id="3" name="Footer Placeholder 2">
            <a:extLst>
              <a:ext uri="{FF2B5EF4-FFF2-40B4-BE49-F238E27FC236}">
                <a16:creationId xmlns:a16="http://schemas.microsoft.com/office/drawing/2014/main" id="{05322E40-4F70-431B-9BB9-86EE345F452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5308124-FB71-48AC-9C34-1899697BA619}"/>
              </a:ext>
            </a:extLst>
          </p:cNvPr>
          <p:cNvSpPr>
            <a:spLocks noGrp="1"/>
          </p:cNvSpPr>
          <p:nvPr>
            <p:ph type="sldNum" sz="quarter" idx="12"/>
          </p:nvPr>
        </p:nvSpPr>
        <p:spPr/>
        <p:txBody>
          <a:bodyPr/>
          <a:lstStyle/>
          <a:p>
            <a:fld id="{05744D1A-44A2-4649-9DEF-9BB59DF2330C}" type="slidenum">
              <a:rPr lang="en-IN" smtClean="0"/>
              <a:t>‹#›</a:t>
            </a:fld>
            <a:endParaRPr lang="en-IN"/>
          </a:p>
        </p:txBody>
      </p:sp>
    </p:spTree>
    <p:extLst>
      <p:ext uri="{BB962C8B-B14F-4D97-AF65-F5344CB8AC3E}">
        <p14:creationId xmlns:p14="http://schemas.microsoft.com/office/powerpoint/2010/main" val="1010428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59AF5-13D2-4FB3-8412-DA549F0143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5601CCC-6328-400B-99A1-0F637E6015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07C82BA-87F0-475F-B53C-05A5AEDE7B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C53C35-A035-49B0-825E-E96E8C482725}"/>
              </a:ext>
            </a:extLst>
          </p:cNvPr>
          <p:cNvSpPr>
            <a:spLocks noGrp="1"/>
          </p:cNvSpPr>
          <p:nvPr>
            <p:ph type="dt" sz="half" idx="10"/>
          </p:nvPr>
        </p:nvSpPr>
        <p:spPr/>
        <p:txBody>
          <a:bodyPr/>
          <a:lstStyle/>
          <a:p>
            <a:fld id="{2024344E-FF35-4EC5-A725-98728C5D051A}" type="datetimeFigureOut">
              <a:rPr lang="en-IN" smtClean="0"/>
              <a:t>17-04-2022</a:t>
            </a:fld>
            <a:endParaRPr lang="en-IN"/>
          </a:p>
        </p:txBody>
      </p:sp>
      <p:sp>
        <p:nvSpPr>
          <p:cNvPr id="6" name="Footer Placeholder 5">
            <a:extLst>
              <a:ext uri="{FF2B5EF4-FFF2-40B4-BE49-F238E27FC236}">
                <a16:creationId xmlns:a16="http://schemas.microsoft.com/office/drawing/2014/main" id="{40E89E3E-6BA4-4A35-9A2C-44D25FD556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D99BC3-196A-417E-A021-2AC1E4B97D2D}"/>
              </a:ext>
            </a:extLst>
          </p:cNvPr>
          <p:cNvSpPr>
            <a:spLocks noGrp="1"/>
          </p:cNvSpPr>
          <p:nvPr>
            <p:ph type="sldNum" sz="quarter" idx="12"/>
          </p:nvPr>
        </p:nvSpPr>
        <p:spPr/>
        <p:txBody>
          <a:bodyPr/>
          <a:lstStyle/>
          <a:p>
            <a:fld id="{05744D1A-44A2-4649-9DEF-9BB59DF2330C}" type="slidenum">
              <a:rPr lang="en-IN" smtClean="0"/>
              <a:t>‹#›</a:t>
            </a:fld>
            <a:endParaRPr lang="en-IN"/>
          </a:p>
        </p:txBody>
      </p:sp>
    </p:spTree>
    <p:extLst>
      <p:ext uri="{BB962C8B-B14F-4D97-AF65-F5344CB8AC3E}">
        <p14:creationId xmlns:p14="http://schemas.microsoft.com/office/powerpoint/2010/main" val="3019125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86660-0FF8-4043-82E9-4A0215125E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0503DFC-F824-401A-A70B-2DBED0BD62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0EA492B-033D-46D2-8EB3-2BAB858E17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2EDD0-8768-4DA6-B1FF-A9F21AB84691}"/>
              </a:ext>
            </a:extLst>
          </p:cNvPr>
          <p:cNvSpPr>
            <a:spLocks noGrp="1"/>
          </p:cNvSpPr>
          <p:nvPr>
            <p:ph type="dt" sz="half" idx="10"/>
          </p:nvPr>
        </p:nvSpPr>
        <p:spPr/>
        <p:txBody>
          <a:bodyPr/>
          <a:lstStyle/>
          <a:p>
            <a:fld id="{2024344E-FF35-4EC5-A725-98728C5D051A}" type="datetimeFigureOut">
              <a:rPr lang="en-IN" smtClean="0"/>
              <a:t>17-04-2022</a:t>
            </a:fld>
            <a:endParaRPr lang="en-IN"/>
          </a:p>
        </p:txBody>
      </p:sp>
      <p:sp>
        <p:nvSpPr>
          <p:cNvPr id="6" name="Footer Placeholder 5">
            <a:extLst>
              <a:ext uri="{FF2B5EF4-FFF2-40B4-BE49-F238E27FC236}">
                <a16:creationId xmlns:a16="http://schemas.microsoft.com/office/drawing/2014/main" id="{E46FE36C-E8C0-4051-B056-F376DE3B63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335CDB-55A7-45A4-B63C-DE3A507F9854}"/>
              </a:ext>
            </a:extLst>
          </p:cNvPr>
          <p:cNvSpPr>
            <a:spLocks noGrp="1"/>
          </p:cNvSpPr>
          <p:nvPr>
            <p:ph type="sldNum" sz="quarter" idx="12"/>
          </p:nvPr>
        </p:nvSpPr>
        <p:spPr/>
        <p:txBody>
          <a:bodyPr/>
          <a:lstStyle/>
          <a:p>
            <a:fld id="{05744D1A-44A2-4649-9DEF-9BB59DF2330C}" type="slidenum">
              <a:rPr lang="en-IN" smtClean="0"/>
              <a:t>‹#›</a:t>
            </a:fld>
            <a:endParaRPr lang="en-IN"/>
          </a:p>
        </p:txBody>
      </p:sp>
    </p:spTree>
    <p:extLst>
      <p:ext uri="{BB962C8B-B14F-4D97-AF65-F5344CB8AC3E}">
        <p14:creationId xmlns:p14="http://schemas.microsoft.com/office/powerpoint/2010/main" val="287084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2B82F7-37BA-4F98-A814-F265A98A34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C941B49-1C3D-441D-A96A-90EA7A294F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1F96B4-1CFA-4938-9447-DDC09125F8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24344E-FF35-4EC5-A725-98728C5D051A}" type="datetimeFigureOut">
              <a:rPr lang="en-IN" smtClean="0"/>
              <a:t>17-04-2022</a:t>
            </a:fld>
            <a:endParaRPr lang="en-IN"/>
          </a:p>
        </p:txBody>
      </p:sp>
      <p:sp>
        <p:nvSpPr>
          <p:cNvPr id="5" name="Footer Placeholder 4">
            <a:extLst>
              <a:ext uri="{FF2B5EF4-FFF2-40B4-BE49-F238E27FC236}">
                <a16:creationId xmlns:a16="http://schemas.microsoft.com/office/drawing/2014/main" id="{00CDE81B-EBBF-4800-B6F6-ABC0FB85F1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826B0A6-88FF-4BF5-8084-97D0D343DC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744D1A-44A2-4649-9DEF-9BB59DF2330C}" type="slidenum">
              <a:rPr lang="en-IN" smtClean="0"/>
              <a:t>‹#›</a:t>
            </a:fld>
            <a:endParaRPr lang="en-IN"/>
          </a:p>
        </p:txBody>
      </p:sp>
    </p:spTree>
    <p:extLst>
      <p:ext uri="{BB962C8B-B14F-4D97-AF65-F5344CB8AC3E}">
        <p14:creationId xmlns:p14="http://schemas.microsoft.com/office/powerpoint/2010/main" val="8016566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B8ACD-0123-45DC-B85F-B1B6CB27035A}"/>
              </a:ext>
            </a:extLst>
          </p:cNvPr>
          <p:cNvSpPr>
            <a:spLocks noGrp="1"/>
          </p:cNvSpPr>
          <p:nvPr>
            <p:ph type="ctrTitle"/>
          </p:nvPr>
        </p:nvSpPr>
        <p:spPr/>
        <p:txBody>
          <a:bodyPr>
            <a:normAutofit fontScale="90000"/>
          </a:bodyPr>
          <a:lstStyle/>
          <a:p>
            <a:r>
              <a:rPr lang="en-IN" dirty="0"/>
              <a:t>Insightful Classification of Crystal Structures using Deep Learning</a:t>
            </a:r>
          </a:p>
        </p:txBody>
      </p:sp>
      <p:sp>
        <p:nvSpPr>
          <p:cNvPr id="3" name="Subtitle 2">
            <a:extLst>
              <a:ext uri="{FF2B5EF4-FFF2-40B4-BE49-F238E27FC236}">
                <a16:creationId xmlns:a16="http://schemas.microsoft.com/office/drawing/2014/main" id="{0605A78A-4B8D-4A34-A2BC-B2E91EDB7ED0}"/>
              </a:ext>
            </a:extLst>
          </p:cNvPr>
          <p:cNvSpPr>
            <a:spLocks noGrp="1"/>
          </p:cNvSpPr>
          <p:nvPr>
            <p:ph type="subTitle" idx="1"/>
          </p:nvPr>
        </p:nvSpPr>
        <p:spPr/>
        <p:txBody>
          <a:bodyPr>
            <a:normAutofit lnSpcReduction="10000"/>
          </a:bodyPr>
          <a:lstStyle/>
          <a:p>
            <a:r>
              <a:rPr lang="en-IN" dirty="0"/>
              <a:t>Authors:</a:t>
            </a:r>
          </a:p>
          <a:p>
            <a:r>
              <a:rPr lang="en-IN" dirty="0"/>
              <a:t>Angelo </a:t>
            </a:r>
            <a:r>
              <a:rPr lang="en-IN" dirty="0" err="1"/>
              <a:t>Ziletti</a:t>
            </a:r>
            <a:r>
              <a:rPr lang="en-IN" dirty="0"/>
              <a:t>, </a:t>
            </a:r>
            <a:r>
              <a:rPr lang="en-IN" dirty="0" err="1"/>
              <a:t>Devinder</a:t>
            </a:r>
            <a:r>
              <a:rPr lang="en-IN" dirty="0"/>
              <a:t> Kumar, </a:t>
            </a:r>
            <a:r>
              <a:rPr lang="en-IN" dirty="0" err="1"/>
              <a:t>Matthais</a:t>
            </a:r>
            <a:r>
              <a:rPr lang="en-IN" dirty="0"/>
              <a:t> Scheffler &amp; Luca M. </a:t>
            </a:r>
            <a:r>
              <a:rPr lang="en-IN" dirty="0" err="1"/>
              <a:t>Ghiringhelli</a:t>
            </a:r>
            <a:endParaRPr lang="en-IN" dirty="0"/>
          </a:p>
          <a:p>
            <a:r>
              <a:rPr lang="en-IN" dirty="0"/>
              <a:t>Presented by:</a:t>
            </a:r>
          </a:p>
          <a:p>
            <a:r>
              <a:rPr lang="en-IN" dirty="0"/>
              <a:t>Vir Karan (MM19B057)</a:t>
            </a:r>
          </a:p>
        </p:txBody>
      </p:sp>
    </p:spTree>
    <p:extLst>
      <p:ext uri="{BB962C8B-B14F-4D97-AF65-F5344CB8AC3E}">
        <p14:creationId xmlns:p14="http://schemas.microsoft.com/office/powerpoint/2010/main" val="1532070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F9826-FDC3-483E-9E09-73A6FB370760}"/>
              </a:ext>
            </a:extLst>
          </p:cNvPr>
          <p:cNvSpPr>
            <a:spLocks noGrp="1"/>
          </p:cNvSpPr>
          <p:nvPr>
            <p:ph type="title"/>
          </p:nvPr>
        </p:nvSpPr>
        <p:spPr/>
        <p:txBody>
          <a:bodyPr/>
          <a:lstStyle/>
          <a:p>
            <a:r>
              <a:rPr lang="en-IN" dirty="0"/>
              <a:t>Dataset</a:t>
            </a:r>
          </a:p>
        </p:txBody>
      </p:sp>
      <p:sp>
        <p:nvSpPr>
          <p:cNvPr id="3" name="Content Placeholder 2">
            <a:extLst>
              <a:ext uri="{FF2B5EF4-FFF2-40B4-BE49-F238E27FC236}">
                <a16:creationId xmlns:a16="http://schemas.microsoft.com/office/drawing/2014/main" id="{701A2825-AD01-462D-BDCD-54015EFD64B2}"/>
              </a:ext>
            </a:extLst>
          </p:cNvPr>
          <p:cNvSpPr>
            <a:spLocks noGrp="1"/>
          </p:cNvSpPr>
          <p:nvPr>
            <p:ph idx="1"/>
          </p:nvPr>
        </p:nvSpPr>
        <p:spPr/>
        <p:txBody>
          <a:bodyPr>
            <a:normAutofit fontScale="77500" lnSpcReduction="20000"/>
          </a:bodyPr>
          <a:lstStyle/>
          <a:p>
            <a:r>
              <a:rPr lang="en-US" dirty="0"/>
              <a:t>First, for each structure in the dataset (specified by a set of atomic coordinates and lattice vectors), we concatenate three random rotations around the three crystal axes to randomize the initial crystal orientation. Then, we construct the standard conventional cell.</a:t>
            </a:r>
          </a:p>
          <a:p>
            <a:r>
              <a:rPr lang="en-US" dirty="0"/>
              <a:t>This procedure is therefore completely independent from traditional symmetry approaches and robust against randomization of the initial crystal orientation. Finally, we replicate this standard cell in all three directions such that the resulting cluster contains a number of atoms which is as close as possible to a given target number (namely, 250). The size invariance of the diffraction peak locations guarantees that the results are independent from this choice, only the peak widths will slightly change,</a:t>
            </a:r>
          </a:p>
          <a:p>
            <a:r>
              <a:rPr lang="en-US" dirty="0"/>
              <a:t>Defective structures are then generated from these supercells by removing or randomly displacing atoms</a:t>
            </a:r>
          </a:p>
          <a:p>
            <a:r>
              <a:rPr lang="en-US" dirty="0"/>
              <a:t>we use a wavelength of λ = 5.0 × 10−12 m for the incident plane wave (Eq. (1)), a wavelength typically used in electron diffraction experiments. Indeed, the two-dimensional diffraction fingerprint bears resemblance to experimental scattering techniques such as single-crystal or selected-area electron diffraction;</a:t>
            </a:r>
            <a:endParaRPr lang="en-IN" dirty="0"/>
          </a:p>
        </p:txBody>
      </p:sp>
    </p:spTree>
    <p:extLst>
      <p:ext uri="{BB962C8B-B14F-4D97-AF65-F5344CB8AC3E}">
        <p14:creationId xmlns:p14="http://schemas.microsoft.com/office/powerpoint/2010/main" val="2341559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F63ACD6-1CB3-4312-98B1-AFFA197EAE67}"/>
              </a:ext>
            </a:extLst>
          </p:cNvPr>
          <p:cNvPicPr>
            <a:picLocks noChangeAspect="1"/>
          </p:cNvPicPr>
          <p:nvPr/>
        </p:nvPicPr>
        <p:blipFill>
          <a:blip r:embed="rId2"/>
          <a:stretch>
            <a:fillRect/>
          </a:stretch>
        </p:blipFill>
        <p:spPr>
          <a:xfrm>
            <a:off x="7430416" y="278119"/>
            <a:ext cx="3878007" cy="6301760"/>
          </a:xfrm>
          <a:prstGeom prst="rect">
            <a:avLst/>
          </a:prstGeom>
        </p:spPr>
      </p:pic>
      <p:pic>
        <p:nvPicPr>
          <p:cNvPr id="8" name="Picture 7">
            <a:extLst>
              <a:ext uri="{FF2B5EF4-FFF2-40B4-BE49-F238E27FC236}">
                <a16:creationId xmlns:a16="http://schemas.microsoft.com/office/drawing/2014/main" id="{9E6A0A87-D0CE-48DF-A579-8BE7E803DF89}"/>
              </a:ext>
            </a:extLst>
          </p:cNvPr>
          <p:cNvPicPr>
            <a:picLocks noChangeAspect="1"/>
          </p:cNvPicPr>
          <p:nvPr/>
        </p:nvPicPr>
        <p:blipFill>
          <a:blip r:embed="rId3"/>
          <a:stretch>
            <a:fillRect/>
          </a:stretch>
        </p:blipFill>
        <p:spPr>
          <a:xfrm>
            <a:off x="416926" y="367828"/>
            <a:ext cx="6837940" cy="6122343"/>
          </a:xfrm>
          <a:prstGeom prst="rect">
            <a:avLst/>
          </a:prstGeom>
        </p:spPr>
      </p:pic>
    </p:spTree>
    <p:extLst>
      <p:ext uri="{BB962C8B-B14F-4D97-AF65-F5344CB8AC3E}">
        <p14:creationId xmlns:p14="http://schemas.microsoft.com/office/powerpoint/2010/main" val="1234487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4061A-0587-46EE-B68F-19CF06B57976}"/>
              </a:ext>
            </a:extLst>
          </p:cNvPr>
          <p:cNvSpPr>
            <a:spLocks noGrp="1"/>
          </p:cNvSpPr>
          <p:nvPr>
            <p:ph type="title"/>
          </p:nvPr>
        </p:nvSpPr>
        <p:spPr/>
        <p:txBody>
          <a:bodyPr/>
          <a:lstStyle/>
          <a:p>
            <a:r>
              <a:rPr lang="en-IN" dirty="0"/>
              <a:t>Classification Model - CNN</a:t>
            </a:r>
          </a:p>
        </p:txBody>
      </p:sp>
      <p:sp>
        <p:nvSpPr>
          <p:cNvPr id="3" name="Content Placeholder 2">
            <a:extLst>
              <a:ext uri="{FF2B5EF4-FFF2-40B4-BE49-F238E27FC236}">
                <a16:creationId xmlns:a16="http://schemas.microsoft.com/office/drawing/2014/main" id="{716A547F-A03E-4F63-BA23-E79F6F07055F}"/>
              </a:ext>
            </a:extLst>
          </p:cNvPr>
          <p:cNvSpPr>
            <a:spLocks noGrp="1"/>
          </p:cNvSpPr>
          <p:nvPr>
            <p:ph idx="1"/>
          </p:nvPr>
        </p:nvSpPr>
        <p:spPr>
          <a:xfrm>
            <a:off x="838200" y="1825625"/>
            <a:ext cx="5829728" cy="4351338"/>
          </a:xfrm>
        </p:spPr>
        <p:txBody>
          <a:bodyPr>
            <a:normAutofit fontScale="92500"/>
          </a:bodyPr>
          <a:lstStyle/>
          <a:p>
            <a:r>
              <a:rPr lang="en-IN" dirty="0"/>
              <a:t>A Convolutional Neural Network (CNN) is used to classify the structures. The architecture is shown on the right. </a:t>
            </a:r>
          </a:p>
          <a:p>
            <a:r>
              <a:rPr lang="en-US" dirty="0"/>
              <a:t>Training was performed using an Adam optimizer with batches of 32 images for 5 epochs with</a:t>
            </a:r>
            <a:r>
              <a:rPr lang="en-IN" dirty="0"/>
              <a:t> a learning rate of 1e-3, with cross-entropy as the loss function.</a:t>
            </a:r>
          </a:p>
          <a:p>
            <a:r>
              <a:rPr lang="en-IN" dirty="0"/>
              <a:t>The network attains 100% accuracy in classifying the train and test dataset. </a:t>
            </a:r>
          </a:p>
        </p:txBody>
      </p:sp>
      <p:pic>
        <p:nvPicPr>
          <p:cNvPr id="5" name="Picture 4">
            <a:extLst>
              <a:ext uri="{FF2B5EF4-FFF2-40B4-BE49-F238E27FC236}">
                <a16:creationId xmlns:a16="http://schemas.microsoft.com/office/drawing/2014/main" id="{A9672A93-67AA-4664-9214-EF43724E6FDD}"/>
              </a:ext>
            </a:extLst>
          </p:cNvPr>
          <p:cNvPicPr>
            <a:picLocks noChangeAspect="1"/>
          </p:cNvPicPr>
          <p:nvPr/>
        </p:nvPicPr>
        <p:blipFill rotWithShape="1">
          <a:blip r:embed="rId2"/>
          <a:srcRect t="1291"/>
          <a:stretch/>
        </p:blipFill>
        <p:spPr>
          <a:xfrm>
            <a:off x="4556321" y="4962418"/>
            <a:ext cx="7508304" cy="1782673"/>
          </a:xfrm>
          <a:prstGeom prst="rect">
            <a:avLst/>
          </a:prstGeom>
        </p:spPr>
      </p:pic>
      <p:pic>
        <p:nvPicPr>
          <p:cNvPr id="7" name="Picture 6">
            <a:extLst>
              <a:ext uri="{FF2B5EF4-FFF2-40B4-BE49-F238E27FC236}">
                <a16:creationId xmlns:a16="http://schemas.microsoft.com/office/drawing/2014/main" id="{06653EE7-F455-4FB0-9CBC-365ED01261D5}"/>
              </a:ext>
            </a:extLst>
          </p:cNvPr>
          <p:cNvPicPr>
            <a:picLocks noChangeAspect="1"/>
          </p:cNvPicPr>
          <p:nvPr/>
        </p:nvPicPr>
        <p:blipFill>
          <a:blip r:embed="rId3"/>
          <a:stretch>
            <a:fillRect/>
          </a:stretch>
        </p:blipFill>
        <p:spPr>
          <a:xfrm>
            <a:off x="6667928" y="1625188"/>
            <a:ext cx="4691366" cy="2345683"/>
          </a:xfrm>
          <a:prstGeom prst="rect">
            <a:avLst/>
          </a:prstGeom>
        </p:spPr>
      </p:pic>
    </p:spTree>
    <p:extLst>
      <p:ext uri="{BB962C8B-B14F-4D97-AF65-F5344CB8AC3E}">
        <p14:creationId xmlns:p14="http://schemas.microsoft.com/office/powerpoint/2010/main" val="3213531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5C42A-43A1-4C39-A03B-3CDB79679FAB}"/>
              </a:ext>
            </a:extLst>
          </p:cNvPr>
          <p:cNvSpPr>
            <a:spLocks noGrp="1"/>
          </p:cNvSpPr>
          <p:nvPr>
            <p:ph type="title"/>
          </p:nvPr>
        </p:nvSpPr>
        <p:spPr/>
        <p:txBody>
          <a:bodyPr/>
          <a:lstStyle/>
          <a:p>
            <a:r>
              <a:rPr lang="en-IN" dirty="0"/>
              <a:t>Predictions during structural transitions</a:t>
            </a:r>
          </a:p>
        </p:txBody>
      </p:sp>
      <p:pic>
        <p:nvPicPr>
          <p:cNvPr id="5" name="Picture 4">
            <a:extLst>
              <a:ext uri="{FF2B5EF4-FFF2-40B4-BE49-F238E27FC236}">
                <a16:creationId xmlns:a16="http://schemas.microsoft.com/office/drawing/2014/main" id="{845FF806-7BCA-428D-8A9D-92AD9C404A33}"/>
              </a:ext>
            </a:extLst>
          </p:cNvPr>
          <p:cNvPicPr>
            <a:picLocks noChangeAspect="1"/>
          </p:cNvPicPr>
          <p:nvPr/>
        </p:nvPicPr>
        <p:blipFill>
          <a:blip r:embed="rId2"/>
          <a:stretch>
            <a:fillRect/>
          </a:stretch>
        </p:blipFill>
        <p:spPr>
          <a:xfrm>
            <a:off x="1869055" y="1577409"/>
            <a:ext cx="8805794" cy="5096949"/>
          </a:xfrm>
          <a:prstGeom prst="rect">
            <a:avLst/>
          </a:prstGeom>
        </p:spPr>
      </p:pic>
    </p:spTree>
    <p:extLst>
      <p:ext uri="{BB962C8B-B14F-4D97-AF65-F5344CB8AC3E}">
        <p14:creationId xmlns:p14="http://schemas.microsoft.com/office/powerpoint/2010/main" val="1051564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ADA0C-6768-4591-864B-CBA931E72378}"/>
              </a:ext>
            </a:extLst>
          </p:cNvPr>
          <p:cNvSpPr>
            <a:spLocks noGrp="1"/>
          </p:cNvSpPr>
          <p:nvPr>
            <p:ph type="title"/>
          </p:nvPr>
        </p:nvSpPr>
        <p:spPr/>
        <p:txBody>
          <a:bodyPr/>
          <a:lstStyle/>
          <a:p>
            <a:r>
              <a:rPr lang="en-IN" dirty="0"/>
              <a:t>Opening the “Black-Box”</a:t>
            </a:r>
          </a:p>
        </p:txBody>
      </p:sp>
      <p:sp>
        <p:nvSpPr>
          <p:cNvPr id="3" name="Content Placeholder 2">
            <a:extLst>
              <a:ext uri="{FF2B5EF4-FFF2-40B4-BE49-F238E27FC236}">
                <a16:creationId xmlns:a16="http://schemas.microsoft.com/office/drawing/2014/main" id="{0D61760A-70D1-4D7B-ACD8-1B94CC65257E}"/>
              </a:ext>
            </a:extLst>
          </p:cNvPr>
          <p:cNvSpPr>
            <a:spLocks noGrp="1"/>
          </p:cNvSpPr>
          <p:nvPr>
            <p:ph idx="1"/>
          </p:nvPr>
        </p:nvSpPr>
        <p:spPr/>
        <p:txBody>
          <a:bodyPr>
            <a:normAutofit fontScale="92500" lnSpcReduction="10000"/>
          </a:bodyPr>
          <a:lstStyle/>
          <a:p>
            <a:r>
              <a:rPr lang="en-US" dirty="0"/>
              <a:t>To shed light on the </a:t>
            </a:r>
            <a:r>
              <a:rPr lang="en-US" dirty="0" err="1"/>
              <a:t>ConvNet</a:t>
            </a:r>
            <a:r>
              <a:rPr lang="en-US" dirty="0"/>
              <a:t> classification process, we resort to visualization: using the fractionally </a:t>
            </a:r>
            <a:r>
              <a:rPr lang="en-US" dirty="0" err="1"/>
              <a:t>strided</a:t>
            </a:r>
            <a:r>
              <a:rPr lang="en-US" dirty="0"/>
              <a:t> convolutional technique, we back-projects attentive response maps (i.e., filters) in image space. </a:t>
            </a:r>
          </a:p>
          <a:p>
            <a:r>
              <a:rPr lang="en-US" dirty="0"/>
              <a:t>Such attentive response maps identify the parts of the image which are the most important in the classification decision. The top four most activated (i.e., most important) filters from the first, third, and last convolutional layers for each of the three color channels for the </a:t>
            </a:r>
            <a:r>
              <a:rPr lang="en-US" dirty="0" err="1"/>
              <a:t>sc</a:t>
            </a:r>
            <a:r>
              <a:rPr lang="en-US" dirty="0"/>
              <a:t> class. </a:t>
            </a:r>
          </a:p>
          <a:p>
            <a:r>
              <a:rPr lang="en-US" dirty="0"/>
              <a:t>The complexity of the learned filters grows layer by layer, as demonstrated by the increasing number of diffraction peaks spanned by each motif. The sum of the last convolutional layer filters for each class is shown in Fig. 5b; they are class templates automatically learned from the data by the </a:t>
            </a:r>
            <a:r>
              <a:rPr lang="en-US" dirty="0" err="1"/>
              <a:t>ConvNet</a:t>
            </a:r>
            <a:r>
              <a:rPr lang="en-US" dirty="0"/>
              <a:t>.</a:t>
            </a:r>
            <a:endParaRPr lang="en-IN" dirty="0"/>
          </a:p>
        </p:txBody>
      </p:sp>
    </p:spTree>
    <p:extLst>
      <p:ext uri="{BB962C8B-B14F-4D97-AF65-F5344CB8AC3E}">
        <p14:creationId xmlns:p14="http://schemas.microsoft.com/office/powerpoint/2010/main" val="3086868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3699A66-1EDE-4756-A6BF-E66BB7B6CF94}"/>
              </a:ext>
            </a:extLst>
          </p:cNvPr>
          <p:cNvPicPr>
            <a:picLocks noChangeAspect="1"/>
          </p:cNvPicPr>
          <p:nvPr/>
        </p:nvPicPr>
        <p:blipFill>
          <a:blip r:embed="rId2"/>
          <a:stretch>
            <a:fillRect/>
          </a:stretch>
        </p:blipFill>
        <p:spPr>
          <a:xfrm>
            <a:off x="807914" y="162552"/>
            <a:ext cx="10576171" cy="5221414"/>
          </a:xfrm>
          <a:prstGeom prst="rect">
            <a:avLst/>
          </a:prstGeom>
        </p:spPr>
      </p:pic>
      <p:sp>
        <p:nvSpPr>
          <p:cNvPr id="4" name="TextBox 3">
            <a:extLst>
              <a:ext uri="{FF2B5EF4-FFF2-40B4-BE49-F238E27FC236}">
                <a16:creationId xmlns:a16="http://schemas.microsoft.com/office/drawing/2014/main" id="{288870C0-7ED2-4653-B088-61CB78CAFFE3}"/>
              </a:ext>
            </a:extLst>
          </p:cNvPr>
          <p:cNvSpPr txBox="1"/>
          <p:nvPr/>
        </p:nvSpPr>
        <p:spPr>
          <a:xfrm>
            <a:off x="626724" y="5630238"/>
            <a:ext cx="11085815" cy="1477328"/>
          </a:xfrm>
          <a:prstGeom prst="rect">
            <a:avLst/>
          </a:prstGeom>
          <a:noFill/>
        </p:spPr>
        <p:txBody>
          <a:bodyPr wrap="square" rtlCol="0">
            <a:spAutoFit/>
          </a:bodyPr>
          <a:lstStyle/>
          <a:p>
            <a:r>
              <a:rPr lang="en-US" dirty="0"/>
              <a:t>Attentive response maps from the top four most activated filters of the first, third and last convolutional layers for the simple cubic class. The brighter the pixel, the most important is that location for classification. Comparing across layers, we notice that the </a:t>
            </a:r>
            <a:r>
              <a:rPr lang="en-US" dirty="0" err="1"/>
              <a:t>ConvNet</a:t>
            </a:r>
            <a:r>
              <a:rPr lang="en-US" dirty="0"/>
              <a:t> filters are composed in a hierarchical fashion, increasing their complexity from one layer to another. At the third convolutional layer, the </a:t>
            </a:r>
            <a:r>
              <a:rPr lang="en-US" dirty="0" err="1"/>
              <a:t>ConvNet</a:t>
            </a:r>
            <a:r>
              <a:rPr lang="en-US" dirty="0"/>
              <a:t> discovers that the diffraction peaks, and their relative arrangement, are the most effective way to predict crystal classes</a:t>
            </a:r>
            <a:endParaRPr lang="en-IN" dirty="0"/>
          </a:p>
        </p:txBody>
      </p:sp>
    </p:spTree>
    <p:extLst>
      <p:ext uri="{BB962C8B-B14F-4D97-AF65-F5344CB8AC3E}">
        <p14:creationId xmlns:p14="http://schemas.microsoft.com/office/powerpoint/2010/main" val="3682090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C912D-4E4B-475A-9D79-DC0F3EB5449B}"/>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431D7F82-4566-4CA3-8EB2-FE806C5AE47D}"/>
              </a:ext>
            </a:extLst>
          </p:cNvPr>
          <p:cNvSpPr>
            <a:spLocks noGrp="1"/>
          </p:cNvSpPr>
          <p:nvPr>
            <p:ph idx="1"/>
          </p:nvPr>
        </p:nvSpPr>
        <p:spPr/>
        <p:txBody>
          <a:bodyPr>
            <a:normAutofit/>
          </a:bodyPr>
          <a:lstStyle/>
          <a:p>
            <a:r>
              <a:rPr lang="en-IN" dirty="0"/>
              <a:t>Introduction and Motivation</a:t>
            </a:r>
          </a:p>
          <a:p>
            <a:r>
              <a:rPr lang="en-IN" dirty="0"/>
              <a:t>Methods:</a:t>
            </a:r>
          </a:p>
          <a:p>
            <a:pPr lvl="1"/>
            <a:r>
              <a:rPr lang="en-IN" dirty="0"/>
              <a:t>Feature descriptor: Two-dimensional diffraction fingerprint</a:t>
            </a:r>
          </a:p>
          <a:p>
            <a:pPr lvl="1"/>
            <a:r>
              <a:rPr lang="en-IN" dirty="0"/>
              <a:t>Dataset</a:t>
            </a:r>
          </a:p>
          <a:p>
            <a:pPr lvl="1"/>
            <a:r>
              <a:rPr lang="en-IN" dirty="0"/>
              <a:t>Convolutional Neural Network</a:t>
            </a:r>
          </a:p>
          <a:p>
            <a:r>
              <a:rPr lang="en-IN" dirty="0"/>
              <a:t>Results and Discussion: </a:t>
            </a:r>
          </a:p>
          <a:p>
            <a:pPr lvl="1"/>
            <a:r>
              <a:rPr lang="en-IN" dirty="0"/>
              <a:t>Performance on defected crystals, structure transformation pathways</a:t>
            </a:r>
          </a:p>
          <a:p>
            <a:pPr lvl="1"/>
            <a:r>
              <a:rPr lang="en-IN" dirty="0"/>
              <a:t>Opening the black-box using Attentive response maps</a:t>
            </a:r>
          </a:p>
          <a:p>
            <a:pPr lvl="1"/>
            <a:endParaRPr lang="en-IN" dirty="0"/>
          </a:p>
        </p:txBody>
      </p:sp>
    </p:spTree>
    <p:extLst>
      <p:ext uri="{BB962C8B-B14F-4D97-AF65-F5344CB8AC3E}">
        <p14:creationId xmlns:p14="http://schemas.microsoft.com/office/powerpoint/2010/main" val="2427243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044CF-2144-4406-BB3D-452390BB2D7B}"/>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CAC1650D-F313-455D-BEC7-E524AE0B6A9D}"/>
              </a:ext>
            </a:extLst>
          </p:cNvPr>
          <p:cNvSpPr>
            <a:spLocks noGrp="1"/>
          </p:cNvSpPr>
          <p:nvPr>
            <p:ph idx="1"/>
          </p:nvPr>
        </p:nvSpPr>
        <p:spPr>
          <a:xfrm>
            <a:off x="838200" y="1561280"/>
            <a:ext cx="10515600" cy="4931595"/>
          </a:xfrm>
        </p:spPr>
        <p:txBody>
          <a:bodyPr>
            <a:normAutofit/>
          </a:bodyPr>
          <a:lstStyle/>
          <a:p>
            <a:r>
              <a:rPr lang="en-US" dirty="0"/>
              <a:t>An effective way of classifying crystals is to find the group of all transformations under which the system is invariant; in three dimensions, these are described by the concept of </a:t>
            </a:r>
            <a:r>
              <a:rPr lang="en-US" b="1" dirty="0"/>
              <a:t>space groups.</a:t>
            </a:r>
          </a:p>
          <a:p>
            <a:r>
              <a:rPr lang="en-US" dirty="0"/>
              <a:t>Currently, to determine the space group of a given structure, one first determines the allowed symmetry operations, and then compare them with all possible space groups to obtain the correct label.</a:t>
            </a:r>
          </a:p>
          <a:p>
            <a:r>
              <a:rPr lang="en-US" dirty="0"/>
              <a:t>This method works for ideal systems, but in reality there exist </a:t>
            </a:r>
            <a:r>
              <a:rPr lang="en-US" b="1" dirty="0"/>
              <a:t>defects/impurities/noise</a:t>
            </a:r>
            <a:r>
              <a:rPr lang="en-US" dirty="0"/>
              <a:t> in the data.</a:t>
            </a:r>
          </a:p>
          <a:p>
            <a:r>
              <a:rPr lang="en-US" dirty="0"/>
              <a:t>To address this, thresholds need to be set in order to define how loose one wants to be in classifying; different thresholds may lead to different classifications.</a:t>
            </a:r>
            <a:endParaRPr lang="en-IN" dirty="0"/>
          </a:p>
        </p:txBody>
      </p:sp>
    </p:spTree>
    <p:extLst>
      <p:ext uri="{BB962C8B-B14F-4D97-AF65-F5344CB8AC3E}">
        <p14:creationId xmlns:p14="http://schemas.microsoft.com/office/powerpoint/2010/main" val="961049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B2521-0622-456B-AA60-EA5C8A5C9865}"/>
              </a:ext>
            </a:extLst>
          </p:cNvPr>
          <p:cNvSpPr>
            <a:spLocks noGrp="1"/>
          </p:cNvSpPr>
          <p:nvPr>
            <p:ph type="title"/>
          </p:nvPr>
        </p:nvSpPr>
        <p:spPr/>
        <p:txBody>
          <a:bodyPr/>
          <a:lstStyle/>
          <a:p>
            <a:r>
              <a:rPr lang="en-IN" dirty="0"/>
              <a:t>Objectives of this work</a:t>
            </a:r>
          </a:p>
        </p:txBody>
      </p:sp>
      <p:sp>
        <p:nvSpPr>
          <p:cNvPr id="3" name="Content Placeholder 2">
            <a:extLst>
              <a:ext uri="{FF2B5EF4-FFF2-40B4-BE49-F238E27FC236}">
                <a16:creationId xmlns:a16="http://schemas.microsoft.com/office/drawing/2014/main" id="{7BFA6748-3C9A-4A0D-8C68-99B2142F10D9}"/>
              </a:ext>
            </a:extLst>
          </p:cNvPr>
          <p:cNvSpPr>
            <a:spLocks noGrp="1"/>
          </p:cNvSpPr>
          <p:nvPr>
            <p:ph idx="1"/>
          </p:nvPr>
        </p:nvSpPr>
        <p:spPr/>
        <p:txBody>
          <a:bodyPr/>
          <a:lstStyle/>
          <a:p>
            <a:r>
              <a:rPr lang="en-US" dirty="0"/>
              <a:t>Introduce an automatic procedure to classify crystal structures starting from a set of atomic coordinates and lattice vectors.</a:t>
            </a:r>
          </a:p>
          <a:p>
            <a:r>
              <a:rPr lang="en-US" dirty="0"/>
              <a:t>Introduce a way to represent crystal structures (by means of images, i.e., two-dimensional maps of the three-dimensional crystal structures).</a:t>
            </a:r>
          </a:p>
          <a:p>
            <a:r>
              <a:rPr lang="en-IN" dirty="0"/>
              <a:t>Present a classification model based on convolutional neural networks (</a:t>
            </a:r>
            <a:r>
              <a:rPr lang="en-IN" dirty="0" err="1"/>
              <a:t>ConvNe</a:t>
            </a:r>
            <a:r>
              <a:rPr lang="en-US" dirty="0" err="1"/>
              <a:t>ts</a:t>
            </a:r>
            <a:r>
              <a:rPr lang="en-US" dirty="0"/>
              <a:t>).</a:t>
            </a:r>
          </a:p>
          <a:p>
            <a:r>
              <a:rPr lang="en-US" dirty="0"/>
              <a:t>Unfold the internal behavior of the classification model through visualization.</a:t>
            </a:r>
          </a:p>
          <a:p>
            <a:endParaRPr lang="en-IN" dirty="0"/>
          </a:p>
        </p:txBody>
      </p:sp>
    </p:spTree>
    <p:extLst>
      <p:ext uri="{BB962C8B-B14F-4D97-AF65-F5344CB8AC3E}">
        <p14:creationId xmlns:p14="http://schemas.microsoft.com/office/powerpoint/2010/main" val="3767360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9C681-6797-4DAF-9F21-A85D3D772976}"/>
              </a:ext>
            </a:extLst>
          </p:cNvPr>
          <p:cNvSpPr>
            <a:spLocks noGrp="1"/>
          </p:cNvSpPr>
          <p:nvPr>
            <p:ph type="title"/>
          </p:nvPr>
        </p:nvSpPr>
        <p:spPr>
          <a:xfrm>
            <a:off x="838199" y="282931"/>
            <a:ext cx="10515600" cy="1325563"/>
          </a:xfrm>
        </p:spPr>
        <p:txBody>
          <a:bodyPr/>
          <a:lstStyle/>
          <a:p>
            <a:r>
              <a:rPr lang="en-IN" dirty="0"/>
              <a:t>Workflow:</a:t>
            </a:r>
          </a:p>
        </p:txBody>
      </p:sp>
      <p:pic>
        <p:nvPicPr>
          <p:cNvPr id="5" name="Content Placeholder 4">
            <a:extLst>
              <a:ext uri="{FF2B5EF4-FFF2-40B4-BE49-F238E27FC236}">
                <a16:creationId xmlns:a16="http://schemas.microsoft.com/office/drawing/2014/main" id="{6F82CFD7-8F10-41FB-B2B2-DFC5C82B27C1}"/>
              </a:ext>
            </a:extLst>
          </p:cNvPr>
          <p:cNvPicPr>
            <a:picLocks noGrp="1" noChangeAspect="1"/>
          </p:cNvPicPr>
          <p:nvPr>
            <p:ph idx="1"/>
          </p:nvPr>
        </p:nvPicPr>
        <p:blipFill>
          <a:blip r:embed="rId2"/>
          <a:stretch>
            <a:fillRect/>
          </a:stretch>
        </p:blipFill>
        <p:spPr>
          <a:xfrm>
            <a:off x="3599875" y="659396"/>
            <a:ext cx="4992248" cy="5539208"/>
          </a:xfrm>
        </p:spPr>
      </p:pic>
    </p:spTree>
    <p:extLst>
      <p:ext uri="{BB962C8B-B14F-4D97-AF65-F5344CB8AC3E}">
        <p14:creationId xmlns:p14="http://schemas.microsoft.com/office/powerpoint/2010/main" val="900226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181E0-4D1B-4FA4-9919-5C834AE68DD8}"/>
              </a:ext>
            </a:extLst>
          </p:cNvPr>
          <p:cNvSpPr>
            <a:spLocks noGrp="1"/>
          </p:cNvSpPr>
          <p:nvPr>
            <p:ph type="title"/>
          </p:nvPr>
        </p:nvSpPr>
        <p:spPr/>
        <p:txBody>
          <a:bodyPr/>
          <a:lstStyle/>
          <a:p>
            <a:r>
              <a:rPr lang="en-IN" dirty="0"/>
              <a:t>Feature Descriptor</a:t>
            </a:r>
          </a:p>
        </p:txBody>
      </p:sp>
      <p:sp>
        <p:nvSpPr>
          <p:cNvPr id="3" name="Content Placeholder 2">
            <a:extLst>
              <a:ext uri="{FF2B5EF4-FFF2-40B4-BE49-F238E27FC236}">
                <a16:creationId xmlns:a16="http://schemas.microsoft.com/office/drawing/2014/main" id="{6EDF5D15-A6A2-4E47-B119-41CBEDBA06C5}"/>
              </a:ext>
            </a:extLst>
          </p:cNvPr>
          <p:cNvSpPr>
            <a:spLocks noGrp="1"/>
          </p:cNvSpPr>
          <p:nvPr>
            <p:ph idx="1"/>
          </p:nvPr>
        </p:nvSpPr>
        <p:spPr>
          <a:xfrm>
            <a:off x="838200" y="1592494"/>
            <a:ext cx="10515600" cy="4584469"/>
          </a:xfrm>
        </p:spPr>
        <p:txBody>
          <a:bodyPr>
            <a:normAutofit/>
          </a:bodyPr>
          <a:lstStyle/>
          <a:p>
            <a:r>
              <a:rPr lang="en-US" dirty="0"/>
              <a:t>The first necessary step to perform any machine learning is to represent the material under consideration in a way that is understandable for a computer. This representation should contain all the relevant information on the system needed for the desired learning task.</a:t>
            </a:r>
          </a:p>
          <a:p>
            <a:r>
              <a:rPr lang="en-US" dirty="0"/>
              <a:t>In the case of crystal structure recognition, however, it is essential that the descriptor captures system’s symmetries in a compact way, while being size invariant in order to reflect the infinite nature of crystals.</a:t>
            </a:r>
          </a:p>
          <a:p>
            <a:r>
              <a:rPr lang="en-US" dirty="0"/>
              <a:t>Periodicity and prevailing symmetries are evident in reciprocal space, hence switching to reciprocal coordinates is useful.</a:t>
            </a:r>
            <a:endParaRPr lang="en-IN" dirty="0"/>
          </a:p>
        </p:txBody>
      </p:sp>
    </p:spTree>
    <p:extLst>
      <p:ext uri="{BB962C8B-B14F-4D97-AF65-F5344CB8AC3E}">
        <p14:creationId xmlns:p14="http://schemas.microsoft.com/office/powerpoint/2010/main" val="1967861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996D1-E6F8-425E-B857-F5F82B7AAFA2}"/>
              </a:ext>
            </a:extLst>
          </p:cNvPr>
          <p:cNvSpPr>
            <a:spLocks noGrp="1"/>
          </p:cNvSpPr>
          <p:nvPr>
            <p:ph type="title"/>
          </p:nvPr>
        </p:nvSpPr>
        <p:spPr/>
        <p:txBody>
          <a:bodyPr/>
          <a:lstStyle/>
          <a:p>
            <a:r>
              <a:rPr lang="en-IN" dirty="0"/>
              <a:t>Feature Descriptor</a:t>
            </a:r>
          </a:p>
        </p:txBody>
      </p:sp>
      <p:sp>
        <p:nvSpPr>
          <p:cNvPr id="3" name="Content Placeholder 2">
            <a:extLst>
              <a:ext uri="{FF2B5EF4-FFF2-40B4-BE49-F238E27FC236}">
                <a16:creationId xmlns:a16="http://schemas.microsoft.com/office/drawing/2014/main" id="{0D51442F-A629-4BAA-B2AE-C7F01A6C9AD9}"/>
              </a:ext>
            </a:extLst>
          </p:cNvPr>
          <p:cNvSpPr>
            <a:spLocks noGrp="1"/>
          </p:cNvSpPr>
          <p:nvPr>
            <p:ph idx="1"/>
          </p:nvPr>
        </p:nvSpPr>
        <p:spPr>
          <a:xfrm>
            <a:off x="838200" y="1458930"/>
            <a:ext cx="10515600" cy="4718033"/>
          </a:xfrm>
        </p:spPr>
        <p:txBody>
          <a:bodyPr>
            <a:normAutofit fontScale="92500"/>
          </a:bodyPr>
          <a:lstStyle/>
          <a:p>
            <a:r>
              <a:rPr lang="en-US" dirty="0"/>
              <a:t>The scattering of an incident plane wave through the crystal can be simulated, and then the diffraction pattern in the detector plane orthogonal to that incident wave is computed.</a:t>
            </a:r>
          </a:p>
          <a:p>
            <a:r>
              <a:rPr lang="en-US" dirty="0"/>
              <a:t>The amplitude Ψ, which originates from the scattering of a plane wave with wave vector k</a:t>
            </a:r>
            <a:r>
              <a:rPr lang="en-US" baseline="-25000" dirty="0"/>
              <a:t>0</a:t>
            </a:r>
            <a:r>
              <a:rPr lang="en-US" dirty="0"/>
              <a:t> by N</a:t>
            </a:r>
            <a:r>
              <a:rPr lang="en-US" baseline="-25000" dirty="0"/>
              <a:t>a</a:t>
            </a:r>
            <a:r>
              <a:rPr lang="en-US" dirty="0"/>
              <a:t> atoms of species a at positions </a:t>
            </a:r>
            <a:r>
              <a:rPr lang="en-US" dirty="0" err="1"/>
              <a:t>x</a:t>
            </a:r>
            <a:r>
              <a:rPr lang="en-US" baseline="-25000" dirty="0" err="1"/>
              <a:t>j</a:t>
            </a:r>
            <a:r>
              <a:rPr lang="en-US" baseline="30000" dirty="0"/>
              <a:t>(a)</a:t>
            </a:r>
            <a:r>
              <a:rPr lang="en-US" dirty="0"/>
              <a:t> in the material can be written as:</a:t>
            </a:r>
          </a:p>
          <a:p>
            <a:pPr marL="0" indent="0">
              <a:buNone/>
            </a:pPr>
            <a:endParaRPr lang="en-US" dirty="0"/>
          </a:p>
          <a:p>
            <a:pPr marL="0" indent="0">
              <a:buNone/>
            </a:pPr>
            <a:endParaRPr lang="en-US" dirty="0"/>
          </a:p>
          <a:p>
            <a:pPr marL="0" indent="0">
              <a:buNone/>
            </a:pPr>
            <a:endParaRPr lang="en-US" dirty="0"/>
          </a:p>
          <a:p>
            <a:r>
              <a:rPr lang="en-US" dirty="0"/>
              <a:t>here r</a:t>
            </a:r>
            <a:r>
              <a:rPr lang="en-US" baseline="-25000" dirty="0"/>
              <a:t>0</a:t>
            </a:r>
            <a:r>
              <a:rPr lang="en-US" dirty="0"/>
              <a:t> is the Thomson scattering length, q = k</a:t>
            </a:r>
            <a:r>
              <a:rPr lang="en-US" baseline="-25000" dirty="0"/>
              <a:t>1</a:t>
            </a:r>
            <a:r>
              <a:rPr lang="en-US" dirty="0"/>
              <a:t> − k</a:t>
            </a:r>
            <a:r>
              <a:rPr lang="en-US" baseline="-25000" dirty="0"/>
              <a:t>0</a:t>
            </a:r>
            <a:r>
              <a:rPr lang="en-US" dirty="0"/>
              <a:t> is the scattering wave vector, x′ the corresponding position in the detector plane, and r=|x′|</a:t>
            </a:r>
            <a:endParaRPr lang="en-IN" dirty="0"/>
          </a:p>
        </p:txBody>
      </p:sp>
      <p:pic>
        <p:nvPicPr>
          <p:cNvPr id="5" name="Picture 4">
            <a:extLst>
              <a:ext uri="{FF2B5EF4-FFF2-40B4-BE49-F238E27FC236}">
                <a16:creationId xmlns:a16="http://schemas.microsoft.com/office/drawing/2014/main" id="{C9FE01BE-C3A2-400E-9975-FF9950E87399}"/>
              </a:ext>
            </a:extLst>
          </p:cNvPr>
          <p:cNvPicPr>
            <a:picLocks noChangeAspect="1"/>
          </p:cNvPicPr>
          <p:nvPr/>
        </p:nvPicPr>
        <p:blipFill rotWithShape="1">
          <a:blip r:embed="rId2"/>
          <a:srcRect t="6542"/>
          <a:stretch/>
        </p:blipFill>
        <p:spPr>
          <a:xfrm>
            <a:off x="2696368" y="3910413"/>
            <a:ext cx="6462265" cy="1191802"/>
          </a:xfrm>
          <a:prstGeom prst="rect">
            <a:avLst/>
          </a:prstGeom>
        </p:spPr>
      </p:pic>
    </p:spTree>
    <p:extLst>
      <p:ext uri="{BB962C8B-B14F-4D97-AF65-F5344CB8AC3E}">
        <p14:creationId xmlns:p14="http://schemas.microsoft.com/office/powerpoint/2010/main" val="1904375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A5F15-0B77-49AB-9CEA-D49E3737FFE2}"/>
              </a:ext>
            </a:extLst>
          </p:cNvPr>
          <p:cNvSpPr>
            <a:spLocks noGrp="1"/>
          </p:cNvSpPr>
          <p:nvPr>
            <p:ph type="title"/>
          </p:nvPr>
        </p:nvSpPr>
        <p:spPr/>
        <p:txBody>
          <a:bodyPr/>
          <a:lstStyle/>
          <a:p>
            <a:r>
              <a:rPr lang="en-IN" dirty="0"/>
              <a:t>Feature Descriptor</a:t>
            </a:r>
          </a:p>
        </p:txBody>
      </p:sp>
      <p:sp>
        <p:nvSpPr>
          <p:cNvPr id="3" name="Content Placeholder 2">
            <a:extLst>
              <a:ext uri="{FF2B5EF4-FFF2-40B4-BE49-F238E27FC236}">
                <a16:creationId xmlns:a16="http://schemas.microsoft.com/office/drawing/2014/main" id="{867A7B6B-7F95-4BB7-BF49-36D331377921}"/>
              </a:ext>
            </a:extLst>
          </p:cNvPr>
          <p:cNvSpPr>
            <a:spLocks noGrp="1"/>
          </p:cNvSpPr>
          <p:nvPr>
            <p:ph idx="1"/>
          </p:nvPr>
        </p:nvSpPr>
        <p:spPr/>
        <p:txBody>
          <a:bodyPr/>
          <a:lstStyle/>
          <a:p>
            <a:r>
              <a:rPr lang="en-US" dirty="0"/>
              <a:t>Assuming elastic scattering, we have that |k</a:t>
            </a:r>
            <a:r>
              <a:rPr lang="en-US" baseline="-25000" dirty="0"/>
              <a:t>0</a:t>
            </a:r>
            <a:r>
              <a:rPr lang="en-US" dirty="0"/>
              <a:t>|  = |k</a:t>
            </a:r>
            <a:r>
              <a:rPr lang="en-US" baseline="-25000" dirty="0"/>
              <a:t>1</a:t>
            </a:r>
            <a:r>
              <a:rPr lang="en-US" dirty="0"/>
              <a:t>| = 2π/λ, where λ is the wavelength of the incident radiation. The quantity </a:t>
            </a:r>
            <a:r>
              <a:rPr lang="en-US" dirty="0" err="1"/>
              <a:t>f</a:t>
            </a:r>
            <a:r>
              <a:rPr lang="en-US" baseline="-25000" dirty="0" err="1"/>
              <a:t>a</a:t>
            </a:r>
            <a:r>
              <a:rPr lang="en-US" baseline="30000" dirty="0" err="1"/>
              <a:t>λ</a:t>
            </a:r>
            <a:r>
              <a:rPr lang="en-US" dirty="0"/>
              <a:t>(θ) is the X-ray form factor; it describes how an isolated atom of species a scatters incident radiation with wavelength λ and scattering angle θ.</a:t>
            </a:r>
          </a:p>
          <a:p>
            <a:endParaRPr lang="en-US" dirty="0"/>
          </a:p>
          <a:p>
            <a:pPr marL="0" indent="0">
              <a:buNone/>
            </a:pPr>
            <a:r>
              <a:rPr lang="en-US" dirty="0"/>
              <a:t>where Ω(θ) is the solid angle covered by our (theoretical) detector, and A is a (inessential) constant determined by normalization with respect to the brightest peak</a:t>
            </a:r>
            <a:endParaRPr lang="en-IN" dirty="0"/>
          </a:p>
        </p:txBody>
      </p:sp>
      <p:pic>
        <p:nvPicPr>
          <p:cNvPr id="5" name="Picture 4">
            <a:extLst>
              <a:ext uri="{FF2B5EF4-FFF2-40B4-BE49-F238E27FC236}">
                <a16:creationId xmlns:a16="http://schemas.microsoft.com/office/drawing/2014/main" id="{41EFE359-45C3-44E2-BC85-A00C116A022D}"/>
              </a:ext>
            </a:extLst>
          </p:cNvPr>
          <p:cNvPicPr>
            <a:picLocks noChangeAspect="1"/>
          </p:cNvPicPr>
          <p:nvPr/>
        </p:nvPicPr>
        <p:blipFill rotWithShape="1">
          <a:blip r:embed="rId2"/>
          <a:srcRect r="1606"/>
          <a:stretch/>
        </p:blipFill>
        <p:spPr>
          <a:xfrm>
            <a:off x="3952578" y="3324151"/>
            <a:ext cx="3709755" cy="806063"/>
          </a:xfrm>
          <a:prstGeom prst="rect">
            <a:avLst/>
          </a:prstGeom>
        </p:spPr>
      </p:pic>
      <p:pic>
        <p:nvPicPr>
          <p:cNvPr id="6" name="Picture 5">
            <a:extLst>
              <a:ext uri="{FF2B5EF4-FFF2-40B4-BE49-F238E27FC236}">
                <a16:creationId xmlns:a16="http://schemas.microsoft.com/office/drawing/2014/main" id="{6030D39F-737B-42E0-92B5-843CD885870C}"/>
              </a:ext>
            </a:extLst>
          </p:cNvPr>
          <p:cNvPicPr>
            <a:picLocks noChangeAspect="1"/>
          </p:cNvPicPr>
          <p:nvPr/>
        </p:nvPicPr>
        <p:blipFill>
          <a:blip r:embed="rId3"/>
          <a:stretch>
            <a:fillRect/>
          </a:stretch>
        </p:blipFill>
        <p:spPr>
          <a:xfrm>
            <a:off x="9297980" y="4211641"/>
            <a:ext cx="4111640" cy="3186521"/>
          </a:xfrm>
          <a:prstGeom prst="rect">
            <a:avLst/>
          </a:prstGeom>
        </p:spPr>
      </p:pic>
    </p:spTree>
    <p:extLst>
      <p:ext uri="{BB962C8B-B14F-4D97-AF65-F5344CB8AC3E}">
        <p14:creationId xmlns:p14="http://schemas.microsoft.com/office/powerpoint/2010/main" val="2059689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CC082-2D3D-4C9B-8A0D-2B408659127E}"/>
              </a:ext>
            </a:extLst>
          </p:cNvPr>
          <p:cNvSpPr>
            <a:spLocks noGrp="1"/>
          </p:cNvSpPr>
          <p:nvPr>
            <p:ph type="title"/>
          </p:nvPr>
        </p:nvSpPr>
        <p:spPr/>
        <p:txBody>
          <a:bodyPr/>
          <a:lstStyle/>
          <a:p>
            <a:r>
              <a:rPr lang="en-IN" dirty="0"/>
              <a:t>Feature Descriptor</a:t>
            </a:r>
          </a:p>
        </p:txBody>
      </p:sp>
      <p:sp>
        <p:nvSpPr>
          <p:cNvPr id="3" name="Content Placeholder 2">
            <a:extLst>
              <a:ext uri="{FF2B5EF4-FFF2-40B4-BE49-F238E27FC236}">
                <a16:creationId xmlns:a16="http://schemas.microsoft.com/office/drawing/2014/main" id="{E36958FC-56C0-43C8-8F76-0279BEFBFC84}"/>
              </a:ext>
            </a:extLst>
          </p:cNvPr>
          <p:cNvSpPr>
            <a:spLocks noGrp="1"/>
          </p:cNvSpPr>
          <p:nvPr>
            <p:ph idx="1"/>
          </p:nvPr>
        </p:nvSpPr>
        <p:spPr/>
        <p:txBody>
          <a:bodyPr>
            <a:normAutofit/>
          </a:bodyPr>
          <a:lstStyle/>
          <a:p>
            <a:r>
              <a:rPr lang="en-US" dirty="0"/>
              <a:t>For each structure we first construct the standard conventional cell. Then, we rotate the structure 45° clockwise and counterclockwise about a given crystal axis (e.g., x), calculate the diffraction pattern for each rotation, and superimpose the two patterns. </a:t>
            </a:r>
          </a:p>
          <a:p>
            <a:r>
              <a:rPr lang="en-US" dirty="0"/>
              <a:t>This procedure is then repeated for all three crystal axes. The final result is represented as one RGB image for crystal structure, where each color channel shows the diffraction patterns obtained by rotating about a given axis. </a:t>
            </a:r>
          </a:p>
          <a:p>
            <a:r>
              <a:rPr lang="en-US" dirty="0"/>
              <a:t>Each system is thus described as an image, and we term this descriptor two-dimensional diffraction fingerprint (D</a:t>
            </a:r>
            <a:r>
              <a:rPr lang="en-US" baseline="-25000" dirty="0"/>
              <a:t>F</a:t>
            </a:r>
            <a:r>
              <a:rPr lang="en-US" dirty="0"/>
              <a:t>).</a:t>
            </a:r>
            <a:endParaRPr lang="en-IN" dirty="0"/>
          </a:p>
        </p:txBody>
      </p:sp>
    </p:spTree>
    <p:extLst>
      <p:ext uri="{BB962C8B-B14F-4D97-AF65-F5344CB8AC3E}">
        <p14:creationId xmlns:p14="http://schemas.microsoft.com/office/powerpoint/2010/main" val="19656890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924</TotalTime>
  <Words>1303</Words>
  <Application>Microsoft Office PowerPoint</Application>
  <PresentationFormat>Widescreen</PresentationFormat>
  <Paragraphs>61</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Insightful Classification of Crystal Structures using Deep Learning</vt:lpstr>
      <vt:lpstr>Contents</vt:lpstr>
      <vt:lpstr>Introduction</vt:lpstr>
      <vt:lpstr>Objectives of this work</vt:lpstr>
      <vt:lpstr>Workflow:</vt:lpstr>
      <vt:lpstr>Feature Descriptor</vt:lpstr>
      <vt:lpstr>Feature Descriptor</vt:lpstr>
      <vt:lpstr>Feature Descriptor</vt:lpstr>
      <vt:lpstr>Feature Descriptor</vt:lpstr>
      <vt:lpstr>Dataset</vt:lpstr>
      <vt:lpstr>PowerPoint Presentation</vt:lpstr>
      <vt:lpstr>Classification Model - CNN</vt:lpstr>
      <vt:lpstr>Predictions during structural transitions</vt:lpstr>
      <vt:lpstr>Opening the “Black-Box”</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Insightful Classification of Crystal Structures using Deep Learning</dc:title>
  <dc:creator>vir karan</dc:creator>
  <cp:lastModifiedBy>vir karan</cp:lastModifiedBy>
  <cp:revision>15</cp:revision>
  <dcterms:created xsi:type="dcterms:W3CDTF">2022-04-07T11:27:11Z</dcterms:created>
  <dcterms:modified xsi:type="dcterms:W3CDTF">2022-04-17T15:52:14Z</dcterms:modified>
</cp:coreProperties>
</file>