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7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067B7-4A02-4E9A-95C5-F713F48D69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2BE410B-836B-4540-9A58-6B73574291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68BA5B5-70DF-4CFA-9375-708F9F9C2F6A}"/>
              </a:ext>
            </a:extLst>
          </p:cNvPr>
          <p:cNvSpPr>
            <a:spLocks noGrp="1"/>
          </p:cNvSpPr>
          <p:nvPr>
            <p:ph type="dt" sz="half" idx="10"/>
          </p:nvPr>
        </p:nvSpPr>
        <p:spPr/>
        <p:txBody>
          <a:bodyPr/>
          <a:lstStyle/>
          <a:p>
            <a:fld id="{B61BEF0D-F0BB-DE4B-95CE-6DB70DBA9567}" type="datetimeFigureOut">
              <a:rPr lang="en-US" smtClean="0"/>
              <a:pPr/>
              <a:t>1/8/2021</a:t>
            </a:fld>
            <a:endParaRPr lang="en-US" dirty="0"/>
          </a:p>
        </p:txBody>
      </p:sp>
      <p:sp>
        <p:nvSpPr>
          <p:cNvPr id="5" name="Footer Placeholder 4">
            <a:extLst>
              <a:ext uri="{FF2B5EF4-FFF2-40B4-BE49-F238E27FC236}">
                <a16:creationId xmlns:a16="http://schemas.microsoft.com/office/drawing/2014/main" id="{09F6E4CD-4194-44A1-86CA-AFB4316899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B087B6-A7D8-4286-BA5B-B80E94E3BD9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362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C45B-3FE8-4AF8-8626-4623479B510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73423DB-3114-4002-AE3A-5EA90B204F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3D89962-1EBF-4C3E-8298-A4F20D6A6B26}"/>
              </a:ext>
            </a:extLst>
          </p:cNvPr>
          <p:cNvSpPr>
            <a:spLocks noGrp="1"/>
          </p:cNvSpPr>
          <p:nvPr>
            <p:ph type="dt" sz="half" idx="10"/>
          </p:nvPr>
        </p:nvSpPr>
        <p:spPr/>
        <p:txBody>
          <a:bodyPr/>
          <a:lstStyle/>
          <a:p>
            <a:fld id="{B61BEF0D-F0BB-DE4B-95CE-6DB70DBA9567}" type="datetimeFigureOut">
              <a:rPr lang="en-US" smtClean="0"/>
              <a:pPr/>
              <a:t>1/8/2021</a:t>
            </a:fld>
            <a:endParaRPr lang="en-US" dirty="0"/>
          </a:p>
        </p:txBody>
      </p:sp>
      <p:sp>
        <p:nvSpPr>
          <p:cNvPr id="5" name="Footer Placeholder 4">
            <a:extLst>
              <a:ext uri="{FF2B5EF4-FFF2-40B4-BE49-F238E27FC236}">
                <a16:creationId xmlns:a16="http://schemas.microsoft.com/office/drawing/2014/main" id="{A818E9B3-10FF-4E4C-A5B5-FF2F9F64E0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334C82-7A25-4096-B898-B62F2287D1A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4189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E944BB-E81C-4962-9592-31E5327297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809F8C7-A771-42A2-93A8-57691FCED9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CBCCE2F-C9D6-4EEB-B2FF-81993133C151}"/>
              </a:ext>
            </a:extLst>
          </p:cNvPr>
          <p:cNvSpPr>
            <a:spLocks noGrp="1"/>
          </p:cNvSpPr>
          <p:nvPr>
            <p:ph type="dt" sz="half" idx="10"/>
          </p:nvPr>
        </p:nvSpPr>
        <p:spPr/>
        <p:txBody>
          <a:bodyPr/>
          <a:lstStyle/>
          <a:p>
            <a:fld id="{B61BEF0D-F0BB-DE4B-95CE-6DB70DBA9567}" type="datetimeFigureOut">
              <a:rPr lang="en-US" smtClean="0"/>
              <a:pPr/>
              <a:t>1/8/2021</a:t>
            </a:fld>
            <a:endParaRPr lang="en-US" dirty="0"/>
          </a:p>
        </p:txBody>
      </p:sp>
      <p:sp>
        <p:nvSpPr>
          <p:cNvPr id="5" name="Footer Placeholder 4">
            <a:extLst>
              <a:ext uri="{FF2B5EF4-FFF2-40B4-BE49-F238E27FC236}">
                <a16:creationId xmlns:a16="http://schemas.microsoft.com/office/drawing/2014/main" id="{3EBE0258-55CF-47E0-957E-3C8BE456EB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5AF216-340D-49CF-98B4-7437AE2627C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3099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15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187E-2DAA-461C-9D1E-9CBAD2C862E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1B4B36E-59F7-461D-850C-DFB0E543C4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1A220B6-5957-4D61-B38D-F045F73A0402}"/>
              </a:ext>
            </a:extLst>
          </p:cNvPr>
          <p:cNvSpPr>
            <a:spLocks noGrp="1"/>
          </p:cNvSpPr>
          <p:nvPr>
            <p:ph type="dt" sz="half" idx="10"/>
          </p:nvPr>
        </p:nvSpPr>
        <p:spPr/>
        <p:txBody>
          <a:bodyPr/>
          <a:lstStyle/>
          <a:p>
            <a:fld id="{B61BEF0D-F0BB-DE4B-95CE-6DB70DBA9567}" type="datetimeFigureOut">
              <a:rPr lang="en-US" smtClean="0"/>
              <a:pPr/>
              <a:t>1/8/2021</a:t>
            </a:fld>
            <a:endParaRPr lang="en-US" dirty="0"/>
          </a:p>
        </p:txBody>
      </p:sp>
      <p:sp>
        <p:nvSpPr>
          <p:cNvPr id="5" name="Footer Placeholder 4">
            <a:extLst>
              <a:ext uri="{FF2B5EF4-FFF2-40B4-BE49-F238E27FC236}">
                <a16:creationId xmlns:a16="http://schemas.microsoft.com/office/drawing/2014/main" id="{59B27B28-8952-4512-A1DE-08D6453F46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0C27FAA-0663-4369-B5F6-BCA3288B60C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5696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F960A-BCAE-455C-BB09-E30AA78030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AF3F2BD-B766-40E8-8AF6-9DEDE4396C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9775E4-7836-4DEB-8094-84D1AB6B4B44}"/>
              </a:ext>
            </a:extLst>
          </p:cNvPr>
          <p:cNvSpPr>
            <a:spLocks noGrp="1"/>
          </p:cNvSpPr>
          <p:nvPr>
            <p:ph type="dt" sz="half" idx="10"/>
          </p:nvPr>
        </p:nvSpPr>
        <p:spPr/>
        <p:txBody>
          <a:bodyPr/>
          <a:lstStyle/>
          <a:p>
            <a:fld id="{B61BEF0D-F0BB-DE4B-95CE-6DB70DBA9567}" type="datetimeFigureOut">
              <a:rPr lang="en-US" smtClean="0"/>
              <a:pPr/>
              <a:t>1/8/2021</a:t>
            </a:fld>
            <a:endParaRPr lang="en-US" dirty="0"/>
          </a:p>
        </p:txBody>
      </p:sp>
      <p:sp>
        <p:nvSpPr>
          <p:cNvPr id="5" name="Footer Placeholder 4">
            <a:extLst>
              <a:ext uri="{FF2B5EF4-FFF2-40B4-BE49-F238E27FC236}">
                <a16:creationId xmlns:a16="http://schemas.microsoft.com/office/drawing/2014/main" id="{18DD9FD4-A4E7-443C-89C5-5D63548952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93BE8C-E424-46AE-BF63-97BA85740CC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783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4825-FF4E-449E-BE9B-84F9FA41552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86E56BB-0985-4B73-9CEB-A115A076B8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F596F0C-48E1-441C-9AFC-BFACCA205D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A0B446E-B2AF-4183-AE29-3EAD017F915D}"/>
              </a:ext>
            </a:extLst>
          </p:cNvPr>
          <p:cNvSpPr>
            <a:spLocks noGrp="1"/>
          </p:cNvSpPr>
          <p:nvPr>
            <p:ph type="dt" sz="half" idx="10"/>
          </p:nvPr>
        </p:nvSpPr>
        <p:spPr/>
        <p:txBody>
          <a:bodyPr/>
          <a:lstStyle/>
          <a:p>
            <a:fld id="{B61BEF0D-F0BB-DE4B-95CE-6DB70DBA9567}" type="datetimeFigureOut">
              <a:rPr lang="en-US" smtClean="0"/>
              <a:pPr/>
              <a:t>1/8/2021</a:t>
            </a:fld>
            <a:endParaRPr lang="en-US" dirty="0"/>
          </a:p>
        </p:txBody>
      </p:sp>
      <p:sp>
        <p:nvSpPr>
          <p:cNvPr id="6" name="Footer Placeholder 5">
            <a:extLst>
              <a:ext uri="{FF2B5EF4-FFF2-40B4-BE49-F238E27FC236}">
                <a16:creationId xmlns:a16="http://schemas.microsoft.com/office/drawing/2014/main" id="{CCB5A8AA-C868-4246-841D-39F0D030AAC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FD4B05E-B087-4A97-B3B5-EBF30091405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9776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9E5C-5F65-4BDF-95C8-BEB3A7FDB5E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6CB9E93-E921-4A10-AC5D-D7E1040F51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E92C34-A821-4FCF-A29D-AD03DAD45F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1CD4054-CF0E-4E2A-8737-FEF02E00A8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44D32F-EA11-4F60-9C1A-117D8345B6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E3E86E7-85D1-41B5-8E38-26F8EAC5136E}"/>
              </a:ext>
            </a:extLst>
          </p:cNvPr>
          <p:cNvSpPr>
            <a:spLocks noGrp="1"/>
          </p:cNvSpPr>
          <p:nvPr>
            <p:ph type="dt" sz="half" idx="10"/>
          </p:nvPr>
        </p:nvSpPr>
        <p:spPr/>
        <p:txBody>
          <a:bodyPr/>
          <a:lstStyle/>
          <a:p>
            <a:fld id="{B61BEF0D-F0BB-DE4B-95CE-6DB70DBA9567}" type="datetimeFigureOut">
              <a:rPr lang="en-US" smtClean="0"/>
              <a:pPr/>
              <a:t>1/8/2021</a:t>
            </a:fld>
            <a:endParaRPr lang="en-US" dirty="0"/>
          </a:p>
        </p:txBody>
      </p:sp>
      <p:sp>
        <p:nvSpPr>
          <p:cNvPr id="8" name="Footer Placeholder 7">
            <a:extLst>
              <a:ext uri="{FF2B5EF4-FFF2-40B4-BE49-F238E27FC236}">
                <a16:creationId xmlns:a16="http://schemas.microsoft.com/office/drawing/2014/main" id="{619B1952-68B2-4592-B0C7-40D94358634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42DD014-5EA6-4310-94FE-51EEB977394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5582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D6ED8-13D4-4D84-A3D5-C221BDCB399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3F8667D-4784-4940-848E-AE1CC80FD06C}"/>
              </a:ext>
            </a:extLst>
          </p:cNvPr>
          <p:cNvSpPr>
            <a:spLocks noGrp="1"/>
          </p:cNvSpPr>
          <p:nvPr>
            <p:ph type="dt" sz="half" idx="10"/>
          </p:nvPr>
        </p:nvSpPr>
        <p:spPr/>
        <p:txBody>
          <a:bodyPr/>
          <a:lstStyle/>
          <a:p>
            <a:fld id="{B61BEF0D-F0BB-DE4B-95CE-6DB70DBA9567}" type="datetimeFigureOut">
              <a:rPr lang="en-US" smtClean="0"/>
              <a:pPr/>
              <a:t>1/8/2021</a:t>
            </a:fld>
            <a:endParaRPr lang="en-US" dirty="0"/>
          </a:p>
        </p:txBody>
      </p:sp>
      <p:sp>
        <p:nvSpPr>
          <p:cNvPr id="4" name="Footer Placeholder 3">
            <a:extLst>
              <a:ext uri="{FF2B5EF4-FFF2-40B4-BE49-F238E27FC236}">
                <a16:creationId xmlns:a16="http://schemas.microsoft.com/office/drawing/2014/main" id="{10F0CAA5-2BFC-4F20-A925-0FC3CC43AC5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8A5B2B1-42D4-4EA3-9501-42E21E4B43E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568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A27DE7-D0F0-484B-840D-961BE0684561}"/>
              </a:ext>
            </a:extLst>
          </p:cNvPr>
          <p:cNvSpPr>
            <a:spLocks noGrp="1"/>
          </p:cNvSpPr>
          <p:nvPr>
            <p:ph type="dt" sz="half" idx="10"/>
          </p:nvPr>
        </p:nvSpPr>
        <p:spPr/>
        <p:txBody>
          <a:bodyPr/>
          <a:lstStyle/>
          <a:p>
            <a:fld id="{B61BEF0D-F0BB-DE4B-95CE-6DB70DBA9567}" type="datetimeFigureOut">
              <a:rPr lang="en-US" smtClean="0"/>
              <a:pPr/>
              <a:t>1/8/2021</a:t>
            </a:fld>
            <a:endParaRPr lang="en-US" dirty="0"/>
          </a:p>
        </p:txBody>
      </p:sp>
      <p:sp>
        <p:nvSpPr>
          <p:cNvPr id="3" name="Footer Placeholder 2">
            <a:extLst>
              <a:ext uri="{FF2B5EF4-FFF2-40B4-BE49-F238E27FC236}">
                <a16:creationId xmlns:a16="http://schemas.microsoft.com/office/drawing/2014/main" id="{B593AD86-FE43-4898-BB04-0FCBD09EB26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990D86D-F254-4623-A851-222FD37DC4B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4300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2A66-799C-44B1-938B-85371A8290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B84121E-F0A6-4A71-B8CB-8E31CA82B3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F12C443-0C7C-4148-AB29-8D11A3AD39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9864BC-1F38-4F9A-92E3-F4118EF4C20D}"/>
              </a:ext>
            </a:extLst>
          </p:cNvPr>
          <p:cNvSpPr>
            <a:spLocks noGrp="1"/>
          </p:cNvSpPr>
          <p:nvPr>
            <p:ph type="dt" sz="half" idx="10"/>
          </p:nvPr>
        </p:nvSpPr>
        <p:spPr/>
        <p:txBody>
          <a:bodyPr/>
          <a:lstStyle/>
          <a:p>
            <a:fld id="{B61BEF0D-F0BB-DE4B-95CE-6DB70DBA9567}" type="datetimeFigureOut">
              <a:rPr lang="en-US" smtClean="0"/>
              <a:pPr/>
              <a:t>1/8/2021</a:t>
            </a:fld>
            <a:endParaRPr lang="en-US" dirty="0"/>
          </a:p>
        </p:txBody>
      </p:sp>
      <p:sp>
        <p:nvSpPr>
          <p:cNvPr id="6" name="Footer Placeholder 5">
            <a:extLst>
              <a:ext uri="{FF2B5EF4-FFF2-40B4-BE49-F238E27FC236}">
                <a16:creationId xmlns:a16="http://schemas.microsoft.com/office/drawing/2014/main" id="{8FB5144B-4092-401F-9B9F-F4B56B23A75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645384-6A30-4546-BAE0-741F99DCA0E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7186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B67EE-B260-47D5-AB37-C0642EB237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11F9F03-5879-4059-B455-9B7C86781A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3970A2A-DE0B-47CE-B83F-F50A24B2D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2B4B3E-762C-4E30-9412-619E473B663D}"/>
              </a:ext>
            </a:extLst>
          </p:cNvPr>
          <p:cNvSpPr>
            <a:spLocks noGrp="1"/>
          </p:cNvSpPr>
          <p:nvPr>
            <p:ph type="dt" sz="half" idx="10"/>
          </p:nvPr>
        </p:nvSpPr>
        <p:spPr/>
        <p:txBody>
          <a:bodyPr/>
          <a:lstStyle/>
          <a:p>
            <a:fld id="{B61BEF0D-F0BB-DE4B-95CE-6DB70DBA9567}" type="datetimeFigureOut">
              <a:rPr lang="en-US" smtClean="0"/>
              <a:pPr/>
              <a:t>1/8/2021</a:t>
            </a:fld>
            <a:endParaRPr lang="en-US" dirty="0"/>
          </a:p>
        </p:txBody>
      </p:sp>
      <p:sp>
        <p:nvSpPr>
          <p:cNvPr id="6" name="Footer Placeholder 5">
            <a:extLst>
              <a:ext uri="{FF2B5EF4-FFF2-40B4-BE49-F238E27FC236}">
                <a16:creationId xmlns:a16="http://schemas.microsoft.com/office/drawing/2014/main" id="{728B971D-1396-47B2-AF31-39878870DEE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01FAC28-D952-471D-AFFB-97720595265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639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AA89A7-77C6-4762-991A-0400CD8ED0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973770F-8D74-41F2-995B-D4F12B1703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3375DCB-BFE4-4B54-A537-71D66930A1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1/8/2021</a:t>
            </a:fld>
            <a:endParaRPr lang="en-US" dirty="0"/>
          </a:p>
        </p:txBody>
      </p:sp>
      <p:sp>
        <p:nvSpPr>
          <p:cNvPr id="5" name="Footer Placeholder 4">
            <a:extLst>
              <a:ext uri="{FF2B5EF4-FFF2-40B4-BE49-F238E27FC236}">
                <a16:creationId xmlns:a16="http://schemas.microsoft.com/office/drawing/2014/main" id="{1C6F703E-62E3-45FF-AB25-43E5360AAB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50F079C-83DF-45DC-989D-6965F4B7EA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244056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vir007/Coursera_Capstone/blob/master/Week%204_5/Week_5.ipynb" TargetMode="External"/><Relationship Id="rId1" Type="http://schemas.openxmlformats.org/officeDocument/2006/relationships/slideLayout" Target="../slideLayouts/slideLayout2.xm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150.statcan.gc.ca/n1/daily-quotidien/180313/dq180313a-eng.htm" TargetMode="External"/><Relationship Id="rId2" Type="http://schemas.openxmlformats.org/officeDocument/2006/relationships/hyperlink" Target="https://www12.statcan.gc.ca/census-recensement/2016/dp-pd/prof/search-recherche/change-geo.cfm?Lang=E&amp;Geo1=FS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pi.foursquar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a:xfrm>
            <a:off x="4162567" y="818984"/>
            <a:ext cx="6714699" cy="3178689"/>
          </a:xfrm>
        </p:spPr>
        <p:txBody>
          <a:bodyPr>
            <a:normAutofit/>
          </a:bodyPr>
          <a:lstStyle/>
          <a:p>
            <a:pPr algn="l"/>
            <a:r>
              <a:rPr lang="en-US" sz="4400" b="1">
                <a:solidFill>
                  <a:srgbClr val="FFFFFF"/>
                </a:solidFill>
              </a:rPr>
              <a:t>Capstone: Find the best neighborhood in Toronto to open a Restaurant Supply Store</a:t>
            </a:r>
            <a:br>
              <a:rPr lang="en-US" sz="4400" b="1">
                <a:solidFill>
                  <a:srgbClr val="FFFFFF"/>
                </a:solidFill>
              </a:rPr>
            </a:br>
            <a:endParaRPr lang="en-CA" sz="4400">
              <a:solidFill>
                <a:srgbClr val="FFFFFF"/>
              </a:solidFill>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a:xfrm>
            <a:off x="4285397" y="4960961"/>
            <a:ext cx="7055893" cy="1078054"/>
          </a:xfrm>
        </p:spPr>
        <p:txBody>
          <a:bodyPr>
            <a:normAutofit/>
          </a:bodyPr>
          <a:lstStyle/>
          <a:p>
            <a:pPr algn="l"/>
            <a:r>
              <a:rPr lang="en-US">
                <a:solidFill>
                  <a:srgbClr val="FFFFFF"/>
                </a:solidFill>
              </a:rPr>
              <a:t>Applied Data Science Capstone</a:t>
            </a:r>
          </a:p>
          <a:p>
            <a:pPr algn="l"/>
            <a:r>
              <a:rPr lang="it-IT">
                <a:solidFill>
                  <a:srgbClr val="FFFFFF"/>
                </a:solidFill>
              </a:rPr>
              <a:t>IBM Data Science Professional Certificate</a:t>
            </a:r>
          </a:p>
          <a:p>
            <a:pPr algn="l"/>
            <a:endParaRPr lang="en-CA">
              <a:solidFill>
                <a:srgbClr val="FFFFFF"/>
              </a:solidFill>
            </a:endParaRPr>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p>
          <a:p>
            <a:r>
              <a:rPr lang="en-CA" dirty="0">
                <a:cs typeface="Calibri Light" panose="020F0302020204030204" pitchFamily="34" charset="0"/>
              </a:rPr>
              <a:t>Here I reshape the Toronto data so that it’s shape matches the clustered data.</a:t>
            </a:r>
          </a:p>
          <a:p>
            <a:endParaRPr lang="en-CA" dirty="0">
              <a:cs typeface="Calibri Light" panose="020F0302020204030204" pitchFamily="34" charset="0"/>
            </a:endParaRP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1 with a shape of </a:t>
            </a:r>
            <a:br>
              <a:rPr lang="en-CA" dirty="0">
                <a:cs typeface="Calibri Light" panose="020F0302020204030204" pitchFamily="34" charset="0"/>
              </a:rPr>
            </a:br>
            <a:r>
              <a:rPr lang="en-CA" dirty="0">
                <a:cs typeface="Calibri Light" panose="020F0302020204030204" pitchFamily="34" charset="0"/>
              </a:rPr>
              <a:t>(73, 16)</a:t>
            </a:r>
          </a:p>
          <a:p>
            <a:pPr lvl="0"/>
            <a:endParaRPr lang="en-CA" sz="1200" dirty="0">
              <a:latin typeface="Calibri Light" panose="020F0302020204030204" pitchFamily="34" charset="0"/>
              <a:cs typeface="Calibri Light" panose="020F0302020204030204" pitchFamily="34" charset="0"/>
            </a:endParaRPr>
          </a:p>
        </p:txBody>
      </p:sp>
      <p:pic>
        <p:nvPicPr>
          <p:cNvPr id="2" name="Picture 1">
            <a:extLst>
              <a:ext uri="{FF2B5EF4-FFF2-40B4-BE49-F238E27FC236}">
                <a16:creationId xmlns:a16="http://schemas.microsoft.com/office/drawing/2014/main" id="{89EA7B0D-EBCC-4008-A8DC-67964AB0B941}"/>
              </a:ext>
            </a:extLst>
          </p:cNvPr>
          <p:cNvPicPr>
            <a:picLocks noChangeAspect="1"/>
          </p:cNvPicPr>
          <p:nvPr/>
        </p:nvPicPr>
        <p:blipFill>
          <a:blip r:embed="rId2"/>
          <a:stretch>
            <a:fillRect/>
          </a:stretch>
        </p:blipFill>
        <p:spPr>
          <a:xfrm>
            <a:off x="1300634" y="2719573"/>
            <a:ext cx="7881466" cy="3502272"/>
          </a:xfrm>
          <a:prstGeom prst="rect">
            <a:avLst/>
          </a:prstGeom>
        </p:spPr>
      </p:pic>
    </p:spTree>
    <p:extLst>
      <p:ext uri="{BB962C8B-B14F-4D97-AF65-F5344CB8AC3E}">
        <p14:creationId xmlns:p14="http://schemas.microsoft.com/office/powerpoint/2010/main" val="3006444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769989"/>
          </a:xfrm>
          <a:prstGeom prst="rect">
            <a:avLst/>
          </a:prstGeom>
          <a:noFill/>
        </p:spPr>
        <p:txBody>
          <a:bodyPr wrap="square" rtlCol="0">
            <a:spAutoFit/>
          </a:bodyPr>
          <a:lstStyle/>
          <a:p>
            <a:r>
              <a:rPr lang="en-CA" b="1" dirty="0"/>
              <a:t>Methodology cont’d:</a:t>
            </a:r>
          </a:p>
          <a:p>
            <a:endParaRPr lang="en-CA" b="1" dirty="0"/>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br>
              <a:rPr lang="en-CA" dirty="0"/>
            </a:br>
            <a:r>
              <a:rPr lang="en-CA" b="1" dirty="0"/>
              <a:t>* Key Observation: This is the optimum location for a new Restaurant Supply Store.*</a:t>
            </a:r>
            <a:endParaRPr lang="en-CA" dirty="0"/>
          </a:p>
          <a:p>
            <a:r>
              <a:rPr lang="en-CA" b="1" dirty="0"/>
              <a:t>3.1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1246532"/>
            <a:ext cx="9965635" cy="1754326"/>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endParaRPr lang="en-US" b="1" dirty="0"/>
          </a:p>
          <a:p>
            <a:br>
              <a:rPr lang="en-US" dirty="0"/>
            </a:br>
            <a:r>
              <a:rPr lang="en-US" dirty="0"/>
              <a:t>The exact Address to locate would be: </a:t>
            </a:r>
            <a:r>
              <a:rPr lang="en-US" dirty="0" err="1"/>
              <a:t>lat</a:t>
            </a:r>
            <a:r>
              <a:rPr lang="en-US" dirty="0"/>
              <a:t>:</a:t>
            </a:r>
            <a:r>
              <a:rPr lang="en-CA" dirty="0"/>
              <a:t>  43.6998426260274</a:t>
            </a:r>
            <a:r>
              <a:rPr lang="en-US" dirty="0"/>
              <a:t>, </a:t>
            </a:r>
            <a:r>
              <a:rPr lang="en-US" dirty="0" err="1"/>
              <a:t>lng</a:t>
            </a:r>
            <a:r>
              <a:rPr lang="en-US" dirty="0"/>
              <a:t>: -79.3878871</a:t>
            </a:r>
          </a:p>
        </p:txBody>
      </p:sp>
    </p:spTree>
    <p:extLst>
      <p:ext uri="{BB962C8B-B14F-4D97-AF65-F5344CB8AC3E}">
        <p14:creationId xmlns:p14="http://schemas.microsoft.com/office/powerpoint/2010/main" val="3281300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endParaRPr lang="en-CA" b="1" dirty="0"/>
          </a:p>
          <a:p>
            <a:r>
              <a:rPr lang="en-CA" b="1" dirty="0"/>
              <a:t>5.1 Explaining the results</a:t>
            </a:r>
          </a:p>
          <a:p>
            <a:endParaRPr lang="en-CA" b="1" dirty="0"/>
          </a:p>
          <a:p>
            <a:pPr marL="285750" indent="-285750">
              <a:buFont typeface="Arial" panose="020B0604020202020204" pitchFamily="34" charset="0"/>
              <a:buChar char="•"/>
            </a:pPr>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pPr marL="285750" indent="-285750">
              <a:buFont typeface="Arial" panose="020B0604020202020204" pitchFamily="34" charset="0"/>
              <a:buChar char="•"/>
            </a:pPr>
            <a:r>
              <a:rPr lang="en-CA" dirty="0"/>
              <a:t>When we built our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pPr marL="285750" indent="-285750">
              <a:buFont typeface="Arial" panose="020B0604020202020204" pitchFamily="34" charset="0"/>
              <a:buChar char="•"/>
            </a:pPr>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492990"/>
          </a:xfrm>
          <a:prstGeom prst="rect">
            <a:avLst/>
          </a:prstGeom>
          <a:noFill/>
        </p:spPr>
        <p:txBody>
          <a:bodyPr wrap="square" rtlCol="0">
            <a:spAutoFit/>
          </a:bodyPr>
          <a:lstStyle/>
          <a:p>
            <a:r>
              <a:rPr lang="en-CA" b="1" dirty="0"/>
              <a:t>Conclusion:</a:t>
            </a:r>
          </a:p>
          <a:p>
            <a:endParaRPr lang="en-CA" b="1" dirty="0"/>
          </a:p>
          <a:p>
            <a:pPr marL="285750" indent="-285750">
              <a:buFont typeface="Arial" panose="020B0604020202020204" pitchFamily="34" charset="0"/>
              <a:buChar char="•"/>
            </a:pPr>
            <a:r>
              <a:rPr lang="en-CA" dirty="0"/>
              <a:t>I feel confident with the recommendation I have given my friend as it is backed up with demonstrated data analysis. While nothing can ever be 100% certain he will certainly be better informed than he was prior to asking for my help.</a:t>
            </a:r>
          </a:p>
          <a:p>
            <a:pPr marL="285750" indent="-285750">
              <a:buFont typeface="Arial" panose="020B0604020202020204" pitchFamily="34" charset="0"/>
              <a:buChar char="•"/>
            </a:pPr>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400" b="1" kern="1200">
                <a:solidFill>
                  <a:srgbClr val="FFFFFF"/>
                </a:solidFill>
                <a:latin typeface="+mj-lt"/>
                <a:ea typeface="+mj-ea"/>
                <a:cs typeface="+mj-cs"/>
              </a:rPr>
              <a:t>Introduction:</a:t>
            </a:r>
            <a:br>
              <a:rPr lang="en-US" sz="3400" b="1" kern="1200">
                <a:solidFill>
                  <a:srgbClr val="FFFFFF"/>
                </a:solidFill>
                <a:latin typeface="+mj-lt"/>
                <a:ea typeface="+mj-ea"/>
                <a:cs typeface="+mj-cs"/>
              </a:rPr>
            </a:br>
            <a:endParaRPr lang="en-US" sz="3400" kern="1200">
              <a:solidFill>
                <a:srgbClr val="FFFFFF"/>
              </a:solidFill>
              <a:latin typeface="+mj-lt"/>
              <a:ea typeface="+mj-ea"/>
              <a:cs typeface="+mj-cs"/>
            </a:endParaRPr>
          </a:p>
        </p:txBody>
      </p:sp>
      <p:sp>
        <p:nvSpPr>
          <p:cNvPr id="9" name="TextBox 8">
            <a:extLst>
              <a:ext uri="{FF2B5EF4-FFF2-40B4-BE49-F238E27FC236}">
                <a16:creationId xmlns:a16="http://schemas.microsoft.com/office/drawing/2014/main" id="{94BDA45B-82FD-418A-ADFD-DA5C02E2C3B3}"/>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marL="114300" indent="-342900">
              <a:lnSpc>
                <a:spcPct val="90000"/>
              </a:lnSpc>
              <a:spcAft>
                <a:spcPts val="600"/>
              </a:spcAft>
              <a:buFont typeface="Wingdings" panose="05000000000000000000" pitchFamily="2" charset="2"/>
              <a:buChar char="Ø"/>
            </a:pPr>
            <a:r>
              <a:rPr lang="en-US" sz="2000" dirty="0"/>
              <a:t>A friend of mine who runs a leading Restaurant Supply Store has found out that I am studying data science and has asked for help in trying to determine which neighborhood in Toronto he should open his new store in.</a:t>
            </a:r>
            <a:br>
              <a:rPr lang="en-US" sz="2000" dirty="0"/>
            </a:br>
            <a:r>
              <a:rPr lang="en-US" sz="2000" dirty="0"/>
              <a:t>Example Company:</a:t>
            </a:r>
            <a:br>
              <a:rPr lang="en-US" sz="2000" dirty="0"/>
            </a:br>
            <a:r>
              <a:rPr lang="en-US" sz="2000" dirty="0">
                <a:hlinkClick r:id="rId2"/>
              </a:rPr>
              <a:t>http://www.bramainc.com/about-brama</a:t>
            </a:r>
            <a:r>
              <a:rPr lang="en-US" sz="2000" dirty="0"/>
              <a:t> </a:t>
            </a:r>
            <a:br>
              <a:rPr lang="en-US" sz="2000" dirty="0"/>
            </a:br>
            <a:endParaRPr lang="en-US" sz="2000" dirty="0"/>
          </a:p>
          <a:p>
            <a:pPr marL="114300" indent="-342900">
              <a:lnSpc>
                <a:spcPct val="90000"/>
              </a:lnSpc>
              <a:spcAft>
                <a:spcPts val="600"/>
              </a:spcAft>
              <a:buFont typeface="Wingdings" panose="05000000000000000000" pitchFamily="2" charset="2"/>
              <a:buChar char="Ø"/>
            </a:pPr>
            <a:r>
              <a:rPr lang="en-US" sz="2000" dirty="0"/>
              <a:t>I begin with an interview with my friend to determine the requirements.</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dirty="0">
                <a:solidFill>
                  <a:srgbClr val="FFFFFF"/>
                </a:solidFill>
                <a:latin typeface="+mj-lt"/>
                <a:ea typeface="+mj-ea"/>
                <a:cs typeface="+mj-cs"/>
              </a:rPr>
              <a:t>Problem Description:</a:t>
            </a:r>
          </a:p>
        </p:txBody>
      </p:sp>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533401" y="2556769"/>
            <a:ext cx="11153774" cy="3691630"/>
          </a:xfrm>
        </p:spPr>
        <p:txBody>
          <a:bodyPr vert="horz" lIns="91440" tIns="45720" rIns="91440" bIns="45720" rtlCol="0" anchor="ctr">
            <a:noAutofit/>
          </a:bodyPr>
          <a:lstStyle/>
          <a:p>
            <a:pPr marL="57150" indent="-285750">
              <a:buFont typeface="Wingdings" panose="05000000000000000000" pitchFamily="2" charset="2"/>
              <a:buChar char="Ø"/>
            </a:pPr>
            <a:r>
              <a:rPr lang="en-US" b="1" dirty="0"/>
              <a:t>Which neighborhood should my friend open his new Restaurant Supply store in Toronto? </a:t>
            </a:r>
            <a:br>
              <a:rPr lang="en-US" b="1" dirty="0"/>
            </a:br>
            <a:r>
              <a:rPr lang="en-US" b="1" dirty="0"/>
              <a:t>He wants to ensure steady and sustainable business.</a:t>
            </a:r>
          </a:p>
          <a:p>
            <a:r>
              <a:rPr lang="en-US" sz="1400" b="1" dirty="0"/>
              <a:t>Requirements:</a:t>
            </a:r>
            <a:endParaRPr lang="en-US" sz="1400" dirty="0"/>
          </a:p>
          <a:p>
            <a:r>
              <a:rPr lang="en-US" sz="1400" b="1" dirty="0"/>
              <a:t>1. Store needs to be strategically located inside the biggest concentration of restaurants in Toronto area.</a:t>
            </a:r>
            <a:endParaRPr lang="en-US" sz="1400" dirty="0"/>
          </a:p>
          <a:p>
            <a:r>
              <a:rPr lang="en-US" sz="1400" b="1" dirty="0"/>
              <a:t>2. Confirm any assumption by means of modeling and testing the data. Specifically, visually cluster common restaurants in Toronto by neighborhood.</a:t>
            </a:r>
            <a:endParaRPr lang="en-US" sz="1400" dirty="0"/>
          </a:p>
          <a:p>
            <a:r>
              <a:rPr lang="en-US" sz="1400" b="1" dirty="0"/>
              <a:t>3. Additionally determine that a good number people can frequent these restaurants with sustainable frequency inside these neighborhoods.</a:t>
            </a:r>
            <a:endParaRPr lang="en-US" sz="1400" dirty="0"/>
          </a:p>
          <a:p>
            <a:r>
              <a:rPr lang="en-US" sz="1400" dirty="0"/>
              <a:t>	a.) Is the neighborhood populous?</a:t>
            </a:r>
          </a:p>
          <a:p>
            <a:r>
              <a:rPr lang="en-US" sz="1400" dirty="0"/>
              <a:t>	b.) Is the neighborhood average salary close to the Canadian National Average?</a:t>
            </a:r>
          </a:p>
          <a:p>
            <a:pPr marL="57150" indent="-285750">
              <a:buFont typeface="Wingdings" panose="05000000000000000000" pitchFamily="2" charset="2"/>
              <a:buChar char="q"/>
            </a:pPr>
            <a:r>
              <a:rPr lang="en-US" sz="1400" dirty="0"/>
              <a:t>My friend wants to be able to judge which neighborhoods also may be poised to grow in restaurant numbers in coming years.</a:t>
            </a:r>
          </a:p>
          <a:p>
            <a:pPr marL="57150" indent="-285750">
              <a:buFont typeface="Wingdings" panose="05000000000000000000" pitchFamily="2" charset="2"/>
              <a:buChar char="q"/>
            </a:pPr>
            <a:r>
              <a:rPr lang="en-US" sz="1400" dirty="0"/>
              <a:t>Locating his new store according to these requirements will ensure the following:</a:t>
            </a:r>
          </a:p>
          <a:p>
            <a:pPr lvl="1" indent="-228600">
              <a:buFont typeface="Arial" panose="020B0604020202020204" pitchFamily="34" charset="0"/>
              <a:buChar char="•"/>
            </a:pPr>
            <a:r>
              <a:rPr lang="en-US" sz="1200" dirty="0"/>
              <a:t>lowest cost for delivery</a:t>
            </a:r>
          </a:p>
          <a:p>
            <a:pPr lvl="1" indent="-228600">
              <a:buFont typeface="Arial" panose="020B0604020202020204" pitchFamily="34" charset="0"/>
              <a:buChar char="•"/>
            </a:pPr>
            <a:r>
              <a:rPr lang="en-US" sz="1200" dirty="0"/>
              <a:t>shortest travel time to his store for his clients</a:t>
            </a:r>
          </a:p>
          <a:p>
            <a:pPr lvl="1" indent="-228600" algn="just">
              <a:buFont typeface="Arial" panose="020B0604020202020204" pitchFamily="34" charset="0"/>
              <a:buChar char="•"/>
            </a:pPr>
            <a:r>
              <a:rPr lang="en-US" sz="1200" dirty="0"/>
              <a:t>overall lower run costs</a:t>
            </a:r>
          </a:p>
          <a:p>
            <a:pPr lvl="1" indent="-228600">
              <a:buFont typeface="Arial" panose="020B0604020202020204" pitchFamily="34" charset="0"/>
              <a:buChar char="•"/>
            </a:pPr>
            <a:r>
              <a:rPr lang="en-US" sz="1200" dirty="0"/>
              <a:t>increase in overall business</a:t>
            </a:r>
          </a:p>
          <a:p>
            <a:pPr lvl="1" indent="-228600">
              <a:buFont typeface="Arial" panose="020B0604020202020204" pitchFamily="34" charset="0"/>
              <a:buChar char="•"/>
            </a:pPr>
            <a:r>
              <a:rPr lang="en-US" sz="1200" dirty="0"/>
              <a:t>overall greater customer satisfaction</a:t>
            </a:r>
          </a:p>
          <a:p>
            <a:endParaRPr lang="en-US" sz="1400" dirty="0"/>
          </a:p>
          <a:p>
            <a:pPr indent="-228600">
              <a:buFont typeface="Arial" panose="020B0604020202020204" pitchFamily="34" charset="0"/>
              <a:buChar char="•"/>
            </a:pPr>
            <a:endParaRPr lang="en-US" sz="1400"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89B9644A-604C-4419-B980-8664568AD69B}"/>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latin typeface="+mj-lt"/>
                <a:ea typeface="+mj-ea"/>
                <a:cs typeface="+mj-cs"/>
              </a:rPr>
              <a:t>Data</a:t>
            </a:r>
          </a:p>
        </p:txBody>
      </p:sp>
      <p:sp>
        <p:nvSpPr>
          <p:cNvPr id="5" name="TextBox 4">
            <a:extLst>
              <a:ext uri="{FF2B5EF4-FFF2-40B4-BE49-F238E27FC236}">
                <a16:creationId xmlns:a16="http://schemas.microsoft.com/office/drawing/2014/main" id="{51C9C8E6-AA1C-4C98-9785-3E39D6665E99}"/>
              </a:ext>
            </a:extLst>
          </p:cNvPr>
          <p:cNvSpPr txBox="1"/>
          <p:nvPr/>
        </p:nvSpPr>
        <p:spPr>
          <a:xfrm>
            <a:off x="459351" y="1891970"/>
            <a:ext cx="10636280" cy="4671492"/>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1200" dirty="0"/>
              <a:t>You can follow along in my Capstone Notebook located here:</a:t>
            </a:r>
            <a:br>
              <a:rPr lang="en-US" sz="1200" dirty="0"/>
            </a:br>
            <a:endParaRPr lang="en-US" sz="1200" dirty="0"/>
          </a:p>
          <a:p>
            <a:pPr indent="-228600">
              <a:lnSpc>
                <a:spcPct val="90000"/>
              </a:lnSpc>
              <a:spcAft>
                <a:spcPts val="600"/>
              </a:spcAft>
              <a:buFont typeface="Arial" panose="020B0604020202020204" pitchFamily="34" charset="0"/>
              <a:buChar char="•"/>
            </a:pPr>
            <a:r>
              <a:rPr lang="en-US" sz="1200" u="sng" dirty="0">
                <a:hlinkClick r:id="rId2"/>
              </a:rPr>
              <a:t>https://github.com/vir007/Coursera_Capstone/blob/master/Week%204_5/Week_5.ipynb</a:t>
            </a:r>
            <a:endParaRPr lang="en-US" sz="1200" u="sng" dirty="0"/>
          </a:p>
          <a:p>
            <a:pPr indent="-228600">
              <a:lnSpc>
                <a:spcPct val="90000"/>
              </a:lnSpc>
              <a:spcAft>
                <a:spcPts val="600"/>
              </a:spcAft>
              <a:buFont typeface="Arial" panose="020B0604020202020204" pitchFamily="34" charset="0"/>
              <a:buChar char="•"/>
            </a:pPr>
            <a:endParaRPr lang="en-US" sz="1200" b="1" dirty="0"/>
          </a:p>
          <a:p>
            <a:pPr indent="-228600">
              <a:lnSpc>
                <a:spcPct val="90000"/>
              </a:lnSpc>
              <a:spcAft>
                <a:spcPts val="600"/>
              </a:spcAft>
              <a:buFont typeface="Arial" panose="020B0604020202020204" pitchFamily="34" charset="0"/>
              <a:buChar char="•"/>
            </a:pPr>
            <a:r>
              <a:rPr lang="en-US" sz="1200" b="1" dirty="0"/>
              <a:t>Data Wrangling</a:t>
            </a:r>
          </a:p>
          <a:p>
            <a:pPr indent="-228600">
              <a:lnSpc>
                <a:spcPct val="90000"/>
              </a:lnSpc>
              <a:spcAft>
                <a:spcPts val="600"/>
              </a:spcAft>
              <a:buFont typeface="Arial" panose="020B0604020202020204" pitchFamily="34" charset="0"/>
              <a:buChar char="•"/>
            </a:pPr>
            <a:r>
              <a:rPr lang="en-US" sz="1200" dirty="0"/>
              <a:t>A lot of hard work went into creating the working data set.</a:t>
            </a:r>
            <a:br>
              <a:rPr lang="en-US" sz="1200" dirty="0"/>
            </a:br>
            <a:r>
              <a:rPr lang="en-US" sz="1200" dirty="0"/>
              <a:t>I had to combine the following disparate data sources. The order of events went like this</a:t>
            </a:r>
          </a:p>
          <a:p>
            <a:pPr indent="-228600">
              <a:lnSpc>
                <a:spcPct val="90000"/>
              </a:lnSpc>
              <a:spcAft>
                <a:spcPts val="600"/>
              </a:spcAft>
              <a:buFont typeface="Arial" panose="020B0604020202020204" pitchFamily="34" charset="0"/>
              <a:buChar char="•"/>
            </a:pPr>
            <a:endParaRPr lang="en-US" sz="1200" dirty="0"/>
          </a:p>
          <a:p>
            <a:pPr marL="342900" indent="-228600">
              <a:lnSpc>
                <a:spcPct val="90000"/>
              </a:lnSpc>
              <a:spcAft>
                <a:spcPts val="600"/>
              </a:spcAft>
              <a:buFont typeface="Arial" panose="020B0604020202020204" pitchFamily="34" charset="0"/>
              <a:buChar char="•"/>
            </a:pPr>
            <a:r>
              <a:rPr lang="en-US" sz="1200" b="1" i="1" dirty="0"/>
              <a:t>Load all the Data from all the various sources.</a:t>
            </a:r>
          </a:p>
          <a:p>
            <a:pPr indent="-228600">
              <a:lnSpc>
                <a:spcPct val="90000"/>
              </a:lnSpc>
              <a:spcAft>
                <a:spcPts val="600"/>
              </a:spcAft>
              <a:buFont typeface="Arial" panose="020B0604020202020204" pitchFamily="34" charset="0"/>
              <a:buChar char="•"/>
            </a:pPr>
            <a:endParaRPr lang="en-US" sz="1200" b="1" i="1" dirty="0"/>
          </a:p>
          <a:p>
            <a:pPr indent="-228600">
              <a:lnSpc>
                <a:spcPct val="90000"/>
              </a:lnSpc>
              <a:spcAft>
                <a:spcPts val="600"/>
              </a:spcAft>
              <a:buFont typeface="Arial" panose="020B0604020202020204" pitchFamily="34" charset="0"/>
              <a:buChar char="•"/>
            </a:pPr>
            <a:r>
              <a:rPr lang="en-US" sz="1200" b="1" i="1" dirty="0"/>
              <a:t>1.1 Toronto neighborhoods broken down by postal code</a:t>
            </a:r>
          </a:p>
          <a:p>
            <a:pPr indent="-228600">
              <a:lnSpc>
                <a:spcPct val="90000"/>
              </a:lnSpc>
              <a:spcAft>
                <a:spcPts val="600"/>
              </a:spcAft>
              <a:buFont typeface="Arial" panose="020B0604020202020204" pitchFamily="34" charset="0"/>
              <a:buChar char="•"/>
            </a:pPr>
            <a:r>
              <a:rPr lang="en-US" sz="1200" u="sng" dirty="0">
                <a:hlinkClick r:id="rId3"/>
              </a:rPr>
              <a:t>https://en.wikipedia.org/wiki/List_of_postal_codes_of_Canada:_M</a:t>
            </a:r>
            <a:br>
              <a:rPr lang="en-US" sz="1200" dirty="0"/>
            </a:br>
            <a:r>
              <a:rPr lang="en-US" sz="1200" dirty="0"/>
              <a:t>Here I used </a:t>
            </a:r>
            <a:r>
              <a:rPr lang="en-US" sz="1200" dirty="0" err="1"/>
              <a:t>BeautifulSoup</a:t>
            </a:r>
            <a:r>
              <a:rPr lang="en-US" sz="1200" dirty="0"/>
              <a:t> to scrape the wiki page to extract a working list of Toronto Neighborhoods sorted by postal code.</a:t>
            </a:r>
          </a:p>
          <a:p>
            <a:pPr indent="-228600">
              <a:lnSpc>
                <a:spcPct val="90000"/>
              </a:lnSpc>
              <a:spcAft>
                <a:spcPts val="600"/>
              </a:spcAft>
              <a:buFont typeface="Arial" panose="020B0604020202020204" pitchFamily="34" charset="0"/>
              <a:buChar char="•"/>
            </a:pPr>
            <a:endParaRPr lang="en-US" sz="1200" dirty="0"/>
          </a:p>
          <a:p>
            <a:pPr indent="-228600">
              <a:lnSpc>
                <a:spcPct val="90000"/>
              </a:lnSpc>
              <a:spcAft>
                <a:spcPts val="600"/>
              </a:spcAft>
              <a:buFont typeface="Arial" panose="020B0604020202020204" pitchFamily="34" charset="0"/>
              <a:buChar char="•"/>
            </a:pPr>
            <a:r>
              <a:rPr lang="en-US" sz="1200" b="1" i="1" dirty="0"/>
              <a:t>1.1.1 Load Toronto geospatial coordinates and merge to Toronto Postal Code Data</a:t>
            </a:r>
          </a:p>
          <a:p>
            <a:pPr indent="-228600">
              <a:lnSpc>
                <a:spcPct val="90000"/>
              </a:lnSpc>
              <a:spcAft>
                <a:spcPts val="600"/>
              </a:spcAft>
              <a:buFont typeface="Arial" panose="020B0604020202020204" pitchFamily="34" charset="0"/>
              <a:buChar char="•"/>
            </a:pPr>
            <a:r>
              <a:rPr lang="en-US" sz="1200" u="sng" dirty="0">
                <a:hlinkClick r:id="rId4"/>
              </a:rPr>
              <a:t>http://cocl.us/Geospatial_data</a:t>
            </a:r>
            <a:br>
              <a:rPr lang="en-US" sz="1200" dirty="0"/>
            </a:br>
            <a:r>
              <a:rPr lang="en-US" sz="1200" dirty="0"/>
              <a:t>Next, I joined geo spatial to the Toronto Data.</a:t>
            </a:r>
          </a:p>
          <a:p>
            <a:pPr indent="-228600">
              <a:lnSpc>
                <a:spcPct val="90000"/>
              </a:lnSpc>
              <a:spcAft>
                <a:spcPts val="600"/>
              </a:spcAft>
              <a:buFont typeface="Arial" panose="020B0604020202020204" pitchFamily="34" charset="0"/>
              <a:buChar char="•"/>
            </a:pPr>
            <a:r>
              <a:rPr lang="en-US" sz="1200" b="1" i="1" dirty="0"/>
              <a:t>1.2 Toronto neighborhoods populations broken down by postal code</a:t>
            </a:r>
          </a:p>
          <a:p>
            <a:pPr indent="-228600">
              <a:lnSpc>
                <a:spcPct val="90000"/>
              </a:lnSpc>
              <a:spcAft>
                <a:spcPts val="600"/>
              </a:spcAft>
              <a:buFont typeface="Arial" panose="020B0604020202020204" pitchFamily="34" charset="0"/>
              <a:buChar char="•"/>
            </a:pPr>
            <a:r>
              <a:rPr lang="en-US" sz="1200" u="sng" dirty="0">
                <a:hlinkClick r:id="rId5"/>
              </a:rPr>
              <a:t>https://www12.statcan.gc.ca/census-recensement/2016/dp-pd/hlt-fst/pd-pl/Tables/File.cfm?T=1201&amp;SR=1&amp;RPP=9999&amp;PR=0&amp;CMA=0&amp;CSD=0&amp;S=22&amp;O=A&amp;Lang=Eng&amp;OFT=CSV</a:t>
            </a:r>
            <a:br>
              <a:rPr lang="en-US" sz="1200" dirty="0"/>
            </a:br>
            <a:r>
              <a:rPr lang="en-US" sz="1200" dirty="0"/>
              <a:t>Use Pandas to grab the csv</a:t>
            </a:r>
          </a:p>
          <a:p>
            <a:pPr indent="-228600">
              <a:lnSpc>
                <a:spcPct val="90000"/>
              </a:lnSpc>
              <a:spcAft>
                <a:spcPts val="600"/>
              </a:spcAft>
              <a:buFont typeface="Arial" panose="020B0604020202020204" pitchFamily="34" charset="0"/>
              <a:buChar char="•"/>
            </a:pPr>
            <a:endParaRPr lang="en-US" sz="1200" dirty="0"/>
          </a:p>
          <a:p>
            <a:pPr indent="-228600">
              <a:lnSpc>
                <a:spcPct val="90000"/>
              </a:lnSpc>
              <a:spcAft>
                <a:spcPts val="600"/>
              </a:spcAft>
              <a:buFont typeface="Arial" panose="020B0604020202020204" pitchFamily="34" charset="0"/>
              <a:buChar char="•"/>
            </a:pPr>
            <a:endParaRPr lang="en-US" sz="1200" dirty="0"/>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21031F9-F5BF-4948-A02C-DB79E992CBBB}"/>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Data cont’d:</a:t>
            </a:r>
          </a:p>
          <a:p>
            <a:pPr>
              <a:lnSpc>
                <a:spcPct val="90000"/>
              </a:lnSpc>
              <a:spcBef>
                <a:spcPct val="0"/>
              </a:spcBef>
              <a:spcAft>
                <a:spcPts val="600"/>
              </a:spcAft>
            </a:pPr>
            <a:endParaRPr lang="en-US" sz="4000" kern="1200">
              <a:solidFill>
                <a:srgbClr val="FFFFFF"/>
              </a:solidFill>
              <a:latin typeface="+mj-lt"/>
              <a:ea typeface="+mj-ea"/>
              <a:cs typeface="+mj-cs"/>
            </a:endParaRPr>
          </a:p>
        </p:txBody>
      </p:sp>
      <p:sp>
        <p:nvSpPr>
          <p:cNvPr id="5" name="TextBox 4">
            <a:extLst>
              <a:ext uri="{FF2B5EF4-FFF2-40B4-BE49-F238E27FC236}">
                <a16:creationId xmlns:a16="http://schemas.microsoft.com/office/drawing/2014/main" id="{51C9C8E6-AA1C-4C98-9785-3E39D6665E99}"/>
              </a:ext>
            </a:extLst>
          </p:cNvPr>
          <p:cNvSpPr txBox="1"/>
          <p:nvPr/>
        </p:nvSpPr>
        <p:spPr>
          <a:xfrm>
            <a:off x="459350" y="2318196"/>
            <a:ext cx="10636281" cy="4245266"/>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endParaRPr lang="en-US" sz="1200" dirty="0"/>
          </a:p>
          <a:p>
            <a:pPr indent="-228600">
              <a:lnSpc>
                <a:spcPct val="90000"/>
              </a:lnSpc>
              <a:spcAft>
                <a:spcPts val="600"/>
              </a:spcAft>
              <a:buFont typeface="Arial" panose="020B0604020202020204" pitchFamily="34" charset="0"/>
              <a:buChar char="•"/>
            </a:pPr>
            <a:r>
              <a:rPr lang="en-US" sz="1200" b="1" i="1" dirty="0"/>
              <a:t>1.2.1 Merge Toronto </a:t>
            </a:r>
            <a:r>
              <a:rPr lang="en-US" sz="1200" b="1" i="1" dirty="0" err="1"/>
              <a:t>Neighbourhood</a:t>
            </a:r>
            <a:r>
              <a:rPr lang="en-US" sz="1200" b="1" i="1" dirty="0"/>
              <a:t> populations data with Toronto Postal Code data</a:t>
            </a:r>
          </a:p>
          <a:p>
            <a:pPr indent="-228600">
              <a:lnSpc>
                <a:spcPct val="90000"/>
              </a:lnSpc>
              <a:spcAft>
                <a:spcPts val="600"/>
              </a:spcAft>
              <a:buFont typeface="Arial" panose="020B0604020202020204" pitchFamily="34" charset="0"/>
              <a:buChar char="•"/>
            </a:pPr>
            <a:r>
              <a:rPr lang="en-US" sz="1200" dirty="0"/>
              <a:t>Next, I joined population data to the Toronto Data.</a:t>
            </a:r>
          </a:p>
          <a:p>
            <a:pPr indent="-228600">
              <a:lnSpc>
                <a:spcPct val="90000"/>
              </a:lnSpc>
              <a:spcAft>
                <a:spcPts val="600"/>
              </a:spcAft>
              <a:buFont typeface="Arial" panose="020B0604020202020204" pitchFamily="34" charset="0"/>
              <a:buChar char="•"/>
            </a:pPr>
            <a:endParaRPr lang="en-US" sz="1200" dirty="0"/>
          </a:p>
          <a:p>
            <a:pPr indent="-228600">
              <a:lnSpc>
                <a:spcPct val="90000"/>
              </a:lnSpc>
              <a:spcAft>
                <a:spcPts val="600"/>
              </a:spcAft>
              <a:buFont typeface="Arial" panose="020B0604020202020204" pitchFamily="34" charset="0"/>
              <a:buChar char="•"/>
            </a:pPr>
            <a:r>
              <a:rPr lang="en-US" sz="1200" b="1" i="1" dirty="0"/>
              <a:t>1.3 Toronto neighborhoods average after tax income broken down by postal code</a:t>
            </a:r>
          </a:p>
          <a:p>
            <a:pPr indent="-228600">
              <a:lnSpc>
                <a:spcPct val="90000"/>
              </a:lnSpc>
              <a:spcAft>
                <a:spcPts val="600"/>
              </a:spcAft>
              <a:buFont typeface="Arial" panose="020B0604020202020204" pitchFamily="34" charset="0"/>
              <a:buChar char="•"/>
            </a:pPr>
            <a:r>
              <a:rPr lang="en-US" sz="1200" dirty="0"/>
              <a:t>Here we must manually download these from Stats Canada and load them.</a:t>
            </a:r>
            <a:br>
              <a:rPr lang="en-US" sz="1200" dirty="0"/>
            </a:br>
            <a:r>
              <a:rPr lang="en-US" sz="1200" u="sng" dirty="0">
                <a:hlinkClick r:id="rId2"/>
              </a:rPr>
              <a:t>https://www12.statcan.gc.ca/census-recensement/2016/dp-pd/prof/search-recherche/change-geo.cfm?Lang=E&amp;Geo1=FSA</a:t>
            </a:r>
            <a:br>
              <a:rPr lang="en-US" sz="1200" dirty="0"/>
            </a:br>
            <a:r>
              <a:rPr lang="en-US" sz="1200" dirty="0"/>
              <a:t>See: to_geo_space.csv</a:t>
            </a:r>
          </a:p>
          <a:p>
            <a:pPr indent="-228600">
              <a:lnSpc>
                <a:spcPct val="90000"/>
              </a:lnSpc>
              <a:spcAft>
                <a:spcPts val="600"/>
              </a:spcAft>
              <a:buFont typeface="Arial" panose="020B0604020202020204" pitchFamily="34" charset="0"/>
              <a:buChar char="•"/>
            </a:pPr>
            <a:endParaRPr lang="en-US" sz="1200" dirty="0"/>
          </a:p>
          <a:p>
            <a:pPr indent="-228600">
              <a:lnSpc>
                <a:spcPct val="90000"/>
              </a:lnSpc>
              <a:spcAft>
                <a:spcPts val="600"/>
              </a:spcAft>
              <a:buFont typeface="Arial" panose="020B0604020202020204" pitchFamily="34" charset="0"/>
              <a:buChar char="•"/>
            </a:pPr>
            <a:r>
              <a:rPr lang="en-US" sz="1200" b="1" i="1" dirty="0"/>
              <a:t>1.3.1 Merge Toronto </a:t>
            </a:r>
            <a:r>
              <a:rPr lang="en-US" sz="1200" b="1" i="1" dirty="0" err="1"/>
              <a:t>Neighbourhood</a:t>
            </a:r>
            <a:r>
              <a:rPr lang="en-US" sz="1200" b="1" i="1" dirty="0"/>
              <a:t> income data with Toronto Postal Code data</a:t>
            </a:r>
          </a:p>
          <a:p>
            <a:pPr indent="-228600">
              <a:lnSpc>
                <a:spcPct val="90000"/>
              </a:lnSpc>
              <a:spcAft>
                <a:spcPts val="600"/>
              </a:spcAft>
              <a:buFont typeface="Arial" panose="020B0604020202020204" pitchFamily="34" charset="0"/>
              <a:buChar char="•"/>
            </a:pPr>
            <a:r>
              <a:rPr lang="en-US" sz="1200" dirty="0"/>
              <a:t>Next, I joined income data to the Toronto Data.</a:t>
            </a:r>
            <a:br>
              <a:rPr lang="en-US" sz="1200" dirty="0"/>
            </a:br>
            <a:r>
              <a:rPr lang="en-US" sz="1200" dirty="0"/>
              <a:t>At this time I also saved a copy of the data set as my friend had asked for it in his list of requirements.</a:t>
            </a:r>
            <a:br>
              <a:rPr lang="en-US" sz="1200" dirty="0"/>
            </a:br>
            <a:r>
              <a:rPr lang="en-US" sz="1200" dirty="0"/>
              <a:t>See: TO_Affluence.csv</a:t>
            </a:r>
          </a:p>
          <a:p>
            <a:pPr indent="-228600">
              <a:lnSpc>
                <a:spcPct val="90000"/>
              </a:lnSpc>
              <a:buFont typeface="Arial" panose="020B0604020202020204" pitchFamily="34" charset="0"/>
              <a:buChar char="•"/>
            </a:pPr>
            <a:endParaRPr lang="en-US" sz="1200" b="1" dirty="0"/>
          </a:p>
          <a:p>
            <a:pPr indent="-228600">
              <a:lnSpc>
                <a:spcPct val="90000"/>
              </a:lnSpc>
              <a:buFont typeface="Arial" panose="020B0604020202020204" pitchFamily="34" charset="0"/>
              <a:buChar char="•"/>
            </a:pPr>
            <a:endParaRPr lang="en-US" sz="1200" b="1" i="1" dirty="0"/>
          </a:p>
          <a:p>
            <a:pPr indent="-228600">
              <a:lnSpc>
                <a:spcPct val="90000"/>
              </a:lnSpc>
              <a:buFont typeface="Arial" panose="020B0604020202020204" pitchFamily="34" charset="0"/>
              <a:buChar char="•"/>
            </a:pPr>
            <a:r>
              <a:rPr lang="en-US" sz="1200" b="1" i="1" dirty="0"/>
              <a:t>1.4 What is the Canadian National Average After Tax Income</a:t>
            </a:r>
          </a:p>
          <a:p>
            <a:pPr indent="-228600">
              <a:lnSpc>
                <a:spcPct val="90000"/>
              </a:lnSpc>
              <a:buFont typeface="Arial" panose="020B0604020202020204" pitchFamily="34" charset="0"/>
              <a:buChar char="•"/>
            </a:pPr>
            <a:r>
              <a:rPr lang="en-US" sz="1200" dirty="0"/>
              <a:t>Here I must also manually download this from Stats Canada and load them.</a:t>
            </a:r>
            <a:br>
              <a:rPr lang="en-US" sz="1200" dirty="0"/>
            </a:br>
            <a:r>
              <a:rPr lang="en-US" sz="1200" dirty="0">
                <a:hlinkClick r:id="rId3"/>
              </a:rPr>
              <a:t>https://www150.statcan.gc.ca/n1/daily-quotidien/180313/dq180313a-eng.htm</a:t>
            </a:r>
            <a:br>
              <a:rPr lang="en-US" sz="1200" dirty="0"/>
            </a:br>
            <a:r>
              <a:rPr lang="en-US" sz="1200" dirty="0"/>
              <a:t>Canadian families and unattached individuals had a median after-tax income of $57,000 in 2016.</a:t>
            </a:r>
          </a:p>
          <a:p>
            <a:pPr marL="171450" indent="-228600">
              <a:lnSpc>
                <a:spcPct val="90000"/>
              </a:lnSpc>
              <a:buFont typeface="Arial" panose="020B0604020202020204" pitchFamily="34" charset="0"/>
              <a:buChar char="•"/>
            </a:pPr>
            <a:r>
              <a:rPr lang="en-US" sz="1200" b="1" dirty="0"/>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228600">
              <a:lnSpc>
                <a:spcPct val="90000"/>
              </a:lnSpc>
              <a:buFont typeface="Arial" panose="020B0604020202020204" pitchFamily="34" charset="0"/>
              <a:buChar char="•"/>
            </a:pPr>
            <a:endParaRPr lang="en-US" sz="1200" dirty="0"/>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A60971-06F7-41FD-8309-D3C165E2487C}"/>
              </a:ext>
            </a:extLst>
          </p:cNvPr>
          <p:cNvSpPr>
            <a:spLocks noGrp="1"/>
          </p:cNvSpPr>
          <p:nvPr>
            <p:ph type="title"/>
          </p:nvPr>
        </p:nvSpPr>
        <p:spPr>
          <a:xfrm>
            <a:off x="1371599" y="294538"/>
            <a:ext cx="9895951" cy="1033669"/>
          </a:xfrm>
        </p:spPr>
        <p:txBody>
          <a:bodyPr>
            <a:normAutofit/>
          </a:bodyPr>
          <a:lstStyle/>
          <a:p>
            <a:r>
              <a:rPr lang="en-CA" sz="4000">
                <a:solidFill>
                  <a:srgbClr val="FFFFFF"/>
                </a:solidFill>
              </a:rPr>
              <a:t>Data Cont.</a:t>
            </a:r>
          </a:p>
        </p:txBody>
      </p:sp>
      <p:sp>
        <p:nvSpPr>
          <p:cNvPr id="3" name="Content Placeholder 2">
            <a:extLst>
              <a:ext uri="{FF2B5EF4-FFF2-40B4-BE49-F238E27FC236}">
                <a16:creationId xmlns:a16="http://schemas.microsoft.com/office/drawing/2014/main" id="{15FB0005-F747-49DC-A1BD-8B64ED8EDA92}"/>
              </a:ext>
            </a:extLst>
          </p:cNvPr>
          <p:cNvSpPr>
            <a:spLocks noGrp="1"/>
          </p:cNvSpPr>
          <p:nvPr>
            <p:ph idx="1"/>
          </p:nvPr>
        </p:nvSpPr>
        <p:spPr>
          <a:xfrm>
            <a:off x="459351" y="2009774"/>
            <a:ext cx="11151624" cy="4553687"/>
          </a:xfrm>
        </p:spPr>
        <p:txBody>
          <a:bodyPr anchor="ctr">
            <a:noAutofit/>
          </a:bodyPr>
          <a:lstStyle/>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a:p>
            <a:endParaRPr lang="en-CA" sz="1200" dirty="0"/>
          </a:p>
        </p:txBody>
      </p:sp>
    </p:spTree>
    <p:extLst>
      <p:ext uri="{BB962C8B-B14F-4D97-AF65-F5344CB8AC3E}">
        <p14:creationId xmlns:p14="http://schemas.microsoft.com/office/powerpoint/2010/main" val="3079199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877985"/>
          </a:xfrm>
          <a:prstGeom prst="rect">
            <a:avLst/>
          </a:prstGeom>
          <a:noFill/>
        </p:spPr>
        <p:txBody>
          <a:bodyPr wrap="square" rtlCol="0">
            <a:spAutoFit/>
          </a:bodyPr>
          <a:lstStyle/>
          <a:p>
            <a:r>
              <a:rPr lang="en-CA" b="1" dirty="0"/>
              <a:t>Methodology:</a:t>
            </a:r>
          </a:p>
          <a:p>
            <a:endParaRPr lang="en-CA" b="1" dirty="0"/>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endParaRPr lang="en-CA" dirty="0"/>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endParaRPr lang="en-CA" dirty="0"/>
          </a:p>
          <a:p>
            <a:r>
              <a:rPr lang="en-CA" b="1" dirty="0"/>
              <a:t>* Key Observation: And for my project feature similarity means restaurant similarity in Neighborhoods </a:t>
            </a:r>
            <a:endParaRPr lang="en-CA"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539978"/>
          </a:xfrm>
          <a:prstGeom prst="rect">
            <a:avLst/>
          </a:prstGeom>
          <a:noFill/>
        </p:spPr>
        <p:txBody>
          <a:bodyPr wrap="square" rtlCol="0">
            <a:spAutoFit/>
          </a:bodyPr>
          <a:lstStyle/>
          <a:p>
            <a:r>
              <a:rPr lang="en-CA" b="1" dirty="0"/>
              <a:t>Methodology cont’d:</a:t>
            </a:r>
          </a:p>
          <a:p>
            <a:endParaRPr lang="en-CA" b="1" dirty="0"/>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3.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2" name="Picture 1">
            <a:extLst>
              <a:ext uri="{FF2B5EF4-FFF2-40B4-BE49-F238E27FC236}">
                <a16:creationId xmlns:a16="http://schemas.microsoft.com/office/drawing/2014/main" id="{57C74B41-42E5-449B-937E-B3FBA48AB9CA}"/>
              </a:ext>
            </a:extLst>
          </p:cNvPr>
          <p:cNvPicPr>
            <a:picLocks noChangeAspect="1"/>
          </p:cNvPicPr>
          <p:nvPr/>
        </p:nvPicPr>
        <p:blipFill>
          <a:blip r:embed="rId2"/>
          <a:stretch>
            <a:fillRect/>
          </a:stretch>
        </p:blipFill>
        <p:spPr>
          <a:xfrm>
            <a:off x="1073426" y="1700212"/>
            <a:ext cx="8791575" cy="3457575"/>
          </a:xfrm>
          <a:prstGeom prst="rect">
            <a:avLst/>
          </a:prstGeom>
        </p:spPr>
      </p:pic>
    </p:spTree>
    <p:extLst>
      <p:ext uri="{BB962C8B-B14F-4D97-AF65-F5344CB8AC3E}">
        <p14:creationId xmlns:p14="http://schemas.microsoft.com/office/powerpoint/2010/main" val="1684944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1783</Words>
  <Application>Microsoft Office PowerPoint</Application>
  <PresentationFormat>Widescreen</PresentationFormat>
  <Paragraphs>116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Capstone: Find the best neighborhood in Toronto to open a Restaurant Supply Store </vt:lpstr>
      <vt:lpstr>Introduction: </vt:lpstr>
      <vt:lpstr>Problem Description:</vt:lpstr>
      <vt:lpstr>PowerPoint Presentation</vt:lpstr>
      <vt:lpstr>PowerPoint Presentation</vt:lpstr>
      <vt:lpstr>Data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 </dc:title>
  <dc:creator>Viral Patel</dc:creator>
  <cp:lastModifiedBy>Viral Patel</cp:lastModifiedBy>
  <cp:revision>1</cp:revision>
  <dcterms:created xsi:type="dcterms:W3CDTF">2021-01-08T07:42:05Z</dcterms:created>
  <dcterms:modified xsi:type="dcterms:W3CDTF">2021-01-08T07:42:53Z</dcterms:modified>
</cp:coreProperties>
</file>