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0" r:id="rId6"/>
    <p:sldId id="270" r:id="rId7"/>
    <p:sldId id="261" r:id="rId8"/>
    <p:sldId id="262" r:id="rId9"/>
    <p:sldId id="263" r:id="rId10"/>
    <p:sldId id="264" r:id="rId11"/>
    <p:sldId id="265" r:id="rId12"/>
    <p:sldId id="266" r:id="rId13"/>
    <p:sldId id="267" r:id="rId14"/>
    <p:sldId id="268"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717" autoAdjust="0"/>
  </p:normalViewPr>
  <p:slideViewPr>
    <p:cSldViewPr snapToGrid="0">
      <p:cViewPr varScale="1">
        <p:scale>
          <a:sx n="80" d="100"/>
          <a:sy n="80" d="100"/>
        </p:scale>
        <p:origin x="58" y="82"/>
      </p:cViewPr>
      <p:guideLst/>
    </p:cSldViewPr>
  </p:slideViewPr>
  <p:outlineViewPr>
    <p:cViewPr>
      <p:scale>
        <a:sx n="33" d="100"/>
        <a:sy n="33" d="100"/>
      </p:scale>
      <p:origin x="0" y="-4325"/>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067B7-4A02-4E9A-95C5-F713F48D69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A2BE410B-836B-4540-9A58-6B73574291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C68BA5B5-70DF-4CFA-9375-708F9F9C2F6A}"/>
              </a:ext>
            </a:extLst>
          </p:cNvPr>
          <p:cNvSpPr>
            <a:spLocks noGrp="1"/>
          </p:cNvSpPr>
          <p:nvPr>
            <p:ph type="dt" sz="half" idx="10"/>
          </p:nvPr>
        </p:nvSpPr>
        <p:spPr/>
        <p:txBody>
          <a:bodyPr/>
          <a:lstStyle/>
          <a:p>
            <a:fld id="{B61BEF0D-F0BB-DE4B-95CE-6DB70DBA9567}" type="datetimeFigureOut">
              <a:rPr lang="en-US" smtClean="0"/>
              <a:pPr/>
              <a:t>1/8/2021</a:t>
            </a:fld>
            <a:endParaRPr lang="en-US" dirty="0"/>
          </a:p>
        </p:txBody>
      </p:sp>
      <p:sp>
        <p:nvSpPr>
          <p:cNvPr id="5" name="Footer Placeholder 4">
            <a:extLst>
              <a:ext uri="{FF2B5EF4-FFF2-40B4-BE49-F238E27FC236}">
                <a16:creationId xmlns:a16="http://schemas.microsoft.com/office/drawing/2014/main" id="{09F6E4CD-4194-44A1-86CA-AFB43168990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0B087B6-A7D8-4286-BA5B-B80E94E3BD91}"/>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23620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7C45B-3FE8-4AF8-8626-4623479B510E}"/>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873423DB-3114-4002-AE3A-5EA90B204F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3D89962-1EBF-4C3E-8298-A4F20D6A6B26}"/>
              </a:ext>
            </a:extLst>
          </p:cNvPr>
          <p:cNvSpPr>
            <a:spLocks noGrp="1"/>
          </p:cNvSpPr>
          <p:nvPr>
            <p:ph type="dt" sz="half" idx="10"/>
          </p:nvPr>
        </p:nvSpPr>
        <p:spPr/>
        <p:txBody>
          <a:bodyPr/>
          <a:lstStyle/>
          <a:p>
            <a:fld id="{B61BEF0D-F0BB-DE4B-95CE-6DB70DBA9567}" type="datetimeFigureOut">
              <a:rPr lang="en-US" smtClean="0"/>
              <a:pPr/>
              <a:t>1/8/2021</a:t>
            </a:fld>
            <a:endParaRPr lang="en-US" dirty="0"/>
          </a:p>
        </p:txBody>
      </p:sp>
      <p:sp>
        <p:nvSpPr>
          <p:cNvPr id="5" name="Footer Placeholder 4">
            <a:extLst>
              <a:ext uri="{FF2B5EF4-FFF2-40B4-BE49-F238E27FC236}">
                <a16:creationId xmlns:a16="http://schemas.microsoft.com/office/drawing/2014/main" id="{A818E9B3-10FF-4E4C-A5B5-FF2F9F64E00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9334C82-7A25-4096-B898-B62F2287D1A5}"/>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34189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E944BB-E81C-4962-9592-31E5327297E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4809F8C7-A771-42A2-93A8-57691FCED9A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CBCCE2F-C9D6-4EEB-B2FF-81993133C151}"/>
              </a:ext>
            </a:extLst>
          </p:cNvPr>
          <p:cNvSpPr>
            <a:spLocks noGrp="1"/>
          </p:cNvSpPr>
          <p:nvPr>
            <p:ph type="dt" sz="half" idx="10"/>
          </p:nvPr>
        </p:nvSpPr>
        <p:spPr/>
        <p:txBody>
          <a:bodyPr/>
          <a:lstStyle/>
          <a:p>
            <a:fld id="{B61BEF0D-F0BB-DE4B-95CE-6DB70DBA9567}" type="datetimeFigureOut">
              <a:rPr lang="en-US" smtClean="0"/>
              <a:pPr/>
              <a:t>1/8/2021</a:t>
            </a:fld>
            <a:endParaRPr lang="en-US" dirty="0"/>
          </a:p>
        </p:txBody>
      </p:sp>
      <p:sp>
        <p:nvSpPr>
          <p:cNvPr id="5" name="Footer Placeholder 4">
            <a:extLst>
              <a:ext uri="{FF2B5EF4-FFF2-40B4-BE49-F238E27FC236}">
                <a16:creationId xmlns:a16="http://schemas.microsoft.com/office/drawing/2014/main" id="{3EBE0258-55CF-47E0-957E-3C8BE456EBA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A5AF216-340D-49CF-98B4-7437AE2627C7}"/>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930990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1152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B187E-2DAA-461C-9D1E-9CBAD2C862ED}"/>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01B4B36E-59F7-461D-850C-DFB0E543C4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1A220B6-5957-4D61-B38D-F045F73A0402}"/>
              </a:ext>
            </a:extLst>
          </p:cNvPr>
          <p:cNvSpPr>
            <a:spLocks noGrp="1"/>
          </p:cNvSpPr>
          <p:nvPr>
            <p:ph type="dt" sz="half" idx="10"/>
          </p:nvPr>
        </p:nvSpPr>
        <p:spPr/>
        <p:txBody>
          <a:bodyPr/>
          <a:lstStyle/>
          <a:p>
            <a:fld id="{B61BEF0D-F0BB-DE4B-95CE-6DB70DBA9567}" type="datetimeFigureOut">
              <a:rPr lang="en-US" smtClean="0"/>
              <a:pPr/>
              <a:t>1/8/2021</a:t>
            </a:fld>
            <a:endParaRPr lang="en-US" dirty="0"/>
          </a:p>
        </p:txBody>
      </p:sp>
      <p:sp>
        <p:nvSpPr>
          <p:cNvPr id="5" name="Footer Placeholder 4">
            <a:extLst>
              <a:ext uri="{FF2B5EF4-FFF2-40B4-BE49-F238E27FC236}">
                <a16:creationId xmlns:a16="http://schemas.microsoft.com/office/drawing/2014/main" id="{59B27B28-8952-4512-A1DE-08D6453F46B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0C27FAA-0663-4369-B5F6-BCA3288B60CA}"/>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95696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F960A-BCAE-455C-BB09-E30AA78030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0AF3F2BD-B766-40E8-8AF6-9DEDE4396C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39775E4-7836-4DEB-8094-84D1AB6B4B44}"/>
              </a:ext>
            </a:extLst>
          </p:cNvPr>
          <p:cNvSpPr>
            <a:spLocks noGrp="1"/>
          </p:cNvSpPr>
          <p:nvPr>
            <p:ph type="dt" sz="half" idx="10"/>
          </p:nvPr>
        </p:nvSpPr>
        <p:spPr/>
        <p:txBody>
          <a:bodyPr/>
          <a:lstStyle/>
          <a:p>
            <a:fld id="{B61BEF0D-F0BB-DE4B-95CE-6DB70DBA9567}" type="datetimeFigureOut">
              <a:rPr lang="en-US" smtClean="0"/>
              <a:pPr/>
              <a:t>1/8/2021</a:t>
            </a:fld>
            <a:endParaRPr lang="en-US" dirty="0"/>
          </a:p>
        </p:txBody>
      </p:sp>
      <p:sp>
        <p:nvSpPr>
          <p:cNvPr id="5" name="Footer Placeholder 4">
            <a:extLst>
              <a:ext uri="{FF2B5EF4-FFF2-40B4-BE49-F238E27FC236}">
                <a16:creationId xmlns:a16="http://schemas.microsoft.com/office/drawing/2014/main" id="{18DD9FD4-A4E7-443C-89C5-5D635489521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B93BE8C-E424-46AE-BF63-97BA85740CCB}"/>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27830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C4825-FF4E-449E-BE9B-84F9FA415524}"/>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86E56BB-0985-4B73-9CEB-A115A076B8B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AF596F0C-48E1-441C-9AFC-BFACCA205D9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AA0B446E-B2AF-4183-AE29-3EAD017F915D}"/>
              </a:ext>
            </a:extLst>
          </p:cNvPr>
          <p:cNvSpPr>
            <a:spLocks noGrp="1"/>
          </p:cNvSpPr>
          <p:nvPr>
            <p:ph type="dt" sz="half" idx="10"/>
          </p:nvPr>
        </p:nvSpPr>
        <p:spPr/>
        <p:txBody>
          <a:bodyPr/>
          <a:lstStyle/>
          <a:p>
            <a:fld id="{B61BEF0D-F0BB-DE4B-95CE-6DB70DBA9567}" type="datetimeFigureOut">
              <a:rPr lang="en-US" smtClean="0"/>
              <a:pPr/>
              <a:t>1/8/2021</a:t>
            </a:fld>
            <a:endParaRPr lang="en-US" dirty="0"/>
          </a:p>
        </p:txBody>
      </p:sp>
      <p:sp>
        <p:nvSpPr>
          <p:cNvPr id="6" name="Footer Placeholder 5">
            <a:extLst>
              <a:ext uri="{FF2B5EF4-FFF2-40B4-BE49-F238E27FC236}">
                <a16:creationId xmlns:a16="http://schemas.microsoft.com/office/drawing/2014/main" id="{CCB5A8AA-C868-4246-841D-39F0D030AAC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FD4B05E-B087-4A97-B3B5-EBF30091405D}"/>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59776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49E5C-5F65-4BDF-95C8-BEB3A7FDB5E3}"/>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86CB9E93-E921-4A10-AC5D-D7E1040F51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7E92C34-A821-4FCF-A29D-AD03DAD45F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B1CD4054-CF0E-4E2A-8737-FEF02E00A8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44D32F-EA11-4F60-9C1A-117D8345B6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DE3E86E7-85D1-41B5-8E38-26F8EAC5136E}"/>
              </a:ext>
            </a:extLst>
          </p:cNvPr>
          <p:cNvSpPr>
            <a:spLocks noGrp="1"/>
          </p:cNvSpPr>
          <p:nvPr>
            <p:ph type="dt" sz="half" idx="10"/>
          </p:nvPr>
        </p:nvSpPr>
        <p:spPr/>
        <p:txBody>
          <a:bodyPr/>
          <a:lstStyle/>
          <a:p>
            <a:fld id="{B61BEF0D-F0BB-DE4B-95CE-6DB70DBA9567}" type="datetimeFigureOut">
              <a:rPr lang="en-US" smtClean="0"/>
              <a:pPr/>
              <a:t>1/8/2021</a:t>
            </a:fld>
            <a:endParaRPr lang="en-US" dirty="0"/>
          </a:p>
        </p:txBody>
      </p:sp>
      <p:sp>
        <p:nvSpPr>
          <p:cNvPr id="8" name="Footer Placeholder 7">
            <a:extLst>
              <a:ext uri="{FF2B5EF4-FFF2-40B4-BE49-F238E27FC236}">
                <a16:creationId xmlns:a16="http://schemas.microsoft.com/office/drawing/2014/main" id="{619B1952-68B2-4592-B0C7-40D94358634A}"/>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242DD014-5EA6-4310-94FE-51EEB9773949}"/>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05582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D6ED8-13D4-4D84-A3D5-C221BDCB3991}"/>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E3F8667D-4784-4940-848E-AE1CC80FD06C}"/>
              </a:ext>
            </a:extLst>
          </p:cNvPr>
          <p:cNvSpPr>
            <a:spLocks noGrp="1"/>
          </p:cNvSpPr>
          <p:nvPr>
            <p:ph type="dt" sz="half" idx="10"/>
          </p:nvPr>
        </p:nvSpPr>
        <p:spPr/>
        <p:txBody>
          <a:bodyPr/>
          <a:lstStyle/>
          <a:p>
            <a:fld id="{B61BEF0D-F0BB-DE4B-95CE-6DB70DBA9567}" type="datetimeFigureOut">
              <a:rPr lang="en-US" smtClean="0"/>
              <a:pPr/>
              <a:t>1/8/2021</a:t>
            </a:fld>
            <a:endParaRPr lang="en-US" dirty="0"/>
          </a:p>
        </p:txBody>
      </p:sp>
      <p:sp>
        <p:nvSpPr>
          <p:cNvPr id="4" name="Footer Placeholder 3">
            <a:extLst>
              <a:ext uri="{FF2B5EF4-FFF2-40B4-BE49-F238E27FC236}">
                <a16:creationId xmlns:a16="http://schemas.microsoft.com/office/drawing/2014/main" id="{10F0CAA5-2BFC-4F20-A925-0FC3CC43AC5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8A5B2B1-42D4-4EA3-9501-42E21E4B43E5}"/>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25680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A27DE7-D0F0-484B-840D-961BE0684561}"/>
              </a:ext>
            </a:extLst>
          </p:cNvPr>
          <p:cNvSpPr>
            <a:spLocks noGrp="1"/>
          </p:cNvSpPr>
          <p:nvPr>
            <p:ph type="dt" sz="half" idx="10"/>
          </p:nvPr>
        </p:nvSpPr>
        <p:spPr/>
        <p:txBody>
          <a:bodyPr/>
          <a:lstStyle/>
          <a:p>
            <a:fld id="{B61BEF0D-F0BB-DE4B-95CE-6DB70DBA9567}" type="datetimeFigureOut">
              <a:rPr lang="en-US" smtClean="0"/>
              <a:pPr/>
              <a:t>1/8/2021</a:t>
            </a:fld>
            <a:endParaRPr lang="en-US" dirty="0"/>
          </a:p>
        </p:txBody>
      </p:sp>
      <p:sp>
        <p:nvSpPr>
          <p:cNvPr id="3" name="Footer Placeholder 2">
            <a:extLst>
              <a:ext uri="{FF2B5EF4-FFF2-40B4-BE49-F238E27FC236}">
                <a16:creationId xmlns:a16="http://schemas.microsoft.com/office/drawing/2014/main" id="{B593AD86-FE43-4898-BB04-0FCBD09EB265}"/>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2990D86D-F254-4623-A851-222FD37DC4BB}"/>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84300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A2A66-799C-44B1-938B-85371A8290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BB84121E-F0A6-4A71-B8CB-8E31CA82B3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7F12C443-0C7C-4148-AB29-8D11A3AD39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9864BC-1F38-4F9A-92E3-F4118EF4C20D}"/>
              </a:ext>
            </a:extLst>
          </p:cNvPr>
          <p:cNvSpPr>
            <a:spLocks noGrp="1"/>
          </p:cNvSpPr>
          <p:nvPr>
            <p:ph type="dt" sz="half" idx="10"/>
          </p:nvPr>
        </p:nvSpPr>
        <p:spPr/>
        <p:txBody>
          <a:bodyPr/>
          <a:lstStyle/>
          <a:p>
            <a:fld id="{B61BEF0D-F0BB-DE4B-95CE-6DB70DBA9567}" type="datetimeFigureOut">
              <a:rPr lang="en-US" smtClean="0"/>
              <a:pPr/>
              <a:t>1/8/2021</a:t>
            </a:fld>
            <a:endParaRPr lang="en-US" dirty="0"/>
          </a:p>
        </p:txBody>
      </p:sp>
      <p:sp>
        <p:nvSpPr>
          <p:cNvPr id="6" name="Footer Placeholder 5">
            <a:extLst>
              <a:ext uri="{FF2B5EF4-FFF2-40B4-BE49-F238E27FC236}">
                <a16:creationId xmlns:a16="http://schemas.microsoft.com/office/drawing/2014/main" id="{8FB5144B-4092-401F-9B9F-F4B56B23A75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B645384-6A30-4546-BAE0-741F99DCA0EB}"/>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97186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B67EE-B260-47D5-AB37-C0642EB237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D11F9F03-5879-4059-B455-9B7C86781A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13970A2A-DE0B-47CE-B83F-F50A24B2D9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2B4B3E-762C-4E30-9412-619E473B663D}"/>
              </a:ext>
            </a:extLst>
          </p:cNvPr>
          <p:cNvSpPr>
            <a:spLocks noGrp="1"/>
          </p:cNvSpPr>
          <p:nvPr>
            <p:ph type="dt" sz="half" idx="10"/>
          </p:nvPr>
        </p:nvSpPr>
        <p:spPr/>
        <p:txBody>
          <a:bodyPr/>
          <a:lstStyle/>
          <a:p>
            <a:fld id="{B61BEF0D-F0BB-DE4B-95CE-6DB70DBA9567}" type="datetimeFigureOut">
              <a:rPr lang="en-US" smtClean="0"/>
              <a:pPr/>
              <a:t>1/8/2021</a:t>
            </a:fld>
            <a:endParaRPr lang="en-US" dirty="0"/>
          </a:p>
        </p:txBody>
      </p:sp>
      <p:sp>
        <p:nvSpPr>
          <p:cNvPr id="6" name="Footer Placeholder 5">
            <a:extLst>
              <a:ext uri="{FF2B5EF4-FFF2-40B4-BE49-F238E27FC236}">
                <a16:creationId xmlns:a16="http://schemas.microsoft.com/office/drawing/2014/main" id="{728B971D-1396-47B2-AF31-39878870DEE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01FAC28-D952-471D-AFFB-977205952659}"/>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06393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AA89A7-77C6-4762-991A-0400CD8ED0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B973770F-8D74-41F2-995B-D4F12B1703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3375DCB-BFE4-4B54-A537-71D66930A1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1/8/2021</a:t>
            </a:fld>
            <a:endParaRPr lang="en-US" dirty="0"/>
          </a:p>
        </p:txBody>
      </p:sp>
      <p:sp>
        <p:nvSpPr>
          <p:cNvPr id="5" name="Footer Placeholder 4">
            <a:extLst>
              <a:ext uri="{FF2B5EF4-FFF2-40B4-BE49-F238E27FC236}">
                <a16:creationId xmlns:a16="http://schemas.microsoft.com/office/drawing/2014/main" id="{1C6F703E-62E3-45FF-AB25-43E5360AAB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450F079C-83DF-45DC-989D-6965F4B7EA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32440565"/>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e-fc4ec253e7.cognitiveclass.ai/lab#3.2-Plot-the-clusters-on-a-Map-of-the-Toronto-and-Super-Impose-the-best-location-of-a-Store"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bramainc.com/about-brama" TargetMode="Externa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List_of_postal_codes_of_Canada:_M" TargetMode="External"/><Relationship Id="rId2" Type="http://schemas.openxmlformats.org/officeDocument/2006/relationships/hyperlink" Target="https://github.com/vir007/Coursera_Capstone/blob/master/Week%204_5/Week_5.ipynb" TargetMode="External"/><Relationship Id="rId1" Type="http://schemas.openxmlformats.org/officeDocument/2006/relationships/slideLayout" Target="../slideLayouts/slideLayout2.xml"/><Relationship Id="rId5" Type="http://schemas.openxmlformats.org/officeDocument/2006/relationships/hyperlink" Target="https://www12.statcan.gc.ca/census-recensement/2016/dp-pd/hlt-fst/pd-pl/Tables/File.cfm?T=1201&amp;SR=1&amp;RPP=9999&amp;PR=0&amp;CMA=0&amp;CSD=0&amp;S=22&amp;O=A&amp;Lang=Eng&amp;OFT=CSV" TargetMode="External"/><Relationship Id="rId4" Type="http://schemas.openxmlformats.org/officeDocument/2006/relationships/hyperlink" Target="http://cocl.us/Geospatial_data"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150.statcan.gc.ca/n1/daily-quotidien/180313/dq180313a-eng.htm" TargetMode="External"/><Relationship Id="rId2" Type="http://schemas.openxmlformats.org/officeDocument/2006/relationships/hyperlink" Target="https://www12.statcan.gc.ca/census-recensement/2016/dp-pd/prof/search-recherche/change-geo.cfm?Lang=E&amp;Geo1=FS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api.foursquare.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towardsdatascience.com/clustering-algorithms-for-customer-segmentation-af637c6830ac"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jeremyjordan.me/grouping-data-points-with-k-means-clusterin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48F532D-1ED1-449E-8892-2349E1FE2DDF}"/>
              </a:ext>
            </a:extLst>
          </p:cNvPr>
          <p:cNvSpPr>
            <a:spLocks noGrp="1"/>
          </p:cNvSpPr>
          <p:nvPr>
            <p:ph type="ctrTitle"/>
          </p:nvPr>
        </p:nvSpPr>
        <p:spPr>
          <a:xfrm>
            <a:off x="4162567" y="818984"/>
            <a:ext cx="6714699" cy="3178689"/>
          </a:xfrm>
        </p:spPr>
        <p:txBody>
          <a:bodyPr>
            <a:normAutofit/>
          </a:bodyPr>
          <a:lstStyle/>
          <a:p>
            <a:pPr algn="l"/>
            <a:r>
              <a:rPr lang="en-US" sz="4400" b="1" dirty="0">
                <a:solidFill>
                  <a:srgbClr val="FFFFFF"/>
                </a:solidFill>
              </a:rPr>
              <a:t>Capstone: Find the best neighborhood in Toronto to open a Restaurant Supply Store</a:t>
            </a:r>
            <a:br>
              <a:rPr lang="en-US" sz="4400" b="1" dirty="0">
                <a:solidFill>
                  <a:srgbClr val="FFFFFF"/>
                </a:solidFill>
              </a:rPr>
            </a:br>
            <a:endParaRPr lang="en-CA" sz="4400" dirty="0">
              <a:solidFill>
                <a:srgbClr val="FFFFFF"/>
              </a:solidFill>
            </a:endParaRPr>
          </a:p>
        </p:txBody>
      </p:sp>
      <p:sp>
        <p:nvSpPr>
          <p:cNvPr id="22" name="Rectangle 2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22C76D97-7589-49C4-AC78-62B531FB08C9}"/>
              </a:ext>
            </a:extLst>
          </p:cNvPr>
          <p:cNvSpPr>
            <a:spLocks noGrp="1"/>
          </p:cNvSpPr>
          <p:nvPr>
            <p:ph type="subTitle" idx="1"/>
          </p:nvPr>
        </p:nvSpPr>
        <p:spPr>
          <a:xfrm>
            <a:off x="4285397" y="4960961"/>
            <a:ext cx="7055893" cy="1078054"/>
          </a:xfrm>
        </p:spPr>
        <p:txBody>
          <a:bodyPr>
            <a:normAutofit/>
          </a:bodyPr>
          <a:lstStyle/>
          <a:p>
            <a:pPr algn="l"/>
            <a:r>
              <a:rPr lang="en-US">
                <a:solidFill>
                  <a:srgbClr val="FFFFFF"/>
                </a:solidFill>
              </a:rPr>
              <a:t>Applied Data Science Capstone</a:t>
            </a:r>
          </a:p>
          <a:p>
            <a:pPr algn="l"/>
            <a:r>
              <a:rPr lang="it-IT">
                <a:solidFill>
                  <a:srgbClr val="FFFFFF"/>
                </a:solidFill>
              </a:rPr>
              <a:t>IBM Data Science Professional Certificate</a:t>
            </a:r>
          </a:p>
          <a:p>
            <a:pPr algn="l"/>
            <a:endParaRPr lang="en-CA">
              <a:solidFill>
                <a:srgbClr val="FFFFFF"/>
              </a:solidFill>
            </a:endParaRPr>
          </a:p>
        </p:txBody>
      </p:sp>
    </p:spTree>
    <p:extLst>
      <p:ext uri="{BB962C8B-B14F-4D97-AF65-F5344CB8AC3E}">
        <p14:creationId xmlns:p14="http://schemas.microsoft.com/office/powerpoint/2010/main" val="1542244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780581"/>
            <a:ext cx="9965635" cy="1938992"/>
          </a:xfrm>
          <a:prstGeom prst="rect">
            <a:avLst/>
          </a:prstGeom>
          <a:noFill/>
        </p:spPr>
        <p:txBody>
          <a:bodyPr wrap="square" rtlCol="0">
            <a:spAutoFit/>
          </a:bodyPr>
          <a:lstStyle/>
          <a:p>
            <a:r>
              <a:rPr lang="en-CA" b="1" dirty="0">
                <a:cs typeface="Calibri Light" panose="020F0302020204030204" pitchFamily="34" charset="0"/>
              </a:rPr>
              <a:t>2.2 Merge the Toronto data with geo coordinates data and make sure it's the right shape</a:t>
            </a:r>
          </a:p>
          <a:p>
            <a:r>
              <a:rPr lang="en-CA" dirty="0">
                <a:cs typeface="Calibri Light" panose="020F0302020204030204" pitchFamily="34" charset="0"/>
              </a:rPr>
              <a:t>Here I reshape the Toronto data so that it’s shape matches the clustered data.</a:t>
            </a:r>
          </a:p>
          <a:p>
            <a:endParaRPr lang="en-CA" dirty="0">
              <a:cs typeface="Calibri Light" panose="020F0302020204030204" pitchFamily="34" charset="0"/>
            </a:endParaRPr>
          </a:p>
          <a:p>
            <a:r>
              <a:rPr lang="en-CA" b="1" dirty="0">
                <a:cs typeface="Calibri Light" panose="020F0302020204030204" pitchFamily="34" charset="0"/>
              </a:rPr>
              <a:t>2.3 Add the </a:t>
            </a:r>
            <a:r>
              <a:rPr lang="en-CA" b="1" dirty="0" err="1">
                <a:cs typeface="Calibri Light" panose="020F0302020204030204" pitchFamily="34" charset="0"/>
              </a:rPr>
              <a:t>KMeans</a:t>
            </a:r>
            <a:r>
              <a:rPr lang="en-CA" b="1" dirty="0">
                <a:cs typeface="Calibri Light" panose="020F0302020204030204" pitchFamily="34" charset="0"/>
              </a:rPr>
              <a:t> Labels</a:t>
            </a:r>
          </a:p>
          <a:p>
            <a:r>
              <a:rPr lang="en-CA" dirty="0">
                <a:cs typeface="Calibri Light" panose="020F0302020204030204" pitchFamily="34" charset="0"/>
              </a:rPr>
              <a:t>Determine the largest cluster in this case it was cluster number 1 with a shape of </a:t>
            </a:r>
            <a:br>
              <a:rPr lang="en-CA" dirty="0">
                <a:cs typeface="Calibri Light" panose="020F0302020204030204" pitchFamily="34" charset="0"/>
              </a:rPr>
            </a:br>
            <a:r>
              <a:rPr lang="en-CA" dirty="0">
                <a:cs typeface="Calibri Light" panose="020F0302020204030204" pitchFamily="34" charset="0"/>
              </a:rPr>
              <a:t>(73, 16)</a:t>
            </a:r>
          </a:p>
          <a:p>
            <a:pPr lvl="0"/>
            <a:endParaRPr lang="en-CA" sz="1200" dirty="0">
              <a:latin typeface="Calibri Light" panose="020F0302020204030204" pitchFamily="34" charset="0"/>
              <a:cs typeface="Calibri Light" panose="020F0302020204030204" pitchFamily="34" charset="0"/>
            </a:endParaRPr>
          </a:p>
        </p:txBody>
      </p:sp>
      <p:pic>
        <p:nvPicPr>
          <p:cNvPr id="2" name="Picture 1">
            <a:extLst>
              <a:ext uri="{FF2B5EF4-FFF2-40B4-BE49-F238E27FC236}">
                <a16:creationId xmlns:a16="http://schemas.microsoft.com/office/drawing/2014/main" id="{89EA7B0D-EBCC-4008-A8DC-67964AB0B941}"/>
              </a:ext>
            </a:extLst>
          </p:cNvPr>
          <p:cNvPicPr>
            <a:picLocks noChangeAspect="1"/>
          </p:cNvPicPr>
          <p:nvPr/>
        </p:nvPicPr>
        <p:blipFill>
          <a:blip r:embed="rId2"/>
          <a:stretch>
            <a:fillRect/>
          </a:stretch>
        </p:blipFill>
        <p:spPr>
          <a:xfrm>
            <a:off x="1300634" y="2719573"/>
            <a:ext cx="7881466" cy="3502272"/>
          </a:xfrm>
          <a:prstGeom prst="rect">
            <a:avLst/>
          </a:prstGeom>
        </p:spPr>
      </p:pic>
      <p:sp>
        <p:nvSpPr>
          <p:cNvPr id="4" name="TextBox 3">
            <a:extLst>
              <a:ext uri="{FF2B5EF4-FFF2-40B4-BE49-F238E27FC236}">
                <a16:creationId xmlns:a16="http://schemas.microsoft.com/office/drawing/2014/main" id="{0C603F80-C6E9-44C6-855F-3112675962BF}"/>
              </a:ext>
            </a:extLst>
          </p:cNvPr>
          <p:cNvSpPr txBox="1"/>
          <p:nvPr/>
        </p:nvSpPr>
        <p:spPr>
          <a:xfrm>
            <a:off x="1113182" y="411249"/>
            <a:ext cx="2182585" cy="369332"/>
          </a:xfrm>
          <a:prstGeom prst="rect">
            <a:avLst/>
          </a:prstGeom>
          <a:noFill/>
        </p:spPr>
        <p:txBody>
          <a:bodyPr wrap="none" rtlCol="0">
            <a:spAutoFit/>
          </a:bodyPr>
          <a:lstStyle/>
          <a:p>
            <a:r>
              <a:rPr lang="en-CA" b="1" dirty="0"/>
              <a:t>Methodology cont’d:</a:t>
            </a:r>
          </a:p>
        </p:txBody>
      </p:sp>
    </p:spTree>
    <p:extLst>
      <p:ext uri="{BB962C8B-B14F-4D97-AF65-F5344CB8AC3E}">
        <p14:creationId xmlns:p14="http://schemas.microsoft.com/office/powerpoint/2010/main" val="3006444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1906254"/>
            <a:ext cx="9965635" cy="2215991"/>
          </a:xfrm>
          <a:prstGeom prst="rect">
            <a:avLst/>
          </a:prstGeom>
          <a:noFill/>
        </p:spPr>
        <p:txBody>
          <a:bodyPr wrap="square" rtlCol="0">
            <a:spAutoFit/>
          </a:bodyPr>
          <a:lstStyle/>
          <a:p>
            <a:r>
              <a:rPr lang="en-CA" b="1" dirty="0"/>
              <a:t>3. Cluster 2 Contains the highest cluster density. We need to find the geographic centroid for this cluster. This is the optimum location for a new Restaurant Supply Store.</a:t>
            </a:r>
            <a:br>
              <a:rPr lang="en-CA" b="1" dirty="0"/>
            </a:br>
            <a:endParaRPr lang="en-CA" b="1" dirty="0"/>
          </a:p>
          <a:p>
            <a:r>
              <a:rPr lang="en-CA" dirty="0"/>
              <a:t>Here we take the average latitude and longitude to be the centroid.</a:t>
            </a:r>
          </a:p>
          <a:p>
            <a:br>
              <a:rPr lang="en-CA" dirty="0"/>
            </a:br>
            <a:r>
              <a:rPr lang="en-CA" b="1" dirty="0"/>
              <a:t>* Key Observation: This is the optimum location for a new Restaurant Supply Store.*</a:t>
            </a:r>
            <a:endParaRPr lang="en-CA" dirty="0"/>
          </a:p>
          <a:p>
            <a:r>
              <a:rPr lang="en-CA" b="1" dirty="0"/>
              <a:t>3.1 Plot the clusters on a Map of the Toronto and Super Impose the best location of a Store</a:t>
            </a:r>
            <a:r>
              <a:rPr lang="en-CA" b="1" dirty="0">
                <a:hlinkClick r:id="rId2"/>
              </a:rPr>
              <a:t>¶</a:t>
            </a:r>
            <a:endParaRPr lang="en-CA" b="1" dirty="0"/>
          </a:p>
          <a:p>
            <a:pPr lvl="0"/>
            <a:endParaRPr lang="en-CA" sz="1200" dirty="0">
              <a:latin typeface="Calibri Light" panose="020F0302020204030204" pitchFamily="34" charset="0"/>
              <a:cs typeface="Calibri Light" panose="020F0302020204030204" pitchFamily="34" charset="0"/>
            </a:endParaRPr>
          </a:p>
        </p:txBody>
      </p:sp>
      <p:sp>
        <p:nvSpPr>
          <p:cNvPr id="3" name="TextBox 2">
            <a:extLst>
              <a:ext uri="{FF2B5EF4-FFF2-40B4-BE49-F238E27FC236}">
                <a16:creationId xmlns:a16="http://schemas.microsoft.com/office/drawing/2014/main" id="{B4BF4E5D-96B1-449D-947A-86333FC9F381}"/>
              </a:ext>
            </a:extLst>
          </p:cNvPr>
          <p:cNvSpPr txBox="1"/>
          <p:nvPr/>
        </p:nvSpPr>
        <p:spPr>
          <a:xfrm>
            <a:off x="1113182" y="690946"/>
            <a:ext cx="2182585" cy="369332"/>
          </a:xfrm>
          <a:prstGeom prst="rect">
            <a:avLst/>
          </a:prstGeom>
          <a:noFill/>
        </p:spPr>
        <p:txBody>
          <a:bodyPr wrap="none" rtlCol="0">
            <a:spAutoFit/>
          </a:bodyPr>
          <a:lstStyle/>
          <a:p>
            <a:r>
              <a:rPr lang="en-CA" b="1" dirty="0"/>
              <a:t>Methodology cont’d:</a:t>
            </a:r>
          </a:p>
        </p:txBody>
      </p:sp>
    </p:spTree>
    <p:extLst>
      <p:ext uri="{BB962C8B-B14F-4D97-AF65-F5344CB8AC3E}">
        <p14:creationId xmlns:p14="http://schemas.microsoft.com/office/powerpoint/2010/main" val="4068202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681C32C-7AFC-4BB3-9088-65CBDFC5D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close up of a map&#10;&#10;Description generated with high confidence">
            <a:extLst>
              <a:ext uri="{FF2B5EF4-FFF2-40B4-BE49-F238E27FC236}">
                <a16:creationId xmlns:a16="http://schemas.microsoft.com/office/drawing/2014/main" id="{7FCA0E32-0D06-47C8-BDC4-C85FFEE00A1C}"/>
              </a:ext>
            </a:extLst>
          </p:cNvPr>
          <p:cNvPicPr>
            <a:picLocks noChangeAspect="1"/>
          </p:cNvPicPr>
          <p:nvPr/>
        </p:nvPicPr>
        <p:blipFill rotWithShape="1">
          <a:blip r:embed="rId2"/>
          <a:srcRect t="5226" b="9336"/>
          <a:stretch/>
        </p:blipFill>
        <p:spPr>
          <a:xfrm>
            <a:off x="20" y="432"/>
            <a:ext cx="12191980" cy="4244759"/>
          </a:xfrm>
          <a:prstGeom prst="rect">
            <a:avLst/>
          </a:prstGeom>
        </p:spPr>
      </p:pic>
      <p:sp>
        <p:nvSpPr>
          <p:cNvPr id="5" name="TextBox 4">
            <a:extLst>
              <a:ext uri="{FF2B5EF4-FFF2-40B4-BE49-F238E27FC236}">
                <a16:creationId xmlns:a16="http://schemas.microsoft.com/office/drawing/2014/main" id="{51C9C8E6-AA1C-4C98-9785-3E39D6665E99}"/>
              </a:ext>
            </a:extLst>
          </p:cNvPr>
          <p:cNvSpPr txBox="1"/>
          <p:nvPr/>
        </p:nvSpPr>
        <p:spPr>
          <a:xfrm>
            <a:off x="6096000" y="4583953"/>
            <a:ext cx="5638800" cy="1465973"/>
          </a:xfrm>
          <a:prstGeom prst="rect">
            <a:avLst/>
          </a:prstGeom>
        </p:spPr>
        <p:txBody>
          <a:bodyPr vert="horz" lIns="91440" tIns="45720" rIns="91440" bIns="45720" rtlCol="0">
            <a:normAutofit/>
          </a:bodyPr>
          <a:lstStyle/>
          <a:p>
            <a:pPr>
              <a:lnSpc>
                <a:spcPct val="90000"/>
              </a:lnSpc>
              <a:spcAft>
                <a:spcPts val="600"/>
              </a:spcAft>
            </a:pPr>
            <a:r>
              <a:rPr lang="en-US" sz="2000" b="1" dirty="0"/>
              <a:t>4.1 Plot the clusters on a Map of the Toronto and Super Impose the best location of a Store</a:t>
            </a:r>
          </a:p>
          <a:p>
            <a:pPr lvl="0" indent="-228600">
              <a:lnSpc>
                <a:spcPct val="90000"/>
              </a:lnSpc>
              <a:spcAft>
                <a:spcPts val="600"/>
              </a:spcAft>
              <a:buFont typeface="Arial" panose="020B0604020202020204" pitchFamily="34" charset="0"/>
              <a:buChar char="•"/>
            </a:pPr>
            <a:endParaRPr lang="en-US" sz="2000" dirty="0"/>
          </a:p>
        </p:txBody>
      </p:sp>
      <p:sp>
        <p:nvSpPr>
          <p:cNvPr id="12" name="Rectangle 11">
            <a:extLst>
              <a:ext uri="{FF2B5EF4-FFF2-40B4-BE49-F238E27FC236}">
                <a16:creationId xmlns:a16="http://schemas.microsoft.com/office/drawing/2014/main" id="{199C0ED0-69DE-4C31-A5CF-E2A46FD30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D42B8BD-40AF-488E-8A79-D7256C9172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D48A64EC-8FD2-4667-B04F-164B482AED3E}"/>
              </a:ext>
            </a:extLst>
          </p:cNvPr>
          <p:cNvSpPr/>
          <p:nvPr/>
        </p:nvSpPr>
        <p:spPr>
          <a:xfrm>
            <a:off x="846852" y="493493"/>
            <a:ext cx="933076" cy="369332"/>
          </a:xfrm>
          <a:prstGeom prst="rect">
            <a:avLst/>
          </a:prstGeom>
        </p:spPr>
        <p:txBody>
          <a:bodyPr wrap="none">
            <a:spAutoFit/>
          </a:bodyPr>
          <a:lstStyle/>
          <a:p>
            <a:pPr>
              <a:spcAft>
                <a:spcPts val="600"/>
              </a:spcAft>
            </a:pPr>
            <a:r>
              <a:rPr lang="en-US" b="1" dirty="0"/>
              <a:t>Results:</a:t>
            </a:r>
            <a:endParaRPr lang="en-US" b="1"/>
          </a:p>
        </p:txBody>
      </p:sp>
    </p:spTree>
    <p:extLst>
      <p:ext uri="{BB962C8B-B14F-4D97-AF65-F5344CB8AC3E}">
        <p14:creationId xmlns:p14="http://schemas.microsoft.com/office/powerpoint/2010/main" val="36890724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Rectangle 21">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1C9C8E6-AA1C-4C98-9785-3E39D6665E99}"/>
              </a:ext>
            </a:extLst>
          </p:cNvPr>
          <p:cNvSpPr txBox="1"/>
          <p:nvPr/>
        </p:nvSpPr>
        <p:spPr>
          <a:xfrm>
            <a:off x="4810259" y="649480"/>
            <a:ext cx="6555347" cy="5546047"/>
          </a:xfrm>
          <a:prstGeom prst="rect">
            <a:avLst/>
          </a:prstGeom>
        </p:spPr>
        <p:txBody>
          <a:bodyPr vert="horz" lIns="91440" tIns="45720" rIns="91440" bIns="45720" rtlCol="0" anchor="ctr">
            <a:normAutofit/>
          </a:bodyPr>
          <a:lstStyle/>
          <a:p>
            <a:pPr>
              <a:lnSpc>
                <a:spcPct val="90000"/>
              </a:lnSpc>
              <a:spcAft>
                <a:spcPts val="600"/>
              </a:spcAft>
            </a:pPr>
            <a:r>
              <a:rPr lang="en-US" sz="2000" b="1" dirty="0"/>
              <a:t>Results Cont’d:</a:t>
            </a:r>
          </a:p>
          <a:p>
            <a:pPr indent="-228600">
              <a:lnSpc>
                <a:spcPct val="90000"/>
              </a:lnSpc>
              <a:spcAft>
                <a:spcPts val="600"/>
              </a:spcAft>
              <a:buFont typeface="Arial" panose="020B0604020202020204" pitchFamily="34" charset="0"/>
              <a:buChar char="•"/>
            </a:pPr>
            <a:endParaRPr lang="en-US" sz="2000" b="1" dirty="0"/>
          </a:p>
          <a:p>
            <a:pPr indent="-228600">
              <a:lnSpc>
                <a:spcPct val="90000"/>
              </a:lnSpc>
              <a:spcAft>
                <a:spcPts val="600"/>
              </a:spcAft>
              <a:buFont typeface="Arial" panose="020B0604020202020204" pitchFamily="34" charset="0"/>
              <a:buChar char="•"/>
            </a:pPr>
            <a:r>
              <a:rPr lang="en-US" sz="2000" b="1" dirty="0"/>
              <a:t>4.2 Exact Address of desired Location</a:t>
            </a:r>
          </a:p>
          <a:p>
            <a:pPr>
              <a:lnSpc>
                <a:spcPct val="90000"/>
              </a:lnSpc>
              <a:spcAft>
                <a:spcPts val="600"/>
              </a:spcAft>
            </a:pPr>
            <a:br>
              <a:rPr lang="en-US" sz="2000" dirty="0"/>
            </a:br>
            <a:r>
              <a:rPr lang="en-US" sz="2000" dirty="0"/>
              <a:t>The exact Address to locate would be: </a:t>
            </a:r>
            <a:r>
              <a:rPr lang="en-US" sz="2000" dirty="0" err="1"/>
              <a:t>lat</a:t>
            </a:r>
            <a:r>
              <a:rPr lang="en-US" sz="2000" dirty="0"/>
              <a:t>:  43.6998426260274, </a:t>
            </a:r>
            <a:r>
              <a:rPr lang="en-US" sz="2000" dirty="0" err="1"/>
              <a:t>lng</a:t>
            </a:r>
            <a:r>
              <a:rPr lang="en-US" sz="2000" dirty="0"/>
              <a:t>: -79.3878871</a:t>
            </a:r>
          </a:p>
        </p:txBody>
      </p:sp>
    </p:spTree>
    <p:extLst>
      <p:ext uri="{BB962C8B-B14F-4D97-AF65-F5344CB8AC3E}">
        <p14:creationId xmlns:p14="http://schemas.microsoft.com/office/powerpoint/2010/main" val="3281300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5816977"/>
          </a:xfrm>
          <a:prstGeom prst="rect">
            <a:avLst/>
          </a:prstGeom>
          <a:noFill/>
        </p:spPr>
        <p:txBody>
          <a:bodyPr wrap="square" rtlCol="0">
            <a:spAutoFit/>
          </a:bodyPr>
          <a:lstStyle/>
          <a:p>
            <a:r>
              <a:rPr lang="en-CA" b="1" dirty="0"/>
              <a:t>Discussion:</a:t>
            </a:r>
          </a:p>
          <a:p>
            <a:endParaRPr lang="en-CA" b="1" dirty="0"/>
          </a:p>
          <a:p>
            <a:r>
              <a:rPr lang="en-CA" b="1" dirty="0"/>
              <a:t>5.1 Explaining the results</a:t>
            </a:r>
          </a:p>
          <a:p>
            <a:endParaRPr lang="en-CA" b="1" dirty="0"/>
          </a:p>
          <a:p>
            <a:pPr marL="285750" indent="-285750">
              <a:buFont typeface="Arial" panose="020B0604020202020204" pitchFamily="34" charset="0"/>
              <a:buChar char="•"/>
            </a:pPr>
            <a:r>
              <a:rPr lang="en-CA" dirty="0"/>
              <a:t>As we built our list of neighborhoods with Restaurant venues exclusively we discovered most neighborhoods were similar and the greatest concentration of restaurants was in Central Toronto and downtown Toronto. This might seem obvious but it would also appear that these are some of the most affluent neighborhoods in Toronto so there appears to be correlation. By Locating in the general vicinity of the Exact location my friend could be geographically centered in this cluster and poised to service his restaurant customer base with greatest efficiency.</a:t>
            </a:r>
          </a:p>
          <a:p>
            <a:pPr marL="285750" indent="-285750">
              <a:buFont typeface="Arial" panose="020B0604020202020204" pitchFamily="34" charset="0"/>
              <a:buChar char="•"/>
            </a:pPr>
            <a:r>
              <a:rPr lang="en-CA" dirty="0"/>
              <a:t>When we built our K-Means dataset we used Silhouette analysis to tell us there was a lot of similarity between neighborhoods and the most common restaurants contained with in. Really there was only 2 types of cluster or neighborhoods in greater Toronto. The vast majority of those were in 1 cluster. So Toronto restaurants might be many but they are very homogeneously located near the center of Toronto.</a:t>
            </a:r>
          </a:p>
          <a:p>
            <a:pPr marL="285750" indent="-285750">
              <a:buFont typeface="Arial" panose="020B0604020202020204" pitchFamily="34" charset="0"/>
              <a:buChar char="•"/>
            </a:pPr>
            <a:r>
              <a:rPr lang="en-CA" dirty="0"/>
              <a:t>Of the 103 Toronto Neighborhoods gathered only 55.3% or 57 Neighborhoods are above the median after-tax income. 37.8% or 39 Neighborhoods are below he median after-tax income. 6.7% or 7 neighborhoods did not register as it appears their populations are too low. It appears that the greatest concentration of affluence is near central Toronto. We decided to keep all neighborhoods in the dataset regardless of income of population as the majority were close enough.</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331908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1C9C8E6-AA1C-4C98-9785-3E39D6665E99}"/>
              </a:ext>
            </a:extLst>
          </p:cNvPr>
          <p:cNvSpPr txBox="1"/>
          <p:nvPr/>
        </p:nvSpPr>
        <p:spPr>
          <a:xfrm>
            <a:off x="1371599" y="2318197"/>
            <a:ext cx="9724031" cy="3683358"/>
          </a:xfrm>
          <a:prstGeom prst="rect">
            <a:avLst/>
          </a:prstGeom>
        </p:spPr>
        <p:txBody>
          <a:bodyPr vert="horz" lIns="91440" tIns="45720" rIns="91440" bIns="45720" rtlCol="0" anchor="ctr">
            <a:normAutofit/>
          </a:bodyPr>
          <a:lstStyle/>
          <a:p>
            <a:pPr>
              <a:lnSpc>
                <a:spcPct val="90000"/>
              </a:lnSpc>
              <a:spcAft>
                <a:spcPts val="600"/>
              </a:spcAft>
            </a:pPr>
            <a:r>
              <a:rPr lang="en-US" sz="2000" b="1" dirty="0"/>
              <a:t>Conclusion:</a:t>
            </a:r>
          </a:p>
          <a:p>
            <a:pPr indent="-228600">
              <a:lnSpc>
                <a:spcPct val="90000"/>
              </a:lnSpc>
              <a:spcAft>
                <a:spcPts val="600"/>
              </a:spcAft>
              <a:buFont typeface="Arial" panose="020B0604020202020204" pitchFamily="34" charset="0"/>
              <a:buChar char="•"/>
            </a:pPr>
            <a:endParaRPr lang="en-US" sz="2000" b="1" dirty="0"/>
          </a:p>
          <a:p>
            <a:pPr marL="285750" indent="-228600">
              <a:lnSpc>
                <a:spcPct val="90000"/>
              </a:lnSpc>
              <a:spcAft>
                <a:spcPts val="600"/>
              </a:spcAft>
              <a:buFont typeface="Arial" panose="020B0604020202020204" pitchFamily="34" charset="0"/>
              <a:buChar char="•"/>
            </a:pPr>
            <a:r>
              <a:rPr lang="en-US" sz="2000" dirty="0"/>
              <a:t>I feel confident with the recommendation I have given my friend as it is backed up with demonstrated data analysis. While nothing can ever be 100% certain he will certainly be better informed than he was prior to asking for my help.</a:t>
            </a:r>
          </a:p>
          <a:p>
            <a:pPr marL="285750" indent="-228600">
              <a:lnSpc>
                <a:spcPct val="90000"/>
              </a:lnSpc>
              <a:spcAft>
                <a:spcPts val="600"/>
              </a:spcAft>
              <a:buFont typeface="Arial" panose="020B0604020202020204" pitchFamily="34" charset="0"/>
              <a:buChar char="•"/>
            </a:pPr>
            <a:r>
              <a:rPr lang="en-US" sz="2000" dirty="0"/>
              <a:t>Much more inference can be obtained with more work. A potential side business for my friend might be assisting new restaurant owners where they might locate a new restaurant, who their competition is and who their clientele might be.</a:t>
            </a:r>
          </a:p>
          <a:p>
            <a:pPr lvl="0" indent="-228600">
              <a:lnSpc>
                <a:spcPct val="90000"/>
              </a:lnSpc>
              <a:spcAft>
                <a:spcPts val="600"/>
              </a:spcAft>
              <a:buFont typeface="Arial" panose="020B0604020202020204" pitchFamily="34" charset="0"/>
              <a:buChar char="•"/>
            </a:pPr>
            <a:endParaRPr lang="en-US" sz="2000" dirty="0"/>
          </a:p>
        </p:txBody>
      </p:sp>
    </p:spTree>
    <p:extLst>
      <p:ext uri="{BB962C8B-B14F-4D97-AF65-F5344CB8AC3E}">
        <p14:creationId xmlns:p14="http://schemas.microsoft.com/office/powerpoint/2010/main" val="638858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9B8F0834-ED22-432A-9B32-B180ADB8FF63}"/>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3400" b="1" kern="1200">
                <a:solidFill>
                  <a:srgbClr val="FFFFFF"/>
                </a:solidFill>
                <a:latin typeface="+mj-lt"/>
                <a:ea typeface="+mj-ea"/>
                <a:cs typeface="+mj-cs"/>
              </a:rPr>
              <a:t>Introduction:</a:t>
            </a:r>
            <a:br>
              <a:rPr lang="en-US" sz="3400" b="1" kern="1200">
                <a:solidFill>
                  <a:srgbClr val="FFFFFF"/>
                </a:solidFill>
                <a:latin typeface="+mj-lt"/>
                <a:ea typeface="+mj-ea"/>
                <a:cs typeface="+mj-cs"/>
              </a:rPr>
            </a:br>
            <a:endParaRPr lang="en-US" sz="3400" kern="1200">
              <a:solidFill>
                <a:srgbClr val="FFFFFF"/>
              </a:solidFill>
              <a:latin typeface="+mj-lt"/>
              <a:ea typeface="+mj-ea"/>
              <a:cs typeface="+mj-cs"/>
            </a:endParaRPr>
          </a:p>
        </p:txBody>
      </p:sp>
      <p:sp>
        <p:nvSpPr>
          <p:cNvPr id="9" name="TextBox 8">
            <a:extLst>
              <a:ext uri="{FF2B5EF4-FFF2-40B4-BE49-F238E27FC236}">
                <a16:creationId xmlns:a16="http://schemas.microsoft.com/office/drawing/2014/main" id="{94BDA45B-82FD-418A-ADFD-DA5C02E2C3B3}"/>
              </a:ext>
            </a:extLst>
          </p:cNvPr>
          <p:cNvSpPr txBox="1"/>
          <p:nvPr/>
        </p:nvSpPr>
        <p:spPr>
          <a:xfrm>
            <a:off x="1371599" y="2318197"/>
            <a:ext cx="9724031" cy="3683358"/>
          </a:xfrm>
          <a:prstGeom prst="rect">
            <a:avLst/>
          </a:prstGeom>
        </p:spPr>
        <p:txBody>
          <a:bodyPr vert="horz" lIns="91440" tIns="45720" rIns="91440" bIns="45720" rtlCol="0" anchor="ctr">
            <a:normAutofit/>
          </a:bodyPr>
          <a:lstStyle/>
          <a:p>
            <a:pPr marL="114300" indent="-342900">
              <a:lnSpc>
                <a:spcPct val="90000"/>
              </a:lnSpc>
              <a:spcAft>
                <a:spcPts val="600"/>
              </a:spcAft>
              <a:buFont typeface="Wingdings" panose="05000000000000000000" pitchFamily="2" charset="2"/>
              <a:buChar char="Ø"/>
            </a:pPr>
            <a:r>
              <a:rPr lang="en-US" sz="2000" dirty="0"/>
              <a:t>A friend of mine who runs a leading Restaurant Supply Store has found out that I am studying data science and has asked for help in trying to determine which neighborhood in Toronto he should open his new store in.</a:t>
            </a:r>
            <a:br>
              <a:rPr lang="en-US" sz="2000" dirty="0"/>
            </a:br>
            <a:r>
              <a:rPr lang="en-US" sz="2000" dirty="0"/>
              <a:t>Example Company:</a:t>
            </a:r>
            <a:br>
              <a:rPr lang="en-US" sz="2000" dirty="0"/>
            </a:br>
            <a:r>
              <a:rPr lang="en-US" sz="2000" dirty="0">
                <a:hlinkClick r:id="rId2"/>
              </a:rPr>
              <a:t>http://www.bramainc.com/about-brama</a:t>
            </a:r>
            <a:r>
              <a:rPr lang="en-US" sz="2000" dirty="0"/>
              <a:t> </a:t>
            </a:r>
            <a:br>
              <a:rPr lang="en-US" sz="2000" dirty="0"/>
            </a:br>
            <a:endParaRPr lang="en-US" sz="2000" dirty="0"/>
          </a:p>
          <a:p>
            <a:pPr marL="114300" indent="-342900">
              <a:lnSpc>
                <a:spcPct val="90000"/>
              </a:lnSpc>
              <a:spcAft>
                <a:spcPts val="600"/>
              </a:spcAft>
              <a:buFont typeface="Wingdings" panose="05000000000000000000" pitchFamily="2" charset="2"/>
              <a:buChar char="Ø"/>
            </a:pPr>
            <a:r>
              <a:rPr lang="en-US" sz="2000" dirty="0"/>
              <a:t>I begin with an interview with my friend to determine the requirements.</a:t>
            </a:r>
          </a:p>
          <a:p>
            <a:pPr indent="-228600">
              <a:lnSpc>
                <a:spcPct val="90000"/>
              </a:lnSpc>
              <a:spcAft>
                <a:spcPts val="600"/>
              </a:spcAft>
              <a:buFont typeface="Arial" panose="020B0604020202020204" pitchFamily="34" charset="0"/>
              <a:buChar char="•"/>
            </a:pPr>
            <a:endParaRPr lang="en-US" sz="2000" dirty="0"/>
          </a:p>
        </p:txBody>
      </p:sp>
    </p:spTree>
    <p:extLst>
      <p:ext uri="{BB962C8B-B14F-4D97-AF65-F5344CB8AC3E}">
        <p14:creationId xmlns:p14="http://schemas.microsoft.com/office/powerpoint/2010/main" val="2745798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23">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25">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27">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29">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6130B5-A24B-47F5-A3C7-C5C7FB8B66F3}"/>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4000" kern="1200" dirty="0">
                <a:solidFill>
                  <a:srgbClr val="FFFFFF"/>
                </a:solidFill>
                <a:latin typeface="+mj-lt"/>
                <a:ea typeface="+mj-ea"/>
                <a:cs typeface="+mj-cs"/>
              </a:rPr>
              <a:t>Problem Description:</a:t>
            </a:r>
          </a:p>
        </p:txBody>
      </p:sp>
      <p:sp>
        <p:nvSpPr>
          <p:cNvPr id="4" name="Text Placeholder 3">
            <a:extLst>
              <a:ext uri="{FF2B5EF4-FFF2-40B4-BE49-F238E27FC236}">
                <a16:creationId xmlns:a16="http://schemas.microsoft.com/office/drawing/2014/main" id="{D310AAB2-7179-4D49-AEAA-3034C24CDF41}"/>
              </a:ext>
            </a:extLst>
          </p:cNvPr>
          <p:cNvSpPr>
            <a:spLocks noGrp="1"/>
          </p:cNvSpPr>
          <p:nvPr>
            <p:ph type="body" sz="half" idx="2"/>
          </p:nvPr>
        </p:nvSpPr>
        <p:spPr>
          <a:xfrm>
            <a:off x="533401" y="2556769"/>
            <a:ext cx="11153774" cy="3691630"/>
          </a:xfrm>
        </p:spPr>
        <p:txBody>
          <a:bodyPr vert="horz" lIns="91440" tIns="45720" rIns="91440" bIns="45720" rtlCol="0" anchor="ctr">
            <a:noAutofit/>
          </a:bodyPr>
          <a:lstStyle/>
          <a:p>
            <a:pPr marL="57150" indent="-285750">
              <a:buFont typeface="Wingdings" panose="05000000000000000000" pitchFamily="2" charset="2"/>
              <a:buChar char="Ø"/>
            </a:pPr>
            <a:r>
              <a:rPr lang="en-US" b="1" dirty="0"/>
              <a:t>Which neighborhood should my friend open his new Restaurant Supply store in Toronto? </a:t>
            </a:r>
            <a:br>
              <a:rPr lang="en-US" b="1" dirty="0"/>
            </a:br>
            <a:r>
              <a:rPr lang="en-US" b="1" dirty="0"/>
              <a:t>He wants to ensure steady and sustainable business.</a:t>
            </a:r>
          </a:p>
          <a:p>
            <a:r>
              <a:rPr lang="en-US" sz="1400" b="1" dirty="0"/>
              <a:t>Requirements:</a:t>
            </a:r>
            <a:endParaRPr lang="en-US" sz="1400" dirty="0"/>
          </a:p>
          <a:p>
            <a:r>
              <a:rPr lang="en-US" sz="1400" b="1" dirty="0"/>
              <a:t>1. Store needs to be strategically located inside the biggest concentration of restaurants in Toronto area.</a:t>
            </a:r>
            <a:endParaRPr lang="en-US" sz="1400" dirty="0"/>
          </a:p>
          <a:p>
            <a:r>
              <a:rPr lang="en-US" sz="1400" b="1" dirty="0"/>
              <a:t>2. Confirm any assumption by means of modeling and testing the data. Specifically, visually cluster common restaurants in Toronto by neighborhood.</a:t>
            </a:r>
            <a:endParaRPr lang="en-US" sz="1400" dirty="0"/>
          </a:p>
          <a:p>
            <a:r>
              <a:rPr lang="en-US" sz="1400" b="1" dirty="0"/>
              <a:t>3. Additionally determine that a good number people can frequent these restaurants with sustainable frequency inside these neighborhoods.</a:t>
            </a:r>
            <a:endParaRPr lang="en-US" sz="1400" dirty="0"/>
          </a:p>
          <a:p>
            <a:r>
              <a:rPr lang="en-US" sz="1400" dirty="0"/>
              <a:t>	a.) Is the neighborhood populous?</a:t>
            </a:r>
          </a:p>
          <a:p>
            <a:r>
              <a:rPr lang="en-US" sz="1400" dirty="0"/>
              <a:t>	b.) Is the neighborhood average salary close to the Canadian National Average?</a:t>
            </a:r>
          </a:p>
          <a:p>
            <a:pPr marL="57150" indent="-285750">
              <a:buFont typeface="Wingdings" panose="05000000000000000000" pitchFamily="2" charset="2"/>
              <a:buChar char="q"/>
            </a:pPr>
            <a:r>
              <a:rPr lang="en-US" sz="1400" dirty="0"/>
              <a:t>My friend wants to be able to judge which neighborhoods also may be poised to grow in restaurant numbers in coming years.</a:t>
            </a:r>
          </a:p>
          <a:p>
            <a:pPr marL="57150" indent="-285750">
              <a:buFont typeface="Wingdings" panose="05000000000000000000" pitchFamily="2" charset="2"/>
              <a:buChar char="q"/>
            </a:pPr>
            <a:r>
              <a:rPr lang="en-US" sz="1400" dirty="0"/>
              <a:t>Locating his new store according to these requirements will ensure the following:</a:t>
            </a:r>
          </a:p>
          <a:p>
            <a:pPr lvl="1" indent="-228600">
              <a:buFont typeface="Arial" panose="020B0604020202020204" pitchFamily="34" charset="0"/>
              <a:buChar char="•"/>
            </a:pPr>
            <a:r>
              <a:rPr lang="en-US" sz="1200" dirty="0"/>
              <a:t>lowest cost for delivery</a:t>
            </a:r>
          </a:p>
          <a:p>
            <a:pPr lvl="1" indent="-228600">
              <a:buFont typeface="Arial" panose="020B0604020202020204" pitchFamily="34" charset="0"/>
              <a:buChar char="•"/>
            </a:pPr>
            <a:r>
              <a:rPr lang="en-US" sz="1200" dirty="0"/>
              <a:t>shortest travel time to his store for his clients</a:t>
            </a:r>
          </a:p>
          <a:p>
            <a:pPr lvl="1" indent="-228600" algn="just">
              <a:buFont typeface="Arial" panose="020B0604020202020204" pitchFamily="34" charset="0"/>
              <a:buChar char="•"/>
            </a:pPr>
            <a:r>
              <a:rPr lang="en-US" sz="1200" dirty="0"/>
              <a:t>overall lower run costs</a:t>
            </a:r>
          </a:p>
          <a:p>
            <a:pPr lvl="1" indent="-228600">
              <a:buFont typeface="Arial" panose="020B0604020202020204" pitchFamily="34" charset="0"/>
              <a:buChar char="•"/>
            </a:pPr>
            <a:r>
              <a:rPr lang="en-US" sz="1200" dirty="0"/>
              <a:t>increase in overall business</a:t>
            </a:r>
          </a:p>
          <a:p>
            <a:pPr lvl="1" indent="-228600">
              <a:buFont typeface="Arial" panose="020B0604020202020204" pitchFamily="34" charset="0"/>
              <a:buChar char="•"/>
            </a:pPr>
            <a:r>
              <a:rPr lang="en-US" sz="1200" dirty="0"/>
              <a:t>overall greater customer satisfaction</a:t>
            </a:r>
          </a:p>
          <a:p>
            <a:endParaRPr lang="en-US" sz="1400" dirty="0"/>
          </a:p>
          <a:p>
            <a:pPr indent="-228600">
              <a:buFont typeface="Arial" panose="020B0604020202020204" pitchFamily="34" charset="0"/>
              <a:buChar char="•"/>
            </a:pPr>
            <a:endParaRPr lang="en-US" sz="1400" dirty="0"/>
          </a:p>
        </p:txBody>
      </p:sp>
    </p:spTree>
    <p:extLst>
      <p:ext uri="{BB962C8B-B14F-4D97-AF65-F5344CB8AC3E}">
        <p14:creationId xmlns:p14="http://schemas.microsoft.com/office/powerpoint/2010/main" val="840196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89B9644A-604C-4419-B980-8664568AD69B}"/>
              </a:ext>
            </a:extLst>
          </p:cNvPr>
          <p:cNvSpPr txBox="1"/>
          <p:nvPr/>
        </p:nvSpPr>
        <p:spPr>
          <a:xfrm>
            <a:off x="459346" y="557072"/>
            <a:ext cx="9895951" cy="103366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kern="1200" dirty="0">
                <a:solidFill>
                  <a:srgbClr val="FFFFFF"/>
                </a:solidFill>
                <a:latin typeface="+mj-lt"/>
                <a:ea typeface="+mj-ea"/>
                <a:cs typeface="+mj-cs"/>
              </a:rPr>
              <a:t>Data</a:t>
            </a:r>
          </a:p>
        </p:txBody>
      </p:sp>
      <p:sp>
        <p:nvSpPr>
          <p:cNvPr id="5" name="TextBox 4">
            <a:extLst>
              <a:ext uri="{FF2B5EF4-FFF2-40B4-BE49-F238E27FC236}">
                <a16:creationId xmlns:a16="http://schemas.microsoft.com/office/drawing/2014/main" id="{51C9C8E6-AA1C-4C98-9785-3E39D6665E99}"/>
              </a:ext>
            </a:extLst>
          </p:cNvPr>
          <p:cNvSpPr txBox="1"/>
          <p:nvPr/>
        </p:nvSpPr>
        <p:spPr>
          <a:xfrm>
            <a:off x="459351" y="1891970"/>
            <a:ext cx="10636280" cy="4671492"/>
          </a:xfrm>
          <a:prstGeom prst="rect">
            <a:avLst/>
          </a:prstGeom>
        </p:spPr>
        <p:txBody>
          <a:bodyPr vert="horz" lIns="91440" tIns="45720" rIns="91440" bIns="45720" rtlCol="0" anchor="ctr">
            <a:noAutofit/>
          </a:bodyPr>
          <a:lstStyle/>
          <a:p>
            <a:pPr indent="-228600">
              <a:lnSpc>
                <a:spcPct val="90000"/>
              </a:lnSpc>
              <a:spcAft>
                <a:spcPts val="600"/>
              </a:spcAft>
              <a:buFont typeface="Arial" panose="020B0604020202020204" pitchFamily="34" charset="0"/>
              <a:buChar char="•"/>
            </a:pPr>
            <a:r>
              <a:rPr lang="en-US" sz="1200" dirty="0"/>
              <a:t>You can follow along in my Capstone Notebook located here:</a:t>
            </a:r>
            <a:br>
              <a:rPr lang="en-US" sz="1200" dirty="0"/>
            </a:br>
            <a:endParaRPr lang="en-US" sz="1200" dirty="0"/>
          </a:p>
          <a:p>
            <a:pPr indent="-228600">
              <a:lnSpc>
                <a:spcPct val="90000"/>
              </a:lnSpc>
              <a:spcAft>
                <a:spcPts val="600"/>
              </a:spcAft>
              <a:buFont typeface="Arial" panose="020B0604020202020204" pitchFamily="34" charset="0"/>
              <a:buChar char="•"/>
            </a:pPr>
            <a:r>
              <a:rPr lang="en-US" sz="1200" u="sng" dirty="0">
                <a:hlinkClick r:id="rId2"/>
              </a:rPr>
              <a:t>https://github.com/vir007/Coursera_Capstone/blob/master/Week%204_5/Week_5.ipynb</a:t>
            </a:r>
            <a:endParaRPr lang="en-US" sz="1200" u="sng" dirty="0"/>
          </a:p>
          <a:p>
            <a:pPr indent="-228600">
              <a:lnSpc>
                <a:spcPct val="90000"/>
              </a:lnSpc>
              <a:spcAft>
                <a:spcPts val="600"/>
              </a:spcAft>
              <a:buFont typeface="Arial" panose="020B0604020202020204" pitchFamily="34" charset="0"/>
              <a:buChar char="•"/>
            </a:pPr>
            <a:endParaRPr lang="en-US" sz="1200" b="1" dirty="0"/>
          </a:p>
          <a:p>
            <a:pPr indent="-228600">
              <a:lnSpc>
                <a:spcPct val="90000"/>
              </a:lnSpc>
              <a:spcAft>
                <a:spcPts val="600"/>
              </a:spcAft>
              <a:buFont typeface="Arial" panose="020B0604020202020204" pitchFamily="34" charset="0"/>
              <a:buChar char="•"/>
            </a:pPr>
            <a:r>
              <a:rPr lang="en-US" sz="1200" b="1" dirty="0"/>
              <a:t>Data Wrangling</a:t>
            </a:r>
          </a:p>
          <a:p>
            <a:pPr indent="-228600">
              <a:lnSpc>
                <a:spcPct val="90000"/>
              </a:lnSpc>
              <a:spcAft>
                <a:spcPts val="600"/>
              </a:spcAft>
              <a:buFont typeface="Arial" panose="020B0604020202020204" pitchFamily="34" charset="0"/>
              <a:buChar char="•"/>
            </a:pPr>
            <a:r>
              <a:rPr lang="en-US" sz="1200" dirty="0"/>
              <a:t>A lot of hard work went into creating the working data set.</a:t>
            </a:r>
            <a:br>
              <a:rPr lang="en-US" sz="1200" dirty="0"/>
            </a:br>
            <a:r>
              <a:rPr lang="en-US" sz="1200" dirty="0"/>
              <a:t>I had to combine the following disparate data sources. The order of events went like this</a:t>
            </a:r>
          </a:p>
          <a:p>
            <a:pPr indent="-228600">
              <a:lnSpc>
                <a:spcPct val="90000"/>
              </a:lnSpc>
              <a:spcAft>
                <a:spcPts val="600"/>
              </a:spcAft>
              <a:buFont typeface="Arial" panose="020B0604020202020204" pitchFamily="34" charset="0"/>
              <a:buChar char="•"/>
            </a:pPr>
            <a:endParaRPr lang="en-US" sz="1200" dirty="0"/>
          </a:p>
          <a:p>
            <a:pPr marL="342900" indent="-228600">
              <a:lnSpc>
                <a:spcPct val="90000"/>
              </a:lnSpc>
              <a:spcAft>
                <a:spcPts val="600"/>
              </a:spcAft>
              <a:buFont typeface="Arial" panose="020B0604020202020204" pitchFamily="34" charset="0"/>
              <a:buChar char="•"/>
            </a:pPr>
            <a:r>
              <a:rPr lang="en-US" sz="1200" b="1" i="1" dirty="0"/>
              <a:t>Load all the Data from all the various sources.</a:t>
            </a:r>
          </a:p>
          <a:p>
            <a:pPr indent="-228600">
              <a:lnSpc>
                <a:spcPct val="90000"/>
              </a:lnSpc>
              <a:spcAft>
                <a:spcPts val="600"/>
              </a:spcAft>
              <a:buFont typeface="Arial" panose="020B0604020202020204" pitchFamily="34" charset="0"/>
              <a:buChar char="•"/>
            </a:pPr>
            <a:endParaRPr lang="en-US" sz="1200" b="1" i="1" dirty="0"/>
          </a:p>
          <a:p>
            <a:pPr indent="-228600">
              <a:lnSpc>
                <a:spcPct val="90000"/>
              </a:lnSpc>
              <a:spcAft>
                <a:spcPts val="600"/>
              </a:spcAft>
              <a:buFont typeface="Arial" panose="020B0604020202020204" pitchFamily="34" charset="0"/>
              <a:buChar char="•"/>
            </a:pPr>
            <a:r>
              <a:rPr lang="en-US" sz="1200" b="1" i="1" dirty="0"/>
              <a:t>1.1 Toronto neighborhoods broken down by postal code</a:t>
            </a:r>
          </a:p>
          <a:p>
            <a:pPr indent="-228600">
              <a:lnSpc>
                <a:spcPct val="90000"/>
              </a:lnSpc>
              <a:spcAft>
                <a:spcPts val="600"/>
              </a:spcAft>
              <a:buFont typeface="Arial" panose="020B0604020202020204" pitchFamily="34" charset="0"/>
              <a:buChar char="•"/>
            </a:pPr>
            <a:r>
              <a:rPr lang="en-US" sz="1200" u="sng" dirty="0">
                <a:hlinkClick r:id="rId3"/>
              </a:rPr>
              <a:t>https://en.wikipedia.org/wiki/List_of_postal_codes_of_Canada:_M</a:t>
            </a:r>
            <a:br>
              <a:rPr lang="en-US" sz="1200" dirty="0"/>
            </a:br>
            <a:r>
              <a:rPr lang="en-US" sz="1200" dirty="0"/>
              <a:t>Here I used </a:t>
            </a:r>
            <a:r>
              <a:rPr lang="en-US" sz="1200" dirty="0" err="1"/>
              <a:t>BeautifulSoup</a:t>
            </a:r>
            <a:r>
              <a:rPr lang="en-US" sz="1200" dirty="0"/>
              <a:t> to scrape the wiki page to extract a working list of Toronto Neighborhoods sorted by postal code.</a:t>
            </a:r>
          </a:p>
          <a:p>
            <a:pPr indent="-228600">
              <a:lnSpc>
                <a:spcPct val="90000"/>
              </a:lnSpc>
              <a:spcAft>
                <a:spcPts val="600"/>
              </a:spcAft>
              <a:buFont typeface="Arial" panose="020B0604020202020204" pitchFamily="34" charset="0"/>
              <a:buChar char="•"/>
            </a:pPr>
            <a:endParaRPr lang="en-US" sz="1200" dirty="0"/>
          </a:p>
          <a:p>
            <a:pPr indent="-228600">
              <a:lnSpc>
                <a:spcPct val="90000"/>
              </a:lnSpc>
              <a:spcAft>
                <a:spcPts val="600"/>
              </a:spcAft>
              <a:buFont typeface="Arial" panose="020B0604020202020204" pitchFamily="34" charset="0"/>
              <a:buChar char="•"/>
            </a:pPr>
            <a:r>
              <a:rPr lang="en-US" sz="1200" b="1" i="1" dirty="0"/>
              <a:t>1.1.1 Load Toronto geospatial coordinates and merge to Toronto Postal Code Data</a:t>
            </a:r>
          </a:p>
          <a:p>
            <a:pPr indent="-228600">
              <a:lnSpc>
                <a:spcPct val="90000"/>
              </a:lnSpc>
              <a:spcAft>
                <a:spcPts val="600"/>
              </a:spcAft>
              <a:buFont typeface="Arial" panose="020B0604020202020204" pitchFamily="34" charset="0"/>
              <a:buChar char="•"/>
            </a:pPr>
            <a:r>
              <a:rPr lang="en-US" sz="1200" u="sng" dirty="0">
                <a:hlinkClick r:id="rId4"/>
              </a:rPr>
              <a:t>http://cocl.us/Geospatial_data</a:t>
            </a:r>
            <a:br>
              <a:rPr lang="en-US" sz="1200" dirty="0"/>
            </a:br>
            <a:r>
              <a:rPr lang="en-US" sz="1200" dirty="0"/>
              <a:t>Next, I joined geo spatial to the Toronto Data.</a:t>
            </a:r>
          </a:p>
          <a:p>
            <a:pPr indent="-228600">
              <a:lnSpc>
                <a:spcPct val="90000"/>
              </a:lnSpc>
              <a:spcAft>
                <a:spcPts val="600"/>
              </a:spcAft>
              <a:buFont typeface="Arial" panose="020B0604020202020204" pitchFamily="34" charset="0"/>
              <a:buChar char="•"/>
            </a:pPr>
            <a:r>
              <a:rPr lang="en-US" sz="1200" b="1" i="1" dirty="0"/>
              <a:t>1.2 Toronto neighborhoods populations broken down by postal code</a:t>
            </a:r>
          </a:p>
          <a:p>
            <a:pPr indent="-228600">
              <a:lnSpc>
                <a:spcPct val="90000"/>
              </a:lnSpc>
              <a:spcAft>
                <a:spcPts val="600"/>
              </a:spcAft>
              <a:buFont typeface="Arial" panose="020B0604020202020204" pitchFamily="34" charset="0"/>
              <a:buChar char="•"/>
            </a:pPr>
            <a:r>
              <a:rPr lang="en-US" sz="1200" u="sng" dirty="0">
                <a:hlinkClick r:id="rId5"/>
              </a:rPr>
              <a:t>https://www12.statcan.gc.ca/census-recensement/2016/dp-pd/hlt-fst/pd-pl/Tables/File.cfm?T=1201&amp;SR=1&amp;RPP=9999&amp;PR=0&amp;CMA=0&amp;CSD=0&amp;S=22&amp;O=A&amp;Lang=Eng&amp;OFT=CSV</a:t>
            </a:r>
            <a:br>
              <a:rPr lang="en-US" sz="1200" dirty="0"/>
            </a:br>
            <a:r>
              <a:rPr lang="en-US" sz="1200" dirty="0"/>
              <a:t>Use Pandas to grab the csv</a:t>
            </a:r>
          </a:p>
          <a:p>
            <a:pPr indent="-228600">
              <a:lnSpc>
                <a:spcPct val="90000"/>
              </a:lnSpc>
              <a:spcAft>
                <a:spcPts val="600"/>
              </a:spcAft>
              <a:buFont typeface="Arial" panose="020B0604020202020204" pitchFamily="34" charset="0"/>
              <a:buChar char="•"/>
            </a:pPr>
            <a:endParaRPr lang="en-US" sz="1200" dirty="0"/>
          </a:p>
          <a:p>
            <a:pPr indent="-228600">
              <a:lnSpc>
                <a:spcPct val="90000"/>
              </a:lnSpc>
              <a:spcAft>
                <a:spcPts val="600"/>
              </a:spcAft>
              <a:buFont typeface="Arial" panose="020B0604020202020204" pitchFamily="34" charset="0"/>
              <a:buChar char="•"/>
            </a:pPr>
            <a:endParaRPr lang="en-US" sz="1200" dirty="0"/>
          </a:p>
        </p:txBody>
      </p:sp>
    </p:spTree>
    <p:extLst>
      <p:ext uri="{BB962C8B-B14F-4D97-AF65-F5344CB8AC3E}">
        <p14:creationId xmlns:p14="http://schemas.microsoft.com/office/powerpoint/2010/main" val="3018074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21031F9-F5BF-4948-A02C-DB79E992CBBB}"/>
              </a:ext>
            </a:extLst>
          </p:cNvPr>
          <p:cNvSpPr txBox="1"/>
          <p:nvPr/>
        </p:nvSpPr>
        <p:spPr>
          <a:xfrm>
            <a:off x="459346" y="704341"/>
            <a:ext cx="9895951" cy="103366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kern="1200" dirty="0">
                <a:solidFill>
                  <a:srgbClr val="FFFFFF"/>
                </a:solidFill>
                <a:latin typeface="+mj-lt"/>
                <a:ea typeface="+mj-ea"/>
                <a:cs typeface="+mj-cs"/>
              </a:rPr>
              <a:t>Data cont’d:</a:t>
            </a:r>
          </a:p>
          <a:p>
            <a:pPr>
              <a:lnSpc>
                <a:spcPct val="90000"/>
              </a:lnSpc>
              <a:spcBef>
                <a:spcPct val="0"/>
              </a:spcBef>
              <a:spcAft>
                <a:spcPts val="600"/>
              </a:spcAft>
            </a:pPr>
            <a:endParaRPr lang="en-US" sz="4000" kern="1200" dirty="0">
              <a:solidFill>
                <a:srgbClr val="FFFFFF"/>
              </a:solidFill>
              <a:latin typeface="+mj-lt"/>
              <a:ea typeface="+mj-ea"/>
              <a:cs typeface="+mj-cs"/>
            </a:endParaRPr>
          </a:p>
        </p:txBody>
      </p:sp>
      <p:sp>
        <p:nvSpPr>
          <p:cNvPr id="5" name="TextBox 4">
            <a:extLst>
              <a:ext uri="{FF2B5EF4-FFF2-40B4-BE49-F238E27FC236}">
                <a16:creationId xmlns:a16="http://schemas.microsoft.com/office/drawing/2014/main" id="{51C9C8E6-AA1C-4C98-9785-3E39D6665E99}"/>
              </a:ext>
            </a:extLst>
          </p:cNvPr>
          <p:cNvSpPr txBox="1"/>
          <p:nvPr/>
        </p:nvSpPr>
        <p:spPr>
          <a:xfrm>
            <a:off x="459350" y="2318196"/>
            <a:ext cx="10636281" cy="4245266"/>
          </a:xfrm>
          <a:prstGeom prst="rect">
            <a:avLst/>
          </a:prstGeom>
        </p:spPr>
        <p:txBody>
          <a:bodyPr vert="horz" lIns="91440" tIns="45720" rIns="91440" bIns="45720" rtlCol="0" anchor="ctr">
            <a:noAutofit/>
          </a:bodyPr>
          <a:lstStyle/>
          <a:p>
            <a:pPr indent="-228600">
              <a:lnSpc>
                <a:spcPct val="90000"/>
              </a:lnSpc>
              <a:spcAft>
                <a:spcPts val="600"/>
              </a:spcAft>
              <a:buFont typeface="Arial" panose="020B0604020202020204" pitchFamily="34" charset="0"/>
              <a:buChar char="•"/>
            </a:pPr>
            <a:endParaRPr lang="en-US" sz="1200" dirty="0"/>
          </a:p>
          <a:p>
            <a:pPr indent="-228600">
              <a:lnSpc>
                <a:spcPct val="90000"/>
              </a:lnSpc>
              <a:spcAft>
                <a:spcPts val="600"/>
              </a:spcAft>
              <a:buFont typeface="Arial" panose="020B0604020202020204" pitchFamily="34" charset="0"/>
              <a:buChar char="•"/>
            </a:pPr>
            <a:r>
              <a:rPr lang="en-US" sz="1200" b="1" i="1" dirty="0"/>
              <a:t>1.2.1 Merge Toronto </a:t>
            </a:r>
            <a:r>
              <a:rPr lang="en-US" sz="1200" b="1" i="1" dirty="0" err="1"/>
              <a:t>Neighbourhood</a:t>
            </a:r>
            <a:r>
              <a:rPr lang="en-US" sz="1200" b="1" i="1" dirty="0"/>
              <a:t> populations data with Toronto Postal Code data</a:t>
            </a:r>
          </a:p>
          <a:p>
            <a:pPr indent="-228600">
              <a:lnSpc>
                <a:spcPct val="90000"/>
              </a:lnSpc>
              <a:spcAft>
                <a:spcPts val="600"/>
              </a:spcAft>
              <a:buFont typeface="Arial" panose="020B0604020202020204" pitchFamily="34" charset="0"/>
              <a:buChar char="•"/>
            </a:pPr>
            <a:r>
              <a:rPr lang="en-US" sz="1200" dirty="0"/>
              <a:t>Next, I joined population data to the Toronto Data.</a:t>
            </a:r>
          </a:p>
          <a:p>
            <a:pPr indent="-228600">
              <a:lnSpc>
                <a:spcPct val="90000"/>
              </a:lnSpc>
              <a:spcAft>
                <a:spcPts val="600"/>
              </a:spcAft>
              <a:buFont typeface="Arial" panose="020B0604020202020204" pitchFamily="34" charset="0"/>
              <a:buChar char="•"/>
            </a:pPr>
            <a:endParaRPr lang="en-US" sz="1200" dirty="0"/>
          </a:p>
          <a:p>
            <a:pPr indent="-228600">
              <a:lnSpc>
                <a:spcPct val="90000"/>
              </a:lnSpc>
              <a:spcAft>
                <a:spcPts val="600"/>
              </a:spcAft>
              <a:buFont typeface="Arial" panose="020B0604020202020204" pitchFamily="34" charset="0"/>
              <a:buChar char="•"/>
            </a:pPr>
            <a:r>
              <a:rPr lang="en-US" sz="1200" b="1" i="1" dirty="0"/>
              <a:t>1.3 Toronto neighborhoods average after tax income broken down by postal code</a:t>
            </a:r>
          </a:p>
          <a:p>
            <a:pPr indent="-228600">
              <a:lnSpc>
                <a:spcPct val="90000"/>
              </a:lnSpc>
              <a:spcAft>
                <a:spcPts val="600"/>
              </a:spcAft>
              <a:buFont typeface="Arial" panose="020B0604020202020204" pitchFamily="34" charset="0"/>
              <a:buChar char="•"/>
            </a:pPr>
            <a:r>
              <a:rPr lang="en-US" sz="1200" dirty="0"/>
              <a:t>Here we must manually download these from Stats Canada and load them.</a:t>
            </a:r>
            <a:br>
              <a:rPr lang="en-US" sz="1200" dirty="0"/>
            </a:br>
            <a:r>
              <a:rPr lang="en-US" sz="1200" u="sng" dirty="0">
                <a:hlinkClick r:id="rId2"/>
              </a:rPr>
              <a:t>https://www12.statcan.gc.ca/census-recensement/2016/dp-pd/prof/search-recherche/change-geo.cfm?Lang=E&amp;Geo1=FSA</a:t>
            </a:r>
            <a:br>
              <a:rPr lang="en-US" sz="1200" dirty="0"/>
            </a:br>
            <a:r>
              <a:rPr lang="en-US" sz="1200" dirty="0"/>
              <a:t>See: to_geo_space.csv</a:t>
            </a:r>
          </a:p>
          <a:p>
            <a:pPr indent="-228600">
              <a:lnSpc>
                <a:spcPct val="90000"/>
              </a:lnSpc>
              <a:spcAft>
                <a:spcPts val="600"/>
              </a:spcAft>
              <a:buFont typeface="Arial" panose="020B0604020202020204" pitchFamily="34" charset="0"/>
              <a:buChar char="•"/>
            </a:pPr>
            <a:endParaRPr lang="en-US" sz="1200" dirty="0"/>
          </a:p>
          <a:p>
            <a:pPr indent="-228600">
              <a:lnSpc>
                <a:spcPct val="90000"/>
              </a:lnSpc>
              <a:spcAft>
                <a:spcPts val="600"/>
              </a:spcAft>
              <a:buFont typeface="Arial" panose="020B0604020202020204" pitchFamily="34" charset="0"/>
              <a:buChar char="•"/>
            </a:pPr>
            <a:r>
              <a:rPr lang="en-US" sz="1200" b="1" i="1" dirty="0"/>
              <a:t>1.3.1 Merge Toronto </a:t>
            </a:r>
            <a:r>
              <a:rPr lang="en-US" sz="1200" b="1" i="1" dirty="0" err="1"/>
              <a:t>Neighbourhood</a:t>
            </a:r>
            <a:r>
              <a:rPr lang="en-US" sz="1200" b="1" i="1" dirty="0"/>
              <a:t> income data with Toronto Postal Code data</a:t>
            </a:r>
          </a:p>
          <a:p>
            <a:pPr indent="-228600">
              <a:lnSpc>
                <a:spcPct val="90000"/>
              </a:lnSpc>
              <a:spcAft>
                <a:spcPts val="600"/>
              </a:spcAft>
              <a:buFont typeface="Arial" panose="020B0604020202020204" pitchFamily="34" charset="0"/>
              <a:buChar char="•"/>
            </a:pPr>
            <a:r>
              <a:rPr lang="en-US" sz="1200" dirty="0"/>
              <a:t>Next, I joined income data to the Toronto Data.</a:t>
            </a:r>
            <a:br>
              <a:rPr lang="en-US" sz="1200" dirty="0"/>
            </a:br>
            <a:r>
              <a:rPr lang="en-US" sz="1200" dirty="0"/>
              <a:t>At this time I also saved a copy of the data set as my friend had asked for it in his list of requirements.</a:t>
            </a:r>
            <a:br>
              <a:rPr lang="en-US" sz="1200" dirty="0"/>
            </a:br>
            <a:r>
              <a:rPr lang="en-US" sz="1200" dirty="0"/>
              <a:t>See: TO_Affluence.csv</a:t>
            </a:r>
          </a:p>
          <a:p>
            <a:pPr indent="-228600">
              <a:lnSpc>
                <a:spcPct val="90000"/>
              </a:lnSpc>
              <a:buFont typeface="Arial" panose="020B0604020202020204" pitchFamily="34" charset="0"/>
              <a:buChar char="•"/>
            </a:pPr>
            <a:endParaRPr lang="en-US" sz="1200" b="1" dirty="0"/>
          </a:p>
          <a:p>
            <a:pPr indent="-228600">
              <a:lnSpc>
                <a:spcPct val="90000"/>
              </a:lnSpc>
              <a:buFont typeface="Arial" panose="020B0604020202020204" pitchFamily="34" charset="0"/>
              <a:buChar char="•"/>
            </a:pPr>
            <a:endParaRPr lang="en-US" sz="1200" b="1" i="1" dirty="0"/>
          </a:p>
          <a:p>
            <a:pPr indent="-228600">
              <a:lnSpc>
                <a:spcPct val="90000"/>
              </a:lnSpc>
              <a:buFont typeface="Arial" panose="020B0604020202020204" pitchFamily="34" charset="0"/>
              <a:buChar char="•"/>
            </a:pPr>
            <a:r>
              <a:rPr lang="en-US" sz="1200" b="1" i="1" dirty="0"/>
              <a:t>1.4 What is the Canadian National Average After Tax Income</a:t>
            </a:r>
          </a:p>
          <a:p>
            <a:pPr indent="-228600">
              <a:lnSpc>
                <a:spcPct val="90000"/>
              </a:lnSpc>
              <a:buFont typeface="Arial" panose="020B0604020202020204" pitchFamily="34" charset="0"/>
              <a:buChar char="•"/>
            </a:pPr>
            <a:r>
              <a:rPr lang="en-US" sz="1200" dirty="0"/>
              <a:t>Here I must also manually download this from Stats Canada and load them.</a:t>
            </a:r>
            <a:br>
              <a:rPr lang="en-US" sz="1200" dirty="0"/>
            </a:br>
            <a:r>
              <a:rPr lang="en-US" sz="1200" dirty="0">
                <a:hlinkClick r:id="rId3"/>
              </a:rPr>
              <a:t>https://www150.statcan.gc.ca/n1/daily-quotidien/180313/dq180313a-eng.htm</a:t>
            </a:r>
            <a:br>
              <a:rPr lang="en-US" sz="1200" dirty="0"/>
            </a:br>
            <a:r>
              <a:rPr lang="en-US" sz="1200" dirty="0"/>
              <a:t>Canadian families and unattached individuals had a median after-tax income of $57,000 in 2016.</a:t>
            </a:r>
          </a:p>
          <a:p>
            <a:pPr marL="171450" indent="-228600">
              <a:lnSpc>
                <a:spcPct val="90000"/>
              </a:lnSpc>
              <a:buFont typeface="Arial" panose="020B0604020202020204" pitchFamily="34" charset="0"/>
              <a:buChar char="•"/>
            </a:pPr>
            <a:r>
              <a:rPr lang="en-US" sz="1200" b="1" dirty="0"/>
              <a:t>Key Observation: Of the 103 Toronto Neighborhoods gathered only 55.3% or 57 Neighborhoods are above the median after-tax income. 37.8% or 39 Neighborhoods are below he median after-tax income. 6.7% or 7 neighborhoods did not register as it appears their populations are too low. It appears that the greatest concentration of affluence is near central Toronto. We decided to keep all neighborhoods in the dataset regardless of income of population as the majority were close enough. *</a:t>
            </a:r>
          </a:p>
          <a:p>
            <a:pPr marL="171450" indent="-228600">
              <a:lnSpc>
                <a:spcPct val="90000"/>
              </a:lnSpc>
              <a:buFont typeface="Arial" panose="020B0604020202020204" pitchFamily="34" charset="0"/>
              <a:buChar char="•"/>
            </a:pPr>
            <a:endParaRPr lang="en-US" sz="1200" dirty="0"/>
          </a:p>
        </p:txBody>
      </p:sp>
    </p:spTree>
    <p:extLst>
      <p:ext uri="{BB962C8B-B14F-4D97-AF65-F5344CB8AC3E}">
        <p14:creationId xmlns:p14="http://schemas.microsoft.com/office/powerpoint/2010/main" val="904816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A60971-06F7-41FD-8309-D3C165E2487C}"/>
              </a:ext>
            </a:extLst>
          </p:cNvPr>
          <p:cNvSpPr>
            <a:spLocks noGrp="1"/>
          </p:cNvSpPr>
          <p:nvPr>
            <p:ph type="title"/>
          </p:nvPr>
        </p:nvSpPr>
        <p:spPr>
          <a:xfrm>
            <a:off x="459346" y="313870"/>
            <a:ext cx="9895951" cy="1033669"/>
          </a:xfrm>
        </p:spPr>
        <p:txBody>
          <a:bodyPr>
            <a:normAutofit/>
          </a:bodyPr>
          <a:lstStyle/>
          <a:p>
            <a:r>
              <a:rPr lang="en-CA" sz="4000" dirty="0">
                <a:solidFill>
                  <a:srgbClr val="FFFFFF"/>
                </a:solidFill>
              </a:rPr>
              <a:t>Data Cont.</a:t>
            </a:r>
          </a:p>
        </p:txBody>
      </p:sp>
      <p:sp>
        <p:nvSpPr>
          <p:cNvPr id="3" name="Content Placeholder 2">
            <a:extLst>
              <a:ext uri="{FF2B5EF4-FFF2-40B4-BE49-F238E27FC236}">
                <a16:creationId xmlns:a16="http://schemas.microsoft.com/office/drawing/2014/main" id="{15FB0005-F747-49DC-A1BD-8B64ED8EDA92}"/>
              </a:ext>
            </a:extLst>
          </p:cNvPr>
          <p:cNvSpPr>
            <a:spLocks noGrp="1"/>
          </p:cNvSpPr>
          <p:nvPr>
            <p:ph idx="1"/>
          </p:nvPr>
        </p:nvSpPr>
        <p:spPr>
          <a:xfrm>
            <a:off x="459351" y="2009774"/>
            <a:ext cx="11151624" cy="4553687"/>
          </a:xfrm>
        </p:spPr>
        <p:txBody>
          <a:bodyPr anchor="ctr">
            <a:noAutofit/>
          </a:bodyPr>
          <a:lstStyle/>
          <a:p>
            <a:r>
              <a:rPr lang="en-CA" sz="1200" b="1" i="1" dirty="0">
                <a:latin typeface="Calibri Light" panose="020F0302020204030204" pitchFamily="34" charset="0"/>
                <a:cs typeface="Calibri Light" panose="020F0302020204030204" pitchFamily="34" charset="0"/>
              </a:rPr>
              <a:t>1.5 Toronto list of Restaurants or Venues that could potentially use Restaurant Equipment</a:t>
            </a:r>
          </a:p>
          <a:p>
            <a:r>
              <a:rPr lang="en-CA" sz="1200" dirty="0">
                <a:latin typeface="Calibri Light" panose="020F0302020204030204" pitchFamily="34" charset="0"/>
                <a:cs typeface="Calibri Light" panose="020F0302020204030204" pitchFamily="34" charset="0"/>
              </a:rPr>
              <a:t>4SQUARE API </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hlinkClick r:id="rId2"/>
              </a:rPr>
              <a:t>https://api.foursquare.com</a:t>
            </a:r>
            <a:endParaRPr lang="en-CA" sz="1200" dirty="0">
              <a:latin typeface="Calibri Light" panose="020F0302020204030204" pitchFamily="34" charset="0"/>
              <a:cs typeface="Calibri Light" panose="020F0302020204030204" pitchFamily="34" charset="0"/>
            </a:endParaRP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1.5.1 Get all the Venues in Toronto.</a:t>
            </a:r>
          </a:p>
          <a:p>
            <a:r>
              <a:rPr lang="en-CA" sz="1200" b="1" i="1" dirty="0">
                <a:latin typeface="Calibri Light" panose="020F0302020204030204" pitchFamily="34" charset="0"/>
                <a:cs typeface="Calibri Light" panose="020F0302020204030204" pitchFamily="34" charset="0"/>
              </a:rPr>
              <a:t>1.5.2 Only add Restaurants as Venue Categories</a:t>
            </a:r>
          </a:p>
          <a:p>
            <a:r>
              <a:rPr lang="en-CA" sz="1200" dirty="0">
                <a:latin typeface="Calibri Light" panose="020F0302020204030204" pitchFamily="34" charset="0"/>
                <a:cs typeface="Calibri Light" panose="020F0302020204030204" pitchFamily="34" charset="0"/>
              </a:rPr>
              <a:t>Use this list to Extract Restaurants and only include Restaurants in our Data Set.</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1.5.3 </a:t>
            </a:r>
            <a:r>
              <a:rPr lang="en-CA" sz="1200" b="1" i="1" dirty="0" err="1">
                <a:latin typeface="Calibri Light" panose="020F0302020204030204" pitchFamily="34" charset="0"/>
                <a:cs typeface="Calibri Light" panose="020F0302020204030204" pitchFamily="34" charset="0"/>
              </a:rPr>
              <a:t>OneHot</a:t>
            </a:r>
            <a:r>
              <a:rPr lang="en-CA" sz="1200" b="1" i="1" dirty="0">
                <a:latin typeface="Calibri Light" panose="020F0302020204030204" pitchFamily="34" charset="0"/>
                <a:cs typeface="Calibri Light" panose="020F0302020204030204" pitchFamily="34" charset="0"/>
              </a:rPr>
              <a:t> encode and count restaurants</a:t>
            </a:r>
          </a:p>
          <a:p>
            <a:r>
              <a:rPr lang="en-CA" sz="1200" dirty="0">
                <a:latin typeface="Calibri Light" panose="020F0302020204030204" pitchFamily="34" charset="0"/>
                <a:cs typeface="Calibri Light" panose="020F0302020204030204" pitchFamily="34" charset="0"/>
              </a:rPr>
              <a:t>Prepare the data for clustering</a:t>
            </a:r>
          </a:p>
          <a:p>
            <a:r>
              <a:rPr lang="en-CA" sz="1200" b="1" dirty="0">
                <a:latin typeface="Calibri Light" panose="020F0302020204030204" pitchFamily="34" charset="0"/>
                <a:cs typeface="Calibri Light" panose="020F0302020204030204" pitchFamily="34" charset="0"/>
              </a:rPr>
              <a:t>* Combine all of those into a working Data Set to cluster and geo spatial map of the results showing the best neighborhood to open a Restaurant Supply Store *</a:t>
            </a:r>
            <a:endParaRPr lang="en-CA" sz="1200" dirty="0">
              <a:latin typeface="Calibri Light" panose="020F0302020204030204" pitchFamily="34" charset="0"/>
              <a:cs typeface="Calibri Light" panose="020F0302020204030204" pitchFamily="34" charset="0"/>
            </a:endParaRPr>
          </a:p>
          <a:p>
            <a:r>
              <a:rPr lang="en-CA" sz="1200" dirty="0">
                <a:latin typeface="Calibri Light" panose="020F0302020204030204" pitchFamily="34" charset="0"/>
                <a:cs typeface="Calibri Light" panose="020F0302020204030204" pitchFamily="34" charset="0"/>
              </a:rPr>
              <a:t>Combining all of these disparate data sets will clearly demonstrate the following:</a:t>
            </a:r>
          </a:p>
          <a:p>
            <a:pPr lvl="0"/>
            <a:r>
              <a:rPr lang="en-CA" sz="1200" dirty="0">
                <a:latin typeface="Calibri Light" panose="020F0302020204030204" pitchFamily="34" charset="0"/>
                <a:cs typeface="Calibri Light" panose="020F0302020204030204" pitchFamily="34" charset="0"/>
              </a:rPr>
              <a:t>which neighborhoods in Toronto have clusters of like Restaurants</a:t>
            </a:r>
          </a:p>
          <a:p>
            <a:pPr lvl="0"/>
            <a:r>
              <a:rPr lang="en-CA" sz="1200" dirty="0">
                <a:latin typeface="Calibri Light" panose="020F0302020204030204" pitchFamily="34" charset="0"/>
                <a:cs typeface="Calibri Light" panose="020F0302020204030204" pitchFamily="34" charset="0"/>
              </a:rPr>
              <a:t>how populated each neighborhoods is</a:t>
            </a:r>
          </a:p>
          <a:p>
            <a:pPr lvl="0"/>
            <a:r>
              <a:rPr lang="en-CA" sz="1200" dirty="0">
                <a:latin typeface="Calibri Light" panose="020F0302020204030204" pitchFamily="34" charset="0"/>
                <a:cs typeface="Calibri Light" panose="020F0302020204030204" pitchFamily="34" charset="0"/>
              </a:rPr>
              <a:t>the average after tax income is all of these neighborhoods</a:t>
            </a:r>
          </a:p>
          <a:p>
            <a:pPr lvl="0"/>
            <a:r>
              <a:rPr lang="en-CA" sz="1200" dirty="0">
                <a:latin typeface="Calibri Light" panose="020F0302020204030204" pitchFamily="34" charset="0"/>
                <a:cs typeface="Calibri Light" panose="020F0302020204030204" pitchFamily="34" charset="0"/>
              </a:rPr>
              <a:t>which neighborhood should he target to open his new store.</a:t>
            </a:r>
          </a:p>
          <a:p>
            <a:endParaRPr lang="en-CA" sz="1200" dirty="0"/>
          </a:p>
        </p:txBody>
      </p:sp>
    </p:spTree>
    <p:extLst>
      <p:ext uri="{BB962C8B-B14F-4D97-AF65-F5344CB8AC3E}">
        <p14:creationId xmlns:p14="http://schemas.microsoft.com/office/powerpoint/2010/main" val="3079199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1C9C8E6-AA1C-4C98-9785-3E39D6665E99}"/>
              </a:ext>
            </a:extLst>
          </p:cNvPr>
          <p:cNvSpPr txBox="1"/>
          <p:nvPr/>
        </p:nvSpPr>
        <p:spPr>
          <a:xfrm>
            <a:off x="1371599" y="2318197"/>
            <a:ext cx="9724031" cy="3683358"/>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endParaRPr lang="en-US" sz="1700" b="1"/>
          </a:p>
          <a:p>
            <a:pPr indent="-228600">
              <a:lnSpc>
                <a:spcPct val="90000"/>
              </a:lnSpc>
              <a:spcAft>
                <a:spcPts val="600"/>
              </a:spcAft>
              <a:buFont typeface="Arial" panose="020B0604020202020204" pitchFamily="34" charset="0"/>
              <a:buChar char="•"/>
            </a:pPr>
            <a:r>
              <a:rPr lang="en-US" sz="1700" b="1"/>
              <a:t>Choice of Algorithms </a:t>
            </a:r>
            <a:br>
              <a:rPr lang="en-US" sz="1700" b="1"/>
            </a:br>
            <a:endParaRPr lang="en-US" sz="1700" b="1"/>
          </a:p>
          <a:p>
            <a:pPr indent="-228600">
              <a:lnSpc>
                <a:spcPct val="90000"/>
              </a:lnSpc>
              <a:spcAft>
                <a:spcPts val="600"/>
              </a:spcAft>
              <a:buFont typeface="Arial" panose="020B0604020202020204" pitchFamily="34" charset="0"/>
              <a:buChar char="•"/>
            </a:pPr>
            <a:r>
              <a:rPr lang="en-US" sz="1700"/>
              <a:t>I chose K-Means Clustering. </a:t>
            </a:r>
            <a:br>
              <a:rPr lang="en-US" sz="1700"/>
            </a:br>
            <a:r>
              <a:rPr lang="en-US" sz="1700" u="sng">
                <a:hlinkClick r:id="rId2"/>
              </a:rPr>
              <a:t>https://towardsdatascience.com/clustering-algorithms-for-customer-segmentation-af637c6830ac</a:t>
            </a:r>
            <a:r>
              <a:rPr lang="en-US" sz="1700"/>
              <a:t> </a:t>
            </a:r>
          </a:p>
          <a:p>
            <a:pPr indent="-228600">
              <a:lnSpc>
                <a:spcPct val="90000"/>
              </a:lnSpc>
              <a:spcAft>
                <a:spcPts val="600"/>
              </a:spcAft>
              <a:buFont typeface="Arial" panose="020B0604020202020204" pitchFamily="34" charset="0"/>
              <a:buChar char="•"/>
            </a:pPr>
            <a:endParaRPr lang="en-US" sz="1700"/>
          </a:p>
          <a:p>
            <a:pPr indent="-228600">
              <a:lnSpc>
                <a:spcPct val="90000"/>
              </a:lnSpc>
              <a:spcAft>
                <a:spcPts val="600"/>
              </a:spcAft>
              <a:buFont typeface="Arial" panose="020B0604020202020204" pitchFamily="34" charset="0"/>
              <a:buChar char="•"/>
            </a:pPr>
            <a:r>
              <a:rPr lang="en-US" sz="1700"/>
              <a:t>A backgrounder on K-Means clustering </a:t>
            </a:r>
            <a:br>
              <a:rPr lang="en-US" sz="1700"/>
            </a:br>
            <a:r>
              <a:rPr lang="en-US" sz="1700"/>
              <a:t>“K-means clustering is an iterative clustering algorithm where the number of clusters K is predetermined and the algorithm iteratively assigns each data </a:t>
            </a:r>
            <a:br>
              <a:rPr lang="en-US" sz="1700"/>
            </a:br>
            <a:r>
              <a:rPr lang="en-US" sz="1700"/>
              <a:t>point to one of the K clusters based on the feature similarity.” </a:t>
            </a:r>
          </a:p>
          <a:p>
            <a:pPr indent="-228600">
              <a:lnSpc>
                <a:spcPct val="90000"/>
              </a:lnSpc>
              <a:spcAft>
                <a:spcPts val="600"/>
              </a:spcAft>
              <a:buFont typeface="Arial" panose="020B0604020202020204" pitchFamily="34" charset="0"/>
              <a:buChar char="•"/>
            </a:pPr>
            <a:endParaRPr lang="en-US" sz="1700"/>
          </a:p>
          <a:p>
            <a:pPr indent="-228600">
              <a:lnSpc>
                <a:spcPct val="90000"/>
              </a:lnSpc>
              <a:spcAft>
                <a:spcPts val="600"/>
              </a:spcAft>
              <a:buFont typeface="Arial" panose="020B0604020202020204" pitchFamily="34" charset="0"/>
              <a:buChar char="•"/>
            </a:pPr>
            <a:r>
              <a:rPr lang="en-US" sz="1700" b="1"/>
              <a:t>* Key Observation: And for my project feature similarity means restaurant similarity in Neighborhoods </a:t>
            </a:r>
            <a:endParaRPr lang="en-US" sz="1700"/>
          </a:p>
          <a:p>
            <a:pPr lvl="0" indent="-228600">
              <a:lnSpc>
                <a:spcPct val="90000"/>
              </a:lnSpc>
              <a:spcAft>
                <a:spcPts val="600"/>
              </a:spcAft>
              <a:buFont typeface="Arial" panose="020B0604020202020204" pitchFamily="34" charset="0"/>
              <a:buChar char="•"/>
            </a:pPr>
            <a:endParaRPr lang="en-US" sz="1700"/>
          </a:p>
        </p:txBody>
      </p:sp>
      <p:sp>
        <p:nvSpPr>
          <p:cNvPr id="2" name="TextBox 1">
            <a:extLst>
              <a:ext uri="{FF2B5EF4-FFF2-40B4-BE49-F238E27FC236}">
                <a16:creationId xmlns:a16="http://schemas.microsoft.com/office/drawing/2014/main" id="{28578FE0-FF43-450A-ADE7-4000E0A895FA}"/>
              </a:ext>
            </a:extLst>
          </p:cNvPr>
          <p:cNvSpPr txBox="1"/>
          <p:nvPr/>
        </p:nvSpPr>
        <p:spPr>
          <a:xfrm>
            <a:off x="1002019" y="868500"/>
            <a:ext cx="1535998" cy="723275"/>
          </a:xfrm>
          <a:prstGeom prst="rect">
            <a:avLst/>
          </a:prstGeom>
          <a:noFill/>
        </p:spPr>
        <p:txBody>
          <a:bodyPr wrap="none" rtlCol="0">
            <a:spAutoFit/>
          </a:bodyPr>
          <a:lstStyle/>
          <a:p>
            <a:pPr>
              <a:spcAft>
                <a:spcPts val="600"/>
              </a:spcAft>
            </a:pPr>
            <a:r>
              <a:rPr lang="en-CA" b="1" dirty="0">
                <a:solidFill>
                  <a:schemeClr val="bg1"/>
                </a:solidFill>
              </a:rPr>
              <a:t>Methodology:</a:t>
            </a:r>
          </a:p>
          <a:p>
            <a:pPr>
              <a:spcAft>
                <a:spcPts val="600"/>
              </a:spcAft>
            </a:pPr>
            <a:endParaRPr lang="en-CA" dirty="0">
              <a:solidFill>
                <a:schemeClr val="bg1"/>
              </a:solidFill>
            </a:endParaRPr>
          </a:p>
        </p:txBody>
      </p:sp>
    </p:spTree>
    <p:extLst>
      <p:ext uri="{BB962C8B-B14F-4D97-AF65-F5344CB8AC3E}">
        <p14:creationId xmlns:p14="http://schemas.microsoft.com/office/powerpoint/2010/main" val="2949171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1C9C8E6-AA1C-4C98-9785-3E39D6665E99}"/>
              </a:ext>
            </a:extLst>
          </p:cNvPr>
          <p:cNvSpPr txBox="1"/>
          <p:nvPr/>
        </p:nvSpPr>
        <p:spPr>
          <a:xfrm>
            <a:off x="1371599" y="2318197"/>
            <a:ext cx="9724031" cy="3683358"/>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endParaRPr lang="en-US" sz="1300" b="1"/>
          </a:p>
          <a:p>
            <a:pPr indent="-228600">
              <a:lnSpc>
                <a:spcPct val="90000"/>
              </a:lnSpc>
              <a:spcAft>
                <a:spcPts val="600"/>
              </a:spcAft>
              <a:buFont typeface="Arial" panose="020B0604020202020204" pitchFamily="34" charset="0"/>
              <a:buChar char="•"/>
            </a:pPr>
            <a:r>
              <a:rPr lang="en-US" sz="1300" b="1"/>
              <a:t>Choosing the correct number of clusters. </a:t>
            </a:r>
            <a:br>
              <a:rPr lang="en-US" sz="1300" b="1"/>
            </a:br>
            <a:endParaRPr lang="en-US" sz="1300" b="1"/>
          </a:p>
          <a:p>
            <a:pPr indent="-228600">
              <a:lnSpc>
                <a:spcPct val="90000"/>
              </a:lnSpc>
              <a:spcAft>
                <a:spcPts val="600"/>
              </a:spcAft>
              <a:buFont typeface="Arial" panose="020B0604020202020204" pitchFamily="34" charset="0"/>
              <a:buChar char="•"/>
            </a:pPr>
            <a:r>
              <a:rPr lang="en-US" sz="1300">
                <a:hlinkClick r:id="rId2"/>
              </a:rPr>
              <a:t>https://www.jeremyjordan.me/grouping-data-points-with-k-means-clustering/</a:t>
            </a:r>
            <a:r>
              <a:rPr lang="en-US" sz="1300"/>
              <a:t> </a:t>
            </a:r>
            <a:br>
              <a:rPr lang="en-US" sz="1300"/>
            </a:br>
            <a:r>
              <a:rPr lang="en-US" sz="1300"/>
              <a:t>Here I use Silhouette analysis to determine the optimum number of clusters to use. </a:t>
            </a:r>
          </a:p>
          <a:p>
            <a:pPr indent="-228600">
              <a:lnSpc>
                <a:spcPct val="90000"/>
              </a:lnSpc>
              <a:spcAft>
                <a:spcPts val="600"/>
              </a:spcAft>
              <a:buFont typeface="Arial" panose="020B0604020202020204" pitchFamily="34" charset="0"/>
              <a:buChar char="•"/>
            </a:pPr>
            <a:r>
              <a:rPr lang="en-US" sz="1300"/>
              <a:t>A backgrounder on Silhouette analysis.</a:t>
            </a:r>
          </a:p>
          <a:p>
            <a:pPr indent="-228600">
              <a:lnSpc>
                <a:spcPct val="90000"/>
              </a:lnSpc>
              <a:spcAft>
                <a:spcPts val="600"/>
              </a:spcAft>
              <a:buFont typeface="Arial" panose="020B0604020202020204" pitchFamily="34" charset="0"/>
              <a:buChar char="•"/>
            </a:pPr>
            <a:r>
              <a:rPr lang="en-US" sz="1300"/>
              <a:t>“We can use Silhouette analysis to evaluate each model. A Silhouette coefficient is calculated for observation, which is then averaged to determine the Silhouette score. </a:t>
            </a:r>
            <a:br>
              <a:rPr lang="en-US" sz="1300"/>
            </a:br>
            <a:r>
              <a:rPr lang="en-US" sz="1300"/>
              <a:t>The coefficient combines the average within-cluster distance with average nearest-cluster distance to assign a value between -1 and 1. A value below zero </a:t>
            </a:r>
            <a:br>
              <a:rPr lang="en-US" sz="1300"/>
            </a:br>
            <a:r>
              <a:rPr lang="en-US" sz="1300"/>
              <a:t>denotes that the observation is probably in the wrong cluster and a value closer to 1 denotes that the observation is a great fit for the cluster and </a:t>
            </a:r>
            <a:br>
              <a:rPr lang="en-US" sz="1300"/>
            </a:br>
            <a:r>
              <a:rPr lang="en-US" sz="1300"/>
              <a:t>clearly separated from other clusters. This coefficient essentially measures how close an observation is to neighboring clusters, where it is desirable </a:t>
            </a:r>
            <a:br>
              <a:rPr lang="en-US" sz="1300"/>
            </a:br>
            <a:r>
              <a:rPr lang="en-US" sz="1300"/>
              <a:t>to be the maximum distance possible from neighboring clusters. </a:t>
            </a:r>
            <a:br>
              <a:rPr lang="en-US" sz="1300"/>
            </a:br>
            <a:r>
              <a:rPr lang="en-US" sz="1300"/>
              <a:t>We can automatically determine the best number of clusters, k, by selecting the model which yields the highest Silhouette score.” </a:t>
            </a:r>
          </a:p>
          <a:p>
            <a:pPr indent="-228600">
              <a:lnSpc>
                <a:spcPct val="90000"/>
              </a:lnSpc>
              <a:spcAft>
                <a:spcPts val="600"/>
              </a:spcAft>
              <a:buFont typeface="Arial" panose="020B0604020202020204" pitchFamily="34" charset="0"/>
              <a:buChar char="•"/>
            </a:pPr>
            <a:r>
              <a:rPr lang="en-US" sz="1300" b="1"/>
              <a:t>* Key Observation: My highest score was 3. *</a:t>
            </a:r>
            <a:r>
              <a:rPr lang="en-US" sz="1300"/>
              <a:t> </a:t>
            </a:r>
          </a:p>
          <a:p>
            <a:pPr lvl="0" indent="-228600">
              <a:lnSpc>
                <a:spcPct val="90000"/>
              </a:lnSpc>
              <a:spcAft>
                <a:spcPts val="600"/>
              </a:spcAft>
              <a:buFont typeface="Arial" panose="020B0604020202020204" pitchFamily="34" charset="0"/>
              <a:buChar char="•"/>
            </a:pPr>
            <a:endParaRPr lang="en-US" sz="1300"/>
          </a:p>
        </p:txBody>
      </p:sp>
      <p:sp>
        <p:nvSpPr>
          <p:cNvPr id="3" name="TextBox 2">
            <a:extLst>
              <a:ext uri="{FF2B5EF4-FFF2-40B4-BE49-F238E27FC236}">
                <a16:creationId xmlns:a16="http://schemas.microsoft.com/office/drawing/2014/main" id="{DB4CD598-71B1-48D4-89F1-73911543BC41}"/>
              </a:ext>
            </a:extLst>
          </p:cNvPr>
          <p:cNvSpPr txBox="1"/>
          <p:nvPr/>
        </p:nvSpPr>
        <p:spPr>
          <a:xfrm>
            <a:off x="1113182" y="690946"/>
            <a:ext cx="2182585" cy="369332"/>
          </a:xfrm>
          <a:prstGeom prst="rect">
            <a:avLst/>
          </a:prstGeom>
          <a:noFill/>
        </p:spPr>
        <p:txBody>
          <a:bodyPr wrap="none" rtlCol="0">
            <a:spAutoFit/>
          </a:bodyPr>
          <a:lstStyle/>
          <a:p>
            <a:pPr>
              <a:spcAft>
                <a:spcPts val="600"/>
              </a:spcAft>
            </a:pPr>
            <a:r>
              <a:rPr lang="en-CA" b="1" dirty="0">
                <a:solidFill>
                  <a:schemeClr val="bg1"/>
                </a:solidFill>
              </a:rPr>
              <a:t>Methodology cont’d:</a:t>
            </a:r>
          </a:p>
        </p:txBody>
      </p:sp>
    </p:spTree>
    <p:extLst>
      <p:ext uri="{BB962C8B-B14F-4D97-AF65-F5344CB8AC3E}">
        <p14:creationId xmlns:p14="http://schemas.microsoft.com/office/powerpoint/2010/main" val="3325722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52939" y="1449119"/>
            <a:ext cx="9965635" cy="830997"/>
          </a:xfrm>
          <a:prstGeom prst="rect">
            <a:avLst/>
          </a:prstGeom>
          <a:noFill/>
        </p:spPr>
        <p:txBody>
          <a:bodyPr wrap="square" rtlCol="0">
            <a:spAutoFit/>
          </a:bodyPr>
          <a:lstStyle/>
          <a:p>
            <a:r>
              <a:rPr lang="en-CA" b="1" dirty="0"/>
              <a:t>2.1 Run K means and segment data into clusters and generate labels</a:t>
            </a:r>
          </a:p>
          <a:p>
            <a:endParaRPr lang="en-CA" b="1" dirty="0"/>
          </a:p>
          <a:p>
            <a:pPr lvl="0"/>
            <a:endParaRPr lang="en-CA" sz="1200" dirty="0">
              <a:latin typeface="Calibri Light" panose="020F0302020204030204" pitchFamily="34" charset="0"/>
              <a:cs typeface="Calibri Light" panose="020F0302020204030204" pitchFamily="34" charset="0"/>
            </a:endParaRPr>
          </a:p>
        </p:txBody>
      </p:sp>
      <p:pic>
        <p:nvPicPr>
          <p:cNvPr id="2" name="Picture 1">
            <a:extLst>
              <a:ext uri="{FF2B5EF4-FFF2-40B4-BE49-F238E27FC236}">
                <a16:creationId xmlns:a16="http://schemas.microsoft.com/office/drawing/2014/main" id="{57C74B41-42E5-449B-937E-B3FBA48AB9CA}"/>
              </a:ext>
            </a:extLst>
          </p:cNvPr>
          <p:cNvPicPr>
            <a:picLocks noChangeAspect="1"/>
          </p:cNvPicPr>
          <p:nvPr/>
        </p:nvPicPr>
        <p:blipFill>
          <a:blip r:embed="rId2"/>
          <a:stretch>
            <a:fillRect/>
          </a:stretch>
        </p:blipFill>
        <p:spPr>
          <a:xfrm>
            <a:off x="1152939" y="2259505"/>
            <a:ext cx="8791575" cy="3457575"/>
          </a:xfrm>
          <a:prstGeom prst="rect">
            <a:avLst/>
          </a:prstGeom>
        </p:spPr>
      </p:pic>
      <p:sp>
        <p:nvSpPr>
          <p:cNvPr id="4" name="TextBox 3">
            <a:extLst>
              <a:ext uri="{FF2B5EF4-FFF2-40B4-BE49-F238E27FC236}">
                <a16:creationId xmlns:a16="http://schemas.microsoft.com/office/drawing/2014/main" id="{9EE1A521-BD01-4453-8B4E-89526B4E913B}"/>
              </a:ext>
            </a:extLst>
          </p:cNvPr>
          <p:cNvSpPr txBox="1"/>
          <p:nvPr/>
        </p:nvSpPr>
        <p:spPr>
          <a:xfrm>
            <a:off x="1152939" y="674594"/>
            <a:ext cx="2182585" cy="369332"/>
          </a:xfrm>
          <a:prstGeom prst="rect">
            <a:avLst/>
          </a:prstGeom>
          <a:noFill/>
        </p:spPr>
        <p:txBody>
          <a:bodyPr wrap="none" rtlCol="0">
            <a:spAutoFit/>
          </a:bodyPr>
          <a:lstStyle/>
          <a:p>
            <a:r>
              <a:rPr lang="en-CA" b="1" dirty="0"/>
              <a:t>Methodology cont’d:</a:t>
            </a:r>
          </a:p>
        </p:txBody>
      </p:sp>
    </p:spTree>
    <p:extLst>
      <p:ext uri="{BB962C8B-B14F-4D97-AF65-F5344CB8AC3E}">
        <p14:creationId xmlns:p14="http://schemas.microsoft.com/office/powerpoint/2010/main" val="16849443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1783</Words>
  <Application>Microsoft Office PowerPoint</Application>
  <PresentationFormat>Widescreen</PresentationFormat>
  <Paragraphs>113</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Wingdings</vt:lpstr>
      <vt:lpstr>Office Theme</vt:lpstr>
      <vt:lpstr>Capstone: Find the best neighborhood in Toronto to open a Restaurant Supply Store </vt:lpstr>
      <vt:lpstr>Introduction: </vt:lpstr>
      <vt:lpstr>Problem Description:</vt:lpstr>
      <vt:lpstr>PowerPoint Presentation</vt:lpstr>
      <vt:lpstr>PowerPoint Presentation</vt:lpstr>
      <vt:lpstr>Data Cont.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Find the best neighborhood in Toronto to open a Restaurant Supply Store </dc:title>
  <dc:creator>Viral Patel</dc:creator>
  <cp:lastModifiedBy>Viral Patel</cp:lastModifiedBy>
  <cp:revision>1</cp:revision>
  <dcterms:created xsi:type="dcterms:W3CDTF">2021-01-08T17:19:29Z</dcterms:created>
  <dcterms:modified xsi:type="dcterms:W3CDTF">2021-01-08T17:19:48Z</dcterms:modified>
</cp:coreProperties>
</file>