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  <p:sldId id="262" r:id="rId6"/>
    <p:sldId id="266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72549-C02B-40B4-A22E-26720335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422157-3618-46DD-9A4D-F7CFFD122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F1260-0F8D-4BFA-86B9-F2C553E5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8B23E-EB82-42CF-BB17-2B4BABA7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96569-1724-45F2-9811-C331DA65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6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40C301-18DC-482B-B34D-242EC75A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42E932-C45E-46AE-9204-52726BECC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8563C-FF5F-477A-A8D0-5936E17C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189C31-D164-4CF6-85BD-91CC6081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33F01-2ACD-4D76-A2AE-16B285BE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9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510790-DD3F-4E89-9D24-2E10F2672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121F5F-773A-430D-9C14-BBD014CEF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CC7277-5ACD-4C2A-89F3-E39D9F74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6111C-DE25-4D5D-941D-4F1A15F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AF66B5-A33D-4656-B4EC-CEA17297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0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419DD-1608-4550-B2CE-941A39F6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A0719-9F9D-4C41-BBC3-365F1C27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D63AB2-F7E0-4AAE-87E1-51C5098F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9E4145-79F0-4629-8621-32985172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0FA777-9923-475C-BBD6-5FE40FE8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9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2EDF3-2FA0-4486-A85B-70CF2F4E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68E26-F1DE-4523-B5D7-48055C22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2E910-8FCA-4E63-B671-DE45FA0D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7D044-2513-48C9-9983-0240FCBA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AF9A7-B124-4006-B0D7-B349E9B2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1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3FCFC-D422-4475-B0CB-80B4EA14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47518-A718-436F-8DE3-F8B291F0E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1299E6-DA6F-4833-BDE1-4DD301AF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141569-F732-4DA1-A030-6D92E201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157C3B-C518-4CA0-B160-504027CB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9EB16-A1EC-45D5-9FD4-3CB96F42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11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37192-FB68-41C1-8F2E-A55FFA5E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044E1A-18BB-441C-AC24-677DF91C8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249F42-374E-4717-BC11-1F29AD59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2F3984-1591-4BD2-BC0E-F40D67A19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A68700-9771-4EB8-949B-3B66CD12F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E8E8E3-A95B-4680-94E5-16239BE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D3CED5-0639-441E-A13F-BB3BCC33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397D0A-B170-4295-B9F7-61E20E41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5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716D6-BC69-4A08-8BEF-F1B119C8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AFB51-4EE6-46AC-AD2C-35CD3D0E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4E06E7-E744-4204-9BD1-BF9090CF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0260D0-BE42-45C1-B04E-D1E8B04A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82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BE0116-49B0-40B0-9AE8-AE716575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B527E0-3539-4AEC-A7A0-4B1071A4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FE618F-9E5D-4C53-AE25-51EB2969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9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9938A-FE80-4EAB-98CD-C507BBF3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C1F11-0F15-4EBC-B9E4-57286E6CB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47F800-E164-4127-9862-91C701F1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5F05BD-C7F9-434C-8687-316EF404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5AFC3A-D1C3-4858-AC77-F6C51094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0EF5DA-C318-4436-8F29-A90C7F8E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63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16058-F868-402E-8920-BEDE1368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8E8CBE-ED07-4F89-9160-427397B5B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DB3A35-2C30-4A5A-9663-E0B7CD08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8F0AF6-27DF-41F3-B03F-EBFF2441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245C7-2E8D-4E37-93AA-B9F62BA0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96E887-16AC-4B38-9AB2-1F4AFCA8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27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7D7D3-A7C5-4C76-8FEC-7B90E277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968DF7-DC2A-4042-9235-1C1062717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DE673-B924-4396-A0A0-2E07FA156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25CA-CB06-46DE-AA3F-9D20234212E5}" type="datetimeFigureOut">
              <a:rPr lang="ru-RU" smtClean="0"/>
              <a:t>29.02.2024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BBE768-580A-4188-BB1A-A32ADB828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00240-2939-49FF-B405-3B3A7184A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DD4A-B654-43E7-ABE5-706F410A4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0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58DD7-E02A-47A7-98E8-10A7CECF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999"/>
            <a:ext cx="10515600" cy="1152000"/>
          </a:xfrm>
        </p:spPr>
        <p:txBody>
          <a:bodyPr>
            <a:noAutofit/>
          </a:bodyPr>
          <a:lstStyle/>
          <a:p>
            <a:pPr algn="ctr"/>
            <a:r>
              <a:rPr lang="ru-RU" sz="7200" b="1" dirty="0">
                <a:latin typeface="Exo 2" pitchFamily="2" charset="-52"/>
              </a:rPr>
              <a:t>Алгоритм сопоставления </a:t>
            </a:r>
            <a:br>
              <a:rPr lang="ru-RU" sz="7200" b="1" dirty="0">
                <a:latin typeface="Exo 2" pitchFamily="2" charset="-52"/>
              </a:rPr>
            </a:br>
            <a:r>
              <a:rPr lang="ru-RU" sz="7200" b="1" dirty="0">
                <a:latin typeface="Exo 2" pitchFamily="2" charset="-52"/>
              </a:rPr>
              <a:t>резюме и вакансии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265F1A2-B3DF-4FC9-905E-AD314FDFA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4" y="169652"/>
            <a:ext cx="1848557" cy="115200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C71936-96C8-4860-B90A-B6C250892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75978">
            <a:off x="9018185" y="3669789"/>
            <a:ext cx="4671230" cy="50189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1296C1-4B68-4358-A1AA-E9CB0CD21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0" y="231257"/>
            <a:ext cx="2057578" cy="1028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13F7F-0292-42D8-B684-6B9208579F13}"/>
              </a:ext>
            </a:extLst>
          </p:cNvPr>
          <p:cNvSpPr txBox="1"/>
          <p:nvPr/>
        </p:nvSpPr>
        <p:spPr>
          <a:xfrm>
            <a:off x="3347903" y="5794546"/>
            <a:ext cx="5116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Skibidi_MISIS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2458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ECC81-08B2-4955-8C52-46090CBA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4" y="1"/>
            <a:ext cx="10765410" cy="1150069"/>
          </a:xfrm>
        </p:spPr>
        <p:txBody>
          <a:bodyPr/>
          <a:lstStyle/>
          <a:p>
            <a:pPr algn="ctr"/>
            <a:r>
              <a:rPr lang="en-US" b="1" dirty="0">
                <a:latin typeface="Exo 2" pitchFamily="2" charset="-52"/>
              </a:rPr>
              <a:t>Skibidi_MISIS</a:t>
            </a:r>
            <a:endParaRPr lang="ru-RU" b="1" dirty="0">
              <a:latin typeface="Exo 2" pitchFamily="2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E330BD-9CD7-4685-B6D9-CC70B46CE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653" y="2346361"/>
            <a:ext cx="1848803" cy="20542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C7A4C-371E-4426-83F0-F26EAA6DC2DD}"/>
              </a:ext>
            </a:extLst>
          </p:cNvPr>
          <p:cNvSpPr txBox="1"/>
          <p:nvPr/>
        </p:nvSpPr>
        <p:spPr>
          <a:xfrm>
            <a:off x="9021128" y="4575046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Владимир Москвин</a:t>
            </a:r>
          </a:p>
          <a:p>
            <a:pPr algn="ctr"/>
            <a:r>
              <a:rPr lang="ru-RU" dirty="0"/>
              <a:t>Аналитик данных</a:t>
            </a:r>
            <a:r>
              <a:rPr lang="en-US" dirty="0"/>
              <a:t>/</a:t>
            </a:r>
          </a:p>
          <a:p>
            <a:pPr algn="ctr"/>
            <a:r>
              <a:rPr lang="ru-RU" dirty="0"/>
              <a:t>Менеджер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8C29B-18FC-4E03-AA0E-5515CF52EAD8}"/>
              </a:ext>
            </a:extLst>
          </p:cNvPr>
          <p:cNvSpPr txBox="1"/>
          <p:nvPr/>
        </p:nvSpPr>
        <p:spPr>
          <a:xfrm>
            <a:off x="2646044" y="45750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Калинин Алексей</a:t>
            </a:r>
          </a:p>
          <a:p>
            <a:pPr algn="ctr"/>
            <a:r>
              <a:rPr lang="en-US" dirty="0"/>
              <a:t>ML-</a:t>
            </a:r>
            <a:r>
              <a:rPr lang="ru-RU" dirty="0"/>
              <a:t>специалист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63396-A8EA-42B0-9B6E-3A2E1B8DEE5C}"/>
              </a:ext>
            </a:extLst>
          </p:cNvPr>
          <p:cNvSpPr txBox="1"/>
          <p:nvPr/>
        </p:nvSpPr>
        <p:spPr>
          <a:xfrm>
            <a:off x="-1647825" y="45750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Малинин Даниил</a:t>
            </a:r>
          </a:p>
          <a:p>
            <a:pPr algn="ctr"/>
            <a:r>
              <a:rPr lang="ru-RU" dirty="0"/>
              <a:t>М</a:t>
            </a:r>
            <a:r>
              <a:rPr lang="en-US" dirty="0"/>
              <a:t>L</a:t>
            </a:r>
            <a:r>
              <a:rPr lang="ru-RU" dirty="0"/>
              <a:t>-специалист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AA8EE-ACCA-46F9-9EC5-1616D3AF35D3}"/>
              </a:ext>
            </a:extLst>
          </p:cNvPr>
          <p:cNvSpPr txBox="1"/>
          <p:nvPr/>
        </p:nvSpPr>
        <p:spPr>
          <a:xfrm>
            <a:off x="4954885" y="45839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Беспалов Вениамин</a:t>
            </a:r>
          </a:p>
          <a:p>
            <a:pPr algn="ctr"/>
            <a:r>
              <a:rPr lang="en-US" dirty="0"/>
              <a:t>ML-</a:t>
            </a:r>
            <a:r>
              <a:rPr lang="ru-RU" dirty="0"/>
              <a:t>специалист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6ABE6-B11E-4CC9-9312-4A9CCF787FD2}"/>
              </a:ext>
            </a:extLst>
          </p:cNvPr>
          <p:cNvSpPr txBox="1"/>
          <p:nvPr/>
        </p:nvSpPr>
        <p:spPr>
          <a:xfrm>
            <a:off x="413386" y="45667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Сергеев Даниил</a:t>
            </a:r>
          </a:p>
          <a:p>
            <a:pPr algn="ctr"/>
            <a:r>
              <a:rPr lang="en-US" dirty="0"/>
              <a:t>ML-</a:t>
            </a:r>
            <a:r>
              <a:rPr lang="ru-RU" dirty="0"/>
              <a:t>специалист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E811C72-94CC-4BEC-B809-49307665C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32" y="2282952"/>
            <a:ext cx="1456691" cy="209973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C1D21A0-B8D0-43C2-961B-8BCD49433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75" y="2337331"/>
            <a:ext cx="1990538" cy="199053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C530CBF-DFB0-4386-AAE6-488853653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42" y="2355231"/>
            <a:ext cx="2036486" cy="20364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ED227A3-59FD-40F6-B5E4-9353F0BDB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44" y="2282952"/>
            <a:ext cx="1669946" cy="20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2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448F2-A065-4850-8DC7-6430B745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22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Exo 2" pitchFamily="2" charset="-52"/>
              </a:rPr>
              <a:t>Наше решение</a:t>
            </a:r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C56E3A-3EED-4C3E-ACB3-2AC5A5A4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007" y="1519183"/>
            <a:ext cx="922388" cy="10156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B4BD60-4C92-43E4-93D1-5F640482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40" y="1436177"/>
            <a:ext cx="1268349" cy="1189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C9214E-D97D-4C28-8992-32E6DC52ED2B}"/>
              </a:ext>
            </a:extLst>
          </p:cNvPr>
          <p:cNvSpPr txBox="1"/>
          <p:nvPr/>
        </p:nvSpPr>
        <p:spPr>
          <a:xfrm>
            <a:off x="1771089" y="1523261"/>
            <a:ext cx="657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+</a:t>
            </a:r>
            <a:endParaRPr lang="ru-RU" sz="6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B5BE0-03AA-4D92-83E2-52D786057AAD}"/>
              </a:ext>
            </a:extLst>
          </p:cNvPr>
          <p:cNvSpPr txBox="1"/>
          <p:nvPr/>
        </p:nvSpPr>
        <p:spPr>
          <a:xfrm>
            <a:off x="328051" y="2633829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Exo 2" pitchFamily="2" charset="-52"/>
              </a:rPr>
              <a:t>Предобработка данных</a:t>
            </a:r>
            <a:endParaRPr lang="ru-RU" sz="2000" b="1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7CD2016-AEEF-4B2A-8586-7AA0DC51EA86}"/>
              </a:ext>
            </a:extLst>
          </p:cNvPr>
          <p:cNvCxnSpPr/>
          <p:nvPr/>
        </p:nvCxnSpPr>
        <p:spPr>
          <a:xfrm>
            <a:off x="0" y="104775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AC2C79-8C3F-4942-B1E1-D4FFD7225F65}"/>
              </a:ext>
            </a:extLst>
          </p:cNvPr>
          <p:cNvSpPr txBox="1"/>
          <p:nvPr/>
        </p:nvSpPr>
        <p:spPr>
          <a:xfrm>
            <a:off x="274855" y="5629215"/>
            <a:ext cx="354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Exo 2" pitchFamily="2" charset="-52"/>
              </a:rPr>
              <a:t>Перевод и токенизация</a:t>
            </a:r>
            <a:endParaRPr lang="ru-RU" sz="2000" b="1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93D140F-6302-4953-B50A-E6DCBAE9F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902" y="3843082"/>
            <a:ext cx="1701206" cy="1701206"/>
          </a:xfrm>
          <a:prstGeom prst="rect">
            <a:avLst/>
          </a:prstGeom>
        </p:spPr>
      </p:pic>
      <p:pic>
        <p:nvPicPr>
          <p:cNvPr id="1026" name="Picture 2" descr="BERT Explained: State-of-the-art language model for NLP">
            <a:extLst>
              <a:ext uri="{FF2B5EF4-FFF2-40B4-BE49-F238E27FC236}">
                <a16:creationId xmlns:a16="http://schemas.microsoft.com/office/drawing/2014/main" id="{6153FE6C-203A-4D96-9512-460898167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29" y="4268378"/>
            <a:ext cx="2600325" cy="13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8511D22-D1BF-4C5F-9B9A-735227118493}"/>
              </a:ext>
            </a:extLst>
          </p:cNvPr>
          <p:cNvSpPr txBox="1"/>
          <p:nvPr/>
        </p:nvSpPr>
        <p:spPr>
          <a:xfrm>
            <a:off x="4336513" y="5374103"/>
            <a:ext cx="354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Exo 2" pitchFamily="2" charset="-52"/>
              </a:rPr>
              <a:t>Получение </a:t>
            </a:r>
            <a:br>
              <a:rPr lang="ru-RU" sz="2000" b="1" dirty="0">
                <a:latin typeface="Exo 2" pitchFamily="2" charset="-52"/>
              </a:rPr>
            </a:br>
            <a:r>
              <a:rPr lang="ru-RU" sz="2000" b="1" dirty="0">
                <a:latin typeface="Exo 2" pitchFamily="2" charset="-52"/>
              </a:rPr>
              <a:t>эмбеддингов слов </a:t>
            </a:r>
            <a:br>
              <a:rPr lang="ru-RU" sz="2000" b="1" dirty="0">
                <a:latin typeface="Exo 2" pitchFamily="2" charset="-52"/>
              </a:rPr>
            </a:br>
            <a:r>
              <a:rPr lang="ru-RU" sz="2000" b="1" dirty="0">
                <a:latin typeface="Exo 2" pitchFamily="2" charset="-52"/>
              </a:rPr>
              <a:t>через </a:t>
            </a:r>
            <a:r>
              <a:rPr lang="en-US" sz="2000" b="1" dirty="0">
                <a:latin typeface="Exo 2" pitchFamily="2" charset="-52"/>
              </a:rPr>
              <a:t>BERT</a:t>
            </a:r>
            <a:endParaRPr lang="ru-RU" sz="2000" b="1" dirty="0"/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1761767F-3A9B-4E0F-BE47-416F7A2440FA}"/>
              </a:ext>
            </a:extLst>
          </p:cNvPr>
          <p:cNvSpPr/>
          <p:nvPr/>
        </p:nvSpPr>
        <p:spPr>
          <a:xfrm>
            <a:off x="1771089" y="3105150"/>
            <a:ext cx="657225" cy="65300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62DF9F9B-D5CB-4C80-9F4F-AA1094409007}"/>
              </a:ext>
            </a:extLst>
          </p:cNvPr>
          <p:cNvSpPr/>
          <p:nvPr/>
        </p:nvSpPr>
        <p:spPr>
          <a:xfrm>
            <a:off x="3554093" y="4693685"/>
            <a:ext cx="782420" cy="83067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A Friendly Introduction to Siamese Networks | Built In">
            <a:extLst>
              <a:ext uri="{FF2B5EF4-FFF2-40B4-BE49-F238E27FC236}">
                <a16:creationId xmlns:a16="http://schemas.microsoft.com/office/drawing/2014/main" id="{D5BFE8DC-250A-4F86-AD65-DFEB41CC8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4" t="14248"/>
          <a:stretch/>
        </p:blipFill>
        <p:spPr bwMode="auto">
          <a:xfrm>
            <a:off x="4960966" y="1139433"/>
            <a:ext cx="2333625" cy="170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pping keywords to the buyer journey in SEO">
            <a:extLst>
              <a:ext uri="{FF2B5EF4-FFF2-40B4-BE49-F238E27FC236}">
                <a16:creationId xmlns:a16="http://schemas.microsoft.com/office/drawing/2014/main" id="{6AD382B7-97FD-44EA-89DB-A8DF0A655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6" t="20356" r="13518" b="17914"/>
          <a:stretch/>
        </p:blipFill>
        <p:spPr bwMode="auto">
          <a:xfrm>
            <a:off x="8724685" y="1350138"/>
            <a:ext cx="289027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27D407DE-4848-42A2-BF24-F7283343E419}"/>
              </a:ext>
            </a:extLst>
          </p:cNvPr>
          <p:cNvSpPr/>
          <p:nvPr/>
        </p:nvSpPr>
        <p:spPr>
          <a:xfrm rot="16200000">
            <a:off x="5607981" y="3536893"/>
            <a:ext cx="782420" cy="83067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1C388F-D7CA-4AA7-B6DF-4D744EA06DB5}"/>
              </a:ext>
            </a:extLst>
          </p:cNvPr>
          <p:cNvSpPr txBox="1"/>
          <p:nvPr/>
        </p:nvSpPr>
        <p:spPr>
          <a:xfrm>
            <a:off x="4227541" y="2782207"/>
            <a:ext cx="354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Exo 2" pitchFamily="2" charset="-52"/>
              </a:rPr>
              <a:t>Обработка </a:t>
            </a:r>
          </a:p>
          <a:p>
            <a:pPr algn="ctr"/>
            <a:r>
              <a:rPr lang="ru-RU" sz="2000" b="1" dirty="0">
                <a:latin typeface="Exo 2" pitchFamily="2" charset="-52"/>
              </a:rPr>
              <a:t>Сиамской нейросетью</a:t>
            </a:r>
            <a:endParaRPr lang="ru-RU" sz="2000" b="1" dirty="0"/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3581D7B9-513C-4B5C-B979-54746069BBE4}"/>
              </a:ext>
            </a:extLst>
          </p:cNvPr>
          <p:cNvSpPr/>
          <p:nvPr/>
        </p:nvSpPr>
        <p:spPr>
          <a:xfrm>
            <a:off x="7573726" y="1772734"/>
            <a:ext cx="782420" cy="83067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A359C-DFC9-448E-8168-EC9AF46A3AA9}"/>
              </a:ext>
            </a:extLst>
          </p:cNvPr>
          <p:cNvSpPr txBox="1"/>
          <p:nvPr/>
        </p:nvSpPr>
        <p:spPr>
          <a:xfrm>
            <a:off x="8398172" y="2737178"/>
            <a:ext cx="3543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Exo 2" pitchFamily="2" charset="-52"/>
              </a:rPr>
              <a:t>Добавление ключевых слов</a:t>
            </a:r>
          </a:p>
          <a:p>
            <a:pPr algn="ctr"/>
            <a:r>
              <a:rPr lang="ru-RU" sz="2000" b="1" dirty="0">
                <a:latin typeface="Exo 2" pitchFamily="2" charset="-52"/>
              </a:rPr>
              <a:t>для улучшения метрик</a:t>
            </a:r>
            <a:endParaRPr lang="ru-RU" sz="2000" b="1" dirty="0"/>
          </a:p>
        </p:txBody>
      </p:sp>
      <p:sp>
        <p:nvSpPr>
          <p:cNvPr id="37" name="Стрелка: вправо 36">
            <a:extLst>
              <a:ext uri="{FF2B5EF4-FFF2-40B4-BE49-F238E27FC236}">
                <a16:creationId xmlns:a16="http://schemas.microsoft.com/office/drawing/2014/main" id="{0CF036FD-E75D-41CC-97C6-03FC13245AF9}"/>
              </a:ext>
            </a:extLst>
          </p:cNvPr>
          <p:cNvSpPr/>
          <p:nvPr/>
        </p:nvSpPr>
        <p:spPr>
          <a:xfrm rot="5400000">
            <a:off x="9778612" y="3653722"/>
            <a:ext cx="782420" cy="83067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A7CF71-3C1A-4CC7-84F0-426A270C4140}"/>
              </a:ext>
            </a:extLst>
          </p:cNvPr>
          <p:cNvSpPr txBox="1"/>
          <p:nvPr/>
        </p:nvSpPr>
        <p:spPr>
          <a:xfrm>
            <a:off x="8398172" y="4693882"/>
            <a:ext cx="354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Exo 2" pitchFamily="2" charset="-52"/>
              </a:rPr>
              <a:t>В итоге </a:t>
            </a:r>
          </a:p>
          <a:p>
            <a:pPr algn="ctr"/>
            <a:r>
              <a:rPr lang="ru-RU" sz="2800" b="1" dirty="0">
                <a:latin typeface="Exo 2" pitchFamily="2" charset="-52"/>
              </a:rPr>
              <a:t>мы получаем…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524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05E5C7-2D1B-4897-9A50-7C228DE0BAA3}"/>
              </a:ext>
            </a:extLst>
          </p:cNvPr>
          <p:cNvSpPr txBox="1"/>
          <p:nvPr/>
        </p:nvSpPr>
        <p:spPr>
          <a:xfrm>
            <a:off x="6350297" y="4547620"/>
            <a:ext cx="5374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Exo 2" pitchFamily="2" charset="-52"/>
              </a:rPr>
              <a:t>Насколько</a:t>
            </a:r>
            <a:r>
              <a:rPr lang="ru-RU" sz="2800" dirty="0">
                <a:latin typeface="Exo 2" pitchFamily="2" charset="-52"/>
              </a:rPr>
              <a:t> данное резюме </a:t>
            </a:r>
            <a:r>
              <a:rPr lang="ru-RU" sz="2800" b="1" dirty="0">
                <a:latin typeface="Exo 2" pitchFamily="2" charset="-52"/>
              </a:rPr>
              <a:t>подходит</a:t>
            </a:r>
            <a:r>
              <a:rPr lang="ru-RU" sz="2800" dirty="0">
                <a:latin typeface="Exo 2" pitchFamily="2" charset="-52"/>
              </a:rPr>
              <a:t> к данной вакансии </a:t>
            </a:r>
            <a:r>
              <a:rPr lang="ru-RU" sz="2800" b="1" dirty="0">
                <a:latin typeface="Exo 2" pitchFamily="2" charset="-52"/>
              </a:rPr>
              <a:t>в %</a:t>
            </a:r>
            <a:endParaRPr lang="ru-RU" sz="2800" b="1" dirty="0"/>
          </a:p>
        </p:txBody>
      </p:sp>
      <p:pic>
        <p:nvPicPr>
          <p:cNvPr id="2052" name="Picture 4" descr="92 percent pie chart. Circle diagram business illustration, Percentage  vector infographics Векторный объект Stock | Adobe Stock">
            <a:extLst>
              <a:ext uri="{FF2B5EF4-FFF2-40B4-BE49-F238E27FC236}">
                <a16:creationId xmlns:a16="http://schemas.microsoft.com/office/drawing/2014/main" id="{F6904EA4-14EB-405B-AA5D-D06F015A0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4722" r="20964" b="14861"/>
          <a:stretch/>
        </p:blipFill>
        <p:spPr bwMode="auto">
          <a:xfrm>
            <a:off x="7651899" y="1828851"/>
            <a:ext cx="2771774" cy="263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Yes or No - Apps on Google Play">
            <a:extLst>
              <a:ext uri="{FF2B5EF4-FFF2-40B4-BE49-F238E27FC236}">
                <a16:creationId xmlns:a16="http://schemas.microsoft.com/office/drawing/2014/main" id="{1BFFE405-DC67-417C-9455-DCD645BDD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802" y="1754015"/>
            <a:ext cx="2781301" cy="27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EB1D10-8FFF-4BC5-8E38-84AA2F93A87F}"/>
              </a:ext>
            </a:extLst>
          </p:cNvPr>
          <p:cNvSpPr txBox="1"/>
          <p:nvPr/>
        </p:nvSpPr>
        <p:spPr>
          <a:xfrm>
            <a:off x="-314325" y="4510438"/>
            <a:ext cx="692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Exo 2" pitchFamily="2" charset="-52"/>
              </a:rPr>
              <a:t>Подходит ли </a:t>
            </a:r>
            <a:r>
              <a:rPr lang="ru-RU" sz="2800" dirty="0">
                <a:latin typeface="Exo 2" pitchFamily="2" charset="-52"/>
              </a:rPr>
              <a:t>резюме </a:t>
            </a:r>
          </a:p>
          <a:p>
            <a:pPr algn="ctr"/>
            <a:r>
              <a:rPr lang="ru-RU" sz="2800" dirty="0">
                <a:latin typeface="Exo 2" pitchFamily="2" charset="-52"/>
              </a:rPr>
              <a:t>к данной вакансии?</a:t>
            </a:r>
          </a:p>
          <a:p>
            <a:pPr algn="ctr"/>
            <a:r>
              <a:rPr lang="ru-RU" sz="2800" b="1" dirty="0">
                <a:latin typeface="Exo 2" pitchFamily="2" charset="-52"/>
              </a:rPr>
              <a:t>( </a:t>
            </a:r>
            <a:r>
              <a:rPr lang="en-US" sz="2800" b="1" dirty="0">
                <a:latin typeface="Exo 2" pitchFamily="2" charset="-52"/>
              </a:rPr>
              <a:t>1 or 0 )</a:t>
            </a:r>
            <a:endParaRPr lang="ru-RU" sz="2800" b="1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1E1E3E02-7486-4CE2-8165-B2C5C045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Exo 2" pitchFamily="2" charset="-52"/>
              </a:rPr>
              <a:t>Что мы получаем</a:t>
            </a:r>
            <a:br>
              <a:rPr lang="ru-RU" sz="4400" b="1" dirty="0"/>
            </a:br>
            <a:endParaRPr lang="ru-RU" b="1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E066702-A959-4907-8CD7-D0695376F896}"/>
              </a:ext>
            </a:extLst>
          </p:cNvPr>
          <p:cNvCxnSpPr/>
          <p:nvPr/>
        </p:nvCxnSpPr>
        <p:spPr>
          <a:xfrm>
            <a:off x="0" y="90423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2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D27B19-D2CA-4FB6-8B34-832EF5A9828E}"/>
              </a:ext>
            </a:extLst>
          </p:cNvPr>
          <p:cNvSpPr txBox="1">
            <a:spLocks/>
          </p:cNvSpPr>
          <p:nvPr/>
        </p:nvSpPr>
        <p:spPr>
          <a:xfrm>
            <a:off x="838200" y="2853000"/>
            <a:ext cx="10515600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latin typeface="Exo 2" pitchFamily="2" charset="-52"/>
              </a:rPr>
              <a:t>Демонстрация работы  алгоритма:</a:t>
            </a:r>
          </a:p>
        </p:txBody>
      </p:sp>
    </p:spTree>
    <p:extLst>
      <p:ext uri="{BB962C8B-B14F-4D97-AF65-F5344CB8AC3E}">
        <p14:creationId xmlns:p14="http://schemas.microsoft.com/office/powerpoint/2010/main" val="192672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ECEB0EA-EF91-48A3-A845-63A629B6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-103694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Exo 2" pitchFamily="2" charset="-52"/>
              </a:rPr>
              <a:t>В будущем мы можем добавить:</a:t>
            </a:r>
            <a:endParaRPr lang="ru-RU" b="1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5AF433C-AC5F-4CEC-A9AD-80BDC0E92EB0}"/>
              </a:ext>
            </a:extLst>
          </p:cNvPr>
          <p:cNvCxnSpPr/>
          <p:nvPr/>
        </p:nvCxnSpPr>
        <p:spPr>
          <a:xfrm>
            <a:off x="-161925" y="1028700"/>
            <a:ext cx="1225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 descr="Feature Marks Stock Photos - 6,754 Images | Shutterstock">
            <a:extLst>
              <a:ext uri="{FF2B5EF4-FFF2-40B4-BE49-F238E27FC236}">
                <a16:creationId xmlns:a16="http://schemas.microsoft.com/office/drawing/2014/main" id="{385FB2E9-0C08-40EC-A22C-6A8A582E0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543" b="13409"/>
          <a:stretch/>
        </p:blipFill>
        <p:spPr bwMode="auto">
          <a:xfrm>
            <a:off x="895350" y="2177038"/>
            <a:ext cx="5291137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CEBB9-4969-4235-A270-0461869F8EF6}"/>
              </a:ext>
            </a:extLst>
          </p:cNvPr>
          <p:cNvSpPr txBox="1"/>
          <p:nvPr/>
        </p:nvSpPr>
        <p:spPr>
          <a:xfrm>
            <a:off x="2647948" y="5456307"/>
            <a:ext cx="663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ФИЧИ, </a:t>
            </a:r>
            <a:r>
              <a:rPr lang="ru-RU" sz="4000" dirty="0"/>
              <a:t>ЕЩЁ БОЛЬШЕ </a:t>
            </a:r>
            <a:r>
              <a:rPr lang="ru-RU" sz="4000" b="1" dirty="0"/>
              <a:t>ФИЧЕЙ!</a:t>
            </a:r>
            <a:endParaRPr lang="en-US" sz="4000" b="1" dirty="0"/>
          </a:p>
        </p:txBody>
      </p:sp>
      <p:pic>
        <p:nvPicPr>
          <p:cNvPr id="5124" name="Picture 4" descr="Уровни квалификации PM-ов в IT | IAMPM">
            <a:extLst>
              <a:ext uri="{FF2B5EF4-FFF2-40B4-BE49-F238E27FC236}">
                <a16:creationId xmlns:a16="http://schemas.microsoft.com/office/drawing/2014/main" id="{24816E99-31B5-44C9-8D93-D9E3D4CF8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0" r="14766" b="1055"/>
          <a:stretch/>
        </p:blipFill>
        <p:spPr bwMode="auto">
          <a:xfrm>
            <a:off x="7043737" y="1967348"/>
            <a:ext cx="3976688" cy="292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0C068C-161F-40B8-AFBF-271C62AEECAD}"/>
              </a:ext>
            </a:extLst>
          </p:cNvPr>
          <p:cNvSpPr txBox="1"/>
          <p:nvPr/>
        </p:nvSpPr>
        <p:spPr>
          <a:xfrm>
            <a:off x="2597943" y="6276975"/>
            <a:ext cx="673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(</a:t>
            </a:r>
            <a:r>
              <a:rPr lang="ru-RU" sz="1800" i="1" dirty="0">
                <a:latin typeface="Exo 2"/>
              </a:rPr>
              <a:t>для ещё более лучшего скора)</a:t>
            </a:r>
          </a:p>
        </p:txBody>
      </p:sp>
    </p:spTree>
    <p:extLst>
      <p:ext uri="{BB962C8B-B14F-4D97-AF65-F5344CB8AC3E}">
        <p14:creationId xmlns:p14="http://schemas.microsoft.com/office/powerpoint/2010/main" val="412486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ill AI Replace the Humans In the Loop?">
            <a:extLst>
              <a:ext uri="{FF2B5EF4-FFF2-40B4-BE49-F238E27FC236}">
                <a16:creationId xmlns:a16="http://schemas.microsoft.com/office/drawing/2014/main" id="{0A323EF2-2E63-49E8-AA47-F37674491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51" y="1216405"/>
            <a:ext cx="6486498" cy="338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d Reinhardt | Untitled (Black Square) (1966) | MutualArt">
            <a:extLst>
              <a:ext uri="{FF2B5EF4-FFF2-40B4-BE49-F238E27FC236}">
                <a16:creationId xmlns:a16="http://schemas.microsoft.com/office/drawing/2014/main" id="{F4AE2A7E-3CE6-4786-882E-58BF6C2C4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689" y="2229800"/>
            <a:ext cx="1243780" cy="123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8">
            <a:extLst>
              <a:ext uri="{FF2B5EF4-FFF2-40B4-BE49-F238E27FC236}">
                <a16:creationId xmlns:a16="http://schemas.microsoft.com/office/drawing/2014/main" id="{D47D18BC-E593-4738-AAB9-2FE077F7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Exo 2" pitchFamily="2" charset="-52"/>
              </a:rPr>
              <a:t>Итоги</a:t>
            </a:r>
            <a:br>
              <a:rPr lang="ru-RU" sz="4400" b="1" dirty="0"/>
            </a:br>
            <a:endParaRPr lang="ru-RU" b="1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55D6DCF-C35F-4FDA-8AA4-2BD6D99F393B}"/>
              </a:ext>
            </a:extLst>
          </p:cNvPr>
          <p:cNvCxnSpPr/>
          <p:nvPr/>
        </p:nvCxnSpPr>
        <p:spPr>
          <a:xfrm>
            <a:off x="0" y="90423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6CF180D-53F4-43DA-ACAD-313C777396CA}"/>
              </a:ext>
            </a:extLst>
          </p:cNvPr>
          <p:cNvSpPr txBox="1">
            <a:spLocks/>
          </p:cNvSpPr>
          <p:nvPr/>
        </p:nvSpPr>
        <p:spPr>
          <a:xfrm>
            <a:off x="838200" y="4828983"/>
            <a:ext cx="10515600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Exo 2" pitchFamily="2" charset="-52"/>
              </a:rPr>
              <a:t>Наш алгоритм </a:t>
            </a:r>
            <a:r>
              <a:rPr lang="ru-RU" sz="3200" b="1" dirty="0">
                <a:latin typeface="Exo 2" pitchFamily="2" charset="-52"/>
              </a:rPr>
              <a:t>при необходимости может заменить полноценного </a:t>
            </a:r>
            <a:r>
              <a:rPr lang="en-US" sz="3200" b="1" dirty="0">
                <a:latin typeface="Exo 2" pitchFamily="2" charset="-52"/>
              </a:rPr>
              <a:t>HR-</a:t>
            </a:r>
            <a:r>
              <a:rPr lang="ru-RU" sz="3200" b="1" dirty="0">
                <a:latin typeface="Exo 2" pitchFamily="2" charset="-52"/>
              </a:rPr>
              <a:t>специалиста из бигтеха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A732-2ACC-43AE-870D-DC1FD6729391}"/>
              </a:ext>
            </a:extLst>
          </p:cNvPr>
          <p:cNvSpPr txBox="1"/>
          <p:nvPr/>
        </p:nvSpPr>
        <p:spPr>
          <a:xfrm>
            <a:off x="3603475" y="2502017"/>
            <a:ext cx="154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bg1"/>
                </a:solidFill>
              </a:rPr>
              <a:t>Алгоритм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Skibidi_MISIS</a:t>
            </a:r>
            <a:endParaRPr lang="ru-RU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4" descr="Ad Reinhardt | Untitled (Black Square) (1966) | MutualArt">
            <a:extLst>
              <a:ext uri="{FF2B5EF4-FFF2-40B4-BE49-F238E27FC236}">
                <a16:creationId xmlns:a16="http://schemas.microsoft.com/office/drawing/2014/main" id="{7F2E463A-F0E9-4CCD-ACD0-A134EC11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85" y="2406880"/>
            <a:ext cx="779891" cy="7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C6BE9C-1EA9-40CD-8E23-DC7AF7D28294}"/>
              </a:ext>
            </a:extLst>
          </p:cNvPr>
          <p:cNvSpPr txBox="1"/>
          <p:nvPr/>
        </p:nvSpPr>
        <p:spPr>
          <a:xfrm>
            <a:off x="7012020" y="2550232"/>
            <a:ext cx="67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HR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89CFF-5D25-495C-9B96-B95A57FE62BA}"/>
              </a:ext>
            </a:extLst>
          </p:cNvPr>
          <p:cNvSpPr txBox="1"/>
          <p:nvPr/>
        </p:nvSpPr>
        <p:spPr>
          <a:xfrm>
            <a:off x="8617710" y="6123858"/>
            <a:ext cx="4945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P.S. </a:t>
            </a:r>
            <a:r>
              <a:rPr lang="ru-RU" sz="2800" dirty="0"/>
              <a:t>Мы проверяли </a:t>
            </a:r>
            <a:r>
              <a:rPr lang="ru-RU" sz="2800" dirty="0">
                <a:sym typeface="Wingdings" panose="05000000000000000000" pitchFamily="2" charset="2"/>
              </a:rPr>
              <a:t>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5214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F582A38-36A2-4C9B-8ADF-445BC61FAA5C}"/>
              </a:ext>
            </a:extLst>
          </p:cNvPr>
          <p:cNvSpPr txBox="1">
            <a:spLocks/>
          </p:cNvSpPr>
          <p:nvPr/>
        </p:nvSpPr>
        <p:spPr>
          <a:xfrm>
            <a:off x="838200" y="1910025"/>
            <a:ext cx="10515600" cy="11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600" b="1" dirty="0">
                <a:latin typeface="Exo 2" pitchFamily="2" charset="-52"/>
              </a:rPr>
              <a:t>Спасибо за внимание!</a:t>
            </a:r>
          </a:p>
        </p:txBody>
      </p:sp>
      <p:pic>
        <p:nvPicPr>
          <p:cNvPr id="3074" name="Picture 2" descr="Gray Kitten And Red Heart Stock Photo - Download Image Now - Domestic Cat,  Heart Shape, Valentine's Day - Holiday - iStock">
            <a:extLst>
              <a:ext uri="{FF2B5EF4-FFF2-40B4-BE49-F238E27FC236}">
                <a16:creationId xmlns:a16="http://schemas.microsoft.com/office/drawing/2014/main" id="{FA73A76B-4B01-4752-814A-22FB8C9C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173039"/>
            <a:ext cx="4019550" cy="340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4195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141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Exo 2</vt:lpstr>
      <vt:lpstr>Тема Office</vt:lpstr>
      <vt:lpstr>Алгоритм сопоставления  резюме и вакансии</vt:lpstr>
      <vt:lpstr>Skibidi_MISIS</vt:lpstr>
      <vt:lpstr>Наше решение</vt:lpstr>
      <vt:lpstr>Что мы получаем </vt:lpstr>
      <vt:lpstr>Презентация PowerPoint</vt:lpstr>
      <vt:lpstr>В будущем мы можем добавить:</vt:lpstr>
      <vt:lpstr>Итоги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dc:creator>Валерия Лампова</dc:creator>
  <cp:lastModifiedBy>Москвин Владимир Александрович</cp:lastModifiedBy>
  <cp:revision>14</cp:revision>
  <dcterms:created xsi:type="dcterms:W3CDTF">2024-02-20T07:19:42Z</dcterms:created>
  <dcterms:modified xsi:type="dcterms:W3CDTF">2024-02-29T17:45:35Z</dcterms:modified>
</cp:coreProperties>
</file>