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3"/>
    <p:restoredTop sz="94682"/>
  </p:normalViewPr>
  <p:slideViewPr>
    <p:cSldViewPr snapToGrid="0">
      <p:cViewPr varScale="1">
        <p:scale>
          <a:sx n="119" d="100"/>
          <a:sy n="119" d="100"/>
        </p:scale>
        <p:origin x="3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43AB44-19DB-F047-9731-F8D5E777DC97}" type="datetimeFigureOut">
              <a:rPr lang="en-US" smtClean="0"/>
              <a:t>4/13/25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9613B-2167-AE49-B889-9DAB7A18E36C}" type="slidenum">
              <a:rPr lang="en-US" smtClean="0"/>
              <a:t>‹#›</a:t>
            </a:fld>
            <a:endParaRPr lang="en-US"/>
          </a:p>
        </p:txBody>
      </p:sp>
    </p:spTree>
    <p:extLst>
      <p:ext uri="{BB962C8B-B14F-4D97-AF65-F5344CB8AC3E}">
        <p14:creationId xmlns:p14="http://schemas.microsoft.com/office/powerpoint/2010/main" val="1005464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69613B-2167-AE49-B889-9DAB7A18E36C}" type="slidenum">
              <a:rPr lang="en-US" smtClean="0"/>
              <a:t>8</a:t>
            </a:fld>
            <a:endParaRPr lang="en-US"/>
          </a:p>
        </p:txBody>
      </p:sp>
    </p:spTree>
    <p:extLst>
      <p:ext uri="{BB962C8B-B14F-4D97-AF65-F5344CB8AC3E}">
        <p14:creationId xmlns:p14="http://schemas.microsoft.com/office/powerpoint/2010/main" val="3651609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15B66-D9A1-583F-EA8E-673176E59F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2E6DB0-3502-6F5A-1BC0-8F90B4B63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18E500-4ED7-8D27-E4B7-E3D1452F11CB}"/>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5" name="Footer Placeholder 4">
            <a:extLst>
              <a:ext uri="{FF2B5EF4-FFF2-40B4-BE49-F238E27FC236}">
                <a16:creationId xmlns:a16="http://schemas.microsoft.com/office/drawing/2014/main" id="{B0853357-05AD-23E3-DB3C-C65337E446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A302F-2220-AD92-4378-1568C241E943}"/>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4202893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D1FAD-C153-FFAB-0724-C94C46074F8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56E10-8D4F-FC18-5371-82F159BE56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745D5F-22DB-6F4E-B0DB-7F84ECD0A1D3}"/>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5" name="Footer Placeholder 4">
            <a:extLst>
              <a:ext uri="{FF2B5EF4-FFF2-40B4-BE49-F238E27FC236}">
                <a16:creationId xmlns:a16="http://schemas.microsoft.com/office/drawing/2014/main" id="{4E47654D-6FDF-796A-C251-27C268DD6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2F518-E7C7-B778-EA0F-BB3DCE023F07}"/>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667993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16D64-AEF0-DB90-93C8-C30039FD54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EB66C9-87F6-8854-71DE-45E555A3E0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6ED87-3801-B465-35B1-3A8B5660E73A}"/>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5" name="Footer Placeholder 4">
            <a:extLst>
              <a:ext uri="{FF2B5EF4-FFF2-40B4-BE49-F238E27FC236}">
                <a16:creationId xmlns:a16="http://schemas.microsoft.com/office/drawing/2014/main" id="{A580D00E-E529-D850-371D-9EFDCF3C0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45C72-4C24-1912-6F90-46D3A5C7E5AB}"/>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244405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96C57-F76C-F942-E5FA-FE8B9E5D9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B2C097-5FD0-0E51-9C7D-D039AE4E2A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8A3A0-80B1-85BC-59EF-E961F1DCA4A3}"/>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5" name="Footer Placeholder 4">
            <a:extLst>
              <a:ext uri="{FF2B5EF4-FFF2-40B4-BE49-F238E27FC236}">
                <a16:creationId xmlns:a16="http://schemas.microsoft.com/office/drawing/2014/main" id="{7937583A-B659-9D5B-671D-819EF1E7B1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18615-43D0-F5E4-CDBD-793B6320D47B}"/>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618200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B35ED-A691-360F-C45D-2F68371D24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CD4513-FE12-3421-C285-2827CD23FC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A72D3C-2E21-40C1-D567-00545B6E281C}"/>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5" name="Footer Placeholder 4">
            <a:extLst>
              <a:ext uri="{FF2B5EF4-FFF2-40B4-BE49-F238E27FC236}">
                <a16:creationId xmlns:a16="http://schemas.microsoft.com/office/drawing/2014/main" id="{C63928F9-A4FF-858D-F824-3F86010A2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0BC16-B3BE-E2EF-429F-0F59D2753745}"/>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2466221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77F1-F915-F12D-C493-5EBA4B2FF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DDAA47-FB49-0C50-DA01-75B5A4EDA7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FED678-FC58-7AA0-A8FA-F312641AB3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633705-8208-3CDB-F6FC-BE4C1FC8B4A1}"/>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6" name="Footer Placeholder 5">
            <a:extLst>
              <a:ext uri="{FF2B5EF4-FFF2-40B4-BE49-F238E27FC236}">
                <a16:creationId xmlns:a16="http://schemas.microsoft.com/office/drawing/2014/main" id="{8EF9815D-7F14-B84A-7FB6-A9051381B7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DFD3-A109-650E-547B-20D3F6AFF9F3}"/>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4030977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B6482-0310-5BFE-96A5-5E7A03CE4B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9D571-B007-7B0F-56BF-7F37EAA2D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EEA3BA-0C07-49BC-71FE-A4C3C52C6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09452-2EA4-4C95-9404-F5CFEA8E2D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BD571-75EC-09AE-A6DE-EBFA5C3310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A3BCDB-9519-B553-1B76-FADB5D8B6825}"/>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8" name="Footer Placeholder 7">
            <a:extLst>
              <a:ext uri="{FF2B5EF4-FFF2-40B4-BE49-F238E27FC236}">
                <a16:creationId xmlns:a16="http://schemas.microsoft.com/office/drawing/2014/main" id="{5CAECD2E-838E-A4A9-EBFC-E5A42D0FFE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DFE96-6860-9429-905B-4A6A37AAAD82}"/>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273183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1C907-55E7-2EC4-C479-C7C8A23CCE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AC249C-DCD7-CADC-F086-989CE7D94AC4}"/>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4" name="Footer Placeholder 3">
            <a:extLst>
              <a:ext uri="{FF2B5EF4-FFF2-40B4-BE49-F238E27FC236}">
                <a16:creationId xmlns:a16="http://schemas.microsoft.com/office/drawing/2014/main" id="{AFEDF978-AC58-8432-D2F2-1557189B76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F39F06-E59F-BE98-F0CE-0D210C7D9209}"/>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3981499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E1A679-3BEB-56DD-3F49-334AC0E9A7CC}"/>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3" name="Footer Placeholder 2">
            <a:extLst>
              <a:ext uri="{FF2B5EF4-FFF2-40B4-BE49-F238E27FC236}">
                <a16:creationId xmlns:a16="http://schemas.microsoft.com/office/drawing/2014/main" id="{74D3FB76-F3AD-9696-A5BF-5604EEC1B18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B61708-DF68-95D0-FC5D-243F9DD97848}"/>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3802257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E9E3-31F7-B349-061C-DA49C9DAB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CBCDEA-C8D4-FBE1-172A-E8C0548A54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D767D8-F231-BD88-A008-410DE91D1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C6832-5DD7-B579-1EF1-D29407EF2D1D}"/>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6" name="Footer Placeholder 5">
            <a:extLst>
              <a:ext uri="{FF2B5EF4-FFF2-40B4-BE49-F238E27FC236}">
                <a16:creationId xmlns:a16="http://schemas.microsoft.com/office/drawing/2014/main" id="{96EE1C0B-C6DE-CBDB-C404-1CF5973D6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FF16D8-2894-CCB6-EE0A-05613EB1F140}"/>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3404280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A6233-AEC1-6D12-F9D2-DF8111769C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0A2FF-0987-79F2-DF41-F91566DBD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65E399-06B7-72EC-BCAB-FA4655D75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D5AC05-11EB-74BE-93B1-B27BB98FBFF2}"/>
              </a:ext>
            </a:extLst>
          </p:cNvPr>
          <p:cNvSpPr>
            <a:spLocks noGrp="1"/>
          </p:cNvSpPr>
          <p:nvPr>
            <p:ph type="dt" sz="half" idx="10"/>
          </p:nvPr>
        </p:nvSpPr>
        <p:spPr/>
        <p:txBody>
          <a:bodyPr/>
          <a:lstStyle/>
          <a:p>
            <a:fld id="{0A6324F3-D877-9641-A259-0C0F6F3D87B5}" type="datetimeFigureOut">
              <a:rPr lang="en-US" smtClean="0"/>
              <a:t>4/13/25</a:t>
            </a:fld>
            <a:endParaRPr lang="en-US"/>
          </a:p>
        </p:txBody>
      </p:sp>
      <p:sp>
        <p:nvSpPr>
          <p:cNvPr id="6" name="Footer Placeholder 5">
            <a:extLst>
              <a:ext uri="{FF2B5EF4-FFF2-40B4-BE49-F238E27FC236}">
                <a16:creationId xmlns:a16="http://schemas.microsoft.com/office/drawing/2014/main" id="{A9DAD3B9-26E1-FD63-68F9-7B72D7D6E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98D518-8503-F550-784D-8C92789472DB}"/>
              </a:ext>
            </a:extLst>
          </p:cNvPr>
          <p:cNvSpPr>
            <a:spLocks noGrp="1"/>
          </p:cNvSpPr>
          <p:nvPr>
            <p:ph type="sldNum" sz="quarter" idx="12"/>
          </p:nvPr>
        </p:nvSpPr>
        <p:spPr/>
        <p:txBody>
          <a:bodyPr/>
          <a:lstStyle/>
          <a:p>
            <a:fld id="{5662BB6B-FA53-D047-A9AC-679177D57A5E}" type="slidenum">
              <a:rPr lang="en-US" smtClean="0"/>
              <a:t>‹#›</a:t>
            </a:fld>
            <a:endParaRPr lang="en-US"/>
          </a:p>
        </p:txBody>
      </p:sp>
    </p:spTree>
    <p:extLst>
      <p:ext uri="{BB962C8B-B14F-4D97-AF65-F5344CB8AC3E}">
        <p14:creationId xmlns:p14="http://schemas.microsoft.com/office/powerpoint/2010/main" val="4061992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3138AB-3A7D-9D8B-99E3-48C2E206B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1C1141-9808-5921-223F-91A922B42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2FE08-2375-9D83-B454-9DBEA8509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6324F3-D877-9641-A259-0C0F6F3D87B5}" type="datetimeFigureOut">
              <a:rPr lang="en-US" smtClean="0"/>
              <a:t>4/13/25</a:t>
            </a:fld>
            <a:endParaRPr lang="en-US"/>
          </a:p>
        </p:txBody>
      </p:sp>
      <p:sp>
        <p:nvSpPr>
          <p:cNvPr id="5" name="Footer Placeholder 4">
            <a:extLst>
              <a:ext uri="{FF2B5EF4-FFF2-40B4-BE49-F238E27FC236}">
                <a16:creationId xmlns:a16="http://schemas.microsoft.com/office/drawing/2014/main" id="{726B2896-81BF-EE6D-04B1-CE08B1CD6E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8DFD1B7-9D71-119D-6816-F85CD97A90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62BB6B-FA53-D047-A9AC-679177D57A5E}" type="slidenum">
              <a:rPr lang="en-US" smtClean="0"/>
              <a:t>‹#›</a:t>
            </a:fld>
            <a:endParaRPr lang="en-US"/>
          </a:p>
        </p:txBody>
      </p:sp>
    </p:spTree>
    <p:extLst>
      <p:ext uri="{BB962C8B-B14F-4D97-AF65-F5344CB8AC3E}">
        <p14:creationId xmlns:p14="http://schemas.microsoft.com/office/powerpoint/2010/main" val="31295436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627A-61A3-96F9-CA74-AF387F24DC27}"/>
              </a:ext>
            </a:extLst>
          </p:cNvPr>
          <p:cNvSpPr>
            <a:spLocks noGrp="1"/>
          </p:cNvSpPr>
          <p:nvPr>
            <p:ph type="ctrTitle"/>
          </p:nvPr>
        </p:nvSpPr>
        <p:spPr/>
        <p:txBody>
          <a:bodyPr/>
          <a:lstStyle/>
          <a:p>
            <a:r>
              <a:rPr lang="en-US" dirty="0"/>
              <a:t>English/Italian Translation model</a:t>
            </a:r>
          </a:p>
        </p:txBody>
      </p:sp>
      <p:sp>
        <p:nvSpPr>
          <p:cNvPr id="3" name="Subtitle 2">
            <a:extLst>
              <a:ext uri="{FF2B5EF4-FFF2-40B4-BE49-F238E27FC236}">
                <a16:creationId xmlns:a16="http://schemas.microsoft.com/office/drawing/2014/main" id="{65E73480-7F38-7EDE-F28D-A46B1FE3EB3D}"/>
              </a:ext>
            </a:extLst>
          </p:cNvPr>
          <p:cNvSpPr>
            <a:spLocks noGrp="1"/>
          </p:cNvSpPr>
          <p:nvPr>
            <p:ph type="subTitle" idx="1"/>
          </p:nvPr>
        </p:nvSpPr>
        <p:spPr>
          <a:xfrm>
            <a:off x="1524000" y="3602038"/>
            <a:ext cx="9144000" cy="2387600"/>
          </a:xfrm>
        </p:spPr>
        <p:txBody>
          <a:bodyPr>
            <a:normAutofit fontScale="77500" lnSpcReduction="20000"/>
          </a:bodyPr>
          <a:lstStyle/>
          <a:p>
            <a:pPr algn="just"/>
            <a:r>
              <a:rPr lang="en-US" dirty="0"/>
              <a:t>An English /Italian translation model using </a:t>
            </a:r>
            <a:r>
              <a:rPr lang="en-US" b="1" dirty="0"/>
              <a:t>transfer learning</a:t>
            </a:r>
            <a:r>
              <a:rPr lang="en-US" dirty="0"/>
              <a:t> with the help of a pre-trained model from </a:t>
            </a:r>
            <a:r>
              <a:rPr lang="en-US" b="1" dirty="0"/>
              <a:t>Hugging Face</a:t>
            </a:r>
            <a:r>
              <a:rPr lang="en-US" dirty="0"/>
              <a:t>. A powerful technology called </a:t>
            </a:r>
            <a:r>
              <a:rPr lang="en-US" b="1" dirty="0"/>
              <a:t>Transformers</a:t>
            </a:r>
            <a:r>
              <a:rPr lang="en-US" dirty="0"/>
              <a:t>, which are advanced models that understand the meaning of words based on their context. For example, they know that the word “bank” means something different in “river bank” and “money bank.” This makes them very good at language-related tasks like translation. Instead of building everything from scratch, a pre-trained model that was already trained on large amounts of data and then fine-tuned it for English–Italian translation. Thanks to this, the model achieved high accuracy in converting English sentences into natural and grammatically correct Italian. This project shows how we can use modern AI tools to make language translation easier and more accurate.</a:t>
            </a:r>
          </a:p>
          <a:p>
            <a:endParaRPr lang="en-US" dirty="0"/>
          </a:p>
        </p:txBody>
      </p:sp>
    </p:spTree>
    <p:extLst>
      <p:ext uri="{BB962C8B-B14F-4D97-AF65-F5344CB8AC3E}">
        <p14:creationId xmlns:p14="http://schemas.microsoft.com/office/powerpoint/2010/main" val="121493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1D930-836C-A539-2FD9-3DED39645093}"/>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C0B77EE3-03FC-64DE-8C4F-3B18248FFD35}"/>
              </a:ext>
            </a:extLst>
          </p:cNvPr>
          <p:cNvSpPr>
            <a:spLocks noGrp="1"/>
          </p:cNvSpPr>
          <p:nvPr>
            <p:ph idx="1"/>
          </p:nvPr>
        </p:nvSpPr>
        <p:spPr>
          <a:xfrm>
            <a:off x="838200" y="1825625"/>
            <a:ext cx="11097126" cy="4351338"/>
          </a:xfrm>
        </p:spPr>
        <p:txBody>
          <a:bodyPr>
            <a:normAutofit fontScale="92500"/>
          </a:bodyPr>
          <a:lstStyle/>
          <a:p>
            <a:r>
              <a:rPr lang="en-US" b="0" i="0" u="none" strike="noStrike" dirty="0">
                <a:effectLst/>
                <a:latin typeface="Open Sans" panose="020B0606030504020204" pitchFamily="34" charset="0"/>
              </a:rPr>
              <a:t>Translating one language to another is a highly complicated process since there are grammar, context, and sentence structures differences.</a:t>
            </a:r>
            <a:endParaRPr lang="en-US" dirty="0">
              <a:latin typeface="Open Sans" panose="020B0606030504020204" pitchFamily="34" charset="0"/>
            </a:endParaRPr>
          </a:p>
          <a:p>
            <a:r>
              <a:rPr lang="en-US" b="0" i="0" u="none" strike="noStrike" dirty="0">
                <a:effectLst/>
                <a:latin typeface="Open Sans" panose="020B0606030504020204" pitchFamily="34" charset="0"/>
              </a:rPr>
              <a:t>Conventional translation models have difficulty in preserving context and natural sentence flow.</a:t>
            </a:r>
            <a:endParaRPr lang="en-US" dirty="0">
              <a:latin typeface="Open Sans" panose="020B0606030504020204" pitchFamily="34" charset="0"/>
            </a:endParaRPr>
          </a:p>
          <a:p>
            <a:r>
              <a:rPr lang="en-US" b="0" i="0" u="none" strike="noStrike" dirty="0">
                <a:effectLst/>
                <a:latin typeface="Open Sans" panose="020B0606030504020204" pitchFamily="34" charset="0"/>
              </a:rPr>
              <a:t>Large datasets, long training times, and high computational resources are needed to create a translation model from scratch.</a:t>
            </a:r>
          </a:p>
          <a:p>
            <a:r>
              <a:rPr lang="en-US" b="0" i="0" u="none" strike="noStrike" dirty="0">
                <a:effectLst/>
                <a:latin typeface="Open Sans" panose="020B0606030504020204" pitchFamily="34" charset="0"/>
              </a:rPr>
              <a:t>Most of the existing models are inflexible and generate literal rather than useful translations.</a:t>
            </a:r>
            <a:endParaRPr lang="en-US" dirty="0"/>
          </a:p>
        </p:txBody>
      </p:sp>
    </p:spTree>
    <p:extLst>
      <p:ext uri="{BB962C8B-B14F-4D97-AF65-F5344CB8AC3E}">
        <p14:creationId xmlns:p14="http://schemas.microsoft.com/office/powerpoint/2010/main" val="2858971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4106-15FD-0CCF-9E77-2F854D7E9DC4}"/>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2FA5E539-8890-659B-863F-9E70E0D45C58}"/>
              </a:ext>
            </a:extLst>
          </p:cNvPr>
          <p:cNvSpPr>
            <a:spLocks noGrp="1"/>
          </p:cNvSpPr>
          <p:nvPr>
            <p:ph idx="1"/>
          </p:nvPr>
        </p:nvSpPr>
        <p:spPr>
          <a:xfrm>
            <a:off x="838200" y="1690688"/>
            <a:ext cx="10515600" cy="4351338"/>
          </a:xfrm>
        </p:spPr>
        <p:txBody>
          <a:bodyPr>
            <a:normAutofit lnSpcReduction="10000"/>
          </a:bodyPr>
          <a:lstStyle/>
          <a:p>
            <a:r>
              <a:rPr lang="en-US" b="0" i="0" u="none" strike="noStrike" dirty="0">
                <a:effectLst/>
                <a:latin typeface="Open Sans" panose="020B0606030504020204" pitchFamily="34" charset="0"/>
              </a:rPr>
              <a:t>Implement Transfer Learning with a pre-trained Transformer-based model from Hugging Face.</a:t>
            </a:r>
            <a:endParaRPr lang="en-US" dirty="0">
              <a:latin typeface="Open Sans" panose="020B0606030504020204" pitchFamily="34" charset="0"/>
            </a:endParaRPr>
          </a:p>
          <a:p>
            <a:r>
              <a:rPr lang="en-US" b="0" i="0" u="none" strike="noStrike" dirty="0">
                <a:effectLst/>
                <a:latin typeface="Open Sans" panose="020B0606030504020204" pitchFamily="34" charset="0"/>
              </a:rPr>
              <a:t>Fine-tune the model separately for English-Italian translation.</a:t>
            </a:r>
            <a:endParaRPr lang="en-US" dirty="0">
              <a:latin typeface="Open Sans" panose="020B0606030504020204" pitchFamily="34" charset="0"/>
            </a:endParaRPr>
          </a:p>
          <a:p>
            <a:r>
              <a:rPr lang="en-US" b="0" i="0" u="none" strike="noStrike" dirty="0">
                <a:effectLst/>
                <a:latin typeface="Open Sans" panose="020B0606030504020204" pitchFamily="34" charset="0"/>
              </a:rPr>
              <a:t>Transformers have word context understanding, making translation more precise.</a:t>
            </a:r>
            <a:endParaRPr lang="en-US" dirty="0">
              <a:latin typeface="Open Sans" panose="020B0606030504020204" pitchFamily="34" charset="0"/>
            </a:endParaRPr>
          </a:p>
          <a:p>
            <a:r>
              <a:rPr lang="en-US" b="0" i="0" u="none" strike="noStrike" dirty="0">
                <a:effectLst/>
                <a:latin typeface="Open Sans" panose="020B0606030504020204" pitchFamily="34" charset="0"/>
              </a:rPr>
              <a:t>Benefits:-</a:t>
            </a:r>
          </a:p>
          <a:p>
            <a:pPr marL="0" indent="0">
              <a:buNone/>
            </a:pPr>
            <a:r>
              <a:rPr lang="en-US" b="0" i="0" u="none" strike="noStrike" dirty="0">
                <a:effectLst/>
                <a:latin typeface="Open Sans" panose="020B0606030504020204" pitchFamily="34" charset="0"/>
              </a:rPr>
              <a:t>1. Reduces time and effort.</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2. High accuracy even with less data.</a:t>
            </a:r>
            <a:endParaRPr lang="en-US" dirty="0">
              <a:latin typeface="Open Sans" panose="020B0606030504020204" pitchFamily="34" charset="0"/>
            </a:endParaRPr>
          </a:p>
          <a:p>
            <a:pPr marL="0" indent="0">
              <a:buNone/>
            </a:pPr>
            <a:r>
              <a:rPr lang="en-US" b="0" i="0" u="none" strike="noStrike" dirty="0">
                <a:effectLst/>
                <a:latin typeface="Open Sans" panose="020B0606030504020204" pitchFamily="34" charset="0"/>
              </a:rPr>
              <a:t>3. Understanding of sentence construction and grammar</a:t>
            </a:r>
            <a:endParaRPr lang="en-US" dirty="0"/>
          </a:p>
        </p:txBody>
      </p:sp>
    </p:spTree>
    <p:extLst>
      <p:ext uri="{BB962C8B-B14F-4D97-AF65-F5344CB8AC3E}">
        <p14:creationId xmlns:p14="http://schemas.microsoft.com/office/powerpoint/2010/main" val="2288836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E9EA0-0E9C-3164-E364-33D8CE6E0E05}"/>
              </a:ext>
            </a:extLst>
          </p:cNvPr>
          <p:cNvSpPr>
            <a:spLocks noGrp="1"/>
          </p:cNvSpPr>
          <p:nvPr>
            <p:ph type="title"/>
          </p:nvPr>
        </p:nvSpPr>
        <p:spPr>
          <a:xfrm>
            <a:off x="838200" y="605756"/>
            <a:ext cx="10515600" cy="1325563"/>
          </a:xfrm>
        </p:spPr>
        <p:txBody>
          <a:bodyPr/>
          <a:lstStyle/>
          <a:p>
            <a:r>
              <a:rPr lang="en-US" dirty="0"/>
              <a:t>Design of Algorithm &amp; Techniques Used</a:t>
            </a:r>
            <a:br>
              <a:rPr lang="en-US" dirty="0"/>
            </a:br>
            <a:endParaRPr lang="en-US" dirty="0"/>
          </a:p>
        </p:txBody>
      </p:sp>
      <p:sp>
        <p:nvSpPr>
          <p:cNvPr id="3" name="Content Placeholder 2">
            <a:extLst>
              <a:ext uri="{FF2B5EF4-FFF2-40B4-BE49-F238E27FC236}">
                <a16:creationId xmlns:a16="http://schemas.microsoft.com/office/drawing/2014/main" id="{2674EC37-D043-C956-1FFB-33D4A37D387E}"/>
              </a:ext>
            </a:extLst>
          </p:cNvPr>
          <p:cNvSpPr>
            <a:spLocks noGrp="1"/>
          </p:cNvSpPr>
          <p:nvPr>
            <p:ph idx="1"/>
          </p:nvPr>
        </p:nvSpPr>
        <p:spPr>
          <a:xfrm>
            <a:off x="838200" y="1600702"/>
            <a:ext cx="10515600" cy="4351338"/>
          </a:xfrm>
        </p:spPr>
        <p:txBody>
          <a:bodyPr>
            <a:normAutofit fontScale="70000" lnSpcReduction="20000"/>
          </a:bodyPr>
          <a:lstStyle/>
          <a:p>
            <a:r>
              <a:rPr lang="en-US" b="1" dirty="0"/>
              <a:t>Techniques Used:</a:t>
            </a:r>
          </a:p>
          <a:p>
            <a:pPr>
              <a:buFont typeface="Arial" panose="020B0604020202020204" pitchFamily="34" charset="0"/>
              <a:buChar char="•"/>
            </a:pPr>
            <a:r>
              <a:rPr lang="en-US" b="1" dirty="0"/>
              <a:t>SOS &amp; EOS Tokens</a:t>
            </a:r>
            <a:r>
              <a:rPr lang="en-US" dirty="0"/>
              <a:t>: Added special Start-Of-Sentence and End-Of-Sentence tokens to mark sentence boundaries.</a:t>
            </a:r>
          </a:p>
          <a:p>
            <a:pPr>
              <a:buFont typeface="Arial" panose="020B0604020202020204" pitchFamily="34" charset="0"/>
              <a:buChar char="•"/>
            </a:pPr>
            <a:r>
              <a:rPr lang="en-US" b="1" dirty="0"/>
              <a:t>POS Tagging</a:t>
            </a:r>
            <a:r>
              <a:rPr lang="en-US" dirty="0"/>
              <a:t>: Part-of-Speech tags help the model understand the grammatical role of each word.</a:t>
            </a:r>
          </a:p>
          <a:p>
            <a:pPr>
              <a:buFont typeface="Arial" panose="020B0604020202020204" pitchFamily="34" charset="0"/>
              <a:buChar char="•"/>
            </a:pPr>
            <a:r>
              <a:rPr lang="en-US" b="1" dirty="0"/>
              <a:t>Named Entity Recognition (NER)</a:t>
            </a:r>
            <a:r>
              <a:rPr lang="en-US" dirty="0"/>
              <a:t>: Detects names of people, places, organizations to preserve meaning in translation.</a:t>
            </a:r>
          </a:p>
          <a:p>
            <a:pPr>
              <a:buFont typeface="Arial" panose="020B0604020202020204" pitchFamily="34" charset="0"/>
              <a:buChar char="•"/>
            </a:pPr>
            <a:r>
              <a:rPr lang="en-US" b="1" dirty="0"/>
              <a:t>N-gram Modeling</a:t>
            </a:r>
            <a:r>
              <a:rPr lang="en-US" dirty="0"/>
              <a:t>: Breaks text into chunks of 1–3 words to capture short phrases and common patterns.</a:t>
            </a:r>
          </a:p>
          <a:p>
            <a:pPr>
              <a:buFont typeface="Arial" panose="020B0604020202020204" pitchFamily="34" charset="0"/>
              <a:buChar char="•"/>
            </a:pPr>
            <a:r>
              <a:rPr lang="en-US" b="1" dirty="0"/>
              <a:t>Sentence Split &amp; Reorder</a:t>
            </a:r>
            <a:r>
              <a:rPr lang="en-US" dirty="0"/>
              <a:t>: Breaks complex sentences and rearranges parts to match Italian syntax.</a:t>
            </a:r>
          </a:p>
          <a:p>
            <a:pPr>
              <a:buFont typeface="Arial" panose="020B0604020202020204" pitchFamily="34" charset="0"/>
              <a:buChar char="•"/>
            </a:pPr>
            <a:r>
              <a:rPr lang="en-US" b="1" dirty="0"/>
              <a:t>Sentiment Analysis</a:t>
            </a:r>
            <a:r>
              <a:rPr lang="en-US" dirty="0"/>
              <a:t>: Ensures emotional tone (positive/negative/neutral) is retained in translation.</a:t>
            </a:r>
          </a:p>
          <a:p>
            <a:pPr>
              <a:buFont typeface="Arial" panose="020B0604020202020204" pitchFamily="34" charset="0"/>
              <a:buChar char="•"/>
            </a:pPr>
            <a:r>
              <a:rPr lang="en-US" b="1" dirty="0"/>
              <a:t>Sarcasm Detection</a:t>
            </a:r>
            <a:r>
              <a:rPr lang="en-US" dirty="0"/>
              <a:t>: Helps identify ironic or sarcastic sentences that might otherwise be misinterpreted.</a:t>
            </a:r>
          </a:p>
          <a:p>
            <a:endParaRPr lang="en-US" dirty="0"/>
          </a:p>
        </p:txBody>
      </p:sp>
    </p:spTree>
    <p:extLst>
      <p:ext uri="{BB962C8B-B14F-4D97-AF65-F5344CB8AC3E}">
        <p14:creationId xmlns:p14="http://schemas.microsoft.com/office/powerpoint/2010/main" val="1631172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E92F3-CAC4-446F-E1AA-E7545BE8D61F}"/>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899F4F96-56BE-2C4E-87E4-6E91203A14AE}"/>
              </a:ext>
            </a:extLst>
          </p:cNvPr>
          <p:cNvSpPr>
            <a:spLocks noGrp="1"/>
          </p:cNvSpPr>
          <p:nvPr>
            <p:ph idx="1"/>
          </p:nvPr>
        </p:nvSpPr>
        <p:spPr/>
        <p:txBody>
          <a:bodyPr>
            <a:normAutofit fontScale="92500" lnSpcReduction="10000"/>
          </a:bodyPr>
          <a:lstStyle/>
          <a:p>
            <a:r>
              <a:rPr lang="en-US" b="1" dirty="0"/>
              <a:t>Preprocessing Steps:</a:t>
            </a:r>
          </a:p>
          <a:p>
            <a:pPr>
              <a:buFont typeface="Arial" panose="020B0604020202020204" pitchFamily="34" charset="0"/>
              <a:buChar char="•"/>
            </a:pPr>
            <a:r>
              <a:rPr lang="en-US" b="1" dirty="0"/>
              <a:t>Tokenization</a:t>
            </a:r>
            <a:r>
              <a:rPr lang="en-US" dirty="0"/>
              <a:t>: Splits text into individual words or sub words for processing.</a:t>
            </a:r>
          </a:p>
          <a:p>
            <a:pPr>
              <a:buFont typeface="Arial" panose="020B0604020202020204" pitchFamily="34" charset="0"/>
              <a:buChar char="•"/>
            </a:pPr>
            <a:r>
              <a:rPr lang="en-US" b="1" dirty="0"/>
              <a:t>Lowercasing</a:t>
            </a:r>
            <a:r>
              <a:rPr lang="en-US" dirty="0"/>
              <a:t>: Converts all words to lowercase to reduce case-based variation.</a:t>
            </a:r>
          </a:p>
          <a:p>
            <a:pPr>
              <a:buFont typeface="Arial" panose="020B0604020202020204" pitchFamily="34" charset="0"/>
              <a:buChar char="•"/>
            </a:pPr>
            <a:r>
              <a:rPr lang="en-US" b="1" dirty="0" err="1"/>
              <a:t>Stopword</a:t>
            </a:r>
            <a:r>
              <a:rPr lang="en-US" b="1" dirty="0"/>
              <a:t> Removal</a:t>
            </a:r>
            <a:r>
              <a:rPr lang="en-US" dirty="0"/>
              <a:t>: Removes common words (like “is”, “the”) that don’t add much meaning.</a:t>
            </a:r>
          </a:p>
          <a:p>
            <a:pPr>
              <a:buFont typeface="Arial" panose="020B0604020202020204" pitchFamily="34" charset="0"/>
              <a:buChar char="•"/>
            </a:pPr>
            <a:r>
              <a:rPr lang="en-US" b="1" dirty="0"/>
              <a:t>Lemmatization</a:t>
            </a:r>
            <a:r>
              <a:rPr lang="en-US" dirty="0"/>
              <a:t>: Converts words to their base form (e.g., “running” → “run”) using grammar rules.</a:t>
            </a:r>
          </a:p>
          <a:p>
            <a:pPr>
              <a:buFont typeface="Arial" panose="020B0604020202020204" pitchFamily="34" charset="0"/>
              <a:buChar char="•"/>
            </a:pPr>
            <a:r>
              <a:rPr lang="en-US" b="1" dirty="0"/>
              <a:t>Stemming</a:t>
            </a:r>
            <a:r>
              <a:rPr lang="en-US" dirty="0"/>
              <a:t>: Cuts words to their root form (e.g., “playing” → “play”) for simpler matching.</a:t>
            </a:r>
          </a:p>
          <a:p>
            <a:endParaRPr lang="en-US" dirty="0"/>
          </a:p>
        </p:txBody>
      </p:sp>
    </p:spTree>
    <p:extLst>
      <p:ext uri="{BB962C8B-B14F-4D97-AF65-F5344CB8AC3E}">
        <p14:creationId xmlns:p14="http://schemas.microsoft.com/office/powerpoint/2010/main" val="808824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1825A-E921-4AEE-CB93-5905226C65AA}"/>
              </a:ext>
            </a:extLst>
          </p:cNvPr>
          <p:cNvSpPr>
            <a:spLocks noGrp="1"/>
          </p:cNvSpPr>
          <p:nvPr>
            <p:ph type="title"/>
          </p:nvPr>
        </p:nvSpPr>
        <p:spPr/>
        <p:txBody>
          <a:bodyPr/>
          <a:lstStyle/>
          <a:p>
            <a:r>
              <a:rPr lang="en-US" dirty="0"/>
              <a:t>Results </a:t>
            </a:r>
          </a:p>
        </p:txBody>
      </p:sp>
      <p:sp>
        <p:nvSpPr>
          <p:cNvPr id="3" name="Content Placeholder 2">
            <a:extLst>
              <a:ext uri="{FF2B5EF4-FFF2-40B4-BE49-F238E27FC236}">
                <a16:creationId xmlns:a16="http://schemas.microsoft.com/office/drawing/2014/main" id="{4C292197-7AEC-932C-5067-58F2A8BA0F57}"/>
              </a:ext>
            </a:extLst>
          </p:cNvPr>
          <p:cNvSpPr>
            <a:spLocks noGrp="1"/>
          </p:cNvSpPr>
          <p:nvPr>
            <p:ph idx="1"/>
          </p:nvPr>
        </p:nvSpPr>
        <p:spPr/>
        <p:txBody>
          <a:bodyPr/>
          <a:lstStyle/>
          <a:p>
            <a:pPr>
              <a:buFont typeface="Arial" panose="020B0604020202020204" pitchFamily="34" charset="0"/>
              <a:buChar char="•"/>
            </a:pPr>
            <a:r>
              <a:rPr lang="en-US" dirty="0"/>
              <a:t>The model achieved high translation accuracy and fluent sentence construction.</a:t>
            </a:r>
          </a:p>
          <a:p>
            <a:pPr>
              <a:buFont typeface="Arial" panose="020B0604020202020204" pitchFamily="34" charset="0"/>
              <a:buChar char="•"/>
            </a:pPr>
            <a:r>
              <a:rPr lang="en-US" dirty="0"/>
              <a:t>BLEU score: (insert value, if available) – a common metric for evaluating translation quality.</a:t>
            </a:r>
          </a:p>
          <a:p>
            <a:pPr>
              <a:buFont typeface="Arial" panose="020B0604020202020204" pitchFamily="34" charset="0"/>
              <a:buChar char="•"/>
            </a:pPr>
            <a:r>
              <a:rPr lang="en-US" dirty="0"/>
              <a:t>Translations were close to native-level, handling grammar, word order, and context well.</a:t>
            </a:r>
          </a:p>
          <a:p>
            <a:pPr>
              <a:buFont typeface="Arial" panose="020B0604020202020204" pitchFamily="34" charset="0"/>
              <a:buChar char="•"/>
            </a:pPr>
            <a:r>
              <a:rPr lang="en-US" dirty="0"/>
              <a:t>Outperformed traditional models on sample tests.</a:t>
            </a:r>
          </a:p>
        </p:txBody>
      </p:sp>
    </p:spTree>
    <p:extLst>
      <p:ext uri="{BB962C8B-B14F-4D97-AF65-F5344CB8AC3E}">
        <p14:creationId xmlns:p14="http://schemas.microsoft.com/office/powerpoint/2010/main" val="404455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0FECD-850E-E28A-33B6-2BBC3DD5F278}"/>
              </a:ext>
            </a:extLst>
          </p:cNvPr>
          <p:cNvSpPr>
            <a:spLocks noGrp="1"/>
          </p:cNvSpPr>
          <p:nvPr>
            <p:ph type="title"/>
          </p:nvPr>
        </p:nvSpPr>
        <p:spPr/>
        <p:txBody>
          <a:bodyPr/>
          <a:lstStyle/>
          <a:p>
            <a:r>
              <a:rPr lang="en-US" dirty="0"/>
              <a:t>Analysis Drawn </a:t>
            </a:r>
          </a:p>
        </p:txBody>
      </p:sp>
      <p:sp>
        <p:nvSpPr>
          <p:cNvPr id="3" name="Content Placeholder 2">
            <a:extLst>
              <a:ext uri="{FF2B5EF4-FFF2-40B4-BE49-F238E27FC236}">
                <a16:creationId xmlns:a16="http://schemas.microsoft.com/office/drawing/2014/main" id="{9598B34C-C66A-8E6A-3239-9C9265DF03C0}"/>
              </a:ext>
            </a:extLst>
          </p:cNvPr>
          <p:cNvSpPr>
            <a:spLocks noGrp="1"/>
          </p:cNvSpPr>
          <p:nvPr>
            <p:ph idx="1"/>
          </p:nvPr>
        </p:nvSpPr>
        <p:spPr/>
        <p:txBody>
          <a:bodyPr>
            <a:normAutofit fontScale="92500" lnSpcReduction="20000"/>
          </a:bodyPr>
          <a:lstStyle/>
          <a:p>
            <a:r>
              <a:rPr lang="en-US" b="0" i="0" u="none" strike="noStrike" dirty="0">
                <a:effectLst/>
                <a:latin typeface="Open Sans" panose="020B0606030504020204" pitchFamily="34" charset="0"/>
              </a:rPr>
              <a:t>Strengths:</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1.Captures context, leading to natural and meaningful translations.</a:t>
            </a:r>
            <a:br>
              <a:rPr lang="en-US" b="0" i="0" u="none" strike="noStrike" dirty="0">
                <a:effectLst/>
                <a:latin typeface="Open Sans" panose="020B0606030504020204" pitchFamily="34" charset="0"/>
              </a:rPr>
            </a:br>
            <a:r>
              <a:rPr lang="en-US" dirty="0">
                <a:latin typeface="Open Sans" panose="020B0606030504020204" pitchFamily="34" charset="0"/>
              </a:rPr>
              <a:t>2.</a:t>
            </a:r>
            <a:r>
              <a:rPr lang="en-US" b="0" i="0" u="none" strike="noStrike" dirty="0">
                <a:effectLst/>
                <a:latin typeface="Open Sans" panose="020B0606030504020204" pitchFamily="34" charset="0"/>
              </a:rPr>
              <a:t>Effective use of data through transfer learning.</a:t>
            </a:r>
            <a:br>
              <a:rPr lang="en-US" b="0" i="0" u="none" strike="noStrike" dirty="0">
                <a:effectLst/>
                <a:latin typeface="Open Sans" panose="020B0606030504020204" pitchFamily="34" charset="0"/>
              </a:rPr>
            </a:br>
            <a:r>
              <a:rPr lang="en-US" dirty="0">
                <a:latin typeface="Open Sans" panose="020B0606030504020204" pitchFamily="34" charset="0"/>
              </a:rPr>
              <a:t>3.</a:t>
            </a:r>
            <a:r>
              <a:rPr lang="en-US" b="0" i="0" u="none" strike="noStrike" dirty="0">
                <a:effectLst/>
                <a:latin typeface="Open Sans" panose="020B0606030504020204" pitchFamily="34" charset="0"/>
              </a:rPr>
              <a:t>Simple to deploy using Hugging Face API.</a:t>
            </a:r>
          </a:p>
          <a:p>
            <a:r>
              <a:rPr lang="en-US" b="0" i="0" u="none" strike="noStrike" dirty="0">
                <a:effectLst/>
                <a:latin typeface="Open Sans" panose="020B0606030504020204" pitchFamily="34" charset="0"/>
              </a:rPr>
              <a:t>Challenges:</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1.GPU needed for fine-tuning to accelerate training.</a:t>
            </a:r>
            <a:br>
              <a:rPr lang="en-US" b="0" i="0" u="none" strike="noStrike" dirty="0">
                <a:effectLst/>
                <a:latin typeface="Open Sans" panose="020B0606030504020204" pitchFamily="34" charset="0"/>
              </a:rPr>
            </a:br>
            <a:r>
              <a:rPr lang="en-US" dirty="0">
                <a:latin typeface="Open Sans" panose="020B0606030504020204" pitchFamily="34" charset="0"/>
              </a:rPr>
              <a:t>2.</a:t>
            </a:r>
            <a:r>
              <a:rPr lang="en-US" b="0" i="0" u="none" strike="noStrike" dirty="0">
                <a:effectLst/>
                <a:latin typeface="Open Sans" panose="020B0606030504020204" pitchFamily="34" charset="0"/>
              </a:rPr>
              <a:t>Accuracy still can be unpredictable with slang or extremely domain-specific content.</a:t>
            </a:r>
          </a:p>
          <a:p>
            <a:r>
              <a:rPr lang="en-US" b="0" i="0" u="none" strike="noStrike" dirty="0">
                <a:effectLst/>
                <a:latin typeface="Open Sans" panose="020B0606030504020204" pitchFamily="34" charset="0"/>
              </a:rPr>
              <a:t>Observations:</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1.Fine-tuning on smaller dataset produced better results than anticipated.</a:t>
            </a:r>
            <a:br>
              <a:rPr lang="en-US" b="0" i="0" u="none" strike="noStrike" dirty="0">
                <a:effectLst/>
                <a:latin typeface="Open Sans" panose="020B0606030504020204" pitchFamily="34" charset="0"/>
              </a:rPr>
            </a:br>
            <a:r>
              <a:rPr lang="en-US" dirty="0">
                <a:latin typeface="Open Sans" panose="020B0606030504020204" pitchFamily="34" charset="0"/>
              </a:rPr>
              <a:t>2.</a:t>
            </a:r>
            <a:r>
              <a:rPr lang="en-US" b="0" i="0" u="none" strike="noStrike" dirty="0">
                <a:effectLst/>
                <a:latin typeface="Open Sans" panose="020B0606030504020204" pitchFamily="34" charset="0"/>
              </a:rPr>
              <a:t>Model could learn idiomatic expressions more effectively than rule-based systems.</a:t>
            </a:r>
            <a:endParaRPr lang="en-US" dirty="0"/>
          </a:p>
        </p:txBody>
      </p:sp>
    </p:spTree>
    <p:extLst>
      <p:ext uri="{BB962C8B-B14F-4D97-AF65-F5344CB8AC3E}">
        <p14:creationId xmlns:p14="http://schemas.microsoft.com/office/powerpoint/2010/main" val="1242989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A4E1D-266C-5C12-7A60-5CEEE895F069}"/>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9457680E-7A83-F0C6-64FD-6724B3D1F0C8}"/>
              </a:ext>
            </a:extLst>
          </p:cNvPr>
          <p:cNvSpPr>
            <a:spLocks noGrp="1"/>
          </p:cNvSpPr>
          <p:nvPr>
            <p:ph idx="1"/>
          </p:nvPr>
        </p:nvSpPr>
        <p:spPr>
          <a:xfrm>
            <a:off x="645695" y="1690688"/>
            <a:ext cx="11353800" cy="4351338"/>
          </a:xfrm>
        </p:spPr>
        <p:txBody>
          <a:bodyPr/>
          <a:lstStyle/>
          <a:p>
            <a:r>
              <a:rPr lang="en-US" b="0" i="0" u="none" strike="noStrike" dirty="0">
                <a:effectLst/>
                <a:latin typeface="Open Sans" panose="020B0606030504020204" pitchFamily="34" charset="0"/>
              </a:rPr>
              <a:t>This project shows how Transfer models along with transfer learning can create very accurate and efficient translation models.</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•Developing and deploying models becomes easier with Hugging Face's ecosystem.</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•The translation model not only processes grammar but also maintains context, which results in more natural translations.</a:t>
            </a:r>
            <a:br>
              <a:rPr lang="en-US" b="0" i="0" u="none" strike="noStrike" dirty="0">
                <a:effectLst/>
                <a:latin typeface="Open Sans" panose="020B0606030504020204" pitchFamily="34" charset="0"/>
              </a:rPr>
            </a:br>
            <a:r>
              <a:rPr lang="en-US" b="0" i="0" u="none" strike="noStrike" dirty="0">
                <a:effectLst/>
                <a:latin typeface="Open Sans" panose="020B0606030504020204" pitchFamily="34" charset="0"/>
              </a:rPr>
              <a:t>• In the future, this method can be applied to other languages and even speech-to-text translation systems.</a:t>
            </a:r>
            <a:endParaRPr lang="en-US" dirty="0"/>
          </a:p>
        </p:txBody>
      </p:sp>
    </p:spTree>
    <p:extLst>
      <p:ext uri="{BB962C8B-B14F-4D97-AF65-F5344CB8AC3E}">
        <p14:creationId xmlns:p14="http://schemas.microsoft.com/office/powerpoint/2010/main" val="194508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733</Words>
  <Application>Microsoft Macintosh PowerPoint</Application>
  <PresentationFormat>Widescreen</PresentationFormat>
  <Paragraphs>42</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Open Sans</vt:lpstr>
      <vt:lpstr>Office Theme</vt:lpstr>
      <vt:lpstr>English/Italian Translation model</vt:lpstr>
      <vt:lpstr>Problem statement </vt:lpstr>
      <vt:lpstr>Proposed Solution</vt:lpstr>
      <vt:lpstr>Design of Algorithm &amp; Techniques Used </vt:lpstr>
      <vt:lpstr>Preprocessing</vt:lpstr>
      <vt:lpstr>Results </vt:lpstr>
      <vt:lpstr>Analysis Drawn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SIMRAN JOT  KAUR</dc:creator>
  <cp:lastModifiedBy>SIMRAN JOT  KAUR</cp:lastModifiedBy>
  <cp:revision>1</cp:revision>
  <dcterms:created xsi:type="dcterms:W3CDTF">2025-04-13T11:43:40Z</dcterms:created>
  <dcterms:modified xsi:type="dcterms:W3CDTF">2025-04-13T12:08:58Z</dcterms:modified>
</cp:coreProperties>
</file>