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5F62A441-5F2C-F84B-A42A-16F86111F4E3}"/>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95DC83B8-0F0E-5450-00E1-43EB0D7E1499}"/>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998D1AAB-4CF8-FF11-E2D3-9CA9A315D290}"/>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a:extLst>
              <a:ext uri="{FF2B5EF4-FFF2-40B4-BE49-F238E27FC236}">
                <a16:creationId xmlns:a16="http://schemas.microsoft.com/office/drawing/2014/main" id="{0519B41E-15A0-6B35-A9EF-4AC48E820F44}"/>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a:t>
            </a:fld>
            <a:endParaRPr/>
          </a:p>
        </p:txBody>
      </p:sp>
    </p:spTree>
    <p:extLst>
      <p:ext uri="{BB962C8B-B14F-4D97-AF65-F5344CB8AC3E}">
        <p14:creationId xmlns:p14="http://schemas.microsoft.com/office/powerpoint/2010/main" val="2022137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ACF1D017-9C6A-B914-D9BE-FE189BC53074}"/>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1E6E33FF-C545-8A7B-333F-8427A8065A4F}"/>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A5DDDA7E-C288-1F1A-E1E6-6A4B07AE2817}"/>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a:extLst>
              <a:ext uri="{FF2B5EF4-FFF2-40B4-BE49-F238E27FC236}">
                <a16:creationId xmlns:a16="http://schemas.microsoft.com/office/drawing/2014/main" id="{68F7E19C-9CE7-1AA8-FBF2-AC9644E8730C}"/>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2</a:t>
            </a:fld>
            <a:endParaRPr/>
          </a:p>
        </p:txBody>
      </p:sp>
    </p:spTree>
    <p:extLst>
      <p:ext uri="{BB962C8B-B14F-4D97-AF65-F5344CB8AC3E}">
        <p14:creationId xmlns:p14="http://schemas.microsoft.com/office/powerpoint/2010/main" val="2481239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a:t>
            </a:r>
            <a:endParaRPr dirty="0"/>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100" dirty="0" err="1">
                <a:solidFill>
                  <a:schemeClr val="dk1"/>
                </a:solidFill>
                <a:latin typeface="Trebuchet MS"/>
                <a:ea typeface="Trebuchet MS"/>
                <a:cs typeface="Trebuchet MS"/>
                <a:sym typeface="Trebuchet MS"/>
              </a:rPr>
              <a:t>PowerCo</a:t>
            </a:r>
            <a:r>
              <a:rPr lang="en-US" sz="1100" dirty="0">
                <a:solidFill>
                  <a:schemeClr val="dk1"/>
                </a:solidFill>
                <a:latin typeface="Trebuchet MS"/>
                <a:ea typeface="Trebuchet MS"/>
                <a:cs typeface="Trebuchet MS"/>
                <a:sym typeface="Trebuchet MS"/>
              </a:rPr>
              <a:t>, a prominent gas and electricity utility, serves a diverse clientele of small and medium-sized enterprises (SMEs). In recent years, the energy market has undergone significant transformations, presenting customers with an array of options from various providers. Amidst this dynamic landscape, </a:t>
            </a:r>
            <a:r>
              <a:rPr lang="en-US" sz="1100" dirty="0" err="1">
                <a:solidFill>
                  <a:schemeClr val="dk1"/>
                </a:solidFill>
                <a:latin typeface="Trebuchet MS"/>
                <a:ea typeface="Trebuchet MS"/>
                <a:cs typeface="Trebuchet MS"/>
                <a:sym typeface="Trebuchet MS"/>
              </a:rPr>
              <a:t>PowerCo</a:t>
            </a:r>
            <a:r>
              <a:rPr lang="en-US" sz="1100" dirty="0">
                <a:solidFill>
                  <a:schemeClr val="dk1"/>
                </a:solidFill>
                <a:latin typeface="Trebuchet MS"/>
                <a:ea typeface="Trebuchet MS"/>
                <a:cs typeface="Trebuchet MS"/>
                <a:sym typeface="Trebuchet MS"/>
              </a:rPr>
              <a:t> faces a mounting challenge: the increasing rate of customer churn. As customers seek better offers and alternatives, </a:t>
            </a:r>
            <a:r>
              <a:rPr lang="en-US" sz="1100" dirty="0" err="1">
                <a:solidFill>
                  <a:schemeClr val="dk1"/>
                </a:solidFill>
                <a:latin typeface="Trebuchet MS"/>
                <a:ea typeface="Trebuchet MS"/>
                <a:cs typeface="Trebuchet MS"/>
                <a:sym typeface="Trebuchet MS"/>
              </a:rPr>
              <a:t>PowerCo's</a:t>
            </a:r>
            <a:r>
              <a:rPr lang="en-US" sz="1100" dirty="0">
                <a:solidFill>
                  <a:schemeClr val="dk1"/>
                </a:solidFill>
                <a:latin typeface="Trebuchet MS"/>
                <a:ea typeface="Trebuchet MS"/>
                <a:cs typeface="Trebuchet MS"/>
                <a:sym typeface="Trebuchet MS"/>
              </a:rPr>
              <a:t> retention strategies are put to the test. Understanding the factors driving customer churn is critical to safeguarding </a:t>
            </a:r>
            <a:r>
              <a:rPr lang="en-US" sz="1100" dirty="0" err="1">
                <a:solidFill>
                  <a:schemeClr val="dk1"/>
                </a:solidFill>
                <a:latin typeface="Trebuchet MS"/>
                <a:ea typeface="Trebuchet MS"/>
                <a:cs typeface="Trebuchet MS"/>
                <a:sym typeface="Trebuchet MS"/>
              </a:rPr>
              <a:t>PowerCo's</a:t>
            </a:r>
            <a:r>
              <a:rPr lang="en-US" sz="1100" dirty="0">
                <a:solidFill>
                  <a:schemeClr val="dk1"/>
                </a:solidFill>
                <a:latin typeface="Trebuchet MS"/>
                <a:ea typeface="Trebuchet MS"/>
                <a:cs typeface="Trebuchet MS"/>
                <a:sym typeface="Trebuchet MS"/>
              </a:rPr>
              <a:t> market position and sustaining customer loyalty.</a:t>
            </a: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100" dirty="0">
                <a:solidFill>
                  <a:schemeClr val="dk1"/>
                </a:solidFill>
                <a:latin typeface="Trebuchet MS"/>
                <a:ea typeface="Trebuchet MS"/>
                <a:cs typeface="Trebuchet MS"/>
                <a:sym typeface="Trebuchet MS"/>
              </a:rPr>
              <a:t>The primary complication lies in </a:t>
            </a:r>
            <a:r>
              <a:rPr lang="en-US" sz="1100" dirty="0" err="1">
                <a:solidFill>
                  <a:schemeClr val="dk1"/>
                </a:solidFill>
                <a:latin typeface="Trebuchet MS"/>
                <a:ea typeface="Trebuchet MS"/>
                <a:cs typeface="Trebuchet MS"/>
                <a:sym typeface="Trebuchet MS"/>
              </a:rPr>
              <a:t>PowerCo's</a:t>
            </a:r>
            <a:r>
              <a:rPr lang="en-US" sz="1100" dirty="0">
                <a:solidFill>
                  <a:schemeClr val="dk1"/>
                </a:solidFill>
                <a:latin typeface="Trebuchet MS"/>
                <a:ea typeface="Trebuchet MS"/>
                <a:cs typeface="Trebuchet MS"/>
                <a:sym typeface="Trebuchet MS"/>
              </a:rPr>
              <a:t> rising churn rates among SME customers. Despite its established presence and service offerings, </a:t>
            </a:r>
            <a:r>
              <a:rPr lang="en-US" sz="1100" dirty="0" err="1">
                <a:solidFill>
                  <a:schemeClr val="dk1"/>
                </a:solidFill>
                <a:latin typeface="Trebuchet MS"/>
                <a:ea typeface="Trebuchet MS"/>
                <a:cs typeface="Trebuchet MS"/>
                <a:sym typeface="Trebuchet MS"/>
              </a:rPr>
              <a:t>PowerCo</a:t>
            </a:r>
            <a:r>
              <a:rPr lang="en-US" sz="1100" dirty="0">
                <a:solidFill>
                  <a:schemeClr val="dk1"/>
                </a:solidFill>
                <a:latin typeface="Trebuchet MS"/>
                <a:ea typeface="Trebuchet MS"/>
                <a:cs typeface="Trebuchet MS"/>
                <a:sym typeface="Trebuchet MS"/>
              </a:rPr>
              <a:t> finds itself losing valuable clientele to competitors. The churn phenomenon not only threatens revenue streams but also signifies potential dissatisfaction or unmet needs among customers. </a:t>
            </a: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100" dirty="0">
                <a:solidFill>
                  <a:schemeClr val="dk1"/>
                </a:solidFill>
                <a:latin typeface="Trebuchet MS"/>
                <a:ea typeface="Trebuchet MS"/>
                <a:cs typeface="Trebuchet MS"/>
                <a:sym typeface="Trebuchet MS"/>
              </a:rPr>
              <a:t>Are pricing differentials a primary driver of customer churn?</a:t>
            </a:r>
          </a:p>
          <a:p>
            <a:pPr marL="323999" marR="0" lvl="1" indent="-216000" algn="l" rtl="0">
              <a:lnSpc>
                <a:spcPct val="100000"/>
              </a:lnSpc>
              <a:spcBef>
                <a:spcPts val="300"/>
              </a:spcBef>
              <a:spcAft>
                <a:spcPts val="0"/>
              </a:spcAft>
              <a:buClr>
                <a:srgbClr val="28BA73"/>
              </a:buClr>
              <a:buSzPts val="1600"/>
              <a:buFont typeface="Trebuchet MS"/>
              <a:buChar char="•"/>
            </a:pPr>
            <a:r>
              <a:rPr lang="en-US" sz="1100" dirty="0">
                <a:solidFill>
                  <a:schemeClr val="dk1"/>
                </a:solidFill>
                <a:latin typeface="Trebuchet MS"/>
                <a:ea typeface="Trebuchet MS"/>
                <a:cs typeface="Trebuchet MS"/>
                <a:sym typeface="Trebuchet MS"/>
              </a:rPr>
              <a:t>Do preferences for clean energy sources influence customer retention?</a:t>
            </a:r>
          </a:p>
          <a:p>
            <a:pPr marL="323999" marR="0" lvl="1" indent="-216000" algn="l" rtl="0">
              <a:lnSpc>
                <a:spcPct val="100000"/>
              </a:lnSpc>
              <a:spcBef>
                <a:spcPts val="300"/>
              </a:spcBef>
              <a:spcAft>
                <a:spcPts val="0"/>
              </a:spcAft>
              <a:buClr>
                <a:srgbClr val="28BA73"/>
              </a:buClr>
              <a:buSzPts val="1600"/>
              <a:buFont typeface="Trebuchet MS"/>
              <a:buChar char="•"/>
            </a:pPr>
            <a:r>
              <a:rPr lang="en-US" sz="1100" dirty="0">
                <a:solidFill>
                  <a:schemeClr val="dk1"/>
                </a:solidFill>
                <a:latin typeface="Trebuchet MS"/>
                <a:ea typeface="Trebuchet MS"/>
                <a:cs typeface="Trebuchet MS"/>
                <a:sym typeface="Trebuchet MS"/>
              </a:rPr>
              <a:t>Is customer service quality a significant determinant of churn rates?</a:t>
            </a:r>
          </a:p>
          <a:p>
            <a:pPr marL="323999" marR="0" lvl="1" indent="-216000" algn="l" rtl="0">
              <a:lnSpc>
                <a:spcPct val="100000"/>
              </a:lnSpc>
              <a:spcBef>
                <a:spcPts val="300"/>
              </a:spcBef>
              <a:spcAft>
                <a:spcPts val="0"/>
              </a:spcAft>
              <a:buClr>
                <a:srgbClr val="28BA73"/>
              </a:buClr>
              <a:buSzPts val="1600"/>
              <a:buFont typeface="Trebuchet MS"/>
              <a:buChar char="•"/>
            </a:pPr>
            <a:r>
              <a:rPr lang="en-US" sz="1100" dirty="0">
                <a:solidFill>
                  <a:schemeClr val="dk1"/>
                </a:solidFill>
                <a:latin typeface="Trebuchet MS"/>
                <a:ea typeface="Trebuchet MS"/>
                <a:cs typeface="Trebuchet MS"/>
                <a:sym typeface="Trebuchet MS"/>
              </a:rPr>
              <a:t>How does geographic location impact service accessibility and customer loyalty?</a:t>
            </a: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2000" b="0" i="0" dirty="0">
                <a:solidFill>
                  <a:srgbClr val="ECECEC"/>
                </a:solidFill>
                <a:effectLst/>
                <a:latin typeface="Söhne"/>
              </a:rPr>
              <a:t>After conducting a comprehensive analysis of churn patterns and predictive indicators, our findings shed light on critical insights that inform strategic interventions to address customer churn at </a:t>
            </a:r>
            <a:r>
              <a:rPr lang="en-US" sz="2000" b="0" i="0" dirty="0" err="1">
                <a:solidFill>
                  <a:srgbClr val="ECECEC"/>
                </a:solidFill>
                <a:effectLst/>
                <a:latin typeface="Söhne"/>
              </a:rPr>
              <a:t>PowerCo</a:t>
            </a:r>
            <a:r>
              <a:rPr lang="en-US" sz="2000" b="0" i="0" dirty="0">
                <a:solidFill>
                  <a:srgbClr val="ECECEC"/>
                </a:solidFill>
                <a:effectLst/>
                <a:latin typeface="Söhne"/>
              </a:rPr>
              <a:t>.</a:t>
            </a: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F5EEBBC5-8075-A9EB-20B7-EFEB28A8A6E5}"/>
            </a:ext>
          </a:extLst>
        </p:cNvPr>
        <p:cNvGrpSpPr/>
        <p:nvPr/>
      </p:nvGrpSpPr>
      <p:grpSpPr>
        <a:xfrm>
          <a:off x="0" y="0"/>
          <a:ext cx="0" cy="0"/>
          <a:chOff x="0" y="0"/>
          <a:chExt cx="0" cy="0"/>
        </a:xfrm>
      </p:grpSpPr>
      <p:sp>
        <p:nvSpPr>
          <p:cNvPr id="511" name="Google Shape;511;p1">
            <a:extLst>
              <a:ext uri="{FF2B5EF4-FFF2-40B4-BE49-F238E27FC236}">
                <a16:creationId xmlns:a16="http://schemas.microsoft.com/office/drawing/2014/main" id="{D779C521-C5DA-1B9C-7D07-57F888DE55B3}"/>
              </a:ext>
            </a:extLst>
          </p:cNvPr>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Key Insights</a:t>
            </a:r>
            <a:endParaRPr dirty="0"/>
          </a:p>
        </p:txBody>
      </p:sp>
      <p:sp>
        <p:nvSpPr>
          <p:cNvPr id="512" name="Google Shape;512;p1">
            <a:extLst>
              <a:ext uri="{FF2B5EF4-FFF2-40B4-BE49-F238E27FC236}">
                <a16:creationId xmlns:a16="http://schemas.microsoft.com/office/drawing/2014/main" id="{22C975FC-FCEF-63E6-CEF7-05870C87AD19}"/>
              </a:ext>
            </a:extLst>
          </p:cNvPr>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sz="1100" b="1" i="0" dirty="0">
                <a:solidFill>
                  <a:schemeClr val="tx1"/>
                </a:solidFill>
                <a:effectLst/>
                <a:latin typeface="Söhne"/>
              </a:rPr>
              <a:t>Tenure Significance:</a:t>
            </a:r>
            <a:r>
              <a:rPr lang="en-US" sz="1100" b="0" i="0" dirty="0">
                <a:solidFill>
                  <a:schemeClr val="tx1"/>
                </a:solidFill>
                <a:effectLst/>
                <a:latin typeface="Söhne"/>
              </a:rPr>
              <a:t> Companies with a tenure of 4 months or less exhibit a significantly higher likelihood of churn compared to longer-tenured clients. Notably, the transition from 4 to 5 months marks a substantial increase in churn probability, highlighting the importance of nurturing customer relationships beyond the initial phases.</a:t>
            </a:r>
          </a:p>
          <a:p>
            <a:pPr algn="l">
              <a:buFont typeface="+mj-lt"/>
              <a:buAutoNum type="arabicPeriod"/>
            </a:pPr>
            <a:r>
              <a:rPr lang="en-US" sz="1100" b="1" i="0" dirty="0">
                <a:solidFill>
                  <a:schemeClr val="tx1"/>
                </a:solidFill>
                <a:effectLst/>
                <a:latin typeface="Söhne"/>
              </a:rPr>
              <a:t>Model Performance Evaluation:</a:t>
            </a:r>
            <a:endParaRPr lang="en-US" sz="1100" b="0" i="0" dirty="0">
              <a:solidFill>
                <a:schemeClr val="tx1"/>
              </a:solidFill>
              <a:effectLst/>
              <a:latin typeface="Söhne"/>
            </a:endParaRPr>
          </a:p>
          <a:p>
            <a:pPr marL="742950" lvl="1" indent="-285750" algn="l">
              <a:buFont typeface="+mj-lt"/>
              <a:buAutoNum type="arabicPeriod"/>
            </a:pPr>
            <a:r>
              <a:rPr lang="en-US" sz="1100" b="0" i="0" dirty="0">
                <a:solidFill>
                  <a:schemeClr val="tx1"/>
                </a:solidFill>
                <a:effectLst/>
                <a:latin typeface="Söhne"/>
              </a:rPr>
              <a:t>While the true negatives reflect accurate predictions of non-churners, the presence of false negatives underscores the need for model refinement, particularly in capturing churn instances.</a:t>
            </a:r>
          </a:p>
          <a:p>
            <a:pPr marL="742950" lvl="1" indent="-285750" algn="l">
              <a:buFont typeface="+mj-lt"/>
              <a:buAutoNum type="arabicPeriod"/>
            </a:pPr>
            <a:r>
              <a:rPr lang="en-US" sz="1100" b="0" i="0" dirty="0">
                <a:solidFill>
                  <a:schemeClr val="tx1"/>
                </a:solidFill>
                <a:effectLst/>
                <a:latin typeface="Söhne"/>
              </a:rPr>
              <a:t>False positives remain minimal, signifying robust predictive capabilities in identifying non-churn scenarios.</a:t>
            </a:r>
          </a:p>
          <a:p>
            <a:pPr marL="742950" lvl="1" indent="-285750" algn="l">
              <a:buFont typeface="+mj-lt"/>
              <a:buAutoNum type="arabicPeriod"/>
            </a:pPr>
            <a:r>
              <a:rPr lang="en-US" sz="1100" b="0" i="0" dirty="0">
                <a:solidFill>
                  <a:schemeClr val="tx1"/>
                </a:solidFill>
                <a:effectLst/>
                <a:latin typeface="Söhne"/>
              </a:rPr>
              <a:t>However, the limited identification of true positives underscores the model's deficiency in capturing actual churn cases, necessitating recalibration for improved performance.</a:t>
            </a:r>
          </a:p>
          <a:p>
            <a:pPr algn="l">
              <a:buFont typeface="+mj-lt"/>
              <a:buAutoNum type="arabicPeriod"/>
            </a:pPr>
            <a:r>
              <a:rPr lang="en-US" sz="1100" b="1" i="0" dirty="0">
                <a:solidFill>
                  <a:schemeClr val="tx1"/>
                </a:solidFill>
                <a:effectLst/>
                <a:latin typeface="Söhne"/>
              </a:rPr>
              <a:t>Key Drivers of Churn:</a:t>
            </a:r>
            <a:endParaRPr lang="en-US" sz="1100" b="0" i="0" dirty="0">
              <a:solidFill>
                <a:schemeClr val="tx1"/>
              </a:solidFill>
              <a:effectLst/>
              <a:latin typeface="Söhne"/>
            </a:endParaRPr>
          </a:p>
          <a:p>
            <a:pPr marL="742950" lvl="1" indent="-285750" algn="l">
              <a:buFont typeface="+mj-lt"/>
              <a:buAutoNum type="arabicPeriod"/>
            </a:pPr>
            <a:r>
              <a:rPr lang="en-US" sz="1100" b="0" i="0" dirty="0">
                <a:solidFill>
                  <a:schemeClr val="tx1"/>
                </a:solidFill>
                <a:effectLst/>
                <a:latin typeface="Söhne"/>
              </a:rPr>
              <a:t>Net margin and consumption over 12 months emerge as primary drivers of churn, emphasizing the significance of pricing and service quality in customer retention.</a:t>
            </a:r>
          </a:p>
          <a:p>
            <a:pPr marL="742950" lvl="1" indent="-285750" algn="l">
              <a:buFont typeface="+mj-lt"/>
              <a:buAutoNum type="arabicPeriod"/>
            </a:pPr>
            <a:r>
              <a:rPr lang="en-US" sz="1100" b="0" i="0" dirty="0">
                <a:solidFill>
                  <a:schemeClr val="tx1"/>
                </a:solidFill>
                <a:effectLst/>
                <a:latin typeface="Söhne"/>
              </a:rPr>
              <a:t>Margin on power subscription and tenure-related factors, including contract updates and duration, exert considerable influence on churn propensity.</a:t>
            </a:r>
          </a:p>
          <a:p>
            <a:pPr marL="742950" lvl="1" indent="-285750" algn="l">
              <a:buFont typeface="+mj-lt"/>
              <a:buAutoNum type="arabicPeriod"/>
            </a:pPr>
            <a:r>
              <a:rPr lang="en-US" sz="1100" b="0" i="0" dirty="0">
                <a:solidFill>
                  <a:schemeClr val="tx1"/>
                </a:solidFill>
                <a:effectLst/>
                <a:latin typeface="Söhne"/>
              </a:rPr>
              <a:t>While price sensitivity features exhibit varied impact, they do not emerge as predominant drivers of churn, suggesting a nuanced interplay of factors beyond pricing considerations.</a:t>
            </a:r>
          </a:p>
          <a:p>
            <a:pPr algn="l">
              <a:buFont typeface="+mj-lt"/>
              <a:buAutoNum type="arabicPeriod"/>
            </a:pPr>
            <a:r>
              <a:rPr lang="en-US" sz="1100" b="1" i="0" dirty="0">
                <a:solidFill>
                  <a:schemeClr val="tx1"/>
                </a:solidFill>
                <a:effectLst/>
                <a:latin typeface="Söhne"/>
              </a:rPr>
              <a:t>Implications for Hypothesis:</a:t>
            </a:r>
            <a:endParaRPr lang="en-US" sz="1100" b="0" i="0" dirty="0">
              <a:solidFill>
                <a:schemeClr val="tx1"/>
              </a:solidFill>
              <a:effectLst/>
              <a:latin typeface="Söhne"/>
            </a:endParaRPr>
          </a:p>
          <a:p>
            <a:pPr marL="742950" lvl="1" indent="-285750" algn="l">
              <a:buFont typeface="+mj-lt"/>
              <a:buAutoNum type="arabicPeriod"/>
            </a:pPr>
            <a:r>
              <a:rPr lang="en-US" sz="1100" b="0" i="0" dirty="0">
                <a:solidFill>
                  <a:schemeClr val="tx1"/>
                </a:solidFill>
                <a:effectLst/>
                <a:latin typeface="Söhne"/>
              </a:rPr>
              <a:t>While price sensitivity exhibits a modest influence on churn, it does not emerge as a primary driver based on feature importances.</a:t>
            </a:r>
          </a:p>
          <a:p>
            <a:pPr marL="742950" lvl="1" indent="-285750" algn="l">
              <a:buFont typeface="+mj-lt"/>
              <a:buAutoNum type="arabicPeriod"/>
            </a:pPr>
            <a:r>
              <a:rPr lang="en-US" sz="1100" b="0" i="0" dirty="0">
                <a:solidFill>
                  <a:schemeClr val="tx1"/>
                </a:solidFill>
                <a:effectLst/>
                <a:latin typeface="Söhne"/>
              </a:rPr>
              <a:t>Further experimentation and analysis are warranted to ascertain the definitive role of price sensitivity in driving churn dynamics.</a:t>
            </a:r>
          </a:p>
          <a:p>
            <a:pPr marL="108000" marR="0" lvl="1" indent="0" algn="l" rtl="0">
              <a:lnSpc>
                <a:spcPct val="90000"/>
              </a:lnSpc>
              <a:spcBef>
                <a:spcPts val="0"/>
              </a:spcBef>
              <a:spcAft>
                <a:spcPts val="0"/>
              </a:spcAft>
              <a:buClr>
                <a:srgbClr val="28BA73"/>
              </a:buClr>
              <a:buSzPts val="1600"/>
              <a:buFont typeface="Arial"/>
              <a:buNone/>
            </a:pPr>
            <a:endParaRPr lang="en-US" dirty="0"/>
          </a:p>
        </p:txBody>
      </p:sp>
    </p:spTree>
    <p:extLst>
      <p:ext uri="{BB962C8B-B14F-4D97-AF65-F5344CB8AC3E}">
        <p14:creationId xmlns:p14="http://schemas.microsoft.com/office/powerpoint/2010/main" val="3980568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6B8E485F-883D-985B-D08B-2F596C5FAE4E}"/>
            </a:ext>
          </a:extLst>
        </p:cNvPr>
        <p:cNvGrpSpPr/>
        <p:nvPr/>
      </p:nvGrpSpPr>
      <p:grpSpPr>
        <a:xfrm>
          <a:off x="0" y="0"/>
          <a:ext cx="0" cy="0"/>
          <a:chOff x="0" y="0"/>
          <a:chExt cx="0" cy="0"/>
        </a:xfrm>
      </p:grpSpPr>
      <p:sp>
        <p:nvSpPr>
          <p:cNvPr id="511" name="Google Shape;511;p1">
            <a:extLst>
              <a:ext uri="{FF2B5EF4-FFF2-40B4-BE49-F238E27FC236}">
                <a16:creationId xmlns:a16="http://schemas.microsoft.com/office/drawing/2014/main" id="{F9515FC4-AA18-66FA-D191-14EC93641719}"/>
              </a:ext>
            </a:extLst>
          </p:cNvPr>
          <p:cNvSpPr txBox="1">
            <a:spLocks noGrp="1"/>
          </p:cNvSpPr>
          <p:nvPr>
            <p:ph type="title"/>
          </p:nvPr>
        </p:nvSpPr>
        <p:spPr>
          <a:xfrm>
            <a:off x="142951" y="698103"/>
            <a:ext cx="3346848"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Strategic Recommendations</a:t>
            </a:r>
            <a:endParaRPr lang="en-US" dirty="0"/>
          </a:p>
        </p:txBody>
      </p:sp>
      <p:sp>
        <p:nvSpPr>
          <p:cNvPr id="512" name="Google Shape;512;p1">
            <a:extLst>
              <a:ext uri="{FF2B5EF4-FFF2-40B4-BE49-F238E27FC236}">
                <a16:creationId xmlns:a16="http://schemas.microsoft.com/office/drawing/2014/main" id="{6AA3576E-9682-B897-83D1-AEA5387A8D14}"/>
              </a:ext>
            </a:extLst>
          </p:cNvPr>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b="1" i="0" dirty="0">
                <a:solidFill>
                  <a:schemeClr val="tx1"/>
                </a:solidFill>
                <a:effectLst/>
                <a:latin typeface="Söhne"/>
              </a:rPr>
              <a:t>Enhanced Customer Engagement:</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Prioritize customer engagement initiatives aimed at fostering long-term relationships and enhancing loyalty beyond the critical 4-month tenure threshold.</a:t>
            </a:r>
          </a:p>
          <a:p>
            <a:pPr marL="742950" lvl="1" indent="-285750" algn="l">
              <a:buFont typeface="+mj-lt"/>
              <a:buAutoNum type="arabicPeriod"/>
            </a:pPr>
            <a:r>
              <a:rPr lang="en-US" b="0" i="0" dirty="0">
                <a:solidFill>
                  <a:schemeClr val="tx1"/>
                </a:solidFill>
                <a:effectLst/>
                <a:latin typeface="Söhne"/>
              </a:rPr>
              <a:t>Implement personalized retention strategies tailored to individual consumption patterns and preferences to mitigate churn risk.</a:t>
            </a:r>
          </a:p>
          <a:p>
            <a:pPr algn="l">
              <a:buFont typeface="+mj-lt"/>
              <a:buAutoNum type="arabicPeriod"/>
            </a:pPr>
            <a:r>
              <a:rPr lang="en-US" b="1" i="0" dirty="0">
                <a:solidFill>
                  <a:schemeClr val="tx1"/>
                </a:solidFill>
                <a:effectLst/>
                <a:latin typeface="Söhne"/>
              </a:rPr>
              <a:t>Model Refinement and Optimization:</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Refine predictive models to improve recall rates and enhance the ability to accurately identify churn instances.</a:t>
            </a:r>
          </a:p>
          <a:p>
            <a:pPr marL="742950" lvl="1" indent="-285750" algn="l">
              <a:buFont typeface="+mj-lt"/>
              <a:buAutoNum type="arabicPeriod"/>
            </a:pPr>
            <a:r>
              <a:rPr lang="en-US" b="0" i="0" dirty="0">
                <a:solidFill>
                  <a:schemeClr val="tx1"/>
                </a:solidFill>
                <a:effectLst/>
                <a:latin typeface="Söhne"/>
              </a:rPr>
              <a:t>Incorporate additional features and variables, including customer feedback and satisfaction metrics, to augment predictive accuracy and granularity.</a:t>
            </a:r>
          </a:p>
          <a:p>
            <a:pPr algn="l">
              <a:buFont typeface="+mj-lt"/>
              <a:buAutoNum type="arabicPeriod"/>
            </a:pPr>
            <a:r>
              <a:rPr lang="en-US" b="1" i="0" dirty="0">
                <a:solidFill>
                  <a:schemeClr val="tx1"/>
                </a:solidFill>
                <a:effectLst/>
                <a:latin typeface="Söhne"/>
              </a:rPr>
              <a:t>Holistic Pricing Strategies:</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Integrate pricing strategies with a holistic approach encompassing service quality, value-added offerings, and customer-centric benefits to mitigate price sensitivity-driven churn.</a:t>
            </a:r>
          </a:p>
          <a:p>
            <a:pPr marL="457200" lvl="1" algn="l"/>
            <a:endParaRPr lang="en-US" b="0" i="0" dirty="0">
              <a:solidFill>
                <a:schemeClr val="tx1"/>
              </a:solidFill>
              <a:effectLst/>
              <a:latin typeface="Söhne"/>
            </a:endParaRPr>
          </a:p>
          <a:p>
            <a:pPr algn="l"/>
            <a:r>
              <a:rPr lang="en-US" b="0" i="0" dirty="0">
                <a:solidFill>
                  <a:schemeClr val="tx1"/>
                </a:solidFill>
                <a:effectLst/>
                <a:latin typeface="Söhne"/>
              </a:rPr>
              <a:t>In conclusion, our analysis underscores the multifaceted nature of churn dynamics and the imperative for targeted interventions informed by data-driven insights. By leveraging predictive analytics and strategic interventions, </a:t>
            </a:r>
            <a:r>
              <a:rPr lang="en-US" b="0" i="0" dirty="0" err="1">
                <a:solidFill>
                  <a:schemeClr val="tx1"/>
                </a:solidFill>
                <a:effectLst/>
                <a:latin typeface="Söhne"/>
              </a:rPr>
              <a:t>PowerCo</a:t>
            </a:r>
            <a:r>
              <a:rPr lang="en-US" b="0" i="0" dirty="0">
                <a:solidFill>
                  <a:schemeClr val="tx1"/>
                </a:solidFill>
                <a:effectLst/>
                <a:latin typeface="Söhne"/>
              </a:rPr>
              <a:t> can mitigate churn risk, fortify customer relationships, and drive sustained growth in the competitive energy market landscape.</a:t>
            </a:r>
          </a:p>
          <a:p>
            <a:pPr marL="108000" marR="0" lvl="1" indent="0" algn="l" rtl="0">
              <a:lnSpc>
                <a:spcPct val="90000"/>
              </a:lnSpc>
              <a:spcBef>
                <a:spcPts val="0"/>
              </a:spcBef>
              <a:spcAft>
                <a:spcPts val="0"/>
              </a:spcAft>
              <a:buClr>
                <a:srgbClr val="28BA73"/>
              </a:buClr>
              <a:buSzPts val="1600"/>
              <a:buFont typeface="Arial"/>
              <a:buNone/>
            </a:pPr>
            <a:endParaRPr lang="en-US" dirty="0">
              <a:solidFill>
                <a:schemeClr val="tx1"/>
              </a:solidFill>
              <a:latin typeface="Söhne"/>
            </a:endParaRPr>
          </a:p>
        </p:txBody>
      </p:sp>
    </p:spTree>
    <p:extLst>
      <p:ext uri="{BB962C8B-B14F-4D97-AF65-F5344CB8AC3E}">
        <p14:creationId xmlns:p14="http://schemas.microsoft.com/office/powerpoint/2010/main" val="3969193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648</Words>
  <Application>Microsoft Office PowerPoint</Application>
  <PresentationFormat>Widescreen</PresentationFormat>
  <Paragraphs>38</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Söhne</vt:lpstr>
      <vt:lpstr>Trebuchet MS</vt:lpstr>
      <vt:lpstr>BCG Grid 16:9</vt:lpstr>
      <vt:lpstr>Executive summary</vt:lpstr>
      <vt:lpstr>Key Insights</vt:lpstr>
      <vt:lpstr>Strategic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The Boston Consulting Group</dc:creator>
  <cp:lastModifiedBy>Viraat Sharma</cp:lastModifiedBy>
  <cp:revision>2</cp:revision>
  <dcterms:created xsi:type="dcterms:W3CDTF">2016-11-04T11:46:04Z</dcterms:created>
  <dcterms:modified xsi:type="dcterms:W3CDTF">2024-03-03T02:55:53Z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