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930" autoAdjust="0"/>
    <p:restoredTop sz="97025" autoAdjust="0"/>
  </p:normalViewPr>
  <p:slideViewPr>
    <p:cSldViewPr snapToGrid="0" snapToObjects="1" showGuides="1">
      <p:cViewPr>
        <p:scale>
          <a:sx n="72" d="100"/>
          <a:sy n="72" d="100"/>
        </p:scale>
        <p:origin x="2624" y="9360"/>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8"/>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5/13/18</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1974" y="5624101"/>
            <a:ext cx="10118733"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61974" y="4870056"/>
            <a:ext cx="1011873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61975" y="13843783"/>
            <a:ext cx="10123487"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5624102"/>
            <a:ext cx="2142172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52201" y="4870057"/>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152032"/>
            <a:ext cx="2142172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397987"/>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4870056"/>
            <a:ext cx="1009248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5624101"/>
            <a:ext cx="10092489"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9" y="13903633"/>
            <a:ext cx="1009249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8" y="14657678"/>
            <a:ext cx="10092490"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6" y="25325677"/>
            <a:ext cx="1009249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7" y="26079722"/>
            <a:ext cx="1009249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71422" y="14597828"/>
            <a:ext cx="1011404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56329" y="2795675"/>
            <a:ext cx="21421724" cy="1280160"/>
          </a:xfrm>
          <a:prstGeom prst="rect">
            <a:avLst/>
          </a:prstGeom>
        </p:spPr>
        <p:txBody>
          <a:bodyPr>
            <a:normAutofit/>
          </a:bodyPr>
          <a:lstStyle>
            <a:lvl1pPr marL="0" indent="0" algn="ctr">
              <a:buFontTx/>
              <a:buNone/>
              <a:defRPr sz="66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70307" y="3786502"/>
            <a:ext cx="21393768" cy="832209"/>
          </a:xfrm>
          <a:prstGeom prst="rect">
            <a:avLst/>
          </a:prstGeom>
        </p:spPr>
        <p:txBody>
          <a:bodyPr>
            <a:normAutofit/>
          </a:bodyPr>
          <a:lstStyle>
            <a:lvl1pPr marL="0" indent="0" algn="ctr">
              <a:buFontTx/>
              <a:buNone/>
              <a:defRPr sz="4800" b="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56329" y="545114"/>
            <a:ext cx="21421724" cy="1280160"/>
          </a:xfrm>
          <a:prstGeom prst="rect">
            <a:avLst/>
          </a:prstGeom>
        </p:spPr>
        <p:txBody>
          <a:bodyPr>
            <a:noAutofit/>
          </a:bodyPr>
          <a:lstStyle>
            <a:lvl1pPr marL="0" indent="0" algn="ctr">
              <a:buFontTx/>
              <a:buNone/>
              <a:defRPr sz="115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5" name="Group 84"/>
          <p:cNvGrpSpPr/>
          <p:nvPr userDrawn="1"/>
        </p:nvGrpSpPr>
        <p:grpSpPr>
          <a:xfrm rot="10800000">
            <a:off x="-36600" y="31404884"/>
            <a:ext cx="43927800" cy="1502229"/>
            <a:chOff x="-14192" y="1382"/>
            <a:chExt cx="27451941" cy="4572641"/>
          </a:xfrm>
        </p:grpSpPr>
        <p:sp>
          <p:nvSpPr>
            <p:cNvPr id="8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10" name="Text Box 14"/>
          <p:cNvSpPr txBox="1">
            <a:spLocks noChangeArrowheads="1"/>
          </p:cNvSpPr>
          <p:nvPr/>
        </p:nvSpPr>
        <p:spPr bwMode="auto">
          <a:xfrm>
            <a:off x="819152" y="32170527"/>
            <a:ext cx="2933697" cy="409916"/>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4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4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4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4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4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488" indent="-34448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3444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8" name="Rounded Rectangle 37"/>
          <p:cNvSpPr/>
          <p:nvPr userDrawn="1"/>
        </p:nvSpPr>
        <p:spPr>
          <a:xfrm>
            <a:off x="556578" y="4861683"/>
            <a:ext cx="10130182" cy="26190507"/>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33158199" y="4861683"/>
            <a:ext cx="10130182" cy="26190507"/>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265474" y="4861683"/>
            <a:ext cx="21395749" cy="26190507"/>
          </a:xfrm>
          <a:prstGeom prst="roundRect">
            <a:avLst>
              <a:gd name="adj" fmla="val 791"/>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userDrawn="1"/>
        </p:nvGrpSpPr>
        <p:grpSpPr>
          <a:xfrm>
            <a:off x="-14192" y="1382"/>
            <a:ext cx="43905392" cy="4572641"/>
            <a:chOff x="-14192" y="1382"/>
            <a:chExt cx="27451941" cy="4572641"/>
          </a:xfrm>
        </p:grpSpPr>
        <p:sp>
          <p:nvSpPr>
            <p:cNvPr id="82"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904" userDrawn="1">
          <p15:clr>
            <a:srgbClr val="F26B43"/>
          </p15:clr>
        </p15:guide>
      </p15:sldGuideLst>
    </p:ext>
  </p:extLst>
</p:sldMaster>
</file>

<file path=ppt/slides/_rels/slide1.xml.rels><?xml version="1.0" encoding="UTF-8" standalone="yes"?>
<Relationships xmlns="http://schemas.openxmlformats.org/package/2006/relationships"><Relationship Id="rId9" Type="http://schemas.openxmlformats.org/officeDocument/2006/relationships/image" Target="../media/image17.png"/><Relationship Id="rId20" Type="http://schemas.openxmlformats.org/officeDocument/2006/relationships/image" Target="../media/image28.png"/><Relationship Id="rId21" Type="http://schemas.openxmlformats.org/officeDocument/2006/relationships/image" Target="../media/image29.png"/><Relationship Id="rId22" Type="http://schemas.openxmlformats.org/officeDocument/2006/relationships/image" Target="../media/image30.png"/><Relationship Id="rId23" Type="http://schemas.openxmlformats.org/officeDocument/2006/relationships/image" Target="../media/image31.png"/><Relationship Id="rId24" Type="http://schemas.openxmlformats.org/officeDocument/2006/relationships/image" Target="../media/image32.png"/><Relationship Id="rId25" Type="http://schemas.openxmlformats.org/officeDocument/2006/relationships/image" Target="../media/image33.png"/><Relationship Id="rId26" Type="http://schemas.openxmlformats.org/officeDocument/2006/relationships/image" Target="../media/image34.png"/><Relationship Id="rId27" Type="http://schemas.openxmlformats.org/officeDocument/2006/relationships/image" Target="../media/image35.png"/><Relationship Id="rId28" Type="http://schemas.openxmlformats.org/officeDocument/2006/relationships/image" Target="../media/image36.png"/><Relationship Id="rId29" Type="http://schemas.openxmlformats.org/officeDocument/2006/relationships/image" Target="../media/image37.png"/><Relationship Id="rId30" Type="http://schemas.openxmlformats.org/officeDocument/2006/relationships/image" Target="../media/image38.png"/><Relationship Id="rId31" Type="http://schemas.openxmlformats.org/officeDocument/2006/relationships/image" Target="../media/image39.png"/><Relationship Id="rId32" Type="http://schemas.openxmlformats.org/officeDocument/2006/relationships/image" Target="../media/image40.jp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p:cNvSpPr>
            <a:spLocks noGrp="1"/>
          </p:cNvSpPr>
          <p:nvPr>
            <p:ph type="body" sz="quarter" idx="10"/>
          </p:nvPr>
        </p:nvSpPr>
        <p:spPr>
          <a:xfrm>
            <a:off x="561974" y="5624101"/>
            <a:ext cx="10118733" cy="7771336"/>
          </a:xfrm>
        </p:spPr>
        <p:txBody>
          <a:bodyPr/>
          <a:lstStyle/>
          <a:p>
            <a:r>
              <a:rPr lang="en-US" b="1" dirty="0"/>
              <a:t>Electroencephalography (EEG) headsets, being highly portable, present a convenient, noninvasive method of recording the brain’s electrical activity. </a:t>
            </a:r>
            <a:r>
              <a:rPr lang="en-US" dirty="0" smtClean="0"/>
              <a:t>This project seeks </a:t>
            </a:r>
            <a:r>
              <a:rPr lang="en-US" dirty="0"/>
              <a:t>to develop a method for the classification of thoughts, memories, and stimuli from EEG data, for potential use in brain-computer interface (BCI), and the treatment of Aphasia and disabilities that affect verbal communication. </a:t>
            </a:r>
            <a:r>
              <a:rPr lang="en-US" dirty="0" smtClean="0"/>
              <a:t>The two headsets used were the </a:t>
            </a:r>
            <a:r>
              <a:rPr lang="en-US" dirty="0" err="1"/>
              <a:t>Emotiv</a:t>
            </a:r>
            <a:r>
              <a:rPr lang="en-US" dirty="0"/>
              <a:t> EEG headset </a:t>
            </a:r>
            <a:r>
              <a:rPr lang="en-US" dirty="0" smtClean="0"/>
              <a:t>and </a:t>
            </a:r>
            <a:r>
              <a:rPr lang="en-US" dirty="0" err="1" smtClean="0"/>
              <a:t>OpenBCI</a:t>
            </a:r>
            <a:r>
              <a:rPr lang="en-US" dirty="0" smtClean="0"/>
              <a:t> containing </a:t>
            </a:r>
            <a:r>
              <a:rPr lang="en-US" dirty="0"/>
              <a:t>14 </a:t>
            </a:r>
            <a:r>
              <a:rPr lang="en-US" dirty="0" smtClean="0"/>
              <a:t>electrodes and 16 electrodes, </a:t>
            </a:r>
            <a:r>
              <a:rPr lang="en-US" dirty="0"/>
              <a:t>manifesting data as </a:t>
            </a:r>
            <a:r>
              <a:rPr lang="en-US" dirty="0" smtClean="0"/>
              <a:t>14</a:t>
            </a:r>
            <a:r>
              <a:rPr lang="en-US" dirty="0"/>
              <a:t> </a:t>
            </a:r>
            <a:r>
              <a:rPr lang="en-US" dirty="0" smtClean="0"/>
              <a:t>dimensional and 16</a:t>
            </a:r>
            <a:r>
              <a:rPr lang="en-US" dirty="0"/>
              <a:t> </a:t>
            </a:r>
            <a:r>
              <a:rPr lang="en-US" dirty="0" smtClean="0"/>
              <a:t>dimensional </a:t>
            </a:r>
            <a:r>
              <a:rPr lang="en-US" dirty="0"/>
              <a:t>time series. For analysis of multidimensional </a:t>
            </a:r>
            <a:r>
              <a:rPr lang="en-US" dirty="0" smtClean="0"/>
              <a:t>data machine learning techniques were </a:t>
            </a:r>
            <a:r>
              <a:rPr lang="en-US" dirty="0" smtClean="0"/>
              <a:t>adopted to </a:t>
            </a:r>
            <a:r>
              <a:rPr lang="en-US" dirty="0"/>
              <a:t>train models in the classification </a:t>
            </a:r>
            <a:r>
              <a:rPr lang="en-US" dirty="0" smtClean="0"/>
              <a:t>The model can classify </a:t>
            </a:r>
            <a:r>
              <a:rPr lang="en-US" dirty="0"/>
              <a:t>events given new EEG data, and stochastic neighbor embedding allows visualization of </a:t>
            </a:r>
            <a:r>
              <a:rPr lang="en-US" dirty="0" smtClean="0"/>
              <a:t>the data </a:t>
            </a:r>
            <a:r>
              <a:rPr lang="en-US" dirty="0"/>
              <a:t>in 2-D</a:t>
            </a:r>
            <a:r>
              <a:rPr lang="en-US" dirty="0" smtClean="0"/>
              <a:t>. Technology </a:t>
            </a:r>
            <a:r>
              <a:rPr lang="en-US" dirty="0"/>
              <a:t>enabling nonverbal communication is exciting not only for its futurist appeal, but its potential to help millions suffering from Aphasia and other speech impairments. While methods such as MRI capture data with extreme resolution, EEG headsets would provide a noninvasive, inexpensive and accessible means of translating brain activity</a:t>
            </a:r>
            <a:r>
              <a:rPr lang="en-US" b="1" dirty="0"/>
              <a:t>. This research aims to contribute to the future development of an EEG based BCI for therapeutic and rehabilitative purposes.</a:t>
            </a:r>
          </a:p>
        </p:txBody>
      </p:sp>
      <p:sp>
        <p:nvSpPr>
          <p:cNvPr id="36" name="Text Placeholder 35"/>
          <p:cNvSpPr>
            <a:spLocks noGrp="1"/>
          </p:cNvSpPr>
          <p:nvPr>
            <p:ph type="body" sz="quarter" idx="20"/>
          </p:nvPr>
        </p:nvSpPr>
        <p:spPr>
          <a:xfrm>
            <a:off x="547777" y="16453093"/>
            <a:ext cx="10123487" cy="754045"/>
          </a:xfrm>
        </p:spPr>
        <p:style>
          <a:lnRef idx="1">
            <a:schemeClr val="accent4"/>
          </a:lnRef>
          <a:fillRef idx="3">
            <a:schemeClr val="accent4"/>
          </a:fillRef>
          <a:effectRef idx="2">
            <a:schemeClr val="accent4"/>
          </a:effectRef>
          <a:fontRef idx="minor">
            <a:schemeClr val="lt1"/>
          </a:fontRef>
        </p:style>
        <p:txBody>
          <a:bodyPr/>
          <a:lstStyle/>
          <a:p>
            <a:r>
              <a:rPr lang="en-US" u="none" dirty="0" smtClean="0"/>
              <a:t>2. Research Goals</a:t>
            </a:r>
            <a:endParaRPr lang="en-US" u="none" dirty="0"/>
          </a:p>
        </p:txBody>
      </p:sp>
      <p:sp>
        <p:nvSpPr>
          <p:cNvPr id="49" name="Text Placeholder 48"/>
          <p:cNvSpPr>
            <a:spLocks noGrp="1"/>
          </p:cNvSpPr>
          <p:nvPr>
            <p:ph type="body" sz="quarter" idx="96"/>
          </p:nvPr>
        </p:nvSpPr>
        <p:spPr>
          <a:xfrm>
            <a:off x="557220" y="17399396"/>
            <a:ext cx="10114044" cy="3462464"/>
          </a:xfrm>
        </p:spPr>
        <p:txBody>
          <a:bodyPr/>
          <a:lstStyle/>
          <a:p>
            <a:r>
              <a:rPr lang="en-US" dirty="0" smtClean="0"/>
              <a:t>The research consisted of three basic goals</a:t>
            </a:r>
          </a:p>
          <a:p>
            <a:pPr marL="806450" indent="-342900">
              <a:buFont typeface="Arial"/>
              <a:buChar char="•"/>
              <a:tabLst>
                <a:tab pos="1022350" algn="l"/>
              </a:tabLst>
            </a:pPr>
            <a:r>
              <a:rPr lang="en-US" dirty="0" smtClean="0"/>
              <a:t>If “thoughts” in the form of EEG Data can, in fact, be classified </a:t>
            </a:r>
          </a:p>
          <a:p>
            <a:pPr marL="806450" indent="-342900">
              <a:buFont typeface="Arial"/>
              <a:buChar char="•"/>
            </a:pPr>
            <a:r>
              <a:rPr lang="en-US" dirty="0" smtClean="0"/>
              <a:t>A systematic way to predict the classification of new thoughts based on old data for a particular individual</a:t>
            </a:r>
          </a:p>
          <a:p>
            <a:pPr marL="809625" indent="-342900">
              <a:buFont typeface="Arial"/>
              <a:buChar char="•"/>
            </a:pPr>
            <a:r>
              <a:rPr lang="en-US" dirty="0" smtClean="0"/>
              <a:t>Make sure the results were scalable with a high data and feature count size</a:t>
            </a:r>
          </a:p>
          <a:p>
            <a:pPr marL="809625" indent="-342900">
              <a:buFont typeface="Arial"/>
              <a:buChar char="•"/>
            </a:pPr>
            <a:r>
              <a:rPr lang="en-US" dirty="0" smtClean="0"/>
              <a:t>Create a model that scales with each individuals data</a:t>
            </a:r>
            <a:endParaRPr lang="en-US" dirty="0"/>
          </a:p>
        </p:txBody>
      </p:sp>
      <p:sp>
        <p:nvSpPr>
          <p:cNvPr id="50" name="Text Placeholder 49"/>
          <p:cNvSpPr>
            <a:spLocks noGrp="1"/>
          </p:cNvSpPr>
          <p:nvPr>
            <p:ph type="body" sz="quarter" idx="150"/>
          </p:nvPr>
        </p:nvSpPr>
        <p:spPr>
          <a:xfrm>
            <a:off x="11256329" y="2914730"/>
            <a:ext cx="21421724" cy="1280160"/>
          </a:xfrm>
        </p:spPr>
        <p:txBody>
          <a:bodyPr>
            <a:normAutofit/>
          </a:bodyPr>
          <a:lstStyle/>
          <a:p>
            <a:r>
              <a:rPr lang="en-US" dirty="0" err="1" smtClean="0"/>
              <a:t>Viraat</a:t>
            </a:r>
            <a:r>
              <a:rPr lang="en-US" dirty="0" smtClean="0"/>
              <a:t> Das</a:t>
            </a:r>
            <a:endParaRPr lang="en-US" dirty="0"/>
          </a:p>
        </p:txBody>
      </p:sp>
      <p:sp>
        <p:nvSpPr>
          <p:cNvPr id="51" name="Text Placeholder 50"/>
          <p:cNvSpPr>
            <a:spLocks noGrp="1"/>
          </p:cNvSpPr>
          <p:nvPr>
            <p:ph type="body" sz="quarter" idx="184"/>
          </p:nvPr>
        </p:nvSpPr>
        <p:spPr>
          <a:xfrm>
            <a:off x="6593774" y="3839430"/>
            <a:ext cx="29144067" cy="1083554"/>
          </a:xfrm>
        </p:spPr>
        <p:txBody>
          <a:bodyPr>
            <a:noAutofit/>
          </a:bodyPr>
          <a:lstStyle/>
          <a:p>
            <a:r>
              <a:rPr lang="en-US" sz="3700" dirty="0" smtClean="0"/>
              <a:t>Senior at Morgantown High School, Morgantown WV</a:t>
            </a:r>
            <a:endParaRPr lang="en-US" sz="3700" dirty="0"/>
          </a:p>
        </p:txBody>
      </p:sp>
      <p:sp>
        <p:nvSpPr>
          <p:cNvPr id="52" name="Text Placeholder 51"/>
          <p:cNvSpPr>
            <a:spLocks noGrp="1"/>
          </p:cNvSpPr>
          <p:nvPr>
            <p:ph type="body" sz="quarter" idx="185"/>
          </p:nvPr>
        </p:nvSpPr>
        <p:spPr>
          <a:xfrm>
            <a:off x="11282040" y="-131204"/>
            <a:ext cx="21421724" cy="1280160"/>
          </a:xfrm>
        </p:spPr>
        <p:txBody>
          <a:bodyPr/>
          <a:lstStyle/>
          <a:p>
            <a:r>
              <a:rPr lang="en-US" sz="9300" dirty="0" smtClean="0"/>
              <a:t>A Novel Approach to Classify and Detect Thoughts using Electroencephalography</a:t>
            </a:r>
            <a:endParaRPr lang="en-US" sz="9300" dirty="0"/>
          </a:p>
        </p:txBody>
      </p:sp>
      <p:pic>
        <p:nvPicPr>
          <p:cNvPr id="8" name="Picture 7"/>
          <p:cNvPicPr>
            <a:picLocks noChangeAspect="1"/>
          </p:cNvPicPr>
          <p:nvPr/>
        </p:nvPicPr>
        <p:blipFill rotWithShape="1">
          <a:blip r:embed="rId3"/>
          <a:srcRect b="8517"/>
          <a:stretch/>
        </p:blipFill>
        <p:spPr>
          <a:xfrm>
            <a:off x="951634" y="13506324"/>
            <a:ext cx="2982157" cy="2728157"/>
          </a:xfrm>
          <a:prstGeom prst="rect">
            <a:avLst/>
          </a:prstGeom>
        </p:spPr>
      </p:pic>
      <p:sp>
        <p:nvSpPr>
          <p:cNvPr id="9" name="TextBox 8"/>
          <p:cNvSpPr txBox="1"/>
          <p:nvPr/>
        </p:nvSpPr>
        <p:spPr>
          <a:xfrm>
            <a:off x="951634" y="15834371"/>
            <a:ext cx="268936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Emotiv</a:t>
            </a:r>
            <a:r>
              <a:rPr lang="en-US" sz="2000" dirty="0" smtClean="0">
                <a:latin typeface="Times New Roman" panose="02020603050405020304" pitchFamily="18" charset="0"/>
                <a:cs typeface="Times New Roman" panose="02020603050405020304" pitchFamily="18" charset="0"/>
              </a:rPr>
              <a:t> Headset</a:t>
            </a:r>
            <a:endParaRPr lang="en-US" sz="2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6576136" y="15986771"/>
            <a:ext cx="268936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OpenBCI</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4"/>
          <a:stretch>
            <a:fillRect/>
          </a:stretch>
        </p:blipFill>
        <p:spPr>
          <a:xfrm>
            <a:off x="5360042" y="13485868"/>
            <a:ext cx="4966099" cy="2343619"/>
          </a:xfrm>
          <a:prstGeom prst="rect">
            <a:avLst/>
          </a:prstGeom>
        </p:spPr>
      </p:pic>
      <p:sp>
        <p:nvSpPr>
          <p:cNvPr id="43" name="Text Placeholder 35"/>
          <p:cNvSpPr txBox="1">
            <a:spLocks/>
          </p:cNvSpPr>
          <p:nvPr/>
        </p:nvSpPr>
        <p:spPr>
          <a:xfrm>
            <a:off x="538334" y="20742438"/>
            <a:ext cx="10123487"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dirty="0" smtClean="0"/>
              <a:t>3.1 </a:t>
            </a:r>
            <a:r>
              <a:rPr lang="en-US" u="none" dirty="0" smtClean="0"/>
              <a:t>Implementation</a:t>
            </a:r>
            <a:endParaRPr lang="en-US" u="none" dirty="0"/>
          </a:p>
        </p:txBody>
      </p:sp>
      <p:sp>
        <p:nvSpPr>
          <p:cNvPr id="53" name="Text Placeholder 48"/>
          <p:cNvSpPr txBox="1">
            <a:spLocks/>
          </p:cNvSpPr>
          <p:nvPr/>
        </p:nvSpPr>
        <p:spPr>
          <a:xfrm>
            <a:off x="566663" y="21674320"/>
            <a:ext cx="10114044" cy="169274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Figuring out the best set of algorithms to implement required having a visual sense of the data. Every electrode mapped out its own time series.</a:t>
            </a:r>
            <a:endParaRPr lang="en-US" dirty="0"/>
          </a:p>
          <a:p>
            <a:r>
              <a:rPr lang="en-US" dirty="0" smtClean="0"/>
              <a:t>	</a:t>
            </a:r>
            <a:endParaRPr lang="en-US" dirty="0"/>
          </a:p>
        </p:txBody>
      </p:sp>
      <p:pic>
        <p:nvPicPr>
          <p:cNvPr id="2" name="Picture 1"/>
          <p:cNvPicPr>
            <a:picLocks noChangeAspect="1"/>
          </p:cNvPicPr>
          <p:nvPr/>
        </p:nvPicPr>
        <p:blipFill rotWithShape="1">
          <a:blip r:embed="rId5"/>
          <a:srcRect/>
          <a:stretch/>
        </p:blipFill>
        <p:spPr>
          <a:xfrm>
            <a:off x="707660" y="23170540"/>
            <a:ext cx="4764020" cy="4243485"/>
          </a:xfrm>
          <a:prstGeom prst="rect">
            <a:avLst/>
          </a:prstGeom>
        </p:spPr>
      </p:pic>
      <p:sp>
        <p:nvSpPr>
          <p:cNvPr id="4" name="TextBox 3"/>
          <p:cNvSpPr txBox="1"/>
          <p:nvPr/>
        </p:nvSpPr>
        <p:spPr>
          <a:xfrm>
            <a:off x="1157073" y="27741347"/>
            <a:ext cx="3781658" cy="86177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Visualizing 14-D and 16-D data required </a:t>
            </a:r>
            <a:endParaRPr lang="en-US" sz="25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147380" y="24515477"/>
            <a:ext cx="4178761"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General electrode configuration of an EEG headset</a:t>
            </a:r>
            <a:endParaRPr lang="en-US" sz="2000" dirty="0">
              <a:latin typeface="Times New Roman" panose="02020603050405020304" pitchFamily="18" charset="0"/>
              <a:cs typeface="Times New Roman" panose="02020603050405020304" pitchFamily="18" charset="0"/>
            </a:endParaRPr>
          </a:p>
        </p:txBody>
      </p:sp>
      <p:sp>
        <p:nvSpPr>
          <p:cNvPr id="33" name="Text Placeholder 33"/>
          <p:cNvSpPr txBox="1">
            <a:spLocks/>
          </p:cNvSpPr>
          <p:nvPr/>
        </p:nvSpPr>
        <p:spPr>
          <a:xfrm>
            <a:off x="-43351438" y="9860947"/>
            <a:ext cx="10118733" cy="777133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Electroencephalography (EEG) headsets, being highly portable, present a convenient, noninvasive method of recording the brain’s electrical activity. I seek to develop a method for the classification of thoughts, memories, and stimuli from EEG data, for potential use in brain-computer interface (BCI), and the treatment of Aphasia and disabilities that affect verbal communication. The two headsets used were the </a:t>
            </a:r>
            <a:r>
              <a:rPr lang="en-US" dirty="0" err="1" smtClean="0"/>
              <a:t>Emotiv</a:t>
            </a:r>
            <a:r>
              <a:rPr lang="en-US" dirty="0" smtClean="0"/>
              <a:t> EEG headset and </a:t>
            </a:r>
            <a:r>
              <a:rPr lang="en-US" dirty="0" err="1" smtClean="0"/>
              <a:t>OpenBCI</a:t>
            </a:r>
            <a:r>
              <a:rPr lang="en-US" dirty="0" smtClean="0"/>
              <a:t> containing 14 electrodes and 16 electrodes respectively, manifesting data as 14-D and 16-D time series. For analysis of multidimensional data, I adopted support vector machines (SVM) and K-Nearest Neighbor learning algorithms to train models in the classification The model can classify events given new EEG data, and stochastic neighbor embedding allows visualization of the data in 2-D. Technology enabling nonverbal communication is exciting not only for its futurist appeal, but its potential to help millions suffering from Aphasia and other speech impairments. While methods such as MRI capture data with extreme resolution, EEG headsets would provide a noninvasive, inexpensive and accessible means of translating brain activity. This research aims to contribute to the future development of an EEG based BCI for therapeutic and rehabilitative purposes.</a:t>
            </a:r>
            <a:endParaRPr lang="en-US" dirty="0"/>
          </a:p>
        </p:txBody>
      </p:sp>
      <p:sp>
        <p:nvSpPr>
          <p:cNvPr id="44" name="Text Placeholder 34"/>
          <p:cNvSpPr txBox="1">
            <a:spLocks/>
          </p:cNvSpPr>
          <p:nvPr/>
        </p:nvSpPr>
        <p:spPr>
          <a:xfrm>
            <a:off x="-43351438" y="9106902"/>
            <a:ext cx="10118733"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smtClean="0"/>
              <a:t>1. Introduction</a:t>
            </a:r>
            <a:endParaRPr lang="en-US" u="none" dirty="0"/>
          </a:p>
        </p:txBody>
      </p:sp>
      <p:sp>
        <p:nvSpPr>
          <p:cNvPr id="54" name="Text Placeholder 35"/>
          <p:cNvSpPr txBox="1">
            <a:spLocks/>
          </p:cNvSpPr>
          <p:nvPr/>
        </p:nvSpPr>
        <p:spPr>
          <a:xfrm>
            <a:off x="-43365635" y="20689939"/>
            <a:ext cx="10123487"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smtClean="0"/>
              <a:t>2. Research Goals</a:t>
            </a:r>
            <a:endParaRPr lang="en-US" u="none" dirty="0"/>
          </a:p>
        </p:txBody>
      </p:sp>
      <p:sp>
        <p:nvSpPr>
          <p:cNvPr id="55" name="Text Placeholder 48"/>
          <p:cNvSpPr txBox="1">
            <a:spLocks/>
          </p:cNvSpPr>
          <p:nvPr/>
        </p:nvSpPr>
        <p:spPr>
          <a:xfrm>
            <a:off x="-43356192" y="21636242"/>
            <a:ext cx="10114044" cy="300079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mtClean="0"/>
              <a:t>The research consisted of three basic goals</a:t>
            </a:r>
          </a:p>
          <a:p>
            <a:pPr marL="806450" indent="-342900">
              <a:buFont typeface="Arial"/>
              <a:buChar char="•"/>
              <a:tabLst>
                <a:tab pos="1022350" algn="l"/>
              </a:tabLst>
            </a:pPr>
            <a:r>
              <a:rPr lang="en-US" smtClean="0"/>
              <a:t>If “thoughts” in the form of EEG Data can in fact be classified </a:t>
            </a:r>
          </a:p>
          <a:p>
            <a:pPr marL="806450" indent="-342900">
              <a:buFont typeface="Arial"/>
              <a:buChar char="•"/>
            </a:pPr>
            <a:r>
              <a:rPr lang="en-US" smtClean="0"/>
              <a:t>A systematic way to predict the classification of new thoughts based on old data</a:t>
            </a:r>
          </a:p>
          <a:p>
            <a:pPr marL="809625" indent="-342900">
              <a:buFont typeface="Arial"/>
              <a:buChar char="•"/>
            </a:pPr>
            <a:r>
              <a:rPr lang="en-US" smtClean="0"/>
              <a:t>Make sure the results were scalable with a high data and feature count size.</a:t>
            </a:r>
            <a:endParaRPr lang="en-US" dirty="0"/>
          </a:p>
        </p:txBody>
      </p:sp>
      <p:pic>
        <p:nvPicPr>
          <p:cNvPr id="56" name="Picture 55"/>
          <p:cNvPicPr>
            <a:picLocks noChangeAspect="1"/>
          </p:cNvPicPr>
          <p:nvPr/>
        </p:nvPicPr>
        <p:blipFill>
          <a:blip r:embed="rId3"/>
          <a:stretch>
            <a:fillRect/>
          </a:stretch>
        </p:blipFill>
        <p:spPr>
          <a:xfrm>
            <a:off x="-42961778" y="17489170"/>
            <a:ext cx="2982157" cy="2982157"/>
          </a:xfrm>
          <a:prstGeom prst="rect">
            <a:avLst/>
          </a:prstGeom>
        </p:spPr>
      </p:pic>
      <p:sp>
        <p:nvSpPr>
          <p:cNvPr id="57" name="TextBox 56"/>
          <p:cNvSpPr txBox="1"/>
          <p:nvPr/>
        </p:nvSpPr>
        <p:spPr>
          <a:xfrm>
            <a:off x="-42961778" y="20071217"/>
            <a:ext cx="268936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Emotiv</a:t>
            </a:r>
            <a:r>
              <a:rPr lang="en-US" sz="2000" dirty="0" smtClean="0">
                <a:latin typeface="Times New Roman" panose="02020603050405020304" pitchFamily="18" charset="0"/>
                <a:cs typeface="Times New Roman" panose="02020603050405020304" pitchFamily="18" charset="0"/>
              </a:rPr>
              <a:t> Headset</a:t>
            </a:r>
            <a:endParaRPr lang="en-US" sz="2000"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37337276" y="20223617"/>
            <a:ext cx="268936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OpenBCI</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59" name="Picture 58"/>
          <p:cNvPicPr>
            <a:picLocks noChangeAspect="1"/>
          </p:cNvPicPr>
          <p:nvPr/>
        </p:nvPicPr>
        <p:blipFill>
          <a:blip r:embed="rId4"/>
          <a:stretch>
            <a:fillRect/>
          </a:stretch>
        </p:blipFill>
        <p:spPr>
          <a:xfrm>
            <a:off x="-38553370" y="17722714"/>
            <a:ext cx="4966099" cy="2343619"/>
          </a:xfrm>
          <a:prstGeom prst="rect">
            <a:avLst/>
          </a:prstGeom>
        </p:spPr>
      </p:pic>
      <p:sp>
        <p:nvSpPr>
          <p:cNvPr id="60" name="Text Placeholder 35"/>
          <p:cNvSpPr txBox="1">
            <a:spLocks/>
          </p:cNvSpPr>
          <p:nvPr/>
        </p:nvSpPr>
        <p:spPr>
          <a:xfrm>
            <a:off x="-43375078" y="24979284"/>
            <a:ext cx="10123487"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dirty="0" smtClean="0"/>
              <a:t>3. Implementation</a:t>
            </a:r>
            <a:endParaRPr lang="en-US" u="none" dirty="0"/>
          </a:p>
        </p:txBody>
      </p:sp>
      <p:sp>
        <p:nvSpPr>
          <p:cNvPr id="61" name="Text Placeholder 48"/>
          <p:cNvSpPr txBox="1">
            <a:spLocks/>
          </p:cNvSpPr>
          <p:nvPr/>
        </p:nvSpPr>
        <p:spPr>
          <a:xfrm>
            <a:off x="-43346749" y="25911166"/>
            <a:ext cx="10114044" cy="207747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Figuring out the best set of algorithms to implement required having a visual sense of the data. Every electrode mapped out its own set of voltages.  </a:t>
            </a:r>
            <a:endParaRPr lang="en-US" dirty="0"/>
          </a:p>
          <a:p>
            <a:r>
              <a:rPr lang="en-US" dirty="0" smtClean="0"/>
              <a:t>	</a:t>
            </a:r>
            <a:endParaRPr lang="en-US" dirty="0"/>
          </a:p>
        </p:txBody>
      </p:sp>
      <p:pic>
        <p:nvPicPr>
          <p:cNvPr id="62" name="Picture 61"/>
          <p:cNvPicPr>
            <a:picLocks noChangeAspect="1"/>
          </p:cNvPicPr>
          <p:nvPr/>
        </p:nvPicPr>
        <p:blipFill rotWithShape="1">
          <a:blip r:embed="rId5"/>
          <a:srcRect/>
          <a:stretch/>
        </p:blipFill>
        <p:spPr>
          <a:xfrm>
            <a:off x="-43205752" y="27819298"/>
            <a:ext cx="4764020" cy="4243485"/>
          </a:xfrm>
          <a:prstGeom prst="rect">
            <a:avLst/>
          </a:prstGeom>
        </p:spPr>
      </p:pic>
      <p:sp>
        <p:nvSpPr>
          <p:cNvPr id="63" name="TextBox 62"/>
          <p:cNvSpPr txBox="1"/>
          <p:nvPr/>
        </p:nvSpPr>
        <p:spPr>
          <a:xfrm>
            <a:off x="-42756339" y="32119229"/>
            <a:ext cx="3781658" cy="86177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Visualizing 14-D and 16-D data required </a:t>
            </a:r>
            <a:endParaRPr lang="en-US" sz="2500"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37766032" y="28752323"/>
            <a:ext cx="4178761"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General electrode configuration of an EEG headset</a:t>
            </a:r>
            <a:endParaRPr lang="en-US" sz="2000" dirty="0">
              <a:latin typeface="Times New Roman" panose="02020603050405020304" pitchFamily="18" charset="0"/>
              <a:cs typeface="Times New Roman" panose="02020603050405020304" pitchFamily="18" charset="0"/>
            </a:endParaRPr>
          </a:p>
        </p:txBody>
      </p:sp>
      <p:sp>
        <p:nvSpPr>
          <p:cNvPr id="67" name="Text Placeholder 35"/>
          <p:cNvSpPr txBox="1">
            <a:spLocks/>
          </p:cNvSpPr>
          <p:nvPr/>
        </p:nvSpPr>
        <p:spPr>
          <a:xfrm>
            <a:off x="-3537908" y="49621327"/>
            <a:ext cx="10123487"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dirty="0"/>
              <a:t>4.1 Dogs and Trees</a:t>
            </a:r>
            <a:endParaRPr lang="en-US" u="none" dirty="0"/>
          </a:p>
        </p:txBody>
      </p:sp>
      <p:pic>
        <p:nvPicPr>
          <p:cNvPr id="18" name="Picture 17"/>
          <p:cNvPicPr>
            <a:picLocks noChangeAspect="1"/>
          </p:cNvPicPr>
          <p:nvPr/>
        </p:nvPicPr>
        <p:blipFill>
          <a:blip r:embed="rId6"/>
          <a:stretch>
            <a:fillRect/>
          </a:stretch>
        </p:blipFill>
        <p:spPr>
          <a:xfrm>
            <a:off x="-3396911" y="42483647"/>
            <a:ext cx="4876800" cy="2489200"/>
          </a:xfrm>
          <a:prstGeom prst="rect">
            <a:avLst/>
          </a:prstGeom>
        </p:spPr>
      </p:pic>
      <p:sp>
        <p:nvSpPr>
          <p:cNvPr id="20" name="TextBox 19"/>
          <p:cNvSpPr txBox="1"/>
          <p:nvPr/>
        </p:nvSpPr>
        <p:spPr>
          <a:xfrm>
            <a:off x="-3396911" y="44730829"/>
            <a:ext cx="5534845" cy="2785378"/>
          </a:xfrm>
          <a:prstGeom prst="rect">
            <a:avLst/>
          </a:prstGeom>
          <a:noFill/>
        </p:spPr>
        <p:txBody>
          <a:bodyPr wrap="none" rtlCol="0">
            <a:spAutoFit/>
          </a:bodyPr>
          <a:lstStyle/>
          <a:p>
            <a:endParaRPr lang="en-US" sz="2500" b="1" i="1" dirty="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2) Calculated the covariance matrix using </a:t>
            </a:r>
          </a:p>
          <a:p>
            <a:r>
              <a:rPr lang="en-US" sz="2500" dirty="0" smtClean="0">
                <a:latin typeface="Times New Roman" panose="02020603050405020304" pitchFamily="18" charset="0"/>
                <a:cs typeface="Times New Roman" panose="02020603050405020304" pitchFamily="18" charset="0"/>
              </a:rPr>
              <a:t>      a scaling factor of         </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3</a:t>
            </a:r>
            <a:r>
              <a:rPr lang="en-US" sz="2500" dirty="0" smtClean="0">
                <a:latin typeface="Times New Roman" panose="02020603050405020304" pitchFamily="18" charset="0"/>
                <a:cs typeface="Times New Roman" panose="02020603050405020304" pitchFamily="18" charset="0"/>
              </a:rPr>
              <a:t>) The variance at most would be 95% to </a:t>
            </a:r>
          </a:p>
          <a:p>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    ensure scalability of data while still </a:t>
            </a:r>
          </a:p>
          <a:p>
            <a:r>
              <a:rPr lang="en-US" sz="2500" dirty="0" smtClean="0">
                <a:latin typeface="Times New Roman" panose="02020603050405020304" pitchFamily="18" charset="0"/>
                <a:cs typeface="Times New Roman" panose="02020603050405020304" pitchFamily="18" charset="0"/>
              </a:rPr>
              <a:t>     being able to explain the features</a:t>
            </a:r>
          </a:p>
        </p:txBody>
      </p:sp>
      <p:pic>
        <p:nvPicPr>
          <p:cNvPr id="21" name="Picture 20"/>
          <p:cNvPicPr>
            <a:picLocks noChangeAspect="1"/>
          </p:cNvPicPr>
          <p:nvPr/>
        </p:nvPicPr>
        <p:blipFill>
          <a:blip r:embed="rId7"/>
          <a:stretch>
            <a:fillRect/>
          </a:stretch>
        </p:blipFill>
        <p:spPr>
          <a:xfrm>
            <a:off x="-211533" y="45596516"/>
            <a:ext cx="469900" cy="355600"/>
          </a:xfrm>
          <a:prstGeom prst="rect">
            <a:avLst/>
          </a:prstGeom>
        </p:spPr>
      </p:pic>
      <p:sp>
        <p:nvSpPr>
          <p:cNvPr id="24" name="TextBox 23"/>
          <p:cNvSpPr txBox="1"/>
          <p:nvPr/>
        </p:nvSpPr>
        <p:spPr>
          <a:xfrm>
            <a:off x="743639" y="45525966"/>
            <a:ext cx="10310879" cy="1246495"/>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PCA returns a linear transformation for dimensionality reduction from the original matrix. T-SNE is non-linear and can capture trickier manifestations of the data, however it requires more computing power than PCA.</a:t>
            </a:r>
            <a:endParaRPr lang="en-US" sz="2500" dirty="0">
              <a:latin typeface="Times New Roman" panose="02020603050405020304" pitchFamily="18" charset="0"/>
              <a:cs typeface="Times New Roman" panose="02020603050405020304" pitchFamily="18" charset="0"/>
            </a:endParaRPr>
          </a:p>
        </p:txBody>
      </p:sp>
      <p:sp>
        <p:nvSpPr>
          <p:cNvPr id="73" name="Text Placeholder 40"/>
          <p:cNvSpPr>
            <a:spLocks noGrp="1"/>
          </p:cNvSpPr>
          <p:nvPr>
            <p:ph type="body" sz="quarter" idx="25"/>
          </p:nvPr>
        </p:nvSpPr>
        <p:spPr>
          <a:xfrm>
            <a:off x="11296806" y="25351150"/>
            <a:ext cx="10092489" cy="754045"/>
          </a:xfrm>
          <a:ln/>
        </p:spPr>
        <p:style>
          <a:lnRef idx="1">
            <a:schemeClr val="accent4"/>
          </a:lnRef>
          <a:fillRef idx="3">
            <a:schemeClr val="accent4"/>
          </a:fillRef>
          <a:effectRef idx="2">
            <a:schemeClr val="accent4"/>
          </a:effectRef>
          <a:fontRef idx="minor">
            <a:schemeClr val="lt1"/>
          </a:fontRef>
        </p:style>
        <p:txBody>
          <a:bodyPr/>
          <a:lstStyle/>
          <a:p>
            <a:r>
              <a:rPr lang="en-US" u="none" dirty="0" smtClean="0"/>
              <a:t>4.1 </a:t>
            </a:r>
            <a:r>
              <a:rPr lang="en-US" u="none" dirty="0" smtClean="0"/>
              <a:t>Music (Auditory)</a:t>
            </a:r>
            <a:endParaRPr lang="en-US" u="none" dirty="0"/>
          </a:p>
        </p:txBody>
      </p:sp>
      <p:sp>
        <p:nvSpPr>
          <p:cNvPr id="16" name="TextBox 15"/>
          <p:cNvSpPr txBox="1"/>
          <p:nvPr/>
        </p:nvSpPr>
        <p:spPr>
          <a:xfrm>
            <a:off x="11385018" y="26560760"/>
            <a:ext cx="9057401" cy="2785378"/>
          </a:xfrm>
          <a:prstGeom prst="rect">
            <a:avLst/>
          </a:prstGeom>
          <a:noFill/>
        </p:spPr>
        <p:txBody>
          <a:bodyPr wrap="square" rtlCol="0">
            <a:spAutoFit/>
          </a:bodyPr>
          <a:lstStyle/>
          <a:p>
            <a:r>
              <a:rPr lang="en-US" sz="2500" dirty="0" smtClean="0">
                <a:latin typeface="Times New Roman"/>
                <a:cs typeface="Times New Roman"/>
              </a:rPr>
              <a:t>Five songs </a:t>
            </a:r>
            <a:r>
              <a:rPr lang="en-US" sz="2500" dirty="0">
                <a:latin typeface="Times New Roman"/>
                <a:cs typeface="Times New Roman"/>
              </a:rPr>
              <a:t>were analyzed </a:t>
            </a:r>
          </a:p>
          <a:p>
            <a:pPr marL="1828725" lvl="1" indent="-342900">
              <a:buFont typeface="Arial"/>
              <a:buChar char="•"/>
            </a:pPr>
            <a:r>
              <a:rPr lang="en-US" sz="2500" dirty="0">
                <a:latin typeface="Times New Roman"/>
                <a:cs typeface="Times New Roman"/>
              </a:rPr>
              <a:t>Overture by </a:t>
            </a:r>
            <a:r>
              <a:rPr lang="en-US" sz="2500" dirty="0" err="1">
                <a:latin typeface="Times New Roman"/>
                <a:cs typeface="Times New Roman"/>
              </a:rPr>
              <a:t>Pyotr</a:t>
            </a:r>
            <a:r>
              <a:rPr lang="en-US" sz="2500" dirty="0">
                <a:latin typeface="Times New Roman"/>
                <a:cs typeface="Times New Roman"/>
              </a:rPr>
              <a:t> </a:t>
            </a:r>
            <a:r>
              <a:rPr lang="en-US" sz="2500" dirty="0" err="1">
                <a:latin typeface="Times New Roman"/>
                <a:cs typeface="Times New Roman"/>
              </a:rPr>
              <a:t>Ilyich</a:t>
            </a:r>
            <a:r>
              <a:rPr lang="en-US" sz="2500" dirty="0">
                <a:latin typeface="Times New Roman"/>
                <a:cs typeface="Times New Roman"/>
              </a:rPr>
              <a:t> </a:t>
            </a:r>
            <a:r>
              <a:rPr lang="en-US" sz="2500" dirty="0" smtClean="0">
                <a:latin typeface="Times New Roman"/>
                <a:cs typeface="Times New Roman"/>
              </a:rPr>
              <a:t>Tchaikovsky    (0)</a:t>
            </a:r>
            <a:endParaRPr lang="en-US" sz="2500" dirty="0">
              <a:latin typeface="Times New Roman"/>
              <a:cs typeface="Times New Roman"/>
            </a:endParaRPr>
          </a:p>
          <a:p>
            <a:pPr marL="1828725" lvl="1" indent="-342900">
              <a:buFont typeface="Arial"/>
              <a:buChar char="•"/>
            </a:pPr>
            <a:r>
              <a:rPr lang="en-US" sz="2500" dirty="0">
                <a:latin typeface="Times New Roman"/>
                <a:cs typeface="Times New Roman"/>
              </a:rPr>
              <a:t>Asturias by Isaac </a:t>
            </a:r>
            <a:r>
              <a:rPr lang="en-US" sz="2500" dirty="0" smtClean="0">
                <a:latin typeface="Times New Roman"/>
                <a:cs typeface="Times New Roman"/>
              </a:rPr>
              <a:t>Albeniz    (1)</a:t>
            </a:r>
            <a:endParaRPr lang="en-US" sz="2500" dirty="0">
              <a:latin typeface="Times New Roman"/>
              <a:cs typeface="Times New Roman"/>
            </a:endParaRPr>
          </a:p>
          <a:p>
            <a:pPr marL="1828725" lvl="1" indent="-342900">
              <a:buFont typeface="Arial"/>
              <a:buChar char="•"/>
            </a:pPr>
            <a:r>
              <a:rPr lang="en-US" sz="2500" dirty="0">
                <a:latin typeface="Times New Roman"/>
                <a:cs typeface="Times New Roman"/>
              </a:rPr>
              <a:t>Op Op by </a:t>
            </a:r>
            <a:r>
              <a:rPr lang="en-US" sz="2500" dirty="0" smtClean="0">
                <a:latin typeface="Times New Roman"/>
                <a:cs typeface="Times New Roman"/>
              </a:rPr>
              <a:t>Unknown     (2)</a:t>
            </a:r>
            <a:endParaRPr lang="en-US" sz="2500" dirty="0">
              <a:latin typeface="Times New Roman"/>
              <a:cs typeface="Times New Roman"/>
            </a:endParaRPr>
          </a:p>
          <a:p>
            <a:pPr marL="1828725" lvl="1" indent="-342900">
              <a:buFont typeface="Arial"/>
              <a:buChar char="•"/>
            </a:pPr>
            <a:r>
              <a:rPr lang="en-US" sz="2500" dirty="0">
                <a:latin typeface="Times New Roman"/>
                <a:cs typeface="Times New Roman"/>
              </a:rPr>
              <a:t>The Sorceress Apprentice by Paul </a:t>
            </a:r>
            <a:r>
              <a:rPr lang="en-US" sz="2500" dirty="0" err="1" smtClean="0">
                <a:latin typeface="Times New Roman"/>
                <a:cs typeface="Times New Roman"/>
              </a:rPr>
              <a:t>Dukas</a:t>
            </a:r>
            <a:r>
              <a:rPr lang="en-US" sz="2500" dirty="0" smtClean="0">
                <a:latin typeface="Times New Roman"/>
                <a:cs typeface="Times New Roman"/>
              </a:rPr>
              <a:t>     (3) </a:t>
            </a:r>
            <a:endParaRPr lang="en-US" sz="2500" dirty="0">
              <a:latin typeface="Times New Roman"/>
              <a:cs typeface="Times New Roman"/>
            </a:endParaRPr>
          </a:p>
          <a:p>
            <a:pPr marL="1828725" lvl="1" indent="-342900">
              <a:buFont typeface="Arial"/>
              <a:buChar char="•"/>
            </a:pPr>
            <a:r>
              <a:rPr lang="en-US" sz="2500" dirty="0">
                <a:latin typeface="Times New Roman"/>
                <a:cs typeface="Times New Roman"/>
              </a:rPr>
              <a:t>Suite </a:t>
            </a:r>
            <a:r>
              <a:rPr lang="en-US" sz="2500" dirty="0" err="1">
                <a:latin typeface="Times New Roman"/>
                <a:cs typeface="Times New Roman"/>
              </a:rPr>
              <a:t>española</a:t>
            </a:r>
            <a:r>
              <a:rPr lang="en-US" sz="2500" dirty="0">
                <a:latin typeface="Times New Roman"/>
                <a:cs typeface="Times New Roman"/>
              </a:rPr>
              <a:t> by Isaac </a:t>
            </a:r>
            <a:r>
              <a:rPr lang="en-US" sz="2500" dirty="0" smtClean="0">
                <a:latin typeface="Times New Roman"/>
                <a:cs typeface="Times New Roman"/>
              </a:rPr>
              <a:t>Albeniz    (4) </a:t>
            </a:r>
            <a:endParaRPr lang="en-US" sz="2500" dirty="0">
              <a:latin typeface="Times New Roman"/>
              <a:cs typeface="Times New Roman"/>
            </a:endParaRPr>
          </a:p>
          <a:p>
            <a:endParaRPr lang="en-US" sz="2500" dirty="0">
              <a:latin typeface="Times New Roman"/>
              <a:cs typeface="Times New Roman"/>
            </a:endParaRPr>
          </a:p>
        </p:txBody>
      </p:sp>
      <p:sp>
        <p:nvSpPr>
          <p:cNvPr id="76" name="Text Placeholder 40"/>
          <p:cNvSpPr>
            <a:spLocks noGrp="1"/>
          </p:cNvSpPr>
          <p:nvPr>
            <p:ph type="body" sz="quarter" idx="25"/>
          </p:nvPr>
        </p:nvSpPr>
        <p:spPr>
          <a:xfrm>
            <a:off x="33182870" y="13099814"/>
            <a:ext cx="10092489" cy="754045"/>
          </a:xfrm>
          <a:ln/>
        </p:spPr>
        <p:style>
          <a:lnRef idx="1">
            <a:schemeClr val="accent4"/>
          </a:lnRef>
          <a:fillRef idx="3">
            <a:schemeClr val="accent4"/>
          </a:fillRef>
          <a:effectRef idx="2">
            <a:schemeClr val="accent4"/>
          </a:effectRef>
          <a:fontRef idx="minor">
            <a:schemeClr val="lt1"/>
          </a:fontRef>
        </p:style>
        <p:txBody>
          <a:bodyPr/>
          <a:lstStyle/>
          <a:p>
            <a:r>
              <a:rPr lang="en-US" u="none" dirty="0" smtClean="0"/>
              <a:t>4.2 </a:t>
            </a:r>
            <a:r>
              <a:rPr lang="en-US" u="none" dirty="0" smtClean="0"/>
              <a:t>Pizza Toppings (Visual)</a:t>
            </a:r>
            <a:endParaRPr lang="en-US" u="none" dirty="0"/>
          </a:p>
        </p:txBody>
      </p:sp>
      <p:sp>
        <p:nvSpPr>
          <p:cNvPr id="28" name="TextBox 27"/>
          <p:cNvSpPr txBox="1"/>
          <p:nvPr/>
        </p:nvSpPr>
        <p:spPr>
          <a:xfrm>
            <a:off x="38334469" y="18094378"/>
            <a:ext cx="3146643" cy="1631216"/>
          </a:xfrm>
          <a:prstGeom prst="rect">
            <a:avLst/>
          </a:prstGeom>
          <a:noFill/>
        </p:spPr>
        <p:txBody>
          <a:bodyPr wrap="square" rtlCol="0">
            <a:spAutoFit/>
          </a:bodyPr>
          <a:lstStyle/>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Ham  (5)</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Italian Sausage  (6)</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Pepperoni  (7)</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Prosciutto  (8)</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Spicy Italian sausage  (9)</a:t>
            </a:r>
            <a:endParaRPr lang="en-US" sz="2000" dirty="0">
              <a:latin typeface="Times New Roman" panose="02020603050405020304" pitchFamily="18" charset="0"/>
              <a:cs typeface="Times New Roman" panose="02020603050405020304" pitchFamily="18" charset="0"/>
            </a:endParaRPr>
          </a:p>
        </p:txBody>
      </p:sp>
      <p:pic>
        <p:nvPicPr>
          <p:cNvPr id="29" name="Picture 28" descr="Screen Shot 2018-04-07 at 3.41.10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391945" y="16671090"/>
            <a:ext cx="4368642" cy="3431192"/>
          </a:xfrm>
          <a:prstGeom prst="rect">
            <a:avLst/>
          </a:prstGeom>
        </p:spPr>
      </p:pic>
      <p:pic>
        <p:nvPicPr>
          <p:cNvPr id="30" name="Picture 29" descr="Screen Shot 2018-04-07 at 3.41.33 AM.png"/>
          <p:cNvPicPr>
            <a:picLocks noChangeAspect="1"/>
          </p:cNvPicPr>
          <p:nvPr/>
        </p:nvPicPr>
        <p:blipFill rotWithShape="1">
          <a:blip r:embed="rId9">
            <a:extLst>
              <a:ext uri="{28A0092B-C50C-407E-A947-70E740481C1C}">
                <a14:useLocalDpi xmlns:a14="http://schemas.microsoft.com/office/drawing/2010/main" val="0"/>
              </a:ext>
            </a:extLst>
          </a:blip>
          <a:srcRect t="2476"/>
          <a:stretch/>
        </p:blipFill>
        <p:spPr>
          <a:xfrm>
            <a:off x="38470270" y="16678148"/>
            <a:ext cx="4500295" cy="3431192"/>
          </a:xfrm>
          <a:prstGeom prst="rect">
            <a:avLst/>
          </a:prstGeom>
        </p:spPr>
      </p:pic>
      <p:sp>
        <p:nvSpPr>
          <p:cNvPr id="31" name="TextBox 30"/>
          <p:cNvSpPr txBox="1"/>
          <p:nvPr/>
        </p:nvSpPr>
        <p:spPr>
          <a:xfrm>
            <a:off x="33519962" y="20312341"/>
            <a:ext cx="9378088" cy="86177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Both PCA and T-SNE would be valid. Due to low cost, PCA was chosen with an explained variance of 95%</a:t>
            </a:r>
            <a:endParaRPr lang="en-US" sz="2500" dirty="0">
              <a:latin typeface="Times New Roman" panose="02020603050405020304" pitchFamily="18" charset="0"/>
              <a:cs typeface="Times New Roman" panose="02020603050405020304" pitchFamily="18" charset="0"/>
            </a:endParaRPr>
          </a:p>
        </p:txBody>
      </p:sp>
      <p:pic>
        <p:nvPicPr>
          <p:cNvPr id="39" name="Picture 38"/>
          <p:cNvPicPr>
            <a:picLocks noChangeAspect="1"/>
          </p:cNvPicPr>
          <p:nvPr/>
        </p:nvPicPr>
        <p:blipFill>
          <a:blip r:embed="rId10"/>
          <a:stretch>
            <a:fillRect/>
          </a:stretch>
        </p:blipFill>
        <p:spPr>
          <a:xfrm>
            <a:off x="37893598" y="16982369"/>
            <a:ext cx="510428" cy="2229764"/>
          </a:xfrm>
          <a:prstGeom prst="rect">
            <a:avLst/>
          </a:prstGeom>
        </p:spPr>
      </p:pic>
      <p:sp>
        <p:nvSpPr>
          <p:cNvPr id="68" name="TextBox 67"/>
          <p:cNvSpPr txBox="1"/>
          <p:nvPr/>
        </p:nvSpPr>
        <p:spPr>
          <a:xfrm>
            <a:off x="33733589" y="21283341"/>
            <a:ext cx="8561765" cy="1246495"/>
          </a:xfrm>
          <a:prstGeom prst="rect">
            <a:avLst/>
          </a:prstGeom>
          <a:noFill/>
        </p:spPr>
        <p:txBody>
          <a:bodyPr wrap="none" rtlCol="0">
            <a:spAutoFit/>
          </a:bodyPr>
          <a:lstStyle/>
          <a:p>
            <a:r>
              <a:rPr lang="en-US" sz="2500" dirty="0" smtClean="0">
                <a:latin typeface="Times New Roman" panose="02020603050405020304" pitchFamily="18" charset="0"/>
                <a:cs typeface="Times New Roman" panose="02020603050405020304" pitchFamily="18" charset="0"/>
              </a:rPr>
              <a:t>Quadratic SVM returned an accuracy rate of </a:t>
            </a:r>
            <a:r>
              <a:rPr lang="en-US" sz="2500" b="1" dirty="0" smtClean="0">
                <a:latin typeface="Times New Roman" panose="02020603050405020304" pitchFamily="18" charset="0"/>
                <a:cs typeface="Times New Roman" panose="02020603050405020304" pitchFamily="18" charset="0"/>
              </a:rPr>
              <a:t>94.1%</a:t>
            </a:r>
          </a:p>
          <a:p>
            <a:endParaRPr lang="en-US" sz="2500" b="1" dirty="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Model tested with second take showed an accuracy rate of </a:t>
            </a:r>
            <a:r>
              <a:rPr lang="en-US" sz="2500" b="1" dirty="0" smtClean="0">
                <a:latin typeface="Times New Roman" panose="02020603050405020304" pitchFamily="18" charset="0"/>
                <a:cs typeface="Times New Roman" panose="02020603050405020304" pitchFamily="18" charset="0"/>
              </a:rPr>
              <a:t>89.2%</a:t>
            </a:r>
            <a:endParaRPr lang="en-US" sz="2500" b="1" dirty="0">
              <a:latin typeface="Times New Roman" panose="02020603050405020304" pitchFamily="18" charset="0"/>
              <a:cs typeface="Times New Roman" panose="02020603050405020304" pitchFamily="18" charset="0"/>
            </a:endParaRPr>
          </a:p>
        </p:txBody>
      </p:sp>
      <p:pic>
        <p:nvPicPr>
          <p:cNvPr id="69" name="Picture 68"/>
          <p:cNvPicPr>
            <a:picLocks noChangeAspect="1"/>
          </p:cNvPicPr>
          <p:nvPr/>
        </p:nvPicPr>
        <p:blipFill>
          <a:blip r:embed="rId11"/>
          <a:stretch>
            <a:fillRect/>
          </a:stretch>
        </p:blipFill>
        <p:spPr>
          <a:xfrm>
            <a:off x="36533861" y="21769015"/>
            <a:ext cx="2282831" cy="426871"/>
          </a:xfrm>
          <a:prstGeom prst="rect">
            <a:avLst/>
          </a:prstGeom>
        </p:spPr>
      </p:pic>
      <p:sp>
        <p:nvSpPr>
          <p:cNvPr id="117" name="Text Placeholder 33"/>
          <p:cNvSpPr txBox="1">
            <a:spLocks/>
          </p:cNvSpPr>
          <p:nvPr/>
        </p:nvSpPr>
        <p:spPr>
          <a:xfrm>
            <a:off x="760736" y="48444169"/>
            <a:ext cx="10118733" cy="400107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This confirmed that thoughts could indeed be classified and a thought prediction model could be created.</a:t>
            </a:r>
          </a:p>
          <a:p>
            <a:endParaRPr lang="en-US" dirty="0"/>
          </a:p>
          <a:p>
            <a:endParaRPr lang="en-US" dirty="0"/>
          </a:p>
          <a:p>
            <a:endParaRPr lang="en-US" dirty="0"/>
          </a:p>
          <a:p>
            <a:endParaRPr lang="en-US" dirty="0" smtClean="0"/>
          </a:p>
          <a:p>
            <a:endParaRPr lang="en-US" dirty="0" smtClean="0"/>
          </a:p>
          <a:p>
            <a:pPr marL="1828725" lvl="1" indent="-342900">
              <a:buFont typeface="Arial"/>
              <a:buChar char="•"/>
            </a:pPr>
            <a:endParaRPr lang="en-US" dirty="0"/>
          </a:p>
        </p:txBody>
      </p:sp>
      <p:sp>
        <p:nvSpPr>
          <p:cNvPr id="118" name="TextBox 117"/>
          <p:cNvSpPr txBox="1"/>
          <p:nvPr/>
        </p:nvSpPr>
        <p:spPr>
          <a:xfrm>
            <a:off x="-2397073" y="54947631"/>
            <a:ext cx="3546828"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Parallel Coordinate Plot </a:t>
            </a:r>
            <a:r>
              <a:rPr lang="mr-IN"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shows the variance in each electrode</a:t>
            </a:r>
            <a:endParaRPr lang="en-US" sz="2000" dirty="0">
              <a:latin typeface="Times New Roman" panose="02020603050405020304" pitchFamily="18" charset="0"/>
              <a:cs typeface="Times New Roman" panose="02020603050405020304" pitchFamily="18" charset="0"/>
            </a:endParaRPr>
          </a:p>
        </p:txBody>
      </p:sp>
      <p:pic>
        <p:nvPicPr>
          <p:cNvPr id="119" name="Picture 118"/>
          <p:cNvPicPr>
            <a:picLocks noChangeAspect="1"/>
          </p:cNvPicPr>
          <p:nvPr/>
        </p:nvPicPr>
        <p:blipFill>
          <a:blip r:embed="rId12"/>
          <a:stretch>
            <a:fillRect/>
          </a:stretch>
        </p:blipFill>
        <p:spPr>
          <a:xfrm>
            <a:off x="2079195" y="55014092"/>
            <a:ext cx="624725" cy="705335"/>
          </a:xfrm>
          <a:prstGeom prst="rect">
            <a:avLst/>
          </a:prstGeom>
        </p:spPr>
      </p:pic>
      <p:sp>
        <p:nvSpPr>
          <p:cNvPr id="120" name="TextBox 119"/>
          <p:cNvSpPr txBox="1"/>
          <p:nvPr/>
        </p:nvSpPr>
        <p:spPr>
          <a:xfrm>
            <a:off x="2820379" y="54947631"/>
            <a:ext cx="745216" cy="707886"/>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Dogs</a:t>
            </a:r>
          </a:p>
          <a:p>
            <a:r>
              <a:rPr lang="en-US" sz="2000" dirty="0" smtClean="0">
                <a:latin typeface="Times New Roman" panose="02020603050405020304" pitchFamily="18" charset="0"/>
                <a:cs typeface="Times New Roman" panose="02020603050405020304" pitchFamily="18" charset="0"/>
              </a:rPr>
              <a:t>Trees</a:t>
            </a:r>
            <a:endParaRPr lang="en-US" sz="2000" dirty="0">
              <a:latin typeface="Times New Roman" panose="02020603050405020304" pitchFamily="18" charset="0"/>
              <a:cs typeface="Times New Roman" panose="02020603050405020304" pitchFamily="18" charset="0"/>
            </a:endParaRPr>
          </a:p>
        </p:txBody>
      </p:sp>
      <p:pic>
        <p:nvPicPr>
          <p:cNvPr id="121" name="Picture 120"/>
          <p:cNvPicPr>
            <a:picLocks noChangeAspect="1"/>
          </p:cNvPicPr>
          <p:nvPr/>
        </p:nvPicPr>
        <p:blipFill>
          <a:blip r:embed="rId13"/>
          <a:stretch>
            <a:fillRect/>
          </a:stretch>
        </p:blipFill>
        <p:spPr>
          <a:xfrm>
            <a:off x="-3000974" y="51873200"/>
            <a:ext cx="7307753" cy="2870274"/>
          </a:xfrm>
          <a:prstGeom prst="rect">
            <a:avLst/>
          </a:prstGeom>
        </p:spPr>
      </p:pic>
      <p:sp>
        <p:nvSpPr>
          <p:cNvPr id="131" name="Text Placeholder 40"/>
          <p:cNvSpPr>
            <a:spLocks noGrp="1"/>
          </p:cNvSpPr>
          <p:nvPr>
            <p:ph type="body" sz="quarter" idx="25"/>
          </p:nvPr>
        </p:nvSpPr>
        <p:spPr>
          <a:xfrm>
            <a:off x="33171264" y="22639876"/>
            <a:ext cx="10092489" cy="754045"/>
          </a:xfrm>
          <a:ln/>
        </p:spPr>
        <p:style>
          <a:lnRef idx="1">
            <a:schemeClr val="accent4"/>
          </a:lnRef>
          <a:fillRef idx="3">
            <a:schemeClr val="accent4"/>
          </a:fillRef>
          <a:effectRef idx="2">
            <a:schemeClr val="accent4"/>
          </a:effectRef>
          <a:fontRef idx="minor">
            <a:schemeClr val="lt1"/>
          </a:fontRef>
        </p:style>
        <p:txBody>
          <a:bodyPr/>
          <a:lstStyle/>
          <a:p>
            <a:r>
              <a:rPr lang="en-US" u="none" dirty="0" smtClean="0"/>
              <a:t>5. Future Works and Conclusion</a:t>
            </a:r>
            <a:endParaRPr lang="en-US" u="none" dirty="0"/>
          </a:p>
        </p:txBody>
      </p:sp>
      <p:sp>
        <p:nvSpPr>
          <p:cNvPr id="132" name="TextBox 131"/>
          <p:cNvSpPr txBox="1"/>
          <p:nvPr/>
        </p:nvSpPr>
        <p:spPr>
          <a:xfrm>
            <a:off x="33279906" y="23566984"/>
            <a:ext cx="9995044" cy="2785378"/>
          </a:xfrm>
          <a:prstGeom prst="rect">
            <a:avLst/>
          </a:prstGeom>
          <a:noFill/>
        </p:spPr>
        <p:txBody>
          <a:bodyPr wrap="none" rtlCol="0">
            <a:spAutoFit/>
          </a:bodyPr>
          <a:lstStyle/>
          <a:p>
            <a:pPr marL="342900" indent="-342900">
              <a:buFont typeface="Arial"/>
              <a:buChar char="•"/>
            </a:pPr>
            <a:r>
              <a:rPr lang="en-US" sz="2500" dirty="0" smtClean="0">
                <a:latin typeface="Times New Roman" panose="02020603050405020304" pitchFamily="18" charset="0"/>
                <a:cs typeface="Times New Roman" panose="02020603050405020304" pitchFamily="18" charset="0"/>
              </a:rPr>
              <a:t>Depending on data criteria, these models can be tuned for an individual</a:t>
            </a:r>
          </a:p>
          <a:p>
            <a:r>
              <a:rPr lang="en-US" sz="2500" dirty="0" smtClean="0">
                <a:latin typeface="Times New Roman" panose="02020603050405020304" pitchFamily="18" charset="0"/>
                <a:cs typeface="Times New Roman" panose="02020603050405020304" pitchFamily="18" charset="0"/>
              </a:rPr>
              <a:t>     and used for thought classification in that context.</a:t>
            </a:r>
          </a:p>
          <a:p>
            <a:pPr marL="342900" indent="-342900">
              <a:buFont typeface="Arial"/>
              <a:buChar char="•"/>
            </a:pPr>
            <a:r>
              <a:rPr lang="en-US" sz="2500" dirty="0" smtClean="0">
                <a:latin typeface="Times New Roman" panose="02020603050405020304" pitchFamily="18" charset="0"/>
                <a:cs typeface="Times New Roman" panose="02020603050405020304" pitchFamily="18" charset="0"/>
              </a:rPr>
              <a:t>Ugly Duckling Theorem can be easily put in check with the methods</a:t>
            </a:r>
          </a:p>
          <a:p>
            <a:r>
              <a:rPr lang="en-US" sz="2500" dirty="0" smtClean="0">
                <a:latin typeface="Times New Roman" panose="02020603050405020304" pitchFamily="18" charset="0"/>
                <a:cs typeface="Times New Roman" panose="02020603050405020304" pitchFamily="18" charset="0"/>
              </a:rPr>
              <a:t>     presented.</a:t>
            </a:r>
          </a:p>
          <a:p>
            <a:pPr marL="342900" indent="-342900">
              <a:buFont typeface="Arial"/>
              <a:buChar char="•"/>
            </a:pPr>
            <a:r>
              <a:rPr lang="en-US" sz="2500" dirty="0" smtClean="0">
                <a:latin typeface="Times New Roman" panose="02020603050405020304" pitchFamily="18" charset="0"/>
                <a:cs typeface="Times New Roman" panose="02020603050405020304" pitchFamily="18" charset="0"/>
              </a:rPr>
              <a:t>Possible </a:t>
            </a:r>
            <a:r>
              <a:rPr lang="en-US" sz="2500" dirty="0" smtClean="0">
                <a:latin typeface="Times New Roman" panose="02020603050405020304" pitchFamily="18" charset="0"/>
                <a:cs typeface="Times New Roman" panose="02020603050405020304" pitchFamily="18" charset="0"/>
              </a:rPr>
              <a:t>usage: communicative device for patients suffering from </a:t>
            </a:r>
            <a:r>
              <a:rPr lang="en-US" sz="2500" dirty="0" err="1" smtClean="0">
                <a:latin typeface="Times New Roman" panose="02020603050405020304" pitchFamily="18" charset="0"/>
                <a:cs typeface="Times New Roman" panose="02020603050405020304" pitchFamily="18" charset="0"/>
              </a:rPr>
              <a:t>Broca’s</a:t>
            </a:r>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     Aphasia, </a:t>
            </a:r>
            <a:r>
              <a:rPr lang="en-US" sz="2500" dirty="0" smtClean="0">
                <a:latin typeface="Times New Roman" panose="02020603050405020304" pitchFamily="18" charset="0"/>
                <a:cs typeface="Times New Roman" panose="02020603050405020304" pitchFamily="18" charset="0"/>
              </a:rPr>
              <a:t>neuroscience </a:t>
            </a:r>
            <a:r>
              <a:rPr lang="en-US" sz="2500" dirty="0" smtClean="0">
                <a:latin typeface="Times New Roman" panose="02020603050405020304" pitchFamily="18" charset="0"/>
                <a:cs typeface="Times New Roman" panose="02020603050405020304" pitchFamily="18" charset="0"/>
              </a:rPr>
              <a:t>research, </a:t>
            </a:r>
            <a:r>
              <a:rPr lang="en-US" sz="2500" dirty="0" smtClean="0">
                <a:latin typeface="Times New Roman" panose="02020603050405020304" pitchFamily="18" charset="0"/>
                <a:cs typeface="Times New Roman" panose="02020603050405020304" pitchFamily="18" charset="0"/>
              </a:rPr>
              <a:t>and expanded development of </a:t>
            </a:r>
          </a:p>
          <a:p>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endogenous and exogenous BCI.</a:t>
            </a:r>
          </a:p>
        </p:txBody>
      </p:sp>
      <p:grpSp>
        <p:nvGrpSpPr>
          <p:cNvPr id="45" name="Group 44"/>
          <p:cNvGrpSpPr/>
          <p:nvPr/>
        </p:nvGrpSpPr>
        <p:grpSpPr>
          <a:xfrm>
            <a:off x="33511498" y="14186528"/>
            <a:ext cx="9924631" cy="2035518"/>
            <a:chOff x="33513722" y="18303279"/>
            <a:chExt cx="9924631" cy="2035518"/>
          </a:xfrm>
        </p:grpSpPr>
        <p:sp>
          <p:nvSpPr>
            <p:cNvPr id="27" name="TextBox 26"/>
            <p:cNvSpPr txBox="1"/>
            <p:nvPr/>
          </p:nvSpPr>
          <p:spPr>
            <a:xfrm>
              <a:off x="33513722" y="18303279"/>
              <a:ext cx="9924631" cy="2015936"/>
            </a:xfrm>
            <a:prstGeom prst="rect">
              <a:avLst/>
            </a:prstGeom>
            <a:noFill/>
          </p:spPr>
          <p:txBody>
            <a:bodyPr wrap="none" rtlCol="0">
              <a:spAutoFit/>
            </a:bodyPr>
            <a:lstStyle/>
            <a:p>
              <a:r>
                <a:rPr lang="en-US" sz="2500" dirty="0" smtClean="0">
                  <a:latin typeface="Times New Roman" panose="02020603050405020304" pitchFamily="18" charset="0"/>
                  <a:cs typeface="Times New Roman" panose="02020603050405020304" pitchFamily="18" charset="0"/>
                </a:rPr>
                <a:t>Collected data while subject viewed these toppings on the following pizza: </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Anchovies  (0)	</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Bacon  (1)</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Canadian Bacon  (2)</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Grilled Chicken  (3)</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Ground Beef  (4)</a:t>
              </a:r>
            </a:p>
          </p:txBody>
        </p:sp>
        <p:sp>
          <p:nvSpPr>
            <p:cNvPr id="3" name="TextBox 2"/>
            <p:cNvSpPr txBox="1"/>
            <p:nvPr/>
          </p:nvSpPr>
          <p:spPr>
            <a:xfrm>
              <a:off x="38912668" y="18707581"/>
              <a:ext cx="4364921" cy="1631216"/>
            </a:xfrm>
            <a:prstGeom prst="rect">
              <a:avLst/>
            </a:prstGeom>
            <a:noFill/>
          </p:spPr>
          <p:txBody>
            <a:bodyPr wrap="square" rtlCol="0">
              <a:spAutoFit/>
            </a:bodyPr>
            <a:lstStyle/>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Ham (5)</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Italian Sausage (6)</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Pepperoni (7)</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Prosciutto (8)</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Spicy Italian Sausage (9)</a:t>
              </a:r>
              <a:endParaRPr lang="en-US" sz="2000" dirty="0">
                <a:latin typeface="Times New Roman" panose="02020603050405020304" pitchFamily="18" charset="0"/>
                <a:cs typeface="Times New Roman" panose="02020603050405020304" pitchFamily="18" charset="0"/>
              </a:endParaRPr>
            </a:p>
          </p:txBody>
        </p:sp>
      </p:grpSp>
      <p:sp>
        <p:nvSpPr>
          <p:cNvPr id="15" name="Round Same Side Corner Rectangle 14"/>
          <p:cNvSpPr/>
          <p:nvPr/>
        </p:nvSpPr>
        <p:spPr>
          <a:xfrm>
            <a:off x="538334" y="4857726"/>
            <a:ext cx="10142373" cy="740166"/>
          </a:xfrm>
          <a:prstGeom prst="round2SameRect">
            <a:avLst>
              <a:gd name="adj1" fmla="val 26662"/>
              <a:gd name="adj2" fmla="val 3332"/>
            </a:avLst>
          </a:prstGeom>
        </p:spPr>
        <p:style>
          <a:lnRef idx="1">
            <a:schemeClr val="accent4"/>
          </a:lnRef>
          <a:fillRef idx="3">
            <a:schemeClr val="accent4"/>
          </a:fillRef>
          <a:effectRef idx="2">
            <a:schemeClr val="accent4"/>
          </a:effectRef>
          <a:fontRef idx="minor">
            <a:schemeClr val="lt1"/>
          </a:fontRef>
        </p:style>
        <p:txBody>
          <a:bodyPr rtlCol="0" anchor="ctr"/>
          <a:lstStyle/>
          <a:p>
            <a:pPr algn="r"/>
            <a:endParaRPr lang="en-US" dirty="0"/>
          </a:p>
        </p:txBody>
      </p:sp>
      <p:sp>
        <p:nvSpPr>
          <p:cNvPr id="13" name="Text Placeholder 12"/>
          <p:cNvSpPr>
            <a:spLocks noGrp="1"/>
          </p:cNvSpPr>
          <p:nvPr>
            <p:ph type="body" sz="quarter" idx="11"/>
          </p:nvPr>
        </p:nvSpPr>
        <p:spPr>
          <a:xfrm>
            <a:off x="561974" y="4804319"/>
            <a:ext cx="10118733" cy="754045"/>
          </a:xfrm>
        </p:spPr>
        <p:txBody>
          <a:bodyPr/>
          <a:lstStyle/>
          <a:p>
            <a:r>
              <a:rPr lang="en-US" u="none" dirty="0" smtClean="0"/>
              <a:t>1. Introduction</a:t>
            </a:r>
            <a:endParaRPr lang="en-US" u="none" dirty="0"/>
          </a:p>
        </p:txBody>
      </p:sp>
      <p:sp>
        <p:nvSpPr>
          <p:cNvPr id="19" name="Text Placeholder 18"/>
          <p:cNvSpPr>
            <a:spLocks noGrp="1"/>
          </p:cNvSpPr>
          <p:nvPr>
            <p:ph type="body" sz="quarter" idx="25"/>
          </p:nvPr>
        </p:nvSpPr>
        <p:spPr>
          <a:xfrm>
            <a:off x="33200078" y="4883935"/>
            <a:ext cx="10092489" cy="754045"/>
          </a:xfrm>
        </p:spPr>
        <p:txBody>
          <a:bodyPr/>
          <a:lstStyle/>
          <a:p>
            <a:endParaRPr lang="en-US" dirty="0"/>
          </a:p>
        </p:txBody>
      </p:sp>
      <p:sp>
        <p:nvSpPr>
          <p:cNvPr id="100" name="Round Same Side Corner Rectangle 99"/>
          <p:cNvSpPr/>
          <p:nvPr/>
        </p:nvSpPr>
        <p:spPr>
          <a:xfrm>
            <a:off x="33148546" y="4883935"/>
            <a:ext cx="10142373" cy="740166"/>
          </a:xfrm>
          <a:prstGeom prst="round2SameRect">
            <a:avLst>
              <a:gd name="adj1" fmla="val 26662"/>
              <a:gd name="adj2" fmla="val 3332"/>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700" b="1" dirty="0" smtClean="0">
                <a:solidFill>
                  <a:schemeClr val="tx1"/>
                </a:solidFill>
              </a:rPr>
              <a:t>4.2 Music </a:t>
            </a:r>
            <a:r>
              <a:rPr lang="en-US" sz="3700" b="1" i="1" dirty="0" smtClean="0">
                <a:solidFill>
                  <a:schemeClr val="tx1"/>
                </a:solidFill>
              </a:rPr>
              <a:t>(continued) </a:t>
            </a:r>
            <a:endParaRPr lang="en-US" sz="3700" b="1" i="1" dirty="0">
              <a:solidFill>
                <a:schemeClr val="tx1"/>
              </a:solidFill>
            </a:endParaRPr>
          </a:p>
        </p:txBody>
      </p:sp>
      <p:sp>
        <p:nvSpPr>
          <p:cNvPr id="22" name="Round Single Corner Rectangle 21"/>
          <p:cNvSpPr/>
          <p:nvPr/>
        </p:nvSpPr>
        <p:spPr>
          <a:xfrm flipH="1">
            <a:off x="11262482" y="4887899"/>
            <a:ext cx="10464389" cy="767924"/>
          </a:xfrm>
          <a:prstGeom prst="round1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103" name="Text Placeholder 12"/>
          <p:cNvSpPr>
            <a:spLocks noGrp="1"/>
          </p:cNvSpPr>
          <p:nvPr>
            <p:ph type="body" sz="quarter" idx="11"/>
          </p:nvPr>
        </p:nvSpPr>
        <p:spPr>
          <a:xfrm>
            <a:off x="11385018" y="4872010"/>
            <a:ext cx="10118733" cy="754045"/>
          </a:xfrm>
        </p:spPr>
        <p:txBody>
          <a:bodyPr/>
          <a:lstStyle/>
          <a:p>
            <a:r>
              <a:rPr lang="en-US" u="none" dirty="0" smtClean="0"/>
              <a:t>3</a:t>
            </a:r>
            <a:r>
              <a:rPr lang="en-US" u="none" dirty="0" smtClean="0"/>
              <a:t>.1 Implementation </a:t>
            </a:r>
            <a:r>
              <a:rPr lang="en-US" i="1" u="none" dirty="0" smtClean="0"/>
              <a:t>(continued)</a:t>
            </a:r>
            <a:endParaRPr lang="en-US" u="none" dirty="0"/>
          </a:p>
        </p:txBody>
      </p:sp>
      <p:grpSp>
        <p:nvGrpSpPr>
          <p:cNvPr id="102" name="Group 101"/>
          <p:cNvGrpSpPr/>
          <p:nvPr/>
        </p:nvGrpSpPr>
        <p:grpSpPr>
          <a:xfrm>
            <a:off x="-3081550" y="56145513"/>
            <a:ext cx="5492939" cy="4887092"/>
            <a:chOff x="20314263" y="6303936"/>
            <a:chExt cx="7860269" cy="6457369"/>
          </a:xfrm>
        </p:grpSpPr>
        <p:pic>
          <p:nvPicPr>
            <p:cNvPr id="104" name="Picture 2">
              <a:extLst>
                <a:ext uri="{FF2B5EF4-FFF2-40B4-BE49-F238E27FC236}">
                  <a16:creationId xmlns="" xmlns:a16="http://schemas.microsoft.com/office/drawing/2014/main" id="{99A7E3AC-97B8-EE48-8409-4E688225EC1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499660" y="6678135"/>
              <a:ext cx="7674872" cy="608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TextBox 32">
              <a:extLst>
                <a:ext uri="{FF2B5EF4-FFF2-40B4-BE49-F238E27FC236}">
                  <a16:creationId xmlns="" xmlns:a16="http://schemas.microsoft.com/office/drawing/2014/main" id="{0CDD13B6-7FE6-BB40-A080-C4447790AEB9}"/>
                </a:ext>
              </a:extLst>
            </p:cNvPr>
            <p:cNvSpPr txBox="1">
              <a:spLocks noChangeArrowheads="1"/>
            </p:cNvSpPr>
            <p:nvPr/>
          </p:nvSpPr>
          <p:spPr bwMode="auto">
            <a:xfrm>
              <a:off x="20314263" y="6303936"/>
              <a:ext cx="7620320" cy="36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1800" b="1" dirty="0"/>
                <a:t>EEG data grouping from AF3 and F7 sensors</a:t>
              </a:r>
            </a:p>
          </p:txBody>
        </p:sp>
        <p:sp>
          <p:nvSpPr>
            <p:cNvPr id="108" name="Rectangle 107">
              <a:extLst>
                <a:ext uri="{FF2B5EF4-FFF2-40B4-BE49-F238E27FC236}">
                  <a16:creationId xmlns="" xmlns:a16="http://schemas.microsoft.com/office/drawing/2014/main" id="{3880AA9A-1AD0-4249-BFE7-A9A17C1CFB6C}"/>
                </a:ext>
              </a:extLst>
            </p:cNvPr>
            <p:cNvSpPr/>
            <p:nvPr/>
          </p:nvSpPr>
          <p:spPr bwMode="auto">
            <a:xfrm>
              <a:off x="21168947" y="7128628"/>
              <a:ext cx="1349375" cy="1231900"/>
            </a:xfrm>
            <a:prstGeom prst="rect">
              <a:avLst/>
            </a:prstGeom>
            <a:solidFill>
              <a:schemeClr val="bg1">
                <a:lumMod val="85000"/>
              </a:schemeClr>
            </a:solidFill>
            <a:ln>
              <a:solidFill>
                <a:schemeClr val="tx2"/>
              </a:solid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0" name="Rectangle 109">
              <a:extLst>
                <a:ext uri="{FF2B5EF4-FFF2-40B4-BE49-F238E27FC236}">
                  <a16:creationId xmlns="" xmlns:a16="http://schemas.microsoft.com/office/drawing/2014/main" id="{C8951243-8350-1F48-81F7-9693473DCE33}"/>
                </a:ext>
              </a:extLst>
            </p:cNvPr>
            <p:cNvSpPr/>
            <p:nvPr/>
          </p:nvSpPr>
          <p:spPr bwMode="auto">
            <a:xfrm>
              <a:off x="21408660" y="7379453"/>
              <a:ext cx="274637" cy="274637"/>
            </a:xfrm>
            <a:prstGeom prst="rect">
              <a:avLst/>
            </a:prstGeom>
            <a:solidFill>
              <a:srgbClr val="0070C0"/>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2" name="Rectangle 111">
              <a:extLst>
                <a:ext uri="{FF2B5EF4-FFF2-40B4-BE49-F238E27FC236}">
                  <a16:creationId xmlns="" xmlns:a16="http://schemas.microsoft.com/office/drawing/2014/main" id="{4582F363-B76E-6948-8D51-AB693DFD4E29}"/>
                </a:ext>
              </a:extLst>
            </p:cNvPr>
            <p:cNvSpPr/>
            <p:nvPr/>
          </p:nvSpPr>
          <p:spPr bwMode="auto">
            <a:xfrm>
              <a:off x="21408660" y="7892215"/>
              <a:ext cx="274637" cy="277813"/>
            </a:xfrm>
            <a:prstGeom prst="rect">
              <a:avLst/>
            </a:prstGeom>
            <a:solidFill>
              <a:srgbClr val="D45100"/>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7" name="TextBox 69">
              <a:extLst>
                <a:ext uri="{FF2B5EF4-FFF2-40B4-BE49-F238E27FC236}">
                  <a16:creationId xmlns="" xmlns:a16="http://schemas.microsoft.com/office/drawing/2014/main" id="{537BAA6E-4913-E24B-8843-4BECA72DE6AF}"/>
                </a:ext>
              </a:extLst>
            </p:cNvPr>
            <p:cNvSpPr txBox="1">
              <a:spLocks noChangeArrowheads="1"/>
            </p:cNvSpPr>
            <p:nvPr/>
          </p:nvSpPr>
          <p:spPr bwMode="auto">
            <a:xfrm>
              <a:off x="21719930" y="7289498"/>
              <a:ext cx="1107144" cy="44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600" dirty="0" smtClean="0"/>
                <a:t>- dog</a:t>
              </a:r>
              <a:endParaRPr lang="en-US" altLang="en-US" sz="1600" dirty="0"/>
            </a:p>
          </p:txBody>
        </p:sp>
        <p:sp>
          <p:nvSpPr>
            <p:cNvPr id="139" name="TextBox 70">
              <a:extLst>
                <a:ext uri="{FF2B5EF4-FFF2-40B4-BE49-F238E27FC236}">
                  <a16:creationId xmlns="" xmlns:a16="http://schemas.microsoft.com/office/drawing/2014/main" id="{EE833C6C-03D4-0C43-8F08-04AC9DA15835}"/>
                </a:ext>
              </a:extLst>
            </p:cNvPr>
            <p:cNvSpPr txBox="1">
              <a:spLocks noChangeArrowheads="1"/>
            </p:cNvSpPr>
            <p:nvPr/>
          </p:nvSpPr>
          <p:spPr bwMode="auto">
            <a:xfrm>
              <a:off x="21682490" y="7759085"/>
              <a:ext cx="1087168" cy="467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700" dirty="0"/>
                <a:t>- tree</a:t>
              </a:r>
            </a:p>
          </p:txBody>
        </p:sp>
      </p:grpSp>
      <p:cxnSp>
        <p:nvCxnSpPr>
          <p:cNvPr id="140" name="Straight Connector 139">
            <a:extLst>
              <a:ext uri="{FF2B5EF4-FFF2-40B4-BE49-F238E27FC236}">
                <a16:creationId xmlns="" xmlns:a16="http://schemas.microsoft.com/office/drawing/2014/main" id="{E2BEBB85-4583-3744-B416-75412A8D4028}"/>
              </a:ext>
            </a:extLst>
          </p:cNvPr>
          <p:cNvCxnSpPr>
            <a:cxnSpLocks/>
          </p:cNvCxnSpPr>
          <p:nvPr/>
        </p:nvCxnSpPr>
        <p:spPr bwMode="auto">
          <a:xfrm flipV="1">
            <a:off x="-2484277" y="57261920"/>
            <a:ext cx="4895666" cy="3242040"/>
          </a:xfrm>
          <a:prstGeom prst="line">
            <a:avLst/>
          </a:prstGeom>
          <a:ln>
            <a:solidFill>
              <a:schemeClr val="tx2">
                <a:lumMod val="65000"/>
                <a:lumOff val="35000"/>
              </a:schemeClr>
            </a:solidFill>
          </a:ln>
          <a:effectLst>
            <a:outerShdw blurRad="40000" dist="2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141" name="TextBox 140"/>
          <p:cNvSpPr txBox="1"/>
          <p:nvPr/>
        </p:nvSpPr>
        <p:spPr>
          <a:xfrm>
            <a:off x="6960929" y="55600475"/>
            <a:ext cx="4238163"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 clustering of the data shows that a </a:t>
            </a:r>
          </a:p>
          <a:p>
            <a:r>
              <a:rPr lang="en-US" sz="2000" dirty="0" smtClean="0">
                <a:latin typeface="Times New Roman" panose="02020603050405020304" pitchFamily="18" charset="0"/>
                <a:cs typeface="Times New Roman" panose="02020603050405020304" pitchFamily="18" charset="0"/>
              </a:rPr>
              <a:t>Linear SVM will work wel</a:t>
            </a:r>
            <a:r>
              <a:rPr lang="en-US" sz="2000" dirty="0">
                <a:latin typeface="Times New Roman" panose="02020603050405020304" pitchFamily="18" charset="0"/>
                <a:cs typeface="Times New Roman" panose="02020603050405020304" pitchFamily="18" charset="0"/>
              </a:rPr>
              <a:t>l</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grpSp>
        <p:nvGrpSpPr>
          <p:cNvPr id="173" name="Group 172"/>
          <p:cNvGrpSpPr/>
          <p:nvPr/>
        </p:nvGrpSpPr>
        <p:grpSpPr>
          <a:xfrm>
            <a:off x="22643999" y="5911246"/>
            <a:ext cx="9965406" cy="12411110"/>
            <a:chOff x="22472979" y="8182318"/>
            <a:chExt cx="9965406" cy="12411110"/>
          </a:xfrm>
        </p:grpSpPr>
        <p:sp>
          <p:nvSpPr>
            <p:cNvPr id="122" name="TextBox 121"/>
            <p:cNvSpPr txBox="1"/>
            <p:nvPr/>
          </p:nvSpPr>
          <p:spPr>
            <a:xfrm>
              <a:off x="26519196" y="12047919"/>
              <a:ext cx="1771516" cy="477054"/>
            </a:xfrm>
            <a:prstGeom prst="rect">
              <a:avLst/>
            </a:prstGeom>
            <a:noFill/>
          </p:spPr>
          <p:txBody>
            <a:bodyPr wrap="square" rtlCol="0">
              <a:spAutoFit/>
            </a:bodyPr>
            <a:lstStyle/>
            <a:p>
              <a:r>
                <a:rPr lang="en-US" sz="2500" dirty="0" smtClean="0">
                  <a:latin typeface="Times New Roman"/>
                  <a:cs typeface="Times New Roman"/>
                </a:rPr>
                <a:t>Subject 1</a:t>
              </a:r>
              <a:endParaRPr lang="en-US" sz="2500" dirty="0">
                <a:latin typeface="Times New Roman"/>
                <a:cs typeface="Times New Roman"/>
              </a:endParaRPr>
            </a:p>
          </p:txBody>
        </p:sp>
        <p:pic>
          <p:nvPicPr>
            <p:cNvPr id="123" name="Picture 122" descr="Piers_Parallel_formatted.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742586" y="12813951"/>
              <a:ext cx="4276543" cy="3368869"/>
            </a:xfrm>
            <a:prstGeom prst="rect">
              <a:avLst/>
            </a:prstGeom>
          </p:spPr>
        </p:pic>
        <p:sp>
          <p:nvSpPr>
            <p:cNvPr id="124" name="TextBox 123"/>
            <p:cNvSpPr txBox="1"/>
            <p:nvPr/>
          </p:nvSpPr>
          <p:spPr>
            <a:xfrm>
              <a:off x="26519196" y="16209933"/>
              <a:ext cx="1897620" cy="477054"/>
            </a:xfrm>
            <a:prstGeom prst="rect">
              <a:avLst/>
            </a:prstGeom>
            <a:noFill/>
          </p:spPr>
          <p:txBody>
            <a:bodyPr wrap="square" rtlCol="0">
              <a:spAutoFit/>
            </a:bodyPr>
            <a:lstStyle/>
            <a:p>
              <a:r>
                <a:rPr lang="en-US" sz="2500" dirty="0" smtClean="0">
                  <a:latin typeface="Times New Roman"/>
                  <a:cs typeface="Times New Roman"/>
                </a:rPr>
                <a:t>Subject 2</a:t>
              </a:r>
              <a:endParaRPr lang="en-US" sz="2500" dirty="0">
                <a:latin typeface="Times New Roman"/>
                <a:cs typeface="Times New Roman"/>
              </a:endParaRPr>
            </a:p>
          </p:txBody>
        </p:sp>
        <p:pic>
          <p:nvPicPr>
            <p:cNvPr id="125" name="Picture 124" descr="Viraat_parallel_format.png"/>
            <p:cNvPicPr>
              <a:picLocks noChangeAspect="1"/>
            </p:cNvPicPr>
            <p:nvPr/>
          </p:nvPicPr>
          <p:blipFill rotWithShape="1">
            <a:blip r:embed="rId16">
              <a:extLst>
                <a:ext uri="{28A0092B-C50C-407E-A947-70E740481C1C}">
                  <a14:useLocalDpi xmlns:a14="http://schemas.microsoft.com/office/drawing/2010/main" val="0"/>
                </a:ext>
              </a:extLst>
            </a:blip>
            <a:srcRect r="16013"/>
            <a:stretch/>
          </p:blipFill>
          <p:spPr>
            <a:xfrm>
              <a:off x="22472979" y="8330031"/>
              <a:ext cx="4995027" cy="3717888"/>
            </a:xfrm>
            <a:prstGeom prst="rect">
              <a:avLst/>
            </a:prstGeom>
          </p:spPr>
        </p:pic>
        <p:pic>
          <p:nvPicPr>
            <p:cNvPr id="128" name="Picture 127"/>
            <p:cNvPicPr>
              <a:picLocks noChangeAspect="1"/>
            </p:cNvPicPr>
            <p:nvPr/>
          </p:nvPicPr>
          <p:blipFill>
            <a:blip r:embed="rId17"/>
            <a:stretch>
              <a:fillRect/>
            </a:stretch>
          </p:blipFill>
          <p:spPr>
            <a:xfrm>
              <a:off x="26868086" y="12764925"/>
              <a:ext cx="806279" cy="1632715"/>
            </a:xfrm>
            <a:prstGeom prst="rect">
              <a:avLst/>
            </a:prstGeom>
          </p:spPr>
        </p:pic>
        <p:sp>
          <p:nvSpPr>
            <p:cNvPr id="101" name="TextBox 100"/>
            <p:cNvSpPr txBox="1"/>
            <p:nvPr/>
          </p:nvSpPr>
          <p:spPr>
            <a:xfrm>
              <a:off x="26657429" y="20116374"/>
              <a:ext cx="1771516" cy="477054"/>
            </a:xfrm>
            <a:prstGeom prst="rect">
              <a:avLst/>
            </a:prstGeom>
            <a:noFill/>
          </p:spPr>
          <p:txBody>
            <a:bodyPr wrap="square" rtlCol="0">
              <a:spAutoFit/>
            </a:bodyPr>
            <a:lstStyle/>
            <a:p>
              <a:r>
                <a:rPr lang="en-US" sz="2500" dirty="0" smtClean="0">
                  <a:latin typeface="Times New Roman"/>
                  <a:cs typeface="Times New Roman"/>
                </a:rPr>
                <a:t>Subject </a:t>
              </a:r>
              <a:r>
                <a:rPr lang="en-US" sz="2500" dirty="0" smtClean="0">
                  <a:latin typeface="Times New Roman"/>
                  <a:cs typeface="Times New Roman"/>
                </a:rPr>
                <a:t>3</a:t>
              </a:r>
              <a:endParaRPr lang="en-US" sz="2500" dirty="0">
                <a:latin typeface="Times New Roman"/>
                <a:cs typeface="Times New Roman"/>
              </a:endParaRPr>
            </a:p>
          </p:txBody>
        </p:sp>
        <p:pic>
          <p:nvPicPr>
            <p:cNvPr id="142" name="Picture 141" descr="Viraat_scatterplo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7468006" y="8182318"/>
              <a:ext cx="4970379" cy="4014811"/>
            </a:xfrm>
            <a:prstGeom prst="rect">
              <a:avLst/>
            </a:prstGeom>
          </p:spPr>
        </p:pic>
        <p:pic>
          <p:nvPicPr>
            <p:cNvPr id="143" name="Picture 142" descr="Viraat_scatterplot_formatt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7848905" y="12498746"/>
              <a:ext cx="4370388" cy="3684074"/>
            </a:xfrm>
            <a:prstGeom prst="rect">
              <a:avLst/>
            </a:prstGeom>
          </p:spPr>
        </p:pic>
        <p:pic>
          <p:nvPicPr>
            <p:cNvPr id="25" name="Picture 24" descr="transparent_2.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913483" y="16803422"/>
              <a:ext cx="4387313" cy="3559395"/>
            </a:xfrm>
            <a:prstGeom prst="rect">
              <a:avLst/>
            </a:prstGeom>
          </p:spPr>
        </p:pic>
        <p:sp>
          <p:nvSpPr>
            <p:cNvPr id="35" name="Rectangle 34"/>
            <p:cNvSpPr/>
            <p:nvPr/>
          </p:nvSpPr>
          <p:spPr>
            <a:xfrm>
              <a:off x="29397712" y="16803422"/>
              <a:ext cx="1546790" cy="8850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4" name="Rectangle 143"/>
            <p:cNvSpPr/>
            <p:nvPr/>
          </p:nvSpPr>
          <p:spPr>
            <a:xfrm>
              <a:off x="29397712" y="12562907"/>
              <a:ext cx="1546790" cy="8850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5" name="Rectangle 144"/>
            <p:cNvSpPr/>
            <p:nvPr/>
          </p:nvSpPr>
          <p:spPr>
            <a:xfrm>
              <a:off x="29397712" y="8272789"/>
              <a:ext cx="1546790" cy="8850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82" name="Group 181"/>
          <p:cNvGrpSpPr/>
          <p:nvPr/>
        </p:nvGrpSpPr>
        <p:grpSpPr>
          <a:xfrm>
            <a:off x="34616467" y="5721075"/>
            <a:ext cx="4579004" cy="6229500"/>
            <a:chOff x="33209183" y="16698792"/>
            <a:chExt cx="4579004" cy="6229500"/>
          </a:xfrm>
        </p:grpSpPr>
        <p:sp>
          <p:nvSpPr>
            <p:cNvPr id="48" name="TextBox 47"/>
            <p:cNvSpPr txBox="1"/>
            <p:nvPr/>
          </p:nvSpPr>
          <p:spPr>
            <a:xfrm>
              <a:off x="34502649" y="16698792"/>
              <a:ext cx="3174273" cy="86177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Accuracy of the Model </a:t>
              </a:r>
              <a:r>
                <a:rPr lang="en-US" sz="2500" dirty="0" smtClean="0">
                  <a:latin typeface="Times New Roman" panose="02020603050405020304" pitchFamily="18" charset="0"/>
                  <a:cs typeface="Times New Roman" panose="02020603050405020304" pitchFamily="18" charset="0"/>
                </a:rPr>
                <a:t>with Markov Models</a:t>
              </a:r>
              <a:endParaRPr lang="en-US" sz="2500" dirty="0">
                <a:latin typeface="Times New Roman" panose="02020603050405020304" pitchFamily="18" charset="0"/>
                <a:cs typeface="Times New Roman" panose="02020603050405020304" pitchFamily="18" charset="0"/>
              </a:endParaRPr>
            </a:p>
          </p:txBody>
        </p:sp>
        <p:sp>
          <p:nvSpPr>
            <p:cNvPr id="146" name="TextBox 145"/>
            <p:cNvSpPr txBox="1"/>
            <p:nvPr/>
          </p:nvSpPr>
          <p:spPr>
            <a:xfrm>
              <a:off x="33209183" y="18326384"/>
              <a:ext cx="407585" cy="3170099"/>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Accuracy</a:t>
              </a:r>
            </a:p>
          </p:txBody>
        </p:sp>
        <p:sp>
          <p:nvSpPr>
            <p:cNvPr id="147" name="TextBox 146"/>
            <p:cNvSpPr txBox="1"/>
            <p:nvPr/>
          </p:nvSpPr>
          <p:spPr>
            <a:xfrm>
              <a:off x="35207973" y="22066518"/>
              <a:ext cx="2580214" cy="86177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Vitebri</a:t>
              </a:r>
              <a:r>
                <a:rPr lang="en-US" sz="2500" dirty="0" smtClean="0">
                  <a:latin typeface="Times New Roman" panose="02020603050405020304" pitchFamily="18" charset="0"/>
                  <a:cs typeface="Times New Roman" panose="02020603050405020304" pitchFamily="18" charset="0"/>
                </a:rPr>
                <a:t> Sets</a:t>
              </a:r>
            </a:p>
            <a:p>
              <a:endParaRPr lang="en-US" sz="2500" dirty="0">
                <a:latin typeface="Times New Roman" panose="02020603050405020304" pitchFamily="18" charset="0"/>
                <a:cs typeface="Times New Roman" panose="02020603050405020304" pitchFamily="18" charset="0"/>
              </a:endParaRPr>
            </a:p>
          </p:txBody>
        </p:sp>
      </p:grpSp>
      <p:sp>
        <p:nvSpPr>
          <p:cNvPr id="71" name="Rectangle 70"/>
          <p:cNvSpPr/>
          <p:nvPr/>
        </p:nvSpPr>
        <p:spPr>
          <a:xfrm>
            <a:off x="16990142" y="11674073"/>
            <a:ext cx="1716176" cy="23886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Text Placeholder 40"/>
          <p:cNvSpPr>
            <a:spLocks noGrp="1"/>
          </p:cNvSpPr>
          <p:nvPr>
            <p:ph type="body" sz="quarter" idx="25"/>
          </p:nvPr>
        </p:nvSpPr>
        <p:spPr>
          <a:xfrm>
            <a:off x="11282040" y="12722792"/>
            <a:ext cx="10092489" cy="754045"/>
          </a:xfrm>
          <a:ln/>
        </p:spPr>
        <p:style>
          <a:lnRef idx="1">
            <a:schemeClr val="accent4"/>
          </a:lnRef>
          <a:fillRef idx="3">
            <a:schemeClr val="accent4"/>
          </a:fillRef>
          <a:effectRef idx="2">
            <a:schemeClr val="accent4"/>
          </a:effectRef>
          <a:fontRef idx="minor">
            <a:schemeClr val="lt1"/>
          </a:fontRef>
        </p:style>
        <p:txBody>
          <a:bodyPr/>
          <a:lstStyle/>
          <a:p>
            <a:r>
              <a:rPr lang="en-US" u="none" dirty="0" smtClean="0"/>
              <a:t>3.3 Frequency Processing	</a:t>
            </a:r>
            <a:endParaRPr lang="en-US" u="none" dirty="0"/>
          </a:p>
        </p:txBody>
      </p:sp>
      <p:sp>
        <p:nvSpPr>
          <p:cNvPr id="74" name="TextBox 73"/>
          <p:cNvSpPr txBox="1"/>
          <p:nvPr/>
        </p:nvSpPr>
        <p:spPr>
          <a:xfrm>
            <a:off x="16260734" y="14384132"/>
            <a:ext cx="3861462" cy="47705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Yule-Walker Equations</a:t>
            </a:r>
            <a:endParaRPr lang="en-US" sz="2500" dirty="0">
              <a:latin typeface="Times New Roman" panose="02020603050405020304" pitchFamily="18" charset="0"/>
              <a:cs typeface="Times New Roman" panose="02020603050405020304" pitchFamily="18" charset="0"/>
            </a:endParaRPr>
          </a:p>
        </p:txBody>
      </p:sp>
      <p:sp>
        <p:nvSpPr>
          <p:cNvPr id="151" name="TextBox 150"/>
          <p:cNvSpPr txBox="1"/>
          <p:nvPr/>
        </p:nvSpPr>
        <p:spPr>
          <a:xfrm>
            <a:off x="16492651" y="20636903"/>
            <a:ext cx="5244537" cy="47705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These values can be fed into classifiers </a:t>
            </a:r>
            <a:endParaRPr lang="en-US" sz="2500" dirty="0">
              <a:latin typeface="Times New Roman" panose="02020603050405020304" pitchFamily="18" charset="0"/>
              <a:cs typeface="Times New Roman" panose="02020603050405020304" pitchFamily="18" charset="0"/>
            </a:endParaRPr>
          </a:p>
        </p:txBody>
      </p:sp>
      <p:pic>
        <p:nvPicPr>
          <p:cNvPr id="77" name="Picture 76"/>
          <p:cNvPicPr>
            <a:picLocks noChangeAspect="1"/>
          </p:cNvPicPr>
          <p:nvPr/>
        </p:nvPicPr>
        <p:blipFill>
          <a:blip r:embed="rId21"/>
          <a:stretch>
            <a:fillRect/>
          </a:stretch>
        </p:blipFill>
        <p:spPr>
          <a:xfrm>
            <a:off x="14070088" y="21744876"/>
            <a:ext cx="4722239" cy="3090920"/>
          </a:xfrm>
          <a:prstGeom prst="rect">
            <a:avLst/>
          </a:prstGeom>
        </p:spPr>
      </p:pic>
      <p:pic>
        <p:nvPicPr>
          <p:cNvPr id="80" name="Picture 79" descr="Screen Shot 2018-05-13 at 10.17.53 AM.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282040" y="14200989"/>
            <a:ext cx="4708473" cy="1149486"/>
          </a:xfrm>
          <a:prstGeom prst="rect">
            <a:avLst/>
          </a:prstGeom>
        </p:spPr>
      </p:pic>
      <p:pic>
        <p:nvPicPr>
          <p:cNvPr id="83" name="Picture 82" descr="Screen Shot 2018-05-13 at 10.21.04 AM.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1669438" y="15705144"/>
            <a:ext cx="5603453" cy="2315878"/>
          </a:xfrm>
          <a:prstGeom prst="rect">
            <a:avLst/>
          </a:prstGeom>
        </p:spPr>
      </p:pic>
      <p:pic>
        <p:nvPicPr>
          <p:cNvPr id="84" name="Picture 83" descr="Screen Shot 2018-05-13 at 10.21.30 AM.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1745605" y="18468335"/>
            <a:ext cx="4843931" cy="1597998"/>
          </a:xfrm>
          <a:prstGeom prst="rect">
            <a:avLst/>
          </a:prstGeom>
        </p:spPr>
      </p:pic>
      <p:sp>
        <p:nvSpPr>
          <p:cNvPr id="155" name="TextBox 154"/>
          <p:cNvSpPr txBox="1"/>
          <p:nvPr/>
        </p:nvSpPr>
        <p:spPr>
          <a:xfrm>
            <a:off x="16589536" y="18994664"/>
            <a:ext cx="5244537" cy="86177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Recursive calculation of the AR Parameters</a:t>
            </a:r>
            <a:endParaRPr lang="en-US" sz="2500" dirty="0">
              <a:latin typeface="Times New Roman" panose="02020603050405020304" pitchFamily="18" charset="0"/>
              <a:cs typeface="Times New Roman" panose="02020603050405020304" pitchFamily="18" charset="0"/>
            </a:endParaRPr>
          </a:p>
        </p:txBody>
      </p:sp>
      <p:pic>
        <p:nvPicPr>
          <p:cNvPr id="85" name="Picture 84" descr="Screen Shot 2018-05-13 at 10.20.06 AM.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2170250" y="20267860"/>
            <a:ext cx="4144033" cy="1406460"/>
          </a:xfrm>
          <a:prstGeom prst="rect">
            <a:avLst/>
          </a:prstGeom>
        </p:spPr>
      </p:pic>
      <p:sp>
        <p:nvSpPr>
          <p:cNvPr id="156" name="TextBox 155"/>
          <p:cNvSpPr txBox="1"/>
          <p:nvPr/>
        </p:nvSpPr>
        <p:spPr>
          <a:xfrm>
            <a:off x="14330003" y="13486040"/>
            <a:ext cx="3861462"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Inputs from Headset</a:t>
            </a:r>
            <a:endParaRPr lang="en-US" sz="2500" b="1" dirty="0">
              <a:latin typeface="Times New Roman" panose="02020603050405020304" pitchFamily="18" charset="0"/>
              <a:cs typeface="Times New Roman" panose="02020603050405020304" pitchFamily="18" charset="0"/>
            </a:endParaRPr>
          </a:p>
        </p:txBody>
      </p:sp>
      <p:pic>
        <p:nvPicPr>
          <p:cNvPr id="162" name="Picture 161" descr="Screen Shot 2018-05-12 at 6.35.20 PM.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1957132" y="5825706"/>
            <a:ext cx="6445860" cy="4322667"/>
          </a:xfrm>
          <a:prstGeom prst="rect">
            <a:avLst/>
          </a:prstGeom>
        </p:spPr>
      </p:pic>
      <p:pic>
        <p:nvPicPr>
          <p:cNvPr id="163" name="Picture 162" descr="Screen Shot 2018-05-12 at 7.28.41 PM.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2170250" y="10605004"/>
            <a:ext cx="8044159" cy="1741266"/>
          </a:xfrm>
          <a:prstGeom prst="rect">
            <a:avLst/>
          </a:prstGeom>
        </p:spPr>
      </p:pic>
      <p:sp>
        <p:nvSpPr>
          <p:cNvPr id="165" name="TextBox 164"/>
          <p:cNvSpPr txBox="1"/>
          <p:nvPr/>
        </p:nvSpPr>
        <p:spPr>
          <a:xfrm>
            <a:off x="17453122" y="16373065"/>
            <a:ext cx="3861462" cy="86177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Based on desired data</a:t>
            </a:r>
          </a:p>
          <a:p>
            <a:r>
              <a:rPr lang="en-US" sz="2500" dirty="0" smtClean="0">
                <a:latin typeface="Times New Roman" panose="02020603050405020304" pitchFamily="18" charset="0"/>
                <a:cs typeface="Times New Roman" panose="02020603050405020304" pitchFamily="18" charset="0"/>
              </a:rPr>
              <a:t>configurations</a:t>
            </a:r>
            <a:endParaRPr lang="en-US" sz="2500" dirty="0">
              <a:latin typeface="Times New Roman" panose="02020603050405020304" pitchFamily="18" charset="0"/>
              <a:cs typeface="Times New Roman" panose="02020603050405020304" pitchFamily="18" charset="0"/>
            </a:endParaRPr>
          </a:p>
        </p:txBody>
      </p:sp>
      <p:sp>
        <p:nvSpPr>
          <p:cNvPr id="172" name="Round Same Side Corner Rectangle 171"/>
          <p:cNvSpPr/>
          <p:nvPr/>
        </p:nvSpPr>
        <p:spPr>
          <a:xfrm>
            <a:off x="22501356" y="4881331"/>
            <a:ext cx="10142373" cy="740166"/>
          </a:xfrm>
          <a:prstGeom prst="round2SameRect">
            <a:avLst>
              <a:gd name="adj1" fmla="val 26662"/>
              <a:gd name="adj2" fmla="val 3332"/>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700" b="1" dirty="0" smtClean="0">
                <a:solidFill>
                  <a:schemeClr val="tx1"/>
                </a:solidFill>
              </a:rPr>
              <a:t>4.1 </a:t>
            </a:r>
            <a:r>
              <a:rPr lang="en-US" sz="3700" b="1" dirty="0" smtClean="0">
                <a:solidFill>
                  <a:schemeClr val="tx1"/>
                </a:solidFill>
              </a:rPr>
              <a:t>Music </a:t>
            </a:r>
            <a:r>
              <a:rPr lang="en-US" sz="3700" b="1" i="1" dirty="0" smtClean="0">
                <a:solidFill>
                  <a:schemeClr val="tx1"/>
                </a:solidFill>
              </a:rPr>
              <a:t>(continued) </a:t>
            </a:r>
            <a:endParaRPr lang="en-US" sz="3700" b="1" i="1" dirty="0">
              <a:solidFill>
                <a:schemeClr val="tx1"/>
              </a:solidFill>
            </a:endParaRPr>
          </a:p>
        </p:txBody>
      </p:sp>
      <p:sp>
        <p:nvSpPr>
          <p:cNvPr id="175" name="Text Placeholder 41"/>
          <p:cNvSpPr>
            <a:spLocks noGrp="1"/>
          </p:cNvSpPr>
          <p:nvPr>
            <p:ph type="body" sz="quarter" idx="26"/>
          </p:nvPr>
        </p:nvSpPr>
        <p:spPr>
          <a:xfrm>
            <a:off x="22801679" y="18669103"/>
            <a:ext cx="10092489" cy="4078017"/>
          </a:xfrm>
        </p:spPr>
        <p:txBody>
          <a:bodyPr/>
          <a:lstStyle/>
          <a:p>
            <a:pPr marL="122238" lvl="1" indent="0">
              <a:buNone/>
            </a:pPr>
            <a:r>
              <a:rPr lang="en-US" dirty="0" smtClean="0"/>
              <a:t>Utilized </a:t>
            </a:r>
            <a:r>
              <a:rPr lang="en-US" dirty="0"/>
              <a:t>PCA to explain up to </a:t>
            </a:r>
            <a:r>
              <a:rPr lang="en-US" b="1" dirty="0"/>
              <a:t>95% of the variance</a:t>
            </a:r>
            <a:endParaRPr lang="en-US" dirty="0"/>
          </a:p>
          <a:p>
            <a:pPr marL="122238" lvl="1" indent="0">
              <a:buNone/>
            </a:pPr>
            <a:endParaRPr lang="en-US" dirty="0" smtClean="0"/>
          </a:p>
          <a:p>
            <a:pPr marL="122238" lvl="1" indent="0">
              <a:buNone/>
            </a:pPr>
            <a:endParaRPr lang="en-US" dirty="0"/>
          </a:p>
          <a:p>
            <a:pPr marL="122238" lvl="1" indent="0">
              <a:buNone/>
            </a:pPr>
            <a:endParaRPr lang="en-US" dirty="0" smtClean="0"/>
          </a:p>
          <a:p>
            <a:pPr marL="122238" lvl="1" indent="0">
              <a:buNone/>
            </a:pPr>
            <a:endParaRPr lang="en-US" dirty="0"/>
          </a:p>
          <a:p>
            <a:pPr marL="122238" lvl="1" indent="0">
              <a:buNone/>
            </a:pPr>
            <a:endParaRPr lang="en-US" dirty="0"/>
          </a:p>
          <a:p>
            <a:pPr marL="1828725" lvl="1" indent="-342900">
              <a:buFont typeface="Arial"/>
              <a:buChar char="•"/>
            </a:pPr>
            <a:endParaRPr lang="en-US" dirty="0" smtClean="0"/>
          </a:p>
          <a:p>
            <a:pPr lvl="1" indent="0">
              <a:buNone/>
            </a:pPr>
            <a:endParaRPr lang="en-US" dirty="0"/>
          </a:p>
        </p:txBody>
      </p:sp>
      <p:graphicFrame>
        <p:nvGraphicFramePr>
          <p:cNvPr id="176" name="Table 175"/>
          <p:cNvGraphicFramePr>
            <a:graphicFrameLocks noGrp="1" noChangeAspect="1"/>
          </p:cNvGraphicFramePr>
          <p:nvPr>
            <p:extLst>
              <p:ext uri="{D42A27DB-BD31-4B8C-83A1-F6EECF244321}">
                <p14:modId xmlns:p14="http://schemas.microsoft.com/office/powerpoint/2010/main" val="3720992156"/>
              </p:ext>
            </p:extLst>
          </p:nvPr>
        </p:nvGraphicFramePr>
        <p:xfrm>
          <a:off x="23396830" y="19885992"/>
          <a:ext cx="7710864" cy="3706455"/>
        </p:xfrm>
        <a:graphic>
          <a:graphicData uri="http://schemas.openxmlformats.org/drawingml/2006/table">
            <a:tbl>
              <a:tblPr firstRow="1" bandRow="1">
                <a:tableStyleId>{7E9639D4-E3E2-4D34-9284-5A2195B3D0D7}</a:tableStyleId>
              </a:tblPr>
              <a:tblGrid>
                <a:gridCol w="1927716"/>
                <a:gridCol w="1927716"/>
                <a:gridCol w="1927716"/>
                <a:gridCol w="1927716"/>
              </a:tblGrid>
              <a:tr h="1037156">
                <a:tc>
                  <a:txBody>
                    <a:bodyPr/>
                    <a:lstStyle/>
                    <a:p>
                      <a:endParaRPr lang="en-US" sz="2500" dirty="0">
                        <a:latin typeface="Times New Roman"/>
                        <a:cs typeface="Times New Roman"/>
                      </a:endParaRPr>
                    </a:p>
                  </a:txBody>
                  <a:tcPr/>
                </a:tc>
                <a:tc>
                  <a:txBody>
                    <a:bodyPr/>
                    <a:lstStyle/>
                    <a:p>
                      <a:r>
                        <a:rPr lang="en-US" sz="2500" dirty="0" smtClean="0"/>
                        <a:t>Cubic KNN Model Accuracy</a:t>
                      </a:r>
                      <a:endParaRPr lang="en-US" sz="2500" dirty="0">
                        <a:latin typeface="Times New Roman"/>
                        <a:cs typeface="Times New Roman"/>
                      </a:endParaRPr>
                    </a:p>
                  </a:txBody>
                  <a:tcPr/>
                </a:tc>
                <a:tc>
                  <a:txBody>
                    <a:bodyPr/>
                    <a:lstStyle/>
                    <a:p>
                      <a:r>
                        <a:rPr lang="en-US" sz="2500" dirty="0" smtClean="0"/>
                        <a:t>Prediction</a:t>
                      </a:r>
                      <a:r>
                        <a:rPr lang="en-US" sz="2500" baseline="0" dirty="0" smtClean="0"/>
                        <a:t> accuracy </a:t>
                      </a:r>
                      <a:r>
                        <a:rPr lang="en-US" sz="2500" dirty="0" smtClean="0"/>
                        <a:t> with trial </a:t>
                      </a:r>
                      <a:r>
                        <a:rPr lang="en-US" sz="2500" dirty="0" smtClean="0"/>
                        <a:t>1</a:t>
                      </a:r>
                      <a:endParaRPr lang="en-US" sz="2500" dirty="0">
                        <a:latin typeface="Times New Roman"/>
                        <a:cs typeface="Times New Roman"/>
                      </a:endParaRPr>
                    </a:p>
                  </a:txBody>
                  <a:tcPr/>
                </a:tc>
                <a:tc>
                  <a:txBody>
                    <a:bodyPr/>
                    <a:lstStyle/>
                    <a:p>
                      <a:r>
                        <a:rPr lang="en-US" sz="2500" dirty="0" smtClean="0">
                          <a:latin typeface="Times New Roman"/>
                          <a:cs typeface="Times New Roman"/>
                        </a:rPr>
                        <a:t>Prediction accuracy with trial </a:t>
                      </a:r>
                      <a:r>
                        <a:rPr lang="en-US" sz="2500" dirty="0" smtClean="0">
                          <a:latin typeface="Times New Roman"/>
                          <a:cs typeface="Times New Roman"/>
                        </a:rPr>
                        <a:t>2</a:t>
                      </a:r>
                      <a:endParaRPr lang="en-US" sz="2500" dirty="0">
                        <a:latin typeface="Times New Roman"/>
                        <a:cs typeface="Times New Roman"/>
                      </a:endParaRPr>
                    </a:p>
                  </a:txBody>
                  <a:tcPr/>
                </a:tc>
              </a:tr>
              <a:tr h="824005">
                <a:tc>
                  <a:txBody>
                    <a:bodyPr/>
                    <a:lstStyle/>
                    <a:p>
                      <a:r>
                        <a:rPr lang="en-US" sz="2500" dirty="0" smtClean="0"/>
                        <a:t>Subject 1 </a:t>
                      </a:r>
                      <a:endParaRPr lang="en-US" sz="2500" dirty="0">
                        <a:latin typeface="Times New Roman"/>
                        <a:cs typeface="Times New Roman"/>
                      </a:endParaRPr>
                    </a:p>
                  </a:txBody>
                  <a:tcPr/>
                </a:tc>
                <a:tc>
                  <a:txBody>
                    <a:bodyPr/>
                    <a:lstStyle/>
                    <a:p>
                      <a:r>
                        <a:rPr lang="en-US" sz="2500" dirty="0" smtClean="0"/>
                        <a:t>100%</a:t>
                      </a:r>
                      <a:endParaRPr lang="en-US" sz="2500" dirty="0">
                        <a:latin typeface="Times New Roman"/>
                        <a:cs typeface="Times New Roman"/>
                      </a:endParaRPr>
                    </a:p>
                  </a:txBody>
                  <a:tcPr/>
                </a:tc>
                <a:tc>
                  <a:txBody>
                    <a:bodyPr/>
                    <a:lstStyle/>
                    <a:p>
                      <a:r>
                        <a:rPr lang="en-US" sz="2500" dirty="0" smtClean="0"/>
                        <a:t>96.4%</a:t>
                      </a:r>
                      <a:endParaRPr lang="en-US" sz="2500" dirty="0">
                        <a:latin typeface="Times New Roman"/>
                        <a:cs typeface="Times New Roman"/>
                      </a:endParaRPr>
                    </a:p>
                  </a:txBody>
                  <a:tcPr/>
                </a:tc>
                <a:tc>
                  <a:txBody>
                    <a:bodyPr/>
                    <a:lstStyle/>
                    <a:p>
                      <a:r>
                        <a:rPr lang="en-US" sz="2500" dirty="0" smtClean="0">
                          <a:latin typeface="Times New Roman"/>
                          <a:cs typeface="Times New Roman"/>
                        </a:rPr>
                        <a:t>95.3%</a:t>
                      </a:r>
                      <a:endParaRPr lang="en-US" sz="2500" dirty="0">
                        <a:latin typeface="Times New Roman"/>
                        <a:cs typeface="Times New Roman"/>
                      </a:endParaRPr>
                    </a:p>
                  </a:txBody>
                  <a:tcPr/>
                </a:tc>
              </a:tr>
              <a:tr h="824005">
                <a:tc>
                  <a:txBody>
                    <a:bodyPr/>
                    <a:lstStyle/>
                    <a:p>
                      <a:r>
                        <a:rPr lang="en-US" sz="2500" dirty="0" smtClean="0"/>
                        <a:t>Subject 2</a:t>
                      </a:r>
                      <a:endParaRPr lang="en-US" sz="2500" dirty="0">
                        <a:latin typeface="Times New Roman"/>
                        <a:cs typeface="Times New Roman"/>
                      </a:endParaRPr>
                    </a:p>
                  </a:txBody>
                  <a:tcPr/>
                </a:tc>
                <a:tc>
                  <a:txBody>
                    <a:bodyPr/>
                    <a:lstStyle/>
                    <a:p>
                      <a:r>
                        <a:rPr lang="en-US" sz="2500" dirty="0" smtClean="0"/>
                        <a:t>100%</a:t>
                      </a:r>
                      <a:endParaRPr lang="en-US" sz="2500" dirty="0">
                        <a:latin typeface="Times New Roman"/>
                        <a:cs typeface="Times New Roman"/>
                      </a:endParaRPr>
                    </a:p>
                  </a:txBody>
                  <a:tcPr/>
                </a:tc>
                <a:tc>
                  <a:txBody>
                    <a:bodyPr/>
                    <a:lstStyle/>
                    <a:p>
                      <a:r>
                        <a:rPr lang="en-US" sz="2500" dirty="0" smtClean="0"/>
                        <a:t>94.3%</a:t>
                      </a:r>
                      <a:endParaRPr lang="en-US" sz="2500" dirty="0">
                        <a:latin typeface="Times New Roman"/>
                        <a:cs typeface="Times New Roman"/>
                      </a:endParaRPr>
                    </a:p>
                  </a:txBody>
                  <a:tcPr/>
                </a:tc>
                <a:tc>
                  <a:txBody>
                    <a:bodyPr/>
                    <a:lstStyle/>
                    <a:p>
                      <a:r>
                        <a:rPr lang="en-US" sz="2500" dirty="0" smtClean="0">
                          <a:latin typeface="Times New Roman"/>
                          <a:cs typeface="Times New Roman"/>
                        </a:rPr>
                        <a:t>94.6%</a:t>
                      </a:r>
                      <a:endParaRPr lang="en-US" sz="2500" dirty="0">
                        <a:latin typeface="Times New Roman"/>
                        <a:cs typeface="Times New Roman"/>
                      </a:endParaRPr>
                    </a:p>
                  </a:txBody>
                  <a:tcPr/>
                </a:tc>
              </a:tr>
              <a:tr h="824005">
                <a:tc>
                  <a:txBody>
                    <a:bodyPr/>
                    <a:lstStyle/>
                    <a:p>
                      <a:r>
                        <a:rPr lang="en-US" sz="2500" dirty="0" smtClean="0">
                          <a:latin typeface="Times New Roman"/>
                          <a:cs typeface="Times New Roman"/>
                        </a:rPr>
                        <a:t>Subject 3</a:t>
                      </a:r>
                      <a:endParaRPr lang="en-US" sz="2500" dirty="0">
                        <a:latin typeface="Times New Roman"/>
                        <a:cs typeface="Times New Roman"/>
                      </a:endParaRPr>
                    </a:p>
                  </a:txBody>
                  <a:tcPr/>
                </a:tc>
                <a:tc>
                  <a:txBody>
                    <a:bodyPr/>
                    <a:lstStyle/>
                    <a:p>
                      <a:r>
                        <a:rPr lang="en-US" sz="2500" dirty="0" smtClean="0">
                          <a:latin typeface="Times New Roman"/>
                          <a:cs typeface="Times New Roman"/>
                        </a:rPr>
                        <a:t> 99.7%</a:t>
                      </a:r>
                      <a:endParaRPr lang="en-US" sz="2500" dirty="0">
                        <a:latin typeface="Times New Roman"/>
                        <a:cs typeface="Times New Roman"/>
                      </a:endParaRPr>
                    </a:p>
                  </a:txBody>
                  <a:tcPr/>
                </a:tc>
                <a:tc>
                  <a:txBody>
                    <a:bodyPr/>
                    <a:lstStyle/>
                    <a:p>
                      <a:r>
                        <a:rPr lang="en-US" sz="2500" dirty="0" smtClean="0">
                          <a:latin typeface="Times New Roman"/>
                          <a:cs typeface="Times New Roman"/>
                        </a:rPr>
                        <a:t>94.1%</a:t>
                      </a:r>
                      <a:endParaRPr lang="en-US" sz="2500" dirty="0">
                        <a:latin typeface="Times New Roman"/>
                        <a:cs typeface="Times New Roman"/>
                      </a:endParaRPr>
                    </a:p>
                  </a:txBody>
                  <a:tcPr/>
                </a:tc>
                <a:tc>
                  <a:txBody>
                    <a:bodyPr/>
                    <a:lstStyle/>
                    <a:p>
                      <a:r>
                        <a:rPr lang="en-US" sz="2500" dirty="0" smtClean="0">
                          <a:latin typeface="Times New Roman"/>
                          <a:cs typeface="Times New Roman"/>
                        </a:rPr>
                        <a:t>93.7%</a:t>
                      </a:r>
                      <a:endParaRPr lang="en-US" sz="2500" dirty="0">
                        <a:latin typeface="Times New Roman"/>
                        <a:cs typeface="Times New Roman"/>
                      </a:endParaRPr>
                    </a:p>
                  </a:txBody>
                  <a:tcPr/>
                </a:tc>
              </a:tr>
            </a:tbl>
          </a:graphicData>
        </a:graphic>
      </p:graphicFrame>
      <p:sp>
        <p:nvSpPr>
          <p:cNvPr id="177" name="TextBox 176"/>
          <p:cNvSpPr txBox="1"/>
          <p:nvPr/>
        </p:nvSpPr>
        <p:spPr>
          <a:xfrm>
            <a:off x="23733019" y="24003840"/>
            <a:ext cx="3627587"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Hidden Markov Model</a:t>
            </a:r>
            <a:endParaRPr lang="en-US" sz="2500" b="1" dirty="0">
              <a:latin typeface="Times New Roman" panose="02020603050405020304" pitchFamily="18" charset="0"/>
              <a:cs typeface="Times New Roman" panose="02020603050405020304" pitchFamily="18" charset="0"/>
            </a:endParaRPr>
          </a:p>
        </p:txBody>
      </p:sp>
      <p:pic>
        <p:nvPicPr>
          <p:cNvPr id="178" name="Picture 177" descr="Screen Shot 2018-05-13 at 8.36.42 AM.pn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3104248" y="25069698"/>
            <a:ext cx="4752354" cy="3716822"/>
          </a:xfrm>
          <a:prstGeom prst="rect">
            <a:avLst/>
          </a:prstGeom>
        </p:spPr>
      </p:pic>
      <p:pic>
        <p:nvPicPr>
          <p:cNvPr id="179" name="Picture 178" descr="Screen Shot 2018-05-13 at 8.41.14 AM.png"/>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8130369" y="25120399"/>
            <a:ext cx="4479036" cy="3009352"/>
          </a:xfrm>
          <a:prstGeom prst="rect">
            <a:avLst/>
          </a:prstGeom>
        </p:spPr>
      </p:pic>
      <p:pic>
        <p:nvPicPr>
          <p:cNvPr id="180" name="Picture 179" descr="Screen Shot 2018-05-13 at 8.38.50 AM.png"/>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7900616" y="28224349"/>
            <a:ext cx="4743113" cy="983328"/>
          </a:xfrm>
          <a:prstGeom prst="rect">
            <a:avLst/>
          </a:prstGeom>
        </p:spPr>
      </p:pic>
      <p:sp>
        <p:nvSpPr>
          <p:cNvPr id="183" name="TextBox 182"/>
          <p:cNvSpPr txBox="1"/>
          <p:nvPr/>
        </p:nvSpPr>
        <p:spPr>
          <a:xfrm>
            <a:off x="33391945" y="11606575"/>
            <a:ext cx="6315527" cy="86177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Shows that music is processed relatively the same way among humans.</a:t>
            </a:r>
            <a:endParaRPr lang="en-US" sz="2500" dirty="0">
              <a:latin typeface="Times New Roman" panose="02020603050405020304" pitchFamily="18" charset="0"/>
              <a:cs typeface="Times New Roman" panose="02020603050405020304" pitchFamily="18" charset="0"/>
            </a:endParaRPr>
          </a:p>
        </p:txBody>
      </p:sp>
      <p:sp>
        <p:nvSpPr>
          <p:cNvPr id="184" name="Text Placeholder 40"/>
          <p:cNvSpPr>
            <a:spLocks noGrp="1"/>
          </p:cNvSpPr>
          <p:nvPr>
            <p:ph type="body" sz="quarter" idx="25"/>
          </p:nvPr>
        </p:nvSpPr>
        <p:spPr>
          <a:xfrm>
            <a:off x="33158680" y="26659980"/>
            <a:ext cx="10092489" cy="754045"/>
          </a:xfrm>
          <a:ln/>
        </p:spPr>
        <p:style>
          <a:lnRef idx="1">
            <a:schemeClr val="accent4"/>
          </a:lnRef>
          <a:fillRef idx="3">
            <a:schemeClr val="accent4"/>
          </a:fillRef>
          <a:effectRef idx="2">
            <a:schemeClr val="accent4"/>
          </a:effectRef>
          <a:fontRef idx="minor">
            <a:schemeClr val="lt1"/>
          </a:fontRef>
        </p:style>
        <p:txBody>
          <a:bodyPr/>
          <a:lstStyle/>
          <a:p>
            <a:r>
              <a:rPr lang="en-US" u="none" dirty="0"/>
              <a:t>6</a:t>
            </a:r>
            <a:r>
              <a:rPr lang="en-US" u="none" dirty="0" smtClean="0"/>
              <a:t>. References</a:t>
            </a:r>
            <a:endParaRPr lang="en-US" u="none" dirty="0"/>
          </a:p>
        </p:txBody>
      </p:sp>
      <p:sp>
        <p:nvSpPr>
          <p:cNvPr id="185" name="TextBox 184"/>
          <p:cNvSpPr txBox="1"/>
          <p:nvPr/>
        </p:nvSpPr>
        <p:spPr>
          <a:xfrm>
            <a:off x="33391945" y="27819298"/>
            <a:ext cx="9578620" cy="2785378"/>
          </a:xfrm>
          <a:prstGeom prst="rect">
            <a:avLst/>
          </a:prstGeom>
          <a:noFill/>
        </p:spPr>
        <p:txBody>
          <a:bodyPr wrap="square" rtlCol="0">
            <a:spAutoFit/>
          </a:bodyPr>
          <a:lstStyle/>
          <a:p>
            <a:pPr marL="342900" indent="-342900">
              <a:buFont typeface="Arial"/>
              <a:buChar char="•"/>
            </a:pPr>
            <a:r>
              <a:rPr lang="en-US" sz="2500" dirty="0" err="1">
                <a:latin typeface="Times New Roman" panose="02020603050405020304" pitchFamily="18" charset="0"/>
                <a:cs typeface="Times New Roman" panose="02020603050405020304" pitchFamily="18" charset="0"/>
              </a:rPr>
              <a:t>Heyden</a:t>
            </a:r>
            <a:r>
              <a:rPr lang="en-US" sz="2500" dirty="0">
                <a:latin typeface="Times New Roman" panose="02020603050405020304" pitchFamily="18" charset="0"/>
                <a:cs typeface="Times New Roman" panose="02020603050405020304" pitchFamily="18" charset="0"/>
              </a:rPr>
              <a:t>, M. (2016). Classification of EEG data using machine </a:t>
            </a:r>
            <a:r>
              <a:rPr lang="en-US" sz="2500" dirty="0" smtClean="0">
                <a:latin typeface="Times New Roman" panose="02020603050405020304" pitchFamily="18" charset="0"/>
                <a:cs typeface="Times New Roman" panose="02020603050405020304" pitchFamily="18" charset="0"/>
              </a:rPr>
              <a:t>learning                          techniques</a:t>
            </a:r>
            <a:r>
              <a:rPr lang="en-US" sz="2500" dirty="0">
                <a:latin typeface="Times New Roman" panose="02020603050405020304" pitchFamily="18" charset="0"/>
                <a:cs typeface="Times New Roman" panose="02020603050405020304" pitchFamily="18" charset="0"/>
              </a:rPr>
              <a:t>. LUP Student Papers. Retrieved December 4, 2017</a:t>
            </a:r>
            <a:r>
              <a:rPr lang="en-US" sz="2500" dirty="0" smtClean="0">
                <a:latin typeface="Times New Roman" panose="02020603050405020304" pitchFamily="18" charset="0"/>
                <a:cs typeface="Times New Roman" panose="02020603050405020304" pitchFamily="18" charset="0"/>
              </a:rPr>
              <a:t>.</a:t>
            </a:r>
          </a:p>
          <a:p>
            <a:pPr marL="342900" indent="-342900">
              <a:buFont typeface="Arial"/>
              <a:buChar char="•"/>
            </a:pPr>
            <a:r>
              <a:rPr lang="en-US" sz="2500" dirty="0" err="1">
                <a:latin typeface="Times New Roman" panose="02020603050405020304" pitchFamily="18" charset="0"/>
                <a:cs typeface="Times New Roman" panose="02020603050405020304" pitchFamily="18" charset="0"/>
              </a:rPr>
              <a:t>Hoefle</a:t>
            </a:r>
            <a:r>
              <a:rPr lang="en-US" sz="2500" dirty="0">
                <a:latin typeface="Times New Roman" panose="02020603050405020304" pitchFamily="18" charset="0"/>
                <a:cs typeface="Times New Roman" panose="02020603050405020304" pitchFamily="18" charset="0"/>
              </a:rPr>
              <a:t>, S., Engel, A., </a:t>
            </a:r>
            <a:r>
              <a:rPr lang="en-US" sz="2500" dirty="0" err="1">
                <a:latin typeface="Times New Roman" panose="02020603050405020304" pitchFamily="18" charset="0"/>
                <a:cs typeface="Times New Roman" panose="02020603050405020304" pitchFamily="18" charset="0"/>
              </a:rPr>
              <a:t>Basilio</a:t>
            </a:r>
            <a:r>
              <a:rPr lang="en-US" sz="2500" dirty="0">
                <a:latin typeface="Times New Roman" panose="02020603050405020304" pitchFamily="18" charset="0"/>
                <a:cs typeface="Times New Roman" panose="02020603050405020304" pitchFamily="18" charset="0"/>
              </a:rPr>
              <a:t>, R., </a:t>
            </a:r>
            <a:r>
              <a:rPr lang="en-US" sz="2500" dirty="0" err="1">
                <a:latin typeface="Times New Roman" panose="02020603050405020304" pitchFamily="18" charset="0"/>
                <a:cs typeface="Times New Roman" panose="02020603050405020304" pitchFamily="18" charset="0"/>
              </a:rPr>
              <a:t>Alluri</a:t>
            </a:r>
            <a:r>
              <a:rPr lang="en-US" sz="2500" dirty="0">
                <a:latin typeface="Times New Roman" panose="02020603050405020304" pitchFamily="18" charset="0"/>
                <a:cs typeface="Times New Roman" panose="02020603050405020304" pitchFamily="18" charset="0"/>
              </a:rPr>
              <a:t>, V., </a:t>
            </a:r>
            <a:r>
              <a:rPr lang="en-US" sz="2500" dirty="0" err="1">
                <a:latin typeface="Times New Roman" panose="02020603050405020304" pitchFamily="18" charset="0"/>
                <a:cs typeface="Times New Roman" panose="02020603050405020304" pitchFamily="18" charset="0"/>
              </a:rPr>
              <a:t>Toiviainen</a:t>
            </a:r>
            <a:r>
              <a:rPr lang="en-US" sz="2500" dirty="0">
                <a:latin typeface="Times New Roman" panose="02020603050405020304" pitchFamily="18" charset="0"/>
                <a:cs typeface="Times New Roman" panose="02020603050405020304" pitchFamily="18" charset="0"/>
              </a:rPr>
              <a:t>, P., Cagy, M., &amp; Moll, J. (2018). Identifying musical pieces from fMRI data using encoding and decoding models. Scientific Reports, 8(1). doi:10.1038/s41598-018-20732-</a:t>
            </a:r>
            <a:r>
              <a:rPr lang="en-US" sz="2500" dirty="0" smtClean="0">
                <a:latin typeface="Times New Roman" panose="02020603050405020304" pitchFamily="18" charset="0"/>
                <a:cs typeface="Times New Roman" panose="02020603050405020304" pitchFamily="18" charset="0"/>
              </a:rPr>
              <a:t>3</a:t>
            </a:r>
          </a:p>
          <a:p>
            <a:endParaRPr lang="en-US" sz="2500" dirty="0">
              <a:latin typeface="Times New Roman" panose="02020603050405020304" pitchFamily="18" charset="0"/>
              <a:cs typeface="Times New Roman" panose="02020603050405020304" pitchFamily="18" charset="0"/>
            </a:endParaRPr>
          </a:p>
        </p:txBody>
      </p:sp>
      <p:cxnSp>
        <p:nvCxnSpPr>
          <p:cNvPr id="187" name="Straight Connector 186"/>
          <p:cNvCxnSpPr/>
          <p:nvPr/>
        </p:nvCxnSpPr>
        <p:spPr>
          <a:xfrm flipV="1">
            <a:off x="921660" y="32456251"/>
            <a:ext cx="2309658" cy="1"/>
          </a:xfrm>
          <a:prstGeom prst="line">
            <a:avLst/>
          </a:prstGeom>
          <a:ln w="76200" cmpd="sng">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flipV="1">
            <a:off x="921660" y="32326425"/>
            <a:ext cx="2309658" cy="1"/>
          </a:xfrm>
          <a:prstGeom prst="line">
            <a:avLst/>
          </a:prstGeom>
          <a:ln w="76200" cmpd="sng">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flipV="1">
            <a:off x="1304950" y="32411091"/>
            <a:ext cx="2309658" cy="1"/>
          </a:xfrm>
          <a:prstGeom prst="line">
            <a:avLst/>
          </a:prstGeom>
          <a:ln w="76200" cmpd="sng">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flipV="1">
            <a:off x="862855" y="32507046"/>
            <a:ext cx="2309658" cy="1"/>
          </a:xfrm>
          <a:prstGeom prst="line">
            <a:avLst/>
          </a:prstGeom>
          <a:ln w="76200" cmpd="sng">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flipV="1">
            <a:off x="707660" y="32411090"/>
            <a:ext cx="2309658" cy="1"/>
          </a:xfrm>
          <a:prstGeom prst="line">
            <a:avLst/>
          </a:prstGeom>
          <a:ln w="76200" cmpd="sng">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flipV="1">
            <a:off x="1342521" y="32507045"/>
            <a:ext cx="2309658" cy="1"/>
          </a:xfrm>
          <a:prstGeom prst="line">
            <a:avLst/>
          </a:prstGeom>
          <a:ln w="76200" cmpd="sng">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flipV="1">
            <a:off x="1400716" y="32411091"/>
            <a:ext cx="2309658" cy="1"/>
          </a:xfrm>
          <a:prstGeom prst="line">
            <a:avLst/>
          </a:prstGeom>
          <a:ln w="76200" cmpd="sng">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flipV="1">
            <a:off x="707660" y="32224821"/>
            <a:ext cx="2309658" cy="1"/>
          </a:xfrm>
          <a:prstGeom prst="line">
            <a:avLst/>
          </a:prstGeom>
          <a:ln w="76200" cmpd="sng">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flipV="1">
            <a:off x="965857" y="32224822"/>
            <a:ext cx="2309658" cy="1"/>
          </a:xfrm>
          <a:prstGeom prst="line">
            <a:avLst/>
          </a:prstGeom>
          <a:ln w="76200" cmpd="sng">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V="1">
            <a:off x="1400716" y="32326424"/>
            <a:ext cx="2309658" cy="1"/>
          </a:xfrm>
          <a:prstGeom prst="line">
            <a:avLst/>
          </a:prstGeom>
          <a:ln w="76200" cmpd="sng">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1534579" y="32411091"/>
            <a:ext cx="2309658" cy="1"/>
          </a:xfrm>
          <a:prstGeom prst="line">
            <a:avLst/>
          </a:prstGeom>
          <a:ln w="76200" cmpd="sng">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flipV="1">
            <a:off x="1074060" y="32281264"/>
            <a:ext cx="2309658" cy="1"/>
          </a:xfrm>
          <a:prstGeom prst="line">
            <a:avLst/>
          </a:prstGeom>
          <a:ln w="76200" cmpd="sng">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pic>
        <p:nvPicPr>
          <p:cNvPr id="200" name="Picture 199" descr="transparent_1.png"/>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2829901" y="14590831"/>
            <a:ext cx="4530706" cy="3385915"/>
          </a:xfrm>
          <a:prstGeom prst="rect">
            <a:avLst/>
          </a:prstGeom>
        </p:spPr>
      </p:pic>
      <p:pic>
        <p:nvPicPr>
          <p:cNvPr id="201" name="Picture 20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4881963" y="6583892"/>
            <a:ext cx="6008568" cy="4506426"/>
          </a:xfrm>
          <a:prstGeom prst="rect">
            <a:avLst/>
          </a:prstGeom>
        </p:spPr>
      </p:pic>
      <p:sp>
        <p:nvSpPr>
          <p:cNvPr id="202" name="TextBox 201"/>
          <p:cNvSpPr txBox="1"/>
          <p:nvPr/>
        </p:nvSpPr>
        <p:spPr>
          <a:xfrm>
            <a:off x="23178860" y="24440586"/>
            <a:ext cx="4683105" cy="47705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Vitebri</a:t>
            </a:r>
            <a:r>
              <a:rPr lang="en-US" sz="2500" dirty="0" smtClean="0">
                <a:latin typeface="Times New Roman" panose="02020603050405020304" pitchFamily="18" charset="0"/>
                <a:cs typeface="Times New Roman" panose="02020603050405020304" pitchFamily="18" charset="0"/>
              </a:rPr>
              <a:t> Algorithm </a:t>
            </a:r>
            <a:r>
              <a:rPr lang="en-US" sz="2500" dirty="0" smtClean="0">
                <a:latin typeface="Times New Roman" panose="02020603050405020304" pitchFamily="18" charset="0"/>
                <a:cs typeface="Times New Roman" panose="02020603050405020304" pitchFamily="18" charset="0"/>
              </a:rPr>
              <a:t>Implementation</a:t>
            </a:r>
            <a:endParaRPr lang="en-US" sz="2500" dirty="0">
              <a:latin typeface="Times New Roman" panose="02020603050405020304" pitchFamily="18" charset="0"/>
              <a:cs typeface="Times New Roman" panose="02020603050405020304" pitchFamily="18" charset="0"/>
            </a:endParaRPr>
          </a:p>
        </p:txBody>
      </p:sp>
      <p:sp>
        <p:nvSpPr>
          <p:cNvPr id="203" name="Rectangle 202"/>
          <p:cNvSpPr/>
          <p:nvPr/>
        </p:nvSpPr>
        <p:spPr>
          <a:xfrm>
            <a:off x="17620861" y="11518133"/>
            <a:ext cx="1781488" cy="19121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Rectangle 203"/>
          <p:cNvSpPr/>
          <p:nvPr/>
        </p:nvSpPr>
        <p:spPr>
          <a:xfrm>
            <a:off x="13175959" y="11518133"/>
            <a:ext cx="1375803" cy="19121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5" name="TextBox 204"/>
          <p:cNvSpPr txBox="1"/>
          <p:nvPr/>
        </p:nvSpPr>
        <p:spPr>
          <a:xfrm>
            <a:off x="13246514" y="11482855"/>
            <a:ext cx="1393441" cy="553998"/>
          </a:xfrm>
          <a:prstGeom prst="rect">
            <a:avLst/>
          </a:prstGeom>
          <a:noFill/>
        </p:spPr>
        <p:txBody>
          <a:bodyPr wrap="square" rtlCol="0">
            <a:spAutoFit/>
          </a:bodyPr>
          <a:lstStyle/>
          <a:p>
            <a:r>
              <a:rPr lang="en-US" sz="1500" dirty="0" smtClean="0">
                <a:latin typeface="Times New Roman" panose="02020603050405020304" pitchFamily="18" charset="0"/>
                <a:cs typeface="Times New Roman" panose="02020603050405020304" pitchFamily="18" charset="0"/>
              </a:rPr>
              <a:t>Autoregressive Coefficients</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1460</TotalTime>
  <Words>1280</Words>
  <Application>Microsoft Macintosh PowerPoint</Application>
  <PresentationFormat>Custom</PresentationFormat>
  <Paragraphs>135</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Minakshi</cp:lastModifiedBy>
  <cp:revision>120</cp:revision>
  <dcterms:created xsi:type="dcterms:W3CDTF">2012-02-03T23:30:52Z</dcterms:created>
  <dcterms:modified xsi:type="dcterms:W3CDTF">2018-05-13T16:18:33Z</dcterms:modified>
</cp:coreProperties>
</file>