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00" autoAdjust="0"/>
    <p:restoredTop sz="96802" autoAdjust="0"/>
  </p:normalViewPr>
  <p:slideViewPr>
    <p:cSldViewPr snapToGrid="0" snapToObjects="1" showGuides="1">
      <p:cViewPr>
        <p:scale>
          <a:sx n="103" d="100"/>
          <a:sy n="103" d="100"/>
        </p:scale>
        <p:origin x="9792" y="1711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2926E-D346-2B45-B19D-023DB1C20423}" type="doc">
      <dgm:prSet loTypeId="urn:microsoft.com/office/officeart/2005/8/layout/orgChart1" loCatId="" qsTypeId="urn:microsoft.com/office/officeart/2005/8/quickstyle/simple4" qsCatId="simple" csTypeId="urn:microsoft.com/office/officeart/2005/8/colors/accent0_1" csCatId="mainScheme" phldr="1"/>
      <dgm:spPr/>
      <dgm:t>
        <a:bodyPr/>
        <a:lstStyle/>
        <a:p>
          <a:endParaRPr lang="en-US"/>
        </a:p>
      </dgm:t>
    </dgm:pt>
    <dgm:pt modelId="{01F485DC-DB57-DF40-B75B-830184CF3343}">
      <dgm:prSet phldrT="[Text]"/>
      <dgm:spPr/>
      <dgm:t>
        <a:bodyPr/>
        <a:lstStyle/>
        <a:p>
          <a:r>
            <a:rPr lang="en-US" dirty="0" smtClean="0"/>
            <a:t>Prepare Data</a:t>
          </a:r>
          <a:endParaRPr lang="en-US" dirty="0"/>
        </a:p>
      </dgm:t>
    </dgm:pt>
    <dgm:pt modelId="{9B7BFDE6-45C9-9740-85B0-9D0F7403F0A9}" type="parTrans" cxnId="{BF1E6A50-0F2E-7D4C-9063-2640283DBBE2}">
      <dgm:prSet/>
      <dgm:spPr/>
      <dgm:t>
        <a:bodyPr/>
        <a:lstStyle/>
        <a:p>
          <a:endParaRPr lang="en-US"/>
        </a:p>
      </dgm:t>
    </dgm:pt>
    <dgm:pt modelId="{2D2EFCCA-9355-1641-87E5-096B3A42A4F1}" type="sibTrans" cxnId="{BF1E6A50-0F2E-7D4C-9063-2640283DBBE2}">
      <dgm:prSet/>
      <dgm:spPr/>
      <dgm:t>
        <a:bodyPr/>
        <a:lstStyle/>
        <a:p>
          <a:endParaRPr lang="en-US"/>
        </a:p>
      </dgm:t>
    </dgm:pt>
    <dgm:pt modelId="{994648C9-DB49-5C4D-925C-9AE6CE2DD8E0}" type="asst">
      <dgm:prSet phldrT="[Text]"/>
      <dgm:spPr/>
      <dgm:t>
        <a:bodyPr/>
        <a:lstStyle/>
        <a:p>
          <a:r>
            <a:rPr lang="en-US" dirty="0" smtClean="0"/>
            <a:t>Dimensionality Reduction</a:t>
          </a:r>
          <a:endParaRPr lang="en-US" dirty="0"/>
        </a:p>
      </dgm:t>
    </dgm:pt>
    <dgm:pt modelId="{C2092A15-20B5-2148-AD38-82499A484B51}" type="parTrans" cxnId="{A4CD1E11-AFAF-564A-8194-6DD0FBEBE56C}">
      <dgm:prSet/>
      <dgm:spPr>
        <a:ln>
          <a:noFill/>
        </a:ln>
      </dgm:spPr>
      <dgm:t>
        <a:bodyPr/>
        <a:lstStyle/>
        <a:p>
          <a:endParaRPr lang="en-US"/>
        </a:p>
      </dgm:t>
    </dgm:pt>
    <dgm:pt modelId="{0116D2FB-055B-1C4F-A6FD-53A7D662A305}" type="sibTrans" cxnId="{A4CD1E11-AFAF-564A-8194-6DD0FBEBE56C}">
      <dgm:prSet/>
      <dgm:spPr/>
      <dgm:t>
        <a:bodyPr/>
        <a:lstStyle/>
        <a:p>
          <a:endParaRPr lang="en-US"/>
        </a:p>
      </dgm:t>
    </dgm:pt>
    <dgm:pt modelId="{9C525BC0-1182-7042-B4FE-40A3404884A8}">
      <dgm:prSet phldrT="[Text]"/>
      <dgm:spPr/>
      <dgm:t>
        <a:bodyPr/>
        <a:lstStyle/>
        <a:p>
          <a:r>
            <a:rPr lang="en-US" dirty="0" smtClean="0"/>
            <a:t>SVM</a:t>
          </a:r>
          <a:endParaRPr lang="en-US" dirty="0"/>
        </a:p>
      </dgm:t>
    </dgm:pt>
    <dgm:pt modelId="{CAB8435A-445E-F04F-BDED-914186B4D60C}" type="parTrans" cxnId="{6F5FF6EA-EB56-FE47-A25A-79AEDA950949}">
      <dgm:prSet/>
      <dgm:spPr/>
      <dgm:t>
        <a:bodyPr/>
        <a:lstStyle/>
        <a:p>
          <a:endParaRPr lang="en-US"/>
        </a:p>
      </dgm:t>
    </dgm:pt>
    <dgm:pt modelId="{D52B2E5B-5225-CC42-94C8-B4F2FC6A8BDF}" type="sibTrans" cxnId="{6F5FF6EA-EB56-FE47-A25A-79AEDA950949}">
      <dgm:prSet/>
      <dgm:spPr/>
      <dgm:t>
        <a:bodyPr/>
        <a:lstStyle/>
        <a:p>
          <a:endParaRPr lang="en-US"/>
        </a:p>
      </dgm:t>
    </dgm:pt>
    <dgm:pt modelId="{662B608C-97F9-264E-95FF-AA60033774C0}">
      <dgm:prSet phldrT="[Text]"/>
      <dgm:spPr/>
      <dgm:t>
        <a:bodyPr/>
        <a:lstStyle/>
        <a:p>
          <a:r>
            <a:rPr lang="en-US" dirty="0" smtClean="0"/>
            <a:t>KNN</a:t>
          </a:r>
          <a:endParaRPr lang="en-US" dirty="0"/>
        </a:p>
      </dgm:t>
    </dgm:pt>
    <dgm:pt modelId="{518BB6DF-A062-E74C-9725-EB57FDE00D93}" type="parTrans" cxnId="{3BA3B038-8DF6-6B44-BD71-9889BE77B372}">
      <dgm:prSet/>
      <dgm:spPr/>
      <dgm:t>
        <a:bodyPr/>
        <a:lstStyle/>
        <a:p>
          <a:endParaRPr lang="en-US"/>
        </a:p>
      </dgm:t>
    </dgm:pt>
    <dgm:pt modelId="{D7E69444-33CA-584D-9BCD-AC1C58A7D501}" type="sibTrans" cxnId="{3BA3B038-8DF6-6B44-BD71-9889BE77B372}">
      <dgm:prSet/>
      <dgm:spPr/>
      <dgm:t>
        <a:bodyPr/>
        <a:lstStyle/>
        <a:p>
          <a:endParaRPr lang="en-US"/>
        </a:p>
      </dgm:t>
    </dgm:pt>
    <dgm:pt modelId="{67C630FD-D23E-554F-9D19-7383BE88A60A}">
      <dgm:prSet/>
      <dgm:spPr/>
      <dgm:t>
        <a:bodyPr/>
        <a:lstStyle/>
        <a:p>
          <a:r>
            <a:rPr lang="en-US" dirty="0" smtClean="0"/>
            <a:t>Test Model</a:t>
          </a:r>
          <a:endParaRPr lang="en-US" dirty="0"/>
        </a:p>
      </dgm:t>
    </dgm:pt>
    <dgm:pt modelId="{81710264-3EF5-C94C-B599-B4D40AC5F3AB}" type="parTrans" cxnId="{34F86BD2-B4F0-DE4E-B229-E6168D4618E3}">
      <dgm:prSet/>
      <dgm:spPr>
        <a:ln>
          <a:noFill/>
        </a:ln>
      </dgm:spPr>
      <dgm:t>
        <a:bodyPr/>
        <a:lstStyle/>
        <a:p>
          <a:endParaRPr lang="en-US"/>
        </a:p>
      </dgm:t>
    </dgm:pt>
    <dgm:pt modelId="{80D01D69-987D-5147-936A-2AE6ED9FB741}" type="sibTrans" cxnId="{34F86BD2-B4F0-DE4E-B229-E6168D4618E3}">
      <dgm:prSet/>
      <dgm:spPr/>
      <dgm:t>
        <a:bodyPr/>
        <a:lstStyle/>
        <a:p>
          <a:endParaRPr lang="en-US"/>
        </a:p>
      </dgm:t>
    </dgm:pt>
    <dgm:pt modelId="{001DDFAA-B824-1F49-9CCA-0CC61121499D}" type="pres">
      <dgm:prSet presAssocID="{BA22926E-D346-2B45-B19D-023DB1C20423}" presName="hierChild1" presStyleCnt="0">
        <dgm:presLayoutVars>
          <dgm:orgChart val="1"/>
          <dgm:chPref val="1"/>
          <dgm:dir/>
          <dgm:animOne val="branch"/>
          <dgm:animLvl val="lvl"/>
          <dgm:resizeHandles/>
        </dgm:presLayoutVars>
      </dgm:prSet>
      <dgm:spPr/>
      <dgm:t>
        <a:bodyPr/>
        <a:lstStyle/>
        <a:p>
          <a:endParaRPr lang="en-US"/>
        </a:p>
      </dgm:t>
    </dgm:pt>
    <dgm:pt modelId="{ED443FF0-9A87-E946-A1F4-2A4AD7DE0673}" type="pres">
      <dgm:prSet presAssocID="{01F485DC-DB57-DF40-B75B-830184CF3343}" presName="hierRoot1" presStyleCnt="0">
        <dgm:presLayoutVars>
          <dgm:hierBranch val="init"/>
        </dgm:presLayoutVars>
      </dgm:prSet>
      <dgm:spPr/>
    </dgm:pt>
    <dgm:pt modelId="{06EB6A12-81BC-1943-A701-D930C164970E}" type="pres">
      <dgm:prSet presAssocID="{01F485DC-DB57-DF40-B75B-830184CF3343}" presName="rootComposite1" presStyleCnt="0"/>
      <dgm:spPr/>
    </dgm:pt>
    <dgm:pt modelId="{B1C40925-DEC8-2046-956A-9456C3164304}" type="pres">
      <dgm:prSet presAssocID="{01F485DC-DB57-DF40-B75B-830184CF3343}" presName="rootText1" presStyleLbl="node0" presStyleIdx="0" presStyleCnt="1">
        <dgm:presLayoutVars>
          <dgm:chPref val="3"/>
        </dgm:presLayoutVars>
      </dgm:prSet>
      <dgm:spPr/>
      <dgm:t>
        <a:bodyPr/>
        <a:lstStyle/>
        <a:p>
          <a:endParaRPr lang="en-US"/>
        </a:p>
      </dgm:t>
    </dgm:pt>
    <dgm:pt modelId="{9B2DFB7F-116B-E749-B97B-7B6B932BCD09}" type="pres">
      <dgm:prSet presAssocID="{01F485DC-DB57-DF40-B75B-830184CF3343}" presName="rootConnector1" presStyleLbl="node1" presStyleIdx="0" presStyleCnt="0"/>
      <dgm:spPr/>
      <dgm:t>
        <a:bodyPr/>
        <a:lstStyle/>
        <a:p>
          <a:endParaRPr lang="en-US"/>
        </a:p>
      </dgm:t>
    </dgm:pt>
    <dgm:pt modelId="{53AB7D8B-5B31-9747-A762-ABC77ED02C5B}" type="pres">
      <dgm:prSet presAssocID="{01F485DC-DB57-DF40-B75B-830184CF3343}" presName="hierChild2" presStyleCnt="0"/>
      <dgm:spPr/>
    </dgm:pt>
    <dgm:pt modelId="{D4DC641D-7A93-7D4F-B1C0-36B3DE353111}" type="pres">
      <dgm:prSet presAssocID="{CAB8435A-445E-F04F-BDED-914186B4D60C}" presName="Name37" presStyleLbl="parChTrans1D2" presStyleIdx="0" presStyleCnt="3"/>
      <dgm:spPr/>
      <dgm:t>
        <a:bodyPr/>
        <a:lstStyle/>
        <a:p>
          <a:endParaRPr lang="en-US"/>
        </a:p>
      </dgm:t>
    </dgm:pt>
    <dgm:pt modelId="{140AF315-44BD-0F42-BA33-1BC17B01E91B}" type="pres">
      <dgm:prSet presAssocID="{9C525BC0-1182-7042-B4FE-40A3404884A8}" presName="hierRoot2" presStyleCnt="0">
        <dgm:presLayoutVars>
          <dgm:hierBranch val="init"/>
        </dgm:presLayoutVars>
      </dgm:prSet>
      <dgm:spPr/>
    </dgm:pt>
    <dgm:pt modelId="{4BDCF493-1E19-B145-8400-74867723725F}" type="pres">
      <dgm:prSet presAssocID="{9C525BC0-1182-7042-B4FE-40A3404884A8}" presName="rootComposite" presStyleCnt="0"/>
      <dgm:spPr/>
    </dgm:pt>
    <dgm:pt modelId="{527E9D40-0E0D-4F47-ADC8-9C5F62F528F8}" type="pres">
      <dgm:prSet presAssocID="{9C525BC0-1182-7042-B4FE-40A3404884A8}" presName="rootText" presStyleLbl="node2" presStyleIdx="0" presStyleCnt="2">
        <dgm:presLayoutVars>
          <dgm:chPref val="3"/>
        </dgm:presLayoutVars>
      </dgm:prSet>
      <dgm:spPr/>
      <dgm:t>
        <a:bodyPr/>
        <a:lstStyle/>
        <a:p>
          <a:endParaRPr lang="en-US"/>
        </a:p>
      </dgm:t>
    </dgm:pt>
    <dgm:pt modelId="{34BB346C-E6F2-B94B-BB87-0174E57D0016}" type="pres">
      <dgm:prSet presAssocID="{9C525BC0-1182-7042-B4FE-40A3404884A8}" presName="rootConnector" presStyleLbl="node2" presStyleIdx="0" presStyleCnt="2"/>
      <dgm:spPr/>
      <dgm:t>
        <a:bodyPr/>
        <a:lstStyle/>
        <a:p>
          <a:endParaRPr lang="en-US"/>
        </a:p>
      </dgm:t>
    </dgm:pt>
    <dgm:pt modelId="{AB74A03B-8C79-FB42-972F-D1695B1457A8}" type="pres">
      <dgm:prSet presAssocID="{9C525BC0-1182-7042-B4FE-40A3404884A8}" presName="hierChild4" presStyleCnt="0"/>
      <dgm:spPr/>
    </dgm:pt>
    <dgm:pt modelId="{EF34E79B-11E4-2A42-8D15-1E8A87D8927D}" type="pres">
      <dgm:prSet presAssocID="{9C525BC0-1182-7042-B4FE-40A3404884A8}" presName="hierChild5" presStyleCnt="0"/>
      <dgm:spPr/>
    </dgm:pt>
    <dgm:pt modelId="{99B7A715-F3AE-8F48-B7C3-243A96448CE5}" type="pres">
      <dgm:prSet presAssocID="{518BB6DF-A062-E74C-9725-EB57FDE00D93}" presName="Name37" presStyleLbl="parChTrans1D2" presStyleIdx="1" presStyleCnt="3"/>
      <dgm:spPr/>
      <dgm:t>
        <a:bodyPr/>
        <a:lstStyle/>
        <a:p>
          <a:endParaRPr lang="en-US"/>
        </a:p>
      </dgm:t>
    </dgm:pt>
    <dgm:pt modelId="{CE05178B-9E56-1A44-B236-59ED6007E33A}" type="pres">
      <dgm:prSet presAssocID="{662B608C-97F9-264E-95FF-AA60033774C0}" presName="hierRoot2" presStyleCnt="0">
        <dgm:presLayoutVars>
          <dgm:hierBranch val="init"/>
        </dgm:presLayoutVars>
      </dgm:prSet>
      <dgm:spPr/>
    </dgm:pt>
    <dgm:pt modelId="{62D2CB25-26AA-1543-89E7-270A234B113A}" type="pres">
      <dgm:prSet presAssocID="{662B608C-97F9-264E-95FF-AA60033774C0}" presName="rootComposite" presStyleCnt="0"/>
      <dgm:spPr/>
    </dgm:pt>
    <dgm:pt modelId="{0388469C-8792-F642-856A-B0B455C114DF}" type="pres">
      <dgm:prSet presAssocID="{662B608C-97F9-264E-95FF-AA60033774C0}" presName="rootText" presStyleLbl="node2" presStyleIdx="1" presStyleCnt="2">
        <dgm:presLayoutVars>
          <dgm:chPref val="3"/>
        </dgm:presLayoutVars>
      </dgm:prSet>
      <dgm:spPr/>
      <dgm:t>
        <a:bodyPr/>
        <a:lstStyle/>
        <a:p>
          <a:endParaRPr lang="en-US"/>
        </a:p>
      </dgm:t>
    </dgm:pt>
    <dgm:pt modelId="{286C1B84-A4E9-1D4F-838A-74D6DBF9D688}" type="pres">
      <dgm:prSet presAssocID="{662B608C-97F9-264E-95FF-AA60033774C0}" presName="rootConnector" presStyleLbl="node2" presStyleIdx="1" presStyleCnt="2"/>
      <dgm:spPr/>
      <dgm:t>
        <a:bodyPr/>
        <a:lstStyle/>
        <a:p>
          <a:endParaRPr lang="en-US"/>
        </a:p>
      </dgm:t>
    </dgm:pt>
    <dgm:pt modelId="{27849D52-71CA-4444-93E0-6F06D62EC104}" type="pres">
      <dgm:prSet presAssocID="{662B608C-97F9-264E-95FF-AA60033774C0}" presName="hierChild4" presStyleCnt="0"/>
      <dgm:spPr/>
    </dgm:pt>
    <dgm:pt modelId="{6DF62EDF-8387-C64A-9B8D-2776968A6461}" type="pres">
      <dgm:prSet presAssocID="{81710264-3EF5-C94C-B599-B4D40AC5F3AB}" presName="Name37" presStyleLbl="parChTrans1D3" presStyleIdx="0" presStyleCnt="1"/>
      <dgm:spPr/>
      <dgm:t>
        <a:bodyPr/>
        <a:lstStyle/>
        <a:p>
          <a:endParaRPr lang="en-US"/>
        </a:p>
      </dgm:t>
    </dgm:pt>
    <dgm:pt modelId="{34042A95-2F64-7C45-A593-9E1BDABE184C}" type="pres">
      <dgm:prSet presAssocID="{67C630FD-D23E-554F-9D19-7383BE88A60A}" presName="hierRoot2" presStyleCnt="0">
        <dgm:presLayoutVars>
          <dgm:hierBranch val="init"/>
        </dgm:presLayoutVars>
      </dgm:prSet>
      <dgm:spPr/>
    </dgm:pt>
    <dgm:pt modelId="{D03E098B-9AB2-9B4E-9FBA-5BD7BFE6F545}" type="pres">
      <dgm:prSet presAssocID="{67C630FD-D23E-554F-9D19-7383BE88A60A}" presName="rootComposite" presStyleCnt="0"/>
      <dgm:spPr/>
    </dgm:pt>
    <dgm:pt modelId="{01C01A11-76BA-BB4A-80DC-89321CD038EC}" type="pres">
      <dgm:prSet presAssocID="{67C630FD-D23E-554F-9D19-7383BE88A60A}" presName="rootText" presStyleLbl="node3" presStyleIdx="0" presStyleCnt="1" custLinFactNeighborX="-85293" custLinFactNeighborY="-7943">
        <dgm:presLayoutVars>
          <dgm:chPref val="3"/>
        </dgm:presLayoutVars>
      </dgm:prSet>
      <dgm:spPr/>
      <dgm:t>
        <a:bodyPr/>
        <a:lstStyle/>
        <a:p>
          <a:endParaRPr lang="en-US"/>
        </a:p>
      </dgm:t>
    </dgm:pt>
    <dgm:pt modelId="{D4CAC4E2-4D54-254C-B8EE-84F8BCC2CA0C}" type="pres">
      <dgm:prSet presAssocID="{67C630FD-D23E-554F-9D19-7383BE88A60A}" presName="rootConnector" presStyleLbl="node3" presStyleIdx="0" presStyleCnt="1"/>
      <dgm:spPr/>
      <dgm:t>
        <a:bodyPr/>
        <a:lstStyle/>
        <a:p>
          <a:endParaRPr lang="en-US"/>
        </a:p>
      </dgm:t>
    </dgm:pt>
    <dgm:pt modelId="{303A5C2E-7942-FB49-AF71-B245CAC65022}" type="pres">
      <dgm:prSet presAssocID="{67C630FD-D23E-554F-9D19-7383BE88A60A}" presName="hierChild4" presStyleCnt="0"/>
      <dgm:spPr/>
    </dgm:pt>
    <dgm:pt modelId="{87D2BF84-1DB5-2A40-9196-6202F76075B5}" type="pres">
      <dgm:prSet presAssocID="{67C630FD-D23E-554F-9D19-7383BE88A60A}" presName="hierChild5" presStyleCnt="0"/>
      <dgm:spPr/>
    </dgm:pt>
    <dgm:pt modelId="{BD39591C-9FA4-934E-838B-44BBD2A0F9B9}" type="pres">
      <dgm:prSet presAssocID="{662B608C-97F9-264E-95FF-AA60033774C0}" presName="hierChild5" presStyleCnt="0"/>
      <dgm:spPr/>
    </dgm:pt>
    <dgm:pt modelId="{B0497B23-924F-7044-BE08-F3C53C612A91}" type="pres">
      <dgm:prSet presAssocID="{01F485DC-DB57-DF40-B75B-830184CF3343}" presName="hierChild3" presStyleCnt="0"/>
      <dgm:spPr/>
    </dgm:pt>
    <dgm:pt modelId="{35B36876-9C00-4948-BF28-876868FC5609}" type="pres">
      <dgm:prSet presAssocID="{C2092A15-20B5-2148-AD38-82499A484B51}" presName="Name111" presStyleLbl="parChTrans1D2" presStyleIdx="2" presStyleCnt="3"/>
      <dgm:spPr/>
      <dgm:t>
        <a:bodyPr/>
        <a:lstStyle/>
        <a:p>
          <a:endParaRPr lang="en-US"/>
        </a:p>
      </dgm:t>
    </dgm:pt>
    <dgm:pt modelId="{CFFD2D54-451A-A84D-A0E5-AB501BF3D8F8}" type="pres">
      <dgm:prSet presAssocID="{994648C9-DB49-5C4D-925C-9AE6CE2DD8E0}" presName="hierRoot3" presStyleCnt="0">
        <dgm:presLayoutVars>
          <dgm:hierBranch val="init"/>
        </dgm:presLayoutVars>
      </dgm:prSet>
      <dgm:spPr/>
    </dgm:pt>
    <dgm:pt modelId="{F367B0CA-BE96-BA42-BD14-06F609A22FA2}" type="pres">
      <dgm:prSet presAssocID="{994648C9-DB49-5C4D-925C-9AE6CE2DD8E0}" presName="rootComposite3" presStyleCnt="0"/>
      <dgm:spPr/>
    </dgm:pt>
    <dgm:pt modelId="{22B86AE1-3E6F-A34C-8D66-672E6AB5F22A}" type="pres">
      <dgm:prSet presAssocID="{994648C9-DB49-5C4D-925C-9AE6CE2DD8E0}" presName="rootText3" presStyleLbl="asst1" presStyleIdx="0" presStyleCnt="1" custLinFactNeighborX="60707" custLinFactNeighborY="-14032">
        <dgm:presLayoutVars>
          <dgm:chPref val="3"/>
        </dgm:presLayoutVars>
      </dgm:prSet>
      <dgm:spPr/>
      <dgm:t>
        <a:bodyPr/>
        <a:lstStyle/>
        <a:p>
          <a:endParaRPr lang="en-US"/>
        </a:p>
      </dgm:t>
    </dgm:pt>
    <dgm:pt modelId="{CCB2CE5D-629B-E34A-8503-176D45EE7D2D}" type="pres">
      <dgm:prSet presAssocID="{994648C9-DB49-5C4D-925C-9AE6CE2DD8E0}" presName="rootConnector3" presStyleLbl="asst1" presStyleIdx="0" presStyleCnt="1"/>
      <dgm:spPr/>
      <dgm:t>
        <a:bodyPr/>
        <a:lstStyle/>
        <a:p>
          <a:endParaRPr lang="en-US"/>
        </a:p>
      </dgm:t>
    </dgm:pt>
    <dgm:pt modelId="{4DBB1A4B-9FCE-434F-852E-BA7A50FCBC3C}" type="pres">
      <dgm:prSet presAssocID="{994648C9-DB49-5C4D-925C-9AE6CE2DD8E0}" presName="hierChild6" presStyleCnt="0"/>
      <dgm:spPr/>
    </dgm:pt>
    <dgm:pt modelId="{3163D515-030E-0445-83FF-EBCDDB8605D3}" type="pres">
      <dgm:prSet presAssocID="{994648C9-DB49-5C4D-925C-9AE6CE2DD8E0}" presName="hierChild7" presStyleCnt="0"/>
      <dgm:spPr/>
    </dgm:pt>
  </dgm:ptLst>
  <dgm:cxnLst>
    <dgm:cxn modelId="{A4CD1E11-AFAF-564A-8194-6DD0FBEBE56C}" srcId="{01F485DC-DB57-DF40-B75B-830184CF3343}" destId="{994648C9-DB49-5C4D-925C-9AE6CE2DD8E0}" srcOrd="0" destOrd="0" parTransId="{C2092A15-20B5-2148-AD38-82499A484B51}" sibTransId="{0116D2FB-055B-1C4F-A6FD-53A7D662A305}"/>
    <dgm:cxn modelId="{36D43541-D61D-B444-AD89-85B8252E7BA4}" type="presOf" srcId="{81710264-3EF5-C94C-B599-B4D40AC5F3AB}" destId="{6DF62EDF-8387-C64A-9B8D-2776968A6461}" srcOrd="0" destOrd="0" presId="urn:microsoft.com/office/officeart/2005/8/layout/orgChart1"/>
    <dgm:cxn modelId="{0295E0FB-CED7-C94F-B5EB-DF204BBD6D77}" type="presOf" srcId="{9C525BC0-1182-7042-B4FE-40A3404884A8}" destId="{34BB346C-E6F2-B94B-BB87-0174E57D0016}" srcOrd="1" destOrd="0" presId="urn:microsoft.com/office/officeart/2005/8/layout/orgChart1"/>
    <dgm:cxn modelId="{4D528E3A-30B5-324F-957E-F6965F3A97C8}" type="presOf" srcId="{994648C9-DB49-5C4D-925C-9AE6CE2DD8E0}" destId="{CCB2CE5D-629B-E34A-8503-176D45EE7D2D}" srcOrd="1" destOrd="0" presId="urn:microsoft.com/office/officeart/2005/8/layout/orgChart1"/>
    <dgm:cxn modelId="{BE2BC5CB-864B-3B4C-BDC7-BC64BA2B81A3}" type="presOf" srcId="{662B608C-97F9-264E-95FF-AA60033774C0}" destId="{286C1B84-A4E9-1D4F-838A-74D6DBF9D688}" srcOrd="1" destOrd="0" presId="urn:microsoft.com/office/officeart/2005/8/layout/orgChart1"/>
    <dgm:cxn modelId="{C4777E3B-96A7-2C41-8DFD-D16611D95F2F}" type="presOf" srcId="{518BB6DF-A062-E74C-9725-EB57FDE00D93}" destId="{99B7A715-F3AE-8F48-B7C3-243A96448CE5}" srcOrd="0" destOrd="0" presId="urn:microsoft.com/office/officeart/2005/8/layout/orgChart1"/>
    <dgm:cxn modelId="{3BA3B038-8DF6-6B44-BD71-9889BE77B372}" srcId="{01F485DC-DB57-DF40-B75B-830184CF3343}" destId="{662B608C-97F9-264E-95FF-AA60033774C0}" srcOrd="2" destOrd="0" parTransId="{518BB6DF-A062-E74C-9725-EB57FDE00D93}" sibTransId="{D7E69444-33CA-584D-9BCD-AC1C58A7D501}"/>
    <dgm:cxn modelId="{BF1E6A50-0F2E-7D4C-9063-2640283DBBE2}" srcId="{BA22926E-D346-2B45-B19D-023DB1C20423}" destId="{01F485DC-DB57-DF40-B75B-830184CF3343}" srcOrd="0" destOrd="0" parTransId="{9B7BFDE6-45C9-9740-85B0-9D0F7403F0A9}" sibTransId="{2D2EFCCA-9355-1641-87E5-096B3A42A4F1}"/>
    <dgm:cxn modelId="{53639873-4D3F-8C4B-AAE8-2AAAB948DC1D}" type="presOf" srcId="{CAB8435A-445E-F04F-BDED-914186B4D60C}" destId="{D4DC641D-7A93-7D4F-B1C0-36B3DE353111}" srcOrd="0" destOrd="0" presId="urn:microsoft.com/office/officeart/2005/8/layout/orgChart1"/>
    <dgm:cxn modelId="{569BCB89-14D0-DA44-A81C-1F40B7D232DA}" type="presOf" srcId="{994648C9-DB49-5C4D-925C-9AE6CE2DD8E0}" destId="{22B86AE1-3E6F-A34C-8D66-672E6AB5F22A}" srcOrd="0" destOrd="0" presId="urn:microsoft.com/office/officeart/2005/8/layout/orgChart1"/>
    <dgm:cxn modelId="{C57DE729-33A9-D14E-8CC7-0FEBE1D4333D}" type="presOf" srcId="{01F485DC-DB57-DF40-B75B-830184CF3343}" destId="{B1C40925-DEC8-2046-956A-9456C3164304}" srcOrd="0" destOrd="0" presId="urn:microsoft.com/office/officeart/2005/8/layout/orgChart1"/>
    <dgm:cxn modelId="{1F12E924-6945-C140-992A-E66DADBF1522}" type="presOf" srcId="{67C630FD-D23E-554F-9D19-7383BE88A60A}" destId="{01C01A11-76BA-BB4A-80DC-89321CD038EC}" srcOrd="0" destOrd="0" presId="urn:microsoft.com/office/officeart/2005/8/layout/orgChart1"/>
    <dgm:cxn modelId="{34F86BD2-B4F0-DE4E-B229-E6168D4618E3}" srcId="{662B608C-97F9-264E-95FF-AA60033774C0}" destId="{67C630FD-D23E-554F-9D19-7383BE88A60A}" srcOrd="0" destOrd="0" parTransId="{81710264-3EF5-C94C-B599-B4D40AC5F3AB}" sibTransId="{80D01D69-987D-5147-936A-2AE6ED9FB741}"/>
    <dgm:cxn modelId="{FC1BF9D2-FC55-524F-B77C-E2E583209DA9}" type="presOf" srcId="{C2092A15-20B5-2148-AD38-82499A484B51}" destId="{35B36876-9C00-4948-BF28-876868FC5609}" srcOrd="0" destOrd="0" presId="urn:microsoft.com/office/officeart/2005/8/layout/orgChart1"/>
    <dgm:cxn modelId="{66C8B065-3279-E340-9FD9-9B7A808E13AF}" type="presOf" srcId="{662B608C-97F9-264E-95FF-AA60033774C0}" destId="{0388469C-8792-F642-856A-B0B455C114DF}" srcOrd="0" destOrd="0" presId="urn:microsoft.com/office/officeart/2005/8/layout/orgChart1"/>
    <dgm:cxn modelId="{093F47C7-ADA1-C646-A2CF-C91269E0F360}" type="presOf" srcId="{9C525BC0-1182-7042-B4FE-40A3404884A8}" destId="{527E9D40-0E0D-4F47-ADC8-9C5F62F528F8}" srcOrd="0" destOrd="0" presId="urn:microsoft.com/office/officeart/2005/8/layout/orgChart1"/>
    <dgm:cxn modelId="{4EE68582-7B1E-DC49-9026-06B500112C50}" type="presOf" srcId="{67C630FD-D23E-554F-9D19-7383BE88A60A}" destId="{D4CAC4E2-4D54-254C-B8EE-84F8BCC2CA0C}" srcOrd="1" destOrd="0" presId="urn:microsoft.com/office/officeart/2005/8/layout/orgChart1"/>
    <dgm:cxn modelId="{110989C0-072C-4949-8EFF-2CA8F0B1E17D}" type="presOf" srcId="{BA22926E-D346-2B45-B19D-023DB1C20423}" destId="{001DDFAA-B824-1F49-9CCA-0CC61121499D}" srcOrd="0" destOrd="0" presId="urn:microsoft.com/office/officeart/2005/8/layout/orgChart1"/>
    <dgm:cxn modelId="{7BF3DA9B-8EC3-8C45-946B-D478FE4DB3CB}" type="presOf" srcId="{01F485DC-DB57-DF40-B75B-830184CF3343}" destId="{9B2DFB7F-116B-E749-B97B-7B6B932BCD09}" srcOrd="1" destOrd="0" presId="urn:microsoft.com/office/officeart/2005/8/layout/orgChart1"/>
    <dgm:cxn modelId="{6F5FF6EA-EB56-FE47-A25A-79AEDA950949}" srcId="{01F485DC-DB57-DF40-B75B-830184CF3343}" destId="{9C525BC0-1182-7042-B4FE-40A3404884A8}" srcOrd="1" destOrd="0" parTransId="{CAB8435A-445E-F04F-BDED-914186B4D60C}" sibTransId="{D52B2E5B-5225-CC42-94C8-B4F2FC6A8BDF}"/>
    <dgm:cxn modelId="{F9F17504-6F38-5A43-B70C-42669AA5D03F}" type="presParOf" srcId="{001DDFAA-B824-1F49-9CCA-0CC61121499D}" destId="{ED443FF0-9A87-E946-A1F4-2A4AD7DE0673}" srcOrd="0" destOrd="0" presId="urn:microsoft.com/office/officeart/2005/8/layout/orgChart1"/>
    <dgm:cxn modelId="{F1154ECF-D592-C74B-A75B-CCF5056FF1B4}" type="presParOf" srcId="{ED443FF0-9A87-E946-A1F4-2A4AD7DE0673}" destId="{06EB6A12-81BC-1943-A701-D930C164970E}" srcOrd="0" destOrd="0" presId="urn:microsoft.com/office/officeart/2005/8/layout/orgChart1"/>
    <dgm:cxn modelId="{69F9BBC1-B279-3B4B-A5D1-61D233F7D89F}" type="presParOf" srcId="{06EB6A12-81BC-1943-A701-D930C164970E}" destId="{B1C40925-DEC8-2046-956A-9456C3164304}" srcOrd="0" destOrd="0" presId="urn:microsoft.com/office/officeart/2005/8/layout/orgChart1"/>
    <dgm:cxn modelId="{635D69C9-7909-F14B-8295-D7FF21C85DC2}" type="presParOf" srcId="{06EB6A12-81BC-1943-A701-D930C164970E}" destId="{9B2DFB7F-116B-E749-B97B-7B6B932BCD09}" srcOrd="1" destOrd="0" presId="urn:microsoft.com/office/officeart/2005/8/layout/orgChart1"/>
    <dgm:cxn modelId="{FFA6951A-A377-0646-BDD4-416788934719}" type="presParOf" srcId="{ED443FF0-9A87-E946-A1F4-2A4AD7DE0673}" destId="{53AB7D8B-5B31-9747-A762-ABC77ED02C5B}" srcOrd="1" destOrd="0" presId="urn:microsoft.com/office/officeart/2005/8/layout/orgChart1"/>
    <dgm:cxn modelId="{146AA6F7-A81D-084C-9453-F40EF42BF7E7}" type="presParOf" srcId="{53AB7D8B-5B31-9747-A762-ABC77ED02C5B}" destId="{D4DC641D-7A93-7D4F-B1C0-36B3DE353111}" srcOrd="0" destOrd="0" presId="urn:microsoft.com/office/officeart/2005/8/layout/orgChart1"/>
    <dgm:cxn modelId="{CBC1B7E1-AF32-B34D-BE71-13EE096933CA}" type="presParOf" srcId="{53AB7D8B-5B31-9747-A762-ABC77ED02C5B}" destId="{140AF315-44BD-0F42-BA33-1BC17B01E91B}" srcOrd="1" destOrd="0" presId="urn:microsoft.com/office/officeart/2005/8/layout/orgChart1"/>
    <dgm:cxn modelId="{92192802-0A23-9541-B10C-810BA86C74F8}" type="presParOf" srcId="{140AF315-44BD-0F42-BA33-1BC17B01E91B}" destId="{4BDCF493-1E19-B145-8400-74867723725F}" srcOrd="0" destOrd="0" presId="urn:microsoft.com/office/officeart/2005/8/layout/orgChart1"/>
    <dgm:cxn modelId="{2253A737-0193-A444-AAF1-56F728EBF0B3}" type="presParOf" srcId="{4BDCF493-1E19-B145-8400-74867723725F}" destId="{527E9D40-0E0D-4F47-ADC8-9C5F62F528F8}" srcOrd="0" destOrd="0" presId="urn:microsoft.com/office/officeart/2005/8/layout/orgChart1"/>
    <dgm:cxn modelId="{22D93378-8FB9-3045-9EAF-FF608C6A522A}" type="presParOf" srcId="{4BDCF493-1E19-B145-8400-74867723725F}" destId="{34BB346C-E6F2-B94B-BB87-0174E57D0016}" srcOrd="1" destOrd="0" presId="urn:microsoft.com/office/officeart/2005/8/layout/orgChart1"/>
    <dgm:cxn modelId="{2955FB0B-B3C3-E645-823D-7915A00FE941}" type="presParOf" srcId="{140AF315-44BD-0F42-BA33-1BC17B01E91B}" destId="{AB74A03B-8C79-FB42-972F-D1695B1457A8}" srcOrd="1" destOrd="0" presId="urn:microsoft.com/office/officeart/2005/8/layout/orgChart1"/>
    <dgm:cxn modelId="{0FB56268-144C-0143-AFC1-A1A369EBE37E}" type="presParOf" srcId="{140AF315-44BD-0F42-BA33-1BC17B01E91B}" destId="{EF34E79B-11E4-2A42-8D15-1E8A87D8927D}" srcOrd="2" destOrd="0" presId="urn:microsoft.com/office/officeart/2005/8/layout/orgChart1"/>
    <dgm:cxn modelId="{0120D2D5-7DA8-FE45-A1C2-917E699FF358}" type="presParOf" srcId="{53AB7D8B-5B31-9747-A762-ABC77ED02C5B}" destId="{99B7A715-F3AE-8F48-B7C3-243A96448CE5}" srcOrd="2" destOrd="0" presId="urn:microsoft.com/office/officeart/2005/8/layout/orgChart1"/>
    <dgm:cxn modelId="{9118BA83-8ED0-F849-99C4-7B4DE3A2090E}" type="presParOf" srcId="{53AB7D8B-5B31-9747-A762-ABC77ED02C5B}" destId="{CE05178B-9E56-1A44-B236-59ED6007E33A}" srcOrd="3" destOrd="0" presId="urn:microsoft.com/office/officeart/2005/8/layout/orgChart1"/>
    <dgm:cxn modelId="{667248DC-2D97-E84B-9318-D701D2921EBB}" type="presParOf" srcId="{CE05178B-9E56-1A44-B236-59ED6007E33A}" destId="{62D2CB25-26AA-1543-89E7-270A234B113A}" srcOrd="0" destOrd="0" presId="urn:microsoft.com/office/officeart/2005/8/layout/orgChart1"/>
    <dgm:cxn modelId="{EBD19101-3BA6-504B-BD48-F1143FEB59FF}" type="presParOf" srcId="{62D2CB25-26AA-1543-89E7-270A234B113A}" destId="{0388469C-8792-F642-856A-B0B455C114DF}" srcOrd="0" destOrd="0" presId="urn:microsoft.com/office/officeart/2005/8/layout/orgChart1"/>
    <dgm:cxn modelId="{2B2D4199-820B-7541-A1ED-655AAD1C5042}" type="presParOf" srcId="{62D2CB25-26AA-1543-89E7-270A234B113A}" destId="{286C1B84-A4E9-1D4F-838A-74D6DBF9D688}" srcOrd="1" destOrd="0" presId="urn:microsoft.com/office/officeart/2005/8/layout/orgChart1"/>
    <dgm:cxn modelId="{12428FBC-5AB5-9F45-B2AA-DB63E7257B64}" type="presParOf" srcId="{CE05178B-9E56-1A44-B236-59ED6007E33A}" destId="{27849D52-71CA-4444-93E0-6F06D62EC104}" srcOrd="1" destOrd="0" presId="urn:microsoft.com/office/officeart/2005/8/layout/orgChart1"/>
    <dgm:cxn modelId="{25171E09-6F9E-BC4E-A956-D914B08A33AE}" type="presParOf" srcId="{27849D52-71CA-4444-93E0-6F06D62EC104}" destId="{6DF62EDF-8387-C64A-9B8D-2776968A6461}" srcOrd="0" destOrd="0" presId="urn:microsoft.com/office/officeart/2005/8/layout/orgChart1"/>
    <dgm:cxn modelId="{29EB412A-539C-ED45-B096-C0B93FE19FB8}" type="presParOf" srcId="{27849D52-71CA-4444-93E0-6F06D62EC104}" destId="{34042A95-2F64-7C45-A593-9E1BDABE184C}" srcOrd="1" destOrd="0" presId="urn:microsoft.com/office/officeart/2005/8/layout/orgChart1"/>
    <dgm:cxn modelId="{F639F64E-C2DD-6740-A3B9-E1A2CF40CF53}" type="presParOf" srcId="{34042A95-2F64-7C45-A593-9E1BDABE184C}" destId="{D03E098B-9AB2-9B4E-9FBA-5BD7BFE6F545}" srcOrd="0" destOrd="0" presId="urn:microsoft.com/office/officeart/2005/8/layout/orgChart1"/>
    <dgm:cxn modelId="{3846B646-7409-2F43-9514-54755656D6AB}" type="presParOf" srcId="{D03E098B-9AB2-9B4E-9FBA-5BD7BFE6F545}" destId="{01C01A11-76BA-BB4A-80DC-89321CD038EC}" srcOrd="0" destOrd="0" presId="urn:microsoft.com/office/officeart/2005/8/layout/orgChart1"/>
    <dgm:cxn modelId="{50397C15-6375-F944-92C2-709BD3C9CC29}" type="presParOf" srcId="{D03E098B-9AB2-9B4E-9FBA-5BD7BFE6F545}" destId="{D4CAC4E2-4D54-254C-B8EE-84F8BCC2CA0C}" srcOrd="1" destOrd="0" presId="urn:microsoft.com/office/officeart/2005/8/layout/orgChart1"/>
    <dgm:cxn modelId="{64A9A446-AF7F-EC41-9438-4A71768EE1F2}" type="presParOf" srcId="{34042A95-2F64-7C45-A593-9E1BDABE184C}" destId="{303A5C2E-7942-FB49-AF71-B245CAC65022}" srcOrd="1" destOrd="0" presId="urn:microsoft.com/office/officeart/2005/8/layout/orgChart1"/>
    <dgm:cxn modelId="{CC4E57B2-4AB2-DF4B-BF3A-CDA59D93648B}" type="presParOf" srcId="{34042A95-2F64-7C45-A593-9E1BDABE184C}" destId="{87D2BF84-1DB5-2A40-9196-6202F76075B5}" srcOrd="2" destOrd="0" presId="urn:microsoft.com/office/officeart/2005/8/layout/orgChart1"/>
    <dgm:cxn modelId="{6797C9C7-213C-5940-83E5-5E609B8C2AFE}" type="presParOf" srcId="{CE05178B-9E56-1A44-B236-59ED6007E33A}" destId="{BD39591C-9FA4-934E-838B-44BBD2A0F9B9}" srcOrd="2" destOrd="0" presId="urn:microsoft.com/office/officeart/2005/8/layout/orgChart1"/>
    <dgm:cxn modelId="{E031E91B-1EC7-5547-8814-F8A3009FCBD3}" type="presParOf" srcId="{ED443FF0-9A87-E946-A1F4-2A4AD7DE0673}" destId="{B0497B23-924F-7044-BE08-F3C53C612A91}" srcOrd="2" destOrd="0" presId="urn:microsoft.com/office/officeart/2005/8/layout/orgChart1"/>
    <dgm:cxn modelId="{395CC85D-BFE1-C549-B797-9875FD0730C1}" type="presParOf" srcId="{B0497B23-924F-7044-BE08-F3C53C612A91}" destId="{35B36876-9C00-4948-BF28-876868FC5609}" srcOrd="0" destOrd="0" presId="urn:microsoft.com/office/officeart/2005/8/layout/orgChart1"/>
    <dgm:cxn modelId="{4224349E-F80F-394B-820C-4BA211277E20}" type="presParOf" srcId="{B0497B23-924F-7044-BE08-F3C53C612A91}" destId="{CFFD2D54-451A-A84D-A0E5-AB501BF3D8F8}" srcOrd="1" destOrd="0" presId="urn:microsoft.com/office/officeart/2005/8/layout/orgChart1"/>
    <dgm:cxn modelId="{B75AC0F0-E5D8-924C-96B5-B4F6849572D3}" type="presParOf" srcId="{CFFD2D54-451A-A84D-A0E5-AB501BF3D8F8}" destId="{F367B0CA-BE96-BA42-BD14-06F609A22FA2}" srcOrd="0" destOrd="0" presId="urn:microsoft.com/office/officeart/2005/8/layout/orgChart1"/>
    <dgm:cxn modelId="{32072A5A-0E09-2A48-A10D-F4C29680CCF7}" type="presParOf" srcId="{F367B0CA-BE96-BA42-BD14-06F609A22FA2}" destId="{22B86AE1-3E6F-A34C-8D66-672E6AB5F22A}" srcOrd="0" destOrd="0" presId="urn:microsoft.com/office/officeart/2005/8/layout/orgChart1"/>
    <dgm:cxn modelId="{5C4B8AEE-6B06-2941-A095-21AF3B0BAC0F}" type="presParOf" srcId="{F367B0CA-BE96-BA42-BD14-06F609A22FA2}" destId="{CCB2CE5D-629B-E34A-8503-176D45EE7D2D}" srcOrd="1" destOrd="0" presId="urn:microsoft.com/office/officeart/2005/8/layout/orgChart1"/>
    <dgm:cxn modelId="{FF8DDD69-092D-3245-8A1B-8773215FD395}" type="presParOf" srcId="{CFFD2D54-451A-A84D-A0E5-AB501BF3D8F8}" destId="{4DBB1A4B-9FCE-434F-852E-BA7A50FCBC3C}" srcOrd="1" destOrd="0" presId="urn:microsoft.com/office/officeart/2005/8/layout/orgChart1"/>
    <dgm:cxn modelId="{308DE141-EDCD-A243-ADD7-2AC48D5AD140}" type="presParOf" srcId="{CFFD2D54-451A-A84D-A0E5-AB501BF3D8F8}" destId="{3163D515-030E-0445-83FF-EBCDDB8605D3}"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6876-9C00-4948-BF28-876868FC5609}">
      <dsp:nvSpPr>
        <dsp:cNvPr id="0" name=""/>
        <dsp:cNvSpPr/>
      </dsp:nvSpPr>
      <dsp:spPr>
        <a:xfrm>
          <a:off x="2212089" y="866053"/>
          <a:ext cx="862024" cy="674897"/>
        </a:xfrm>
        <a:custGeom>
          <a:avLst/>
          <a:gdLst/>
          <a:ahLst/>
          <a:cxnLst/>
          <a:rect l="0" t="0" r="0" b="0"/>
          <a:pathLst>
            <a:path>
              <a:moveTo>
                <a:pt x="862024" y="0"/>
              </a:moveTo>
              <a:lnTo>
                <a:pt x="0" y="674897"/>
              </a:lnTo>
            </a:path>
          </a:pathLst>
        </a:custGeom>
        <a:noFill/>
        <a:ln w="9525" cap="flat" cmpd="sng" algn="ctr">
          <a:noFill/>
          <a:prstDash val="solid"/>
        </a:ln>
        <a:effectLst/>
      </dsp:spPr>
      <dsp:style>
        <a:lnRef idx="1">
          <a:scrgbClr r="0" g="0" b="0"/>
        </a:lnRef>
        <a:fillRef idx="0">
          <a:scrgbClr r="0" g="0" b="0"/>
        </a:fillRef>
        <a:effectRef idx="0">
          <a:scrgbClr r="0" g="0" b="0"/>
        </a:effectRef>
        <a:fontRef idx="minor"/>
      </dsp:style>
    </dsp:sp>
    <dsp:sp modelId="{6DF62EDF-8387-C64A-9B8D-2776968A6461}">
      <dsp:nvSpPr>
        <dsp:cNvPr id="0" name=""/>
        <dsp:cNvSpPr/>
      </dsp:nvSpPr>
      <dsp:spPr>
        <a:xfrm>
          <a:off x="3429013" y="3324381"/>
          <a:ext cx="514292" cy="727604"/>
        </a:xfrm>
        <a:custGeom>
          <a:avLst/>
          <a:gdLst/>
          <a:ahLst/>
          <a:cxnLst/>
          <a:rect l="0" t="0" r="0" b="0"/>
          <a:pathLst>
            <a:path>
              <a:moveTo>
                <a:pt x="0" y="0"/>
              </a:moveTo>
              <a:lnTo>
                <a:pt x="514292" y="727604"/>
              </a:lnTo>
            </a:path>
          </a:pathLst>
        </a:custGeom>
        <a:noFill/>
        <a:ln w="9525" cap="flat" cmpd="sng" algn="ctr">
          <a:noFill/>
          <a:prstDash val="solid"/>
        </a:ln>
        <a:effectLst/>
      </dsp:spPr>
      <dsp:style>
        <a:lnRef idx="1">
          <a:scrgbClr r="0" g="0" b="0"/>
        </a:lnRef>
        <a:fillRef idx="0">
          <a:scrgbClr r="0" g="0" b="0"/>
        </a:fillRef>
        <a:effectRef idx="0">
          <a:scrgbClr r="0" g="0" b="0"/>
        </a:effectRef>
        <a:fontRef idx="minor"/>
      </dsp:style>
    </dsp:sp>
    <dsp:sp modelId="{99B7A715-F3AE-8F48-B7C3-243A96448CE5}">
      <dsp:nvSpPr>
        <dsp:cNvPr id="0" name=""/>
        <dsp:cNvSpPr/>
      </dsp:nvSpPr>
      <dsp:spPr>
        <a:xfrm>
          <a:off x="3074114" y="866053"/>
          <a:ext cx="1047386" cy="1592719"/>
        </a:xfrm>
        <a:custGeom>
          <a:avLst/>
          <a:gdLst/>
          <a:ahLst/>
          <a:cxnLst/>
          <a:rect l="0" t="0" r="0" b="0"/>
          <a:pathLst>
            <a:path>
              <a:moveTo>
                <a:pt x="0" y="0"/>
              </a:moveTo>
              <a:lnTo>
                <a:pt x="0" y="1410941"/>
              </a:lnTo>
              <a:lnTo>
                <a:pt x="1047386" y="1410941"/>
              </a:lnTo>
              <a:lnTo>
                <a:pt x="1047386" y="1592719"/>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DC641D-7A93-7D4F-B1C0-36B3DE353111}">
      <dsp:nvSpPr>
        <dsp:cNvPr id="0" name=""/>
        <dsp:cNvSpPr/>
      </dsp:nvSpPr>
      <dsp:spPr>
        <a:xfrm>
          <a:off x="2026728" y="866053"/>
          <a:ext cx="1047386" cy="1592719"/>
        </a:xfrm>
        <a:custGeom>
          <a:avLst/>
          <a:gdLst/>
          <a:ahLst/>
          <a:cxnLst/>
          <a:rect l="0" t="0" r="0" b="0"/>
          <a:pathLst>
            <a:path>
              <a:moveTo>
                <a:pt x="1047386" y="0"/>
              </a:moveTo>
              <a:lnTo>
                <a:pt x="1047386" y="1410941"/>
              </a:lnTo>
              <a:lnTo>
                <a:pt x="0" y="1410941"/>
              </a:lnTo>
              <a:lnTo>
                <a:pt x="0" y="1592719"/>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C40925-DEC8-2046-956A-9456C3164304}">
      <dsp:nvSpPr>
        <dsp:cNvPr id="0" name=""/>
        <dsp:cNvSpPr/>
      </dsp:nvSpPr>
      <dsp:spPr>
        <a:xfrm>
          <a:off x="2208506" y="445"/>
          <a:ext cx="1731216" cy="8656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Prepare Data</a:t>
          </a:r>
          <a:endParaRPr lang="en-US" sz="2200" kern="1200" dirty="0"/>
        </a:p>
      </dsp:txBody>
      <dsp:txXfrm>
        <a:off x="2208506" y="445"/>
        <a:ext cx="1731216" cy="865608"/>
      </dsp:txXfrm>
    </dsp:sp>
    <dsp:sp modelId="{527E9D40-0E0D-4F47-ADC8-9C5F62F528F8}">
      <dsp:nvSpPr>
        <dsp:cNvPr id="0" name=""/>
        <dsp:cNvSpPr/>
      </dsp:nvSpPr>
      <dsp:spPr>
        <a:xfrm>
          <a:off x="1161120" y="2458773"/>
          <a:ext cx="1731216" cy="8656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SVM</a:t>
          </a:r>
          <a:endParaRPr lang="en-US" sz="2200" kern="1200" dirty="0"/>
        </a:p>
      </dsp:txBody>
      <dsp:txXfrm>
        <a:off x="1161120" y="2458773"/>
        <a:ext cx="1731216" cy="865608"/>
      </dsp:txXfrm>
    </dsp:sp>
    <dsp:sp modelId="{0388469C-8792-F642-856A-B0B455C114DF}">
      <dsp:nvSpPr>
        <dsp:cNvPr id="0" name=""/>
        <dsp:cNvSpPr/>
      </dsp:nvSpPr>
      <dsp:spPr>
        <a:xfrm>
          <a:off x="3255892" y="2458773"/>
          <a:ext cx="1731216" cy="8656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KNN</a:t>
          </a:r>
          <a:endParaRPr lang="en-US" sz="2200" kern="1200" dirty="0"/>
        </a:p>
      </dsp:txBody>
      <dsp:txXfrm>
        <a:off x="3255892" y="2458773"/>
        <a:ext cx="1731216" cy="865608"/>
      </dsp:txXfrm>
    </dsp:sp>
    <dsp:sp modelId="{01C01A11-76BA-BB4A-80DC-89321CD038EC}">
      <dsp:nvSpPr>
        <dsp:cNvPr id="0" name=""/>
        <dsp:cNvSpPr/>
      </dsp:nvSpPr>
      <dsp:spPr>
        <a:xfrm>
          <a:off x="2212089" y="3619181"/>
          <a:ext cx="1731216" cy="8656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Test Model</a:t>
          </a:r>
          <a:endParaRPr lang="en-US" sz="2200" kern="1200" dirty="0"/>
        </a:p>
      </dsp:txBody>
      <dsp:txXfrm>
        <a:off x="2212089" y="3619181"/>
        <a:ext cx="1731216" cy="865608"/>
      </dsp:txXfrm>
    </dsp:sp>
    <dsp:sp modelId="{22B86AE1-3E6F-A34C-8D66-672E6AB5F22A}">
      <dsp:nvSpPr>
        <dsp:cNvPr id="0" name=""/>
        <dsp:cNvSpPr/>
      </dsp:nvSpPr>
      <dsp:spPr>
        <a:xfrm>
          <a:off x="2212089" y="1108147"/>
          <a:ext cx="1731216" cy="865608"/>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Dimensionality Reduction</a:t>
          </a:r>
          <a:endParaRPr lang="en-US" sz="2200" kern="1200" dirty="0"/>
        </a:p>
      </dsp:txBody>
      <dsp:txXfrm>
        <a:off x="2212089" y="1108147"/>
        <a:ext cx="1731216" cy="8656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4/7/18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1974" y="5624101"/>
            <a:ext cx="10118733"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61974" y="4870056"/>
            <a:ext cx="1011873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61975" y="13843783"/>
            <a:ext cx="10123487"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562410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52201" y="487005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152032"/>
            <a:ext cx="2142172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397987"/>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4870056"/>
            <a:ext cx="1009248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5624101"/>
            <a:ext cx="10092489"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9" y="13903633"/>
            <a:ext cx="1009249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8" y="14657678"/>
            <a:ext cx="10092490"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6" y="25325677"/>
            <a:ext cx="1009249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7" y="26079722"/>
            <a:ext cx="1009249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71422" y="14597828"/>
            <a:ext cx="10114044" cy="846363"/>
          </a:xfrm>
          <a:prstGeom prst="rect">
            <a:avLst/>
          </a:prstGeom>
        </p:spPr>
        <p:txBody>
          <a:bodyPr wrap="square" lIns="228589" tIns="228589" rIns="228589" bIns="228589">
            <a:spAutoFit/>
          </a:bodyPr>
          <a:lstStyle>
            <a:lvl1pPr marL="0" indent="0">
              <a:buNone/>
              <a:defRPr sz="2500">
                <a:solidFill>
                  <a:schemeClr val="tx1"/>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56329" y="2795675"/>
            <a:ext cx="21421724" cy="1280160"/>
          </a:xfrm>
          <a:prstGeom prst="rect">
            <a:avLst/>
          </a:prstGeom>
        </p:spPr>
        <p:txBody>
          <a:bodyPr>
            <a:normAutofit/>
          </a:bodyPr>
          <a:lstStyle>
            <a:lvl1pPr marL="0" indent="0" algn="ctr">
              <a:buFontTx/>
              <a:buNone/>
              <a:defRPr sz="66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70307" y="3786502"/>
            <a:ext cx="21393768" cy="832209"/>
          </a:xfrm>
          <a:prstGeom prst="rect">
            <a:avLst/>
          </a:prstGeom>
        </p:spPr>
        <p:txBody>
          <a:bodyPr>
            <a:normAutofit/>
          </a:bodyPr>
          <a:lstStyle>
            <a:lvl1pPr marL="0" indent="0" algn="ctr">
              <a:buFontTx/>
              <a:buNone/>
              <a:defRPr sz="4800" b="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56329" y="545114"/>
            <a:ext cx="21421724" cy="1280160"/>
          </a:xfrm>
          <a:prstGeom prst="rect">
            <a:avLst/>
          </a:prstGeom>
        </p:spPr>
        <p:txBody>
          <a:bodyPr>
            <a:noAutofit/>
          </a:bodyPr>
          <a:lstStyle>
            <a:lvl1pPr marL="0" indent="0" algn="ctr">
              <a:buFontTx/>
              <a:buNone/>
              <a:defRPr sz="115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5" name="Group 84"/>
          <p:cNvGrpSpPr/>
          <p:nvPr userDrawn="1"/>
        </p:nvGrpSpPr>
        <p:grpSpPr>
          <a:xfrm rot="10800000">
            <a:off x="-36600" y="31404884"/>
            <a:ext cx="43927800" cy="1502229"/>
            <a:chOff x="-14192" y="1382"/>
            <a:chExt cx="27451941" cy="4572641"/>
          </a:xfrm>
        </p:grpSpPr>
        <p:sp>
          <p:nvSpPr>
            <p:cNvPr id="8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10" name="Text Box 14"/>
          <p:cNvSpPr txBox="1">
            <a:spLocks noChangeArrowheads="1"/>
          </p:cNvSpPr>
          <p:nvPr/>
        </p:nvSpPr>
        <p:spPr bwMode="auto">
          <a:xfrm>
            <a:off x="819152" y="32170527"/>
            <a:ext cx="2933697" cy="409916"/>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4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8" name="Rounded Rectangle 37"/>
          <p:cNvSpPr/>
          <p:nvPr userDrawn="1"/>
        </p:nvSpPr>
        <p:spPr>
          <a:xfrm>
            <a:off x="556578"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33158199" y="4861683"/>
            <a:ext cx="10130182" cy="26190507"/>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265474" y="4861683"/>
            <a:ext cx="21395749" cy="26190507"/>
          </a:xfrm>
          <a:prstGeom prst="roundRect">
            <a:avLst>
              <a:gd name="adj" fmla="val 791"/>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userDrawn="1"/>
        </p:nvGrpSpPr>
        <p:grpSpPr>
          <a:xfrm>
            <a:off x="-14192" y="1382"/>
            <a:ext cx="43905392" cy="4572641"/>
            <a:chOff x="-14192" y="1382"/>
            <a:chExt cx="27451941" cy="4572641"/>
          </a:xfrm>
        </p:grpSpPr>
        <p:sp>
          <p:nvSpPr>
            <p:cNvPr id="82"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904" userDrawn="1">
          <p15:clr>
            <a:srgbClr val="F26B43"/>
          </p15:clr>
        </p15:guide>
      </p15:sldGuideLst>
    </p:ext>
  </p:extLst>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1.xml"/><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10" Type="http://schemas.openxmlformats.org/officeDocument/2006/relationships/diagramQuickStyle" Target="../diagrams/quickStyle1.xml"/><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image" Target="../media/image16.png"/><Relationship Id="rId14" Type="http://schemas.microsoft.com/office/2007/relationships/hdphoto" Target="../media/hdphoto1.wdp"/><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10"/>
          </p:nvPr>
        </p:nvSpPr>
        <p:spPr>
          <a:xfrm>
            <a:off x="561974" y="5624101"/>
            <a:ext cx="10118733" cy="8156057"/>
          </a:xfrm>
        </p:spPr>
        <p:txBody>
          <a:bodyPr/>
          <a:lstStyle/>
          <a:p>
            <a:r>
              <a:rPr lang="en-US" b="1" dirty="0"/>
              <a:t>Electroencephalography (EEG) headsets, being highly portable, present a convenient, noninvasive method of recording the brain’s electrical activity. </a:t>
            </a:r>
            <a:r>
              <a:rPr lang="en-US" dirty="0" smtClean="0"/>
              <a:t>This project seeks </a:t>
            </a:r>
            <a:r>
              <a:rPr lang="en-US" dirty="0"/>
              <a:t>to develop a method for the classification of thoughts, memories, and stimuli from EEG data, for potential use in brain-computer interface (BCI), and the treatment of Aphasia and disabilities that affect verbal communication. </a:t>
            </a:r>
            <a:r>
              <a:rPr lang="en-US" dirty="0" smtClean="0"/>
              <a:t>The two headsets used were the </a:t>
            </a:r>
            <a:r>
              <a:rPr lang="en-US" dirty="0" err="1"/>
              <a:t>Emotiv</a:t>
            </a:r>
            <a:r>
              <a:rPr lang="en-US" dirty="0"/>
              <a:t> EEG headset </a:t>
            </a:r>
            <a:r>
              <a:rPr lang="en-US" dirty="0" smtClean="0"/>
              <a:t>and </a:t>
            </a:r>
            <a:r>
              <a:rPr lang="en-US" dirty="0" err="1" smtClean="0"/>
              <a:t>OpenBCI</a:t>
            </a:r>
            <a:r>
              <a:rPr lang="en-US" dirty="0" smtClean="0"/>
              <a:t> containing </a:t>
            </a:r>
            <a:r>
              <a:rPr lang="en-US" dirty="0"/>
              <a:t>14 </a:t>
            </a:r>
            <a:r>
              <a:rPr lang="en-US" dirty="0" smtClean="0"/>
              <a:t>electrodes and 16 electrodes, </a:t>
            </a:r>
            <a:r>
              <a:rPr lang="en-US" dirty="0"/>
              <a:t>manifesting data as </a:t>
            </a:r>
            <a:r>
              <a:rPr lang="en-US" dirty="0" smtClean="0"/>
              <a:t>14</a:t>
            </a:r>
            <a:r>
              <a:rPr lang="en-US" dirty="0"/>
              <a:t> </a:t>
            </a:r>
            <a:r>
              <a:rPr lang="en-US" dirty="0" smtClean="0"/>
              <a:t>dimensional and 16</a:t>
            </a:r>
            <a:r>
              <a:rPr lang="en-US" dirty="0"/>
              <a:t> </a:t>
            </a:r>
            <a:r>
              <a:rPr lang="en-US" dirty="0" smtClean="0"/>
              <a:t>dimensional </a:t>
            </a:r>
            <a:r>
              <a:rPr lang="en-US" dirty="0"/>
              <a:t>time series. For analysis of multidimensional data</a:t>
            </a:r>
            <a:r>
              <a:rPr lang="en-US" dirty="0" smtClean="0"/>
              <a:t>, support </a:t>
            </a:r>
            <a:r>
              <a:rPr lang="en-US" dirty="0"/>
              <a:t>vector </a:t>
            </a:r>
            <a:r>
              <a:rPr lang="en-US" dirty="0" smtClean="0"/>
              <a:t>machines </a:t>
            </a:r>
            <a:r>
              <a:rPr lang="en-US" dirty="0"/>
              <a:t>(SVM) and K-Nearest Neighbor learning algorithms </a:t>
            </a:r>
            <a:r>
              <a:rPr lang="en-US" dirty="0" smtClean="0"/>
              <a:t>were adopted to </a:t>
            </a:r>
            <a:r>
              <a:rPr lang="en-US" dirty="0"/>
              <a:t>train models in the classification </a:t>
            </a:r>
            <a:r>
              <a:rPr lang="en-US" dirty="0" smtClean="0"/>
              <a:t>The model can classify </a:t>
            </a:r>
            <a:r>
              <a:rPr lang="en-US" dirty="0"/>
              <a:t>events given new EEG data, and stochastic neighbor embedding allows visualization of </a:t>
            </a:r>
            <a:r>
              <a:rPr lang="en-US" dirty="0" smtClean="0"/>
              <a:t>the data </a:t>
            </a:r>
            <a:r>
              <a:rPr lang="en-US" dirty="0"/>
              <a:t>in 2-D</a:t>
            </a:r>
            <a:r>
              <a:rPr lang="en-US" dirty="0" smtClean="0"/>
              <a:t>. Technology </a:t>
            </a:r>
            <a:r>
              <a:rPr lang="en-US" dirty="0"/>
              <a:t>enabling nonverbal communication is exciting not only for its futurist appeal, but its potential to help millions suffering from Aphasia and other speech impairments. While methods such as MRI capture data with extreme resolution, EEG headsets would provide a noninvasive, inexpensive and accessible means of translating brain activity</a:t>
            </a:r>
            <a:r>
              <a:rPr lang="en-US" b="1" dirty="0"/>
              <a:t>. This research aims to contribute to the future development of an EEG based BCI for therapeutic and rehabilitative purposes.</a:t>
            </a:r>
          </a:p>
        </p:txBody>
      </p:sp>
      <p:sp>
        <p:nvSpPr>
          <p:cNvPr id="35" name="Text Placeholder 34"/>
          <p:cNvSpPr>
            <a:spLocks noGrp="1"/>
          </p:cNvSpPr>
          <p:nvPr>
            <p:ph type="body" sz="quarter" idx="11"/>
          </p:nvPr>
        </p:nvSpPr>
        <p:spPr/>
        <p:style>
          <a:lnRef idx="1">
            <a:schemeClr val="accent4"/>
          </a:lnRef>
          <a:fillRef idx="3">
            <a:schemeClr val="accent4"/>
          </a:fillRef>
          <a:effectRef idx="2">
            <a:schemeClr val="accent4"/>
          </a:effectRef>
          <a:fontRef idx="minor">
            <a:schemeClr val="lt1"/>
          </a:fontRef>
        </p:style>
        <p:txBody>
          <a:bodyPr/>
          <a:lstStyle/>
          <a:p>
            <a:r>
              <a:rPr lang="en-US" u="none" dirty="0" smtClean="0"/>
              <a:t>1. Introduction</a:t>
            </a:r>
            <a:endParaRPr lang="en-US" u="none" dirty="0"/>
          </a:p>
        </p:txBody>
      </p:sp>
      <p:sp>
        <p:nvSpPr>
          <p:cNvPr id="36" name="Text Placeholder 35"/>
          <p:cNvSpPr>
            <a:spLocks noGrp="1"/>
          </p:cNvSpPr>
          <p:nvPr>
            <p:ph type="body" sz="quarter" idx="20"/>
          </p:nvPr>
        </p:nvSpPr>
        <p:spPr>
          <a:xfrm>
            <a:off x="547777" y="16453093"/>
            <a:ext cx="10123487" cy="754045"/>
          </a:xfrm>
        </p:spPr>
        <p:style>
          <a:lnRef idx="1">
            <a:schemeClr val="accent4"/>
          </a:lnRef>
          <a:fillRef idx="3">
            <a:schemeClr val="accent4"/>
          </a:fillRef>
          <a:effectRef idx="2">
            <a:schemeClr val="accent4"/>
          </a:effectRef>
          <a:fontRef idx="minor">
            <a:schemeClr val="lt1"/>
          </a:fontRef>
        </p:style>
        <p:txBody>
          <a:bodyPr/>
          <a:lstStyle/>
          <a:p>
            <a:r>
              <a:rPr lang="en-US" u="none" dirty="0" smtClean="0"/>
              <a:t>2. Research Goals</a:t>
            </a:r>
            <a:endParaRPr lang="en-US" u="none" dirty="0"/>
          </a:p>
        </p:txBody>
      </p:sp>
      <p:sp>
        <p:nvSpPr>
          <p:cNvPr id="41" name="Text Placeholder 40"/>
          <p:cNvSpPr>
            <a:spLocks noGrp="1"/>
          </p:cNvSpPr>
          <p:nvPr>
            <p:ph type="body" sz="quarter" idx="25"/>
          </p:nvPr>
        </p:nvSpPr>
        <p:spPr>
          <a:ln/>
        </p:spPr>
        <p:style>
          <a:lnRef idx="1">
            <a:schemeClr val="accent4"/>
          </a:lnRef>
          <a:fillRef idx="3">
            <a:schemeClr val="accent4"/>
          </a:fillRef>
          <a:effectRef idx="2">
            <a:schemeClr val="accent4"/>
          </a:effectRef>
          <a:fontRef idx="minor">
            <a:schemeClr val="lt1"/>
          </a:fontRef>
        </p:style>
        <p:txBody>
          <a:bodyPr/>
          <a:lstStyle/>
          <a:p>
            <a:r>
              <a:rPr lang="en-US" u="none" dirty="0" smtClean="0"/>
              <a:t>4.2 Music </a:t>
            </a:r>
            <a:r>
              <a:rPr lang="en-US" i="1" u="none" dirty="0" smtClean="0"/>
              <a:t>(continued)</a:t>
            </a:r>
            <a:endParaRPr lang="en-US" u="none" dirty="0"/>
          </a:p>
        </p:txBody>
      </p:sp>
      <p:sp>
        <p:nvSpPr>
          <p:cNvPr id="42" name="Text Placeholder 41"/>
          <p:cNvSpPr>
            <a:spLocks noGrp="1"/>
          </p:cNvSpPr>
          <p:nvPr>
            <p:ph type="body" sz="quarter" idx="26"/>
          </p:nvPr>
        </p:nvSpPr>
        <p:spPr>
          <a:xfrm>
            <a:off x="33185099" y="5624100"/>
            <a:ext cx="10092489" cy="9617995"/>
          </a:xfrm>
        </p:spPr>
        <p:txBody>
          <a:bodyPr/>
          <a:lstStyle/>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r>
              <a:rPr lang="en-US" dirty="0" smtClean="0"/>
              <a:t>Utilized </a:t>
            </a:r>
            <a:r>
              <a:rPr lang="en-US" dirty="0"/>
              <a:t>PCA to explain up to </a:t>
            </a:r>
            <a:r>
              <a:rPr lang="en-US" b="1" dirty="0"/>
              <a:t>95% of the variance</a:t>
            </a:r>
            <a:endParaRPr lang="en-US" dirty="0"/>
          </a:p>
          <a:p>
            <a:pPr marL="122238" lvl="1" indent="0">
              <a:buNone/>
            </a:pPr>
            <a:endParaRPr lang="en-US" dirty="0" smtClean="0"/>
          </a:p>
          <a:p>
            <a:pPr marL="122238" lvl="1" indent="0">
              <a:buNone/>
            </a:pPr>
            <a:endParaRPr lang="en-US" dirty="0"/>
          </a:p>
          <a:p>
            <a:pPr marL="122238" lvl="1" indent="0">
              <a:buNone/>
            </a:pPr>
            <a:endParaRPr lang="en-US" dirty="0" smtClean="0"/>
          </a:p>
          <a:p>
            <a:pPr marL="122238" lvl="1" indent="0">
              <a:buNone/>
            </a:pPr>
            <a:endParaRPr lang="en-US" dirty="0"/>
          </a:p>
          <a:p>
            <a:pPr marL="122238" lvl="1" indent="0">
              <a:buNone/>
            </a:pPr>
            <a:endParaRPr lang="en-US" dirty="0"/>
          </a:p>
          <a:p>
            <a:pPr marL="1828725" lvl="1" indent="-342900">
              <a:buFont typeface="Arial"/>
              <a:buChar char="•"/>
            </a:pPr>
            <a:endParaRPr lang="en-US" dirty="0" smtClean="0"/>
          </a:p>
          <a:p>
            <a:pPr lvl="1" indent="0">
              <a:buNone/>
            </a:pPr>
            <a:endParaRPr lang="en-US" dirty="0"/>
          </a:p>
        </p:txBody>
      </p:sp>
      <p:sp>
        <p:nvSpPr>
          <p:cNvPr id="49" name="Text Placeholder 48"/>
          <p:cNvSpPr>
            <a:spLocks noGrp="1"/>
          </p:cNvSpPr>
          <p:nvPr>
            <p:ph type="body" sz="quarter" idx="96"/>
          </p:nvPr>
        </p:nvSpPr>
        <p:spPr>
          <a:xfrm>
            <a:off x="557220" y="17399396"/>
            <a:ext cx="10114044" cy="3462464"/>
          </a:xfrm>
        </p:spPr>
        <p:txBody>
          <a:bodyPr/>
          <a:lstStyle/>
          <a:p>
            <a:r>
              <a:rPr lang="en-US" dirty="0" smtClean="0"/>
              <a:t>The research consisted of three basic goals</a:t>
            </a:r>
          </a:p>
          <a:p>
            <a:pPr marL="806450" indent="-342900">
              <a:buFont typeface="Arial"/>
              <a:buChar char="•"/>
              <a:tabLst>
                <a:tab pos="1022350" algn="l"/>
              </a:tabLst>
            </a:pPr>
            <a:r>
              <a:rPr lang="en-US" dirty="0" smtClean="0"/>
              <a:t>If “thoughts” in the form of EEG Data can, in fact, be classified </a:t>
            </a:r>
          </a:p>
          <a:p>
            <a:pPr marL="806450" indent="-342900">
              <a:buFont typeface="Arial"/>
              <a:buChar char="•"/>
            </a:pPr>
            <a:r>
              <a:rPr lang="en-US" dirty="0" smtClean="0"/>
              <a:t>A systematic way to predict the classification of new thoughts based on old data for a particular individual</a:t>
            </a:r>
          </a:p>
          <a:p>
            <a:pPr marL="809625" indent="-342900">
              <a:buFont typeface="Arial"/>
              <a:buChar char="•"/>
            </a:pPr>
            <a:r>
              <a:rPr lang="en-US" dirty="0" smtClean="0"/>
              <a:t>Make sure the results were scalable with a high data and feature count size</a:t>
            </a:r>
          </a:p>
          <a:p>
            <a:pPr marL="809625" indent="-342900">
              <a:buFont typeface="Arial"/>
              <a:buChar char="•"/>
            </a:pPr>
            <a:r>
              <a:rPr lang="en-US" dirty="0" smtClean="0"/>
              <a:t>Create a model that scales with each individuals data</a:t>
            </a:r>
            <a:endParaRPr lang="en-US" dirty="0"/>
          </a:p>
        </p:txBody>
      </p:sp>
      <p:sp>
        <p:nvSpPr>
          <p:cNvPr id="50" name="Text Placeholder 49"/>
          <p:cNvSpPr>
            <a:spLocks noGrp="1"/>
          </p:cNvSpPr>
          <p:nvPr>
            <p:ph type="body" sz="quarter" idx="150"/>
          </p:nvPr>
        </p:nvSpPr>
        <p:spPr/>
        <p:txBody>
          <a:bodyPr/>
          <a:lstStyle/>
          <a:p>
            <a:r>
              <a:rPr lang="en-US" dirty="0" err="1" smtClean="0"/>
              <a:t>Viraat</a:t>
            </a:r>
            <a:r>
              <a:rPr lang="en-US" dirty="0" smtClean="0"/>
              <a:t> Das</a:t>
            </a:r>
            <a:endParaRPr lang="en-US" dirty="0"/>
          </a:p>
        </p:txBody>
      </p:sp>
      <p:sp>
        <p:nvSpPr>
          <p:cNvPr id="51" name="Text Placeholder 50"/>
          <p:cNvSpPr>
            <a:spLocks noGrp="1"/>
          </p:cNvSpPr>
          <p:nvPr>
            <p:ph type="body" sz="quarter" idx="184"/>
          </p:nvPr>
        </p:nvSpPr>
        <p:spPr/>
        <p:txBody>
          <a:bodyPr>
            <a:normAutofit/>
          </a:bodyPr>
          <a:lstStyle/>
          <a:p>
            <a:r>
              <a:rPr lang="en-US" dirty="0" smtClean="0"/>
              <a:t>Senior at Morgantown High School, Morgantown WV</a:t>
            </a:r>
            <a:endParaRPr lang="en-US" dirty="0"/>
          </a:p>
        </p:txBody>
      </p:sp>
      <p:sp>
        <p:nvSpPr>
          <p:cNvPr id="52" name="Text Placeholder 51"/>
          <p:cNvSpPr>
            <a:spLocks noGrp="1"/>
          </p:cNvSpPr>
          <p:nvPr>
            <p:ph type="body" sz="quarter" idx="185"/>
          </p:nvPr>
        </p:nvSpPr>
        <p:spPr>
          <a:xfrm>
            <a:off x="11282040" y="-131204"/>
            <a:ext cx="21421724" cy="1280160"/>
          </a:xfrm>
        </p:spPr>
        <p:txBody>
          <a:bodyPr/>
          <a:lstStyle/>
          <a:p>
            <a:r>
              <a:rPr lang="en-US" sz="9500" dirty="0" smtClean="0"/>
              <a:t>A Novel Approach to Classify and Detect </a:t>
            </a:r>
            <a:r>
              <a:rPr lang="en-US" sz="9500" dirty="0" smtClean="0"/>
              <a:t>Thoughts using </a:t>
            </a:r>
            <a:r>
              <a:rPr lang="en-US" sz="9500" dirty="0" smtClean="0"/>
              <a:t>Electroencephalography</a:t>
            </a:r>
            <a:endParaRPr lang="en-US" sz="9500" dirty="0"/>
          </a:p>
        </p:txBody>
      </p:sp>
      <p:pic>
        <p:nvPicPr>
          <p:cNvPr id="8" name="Picture 7"/>
          <p:cNvPicPr>
            <a:picLocks noChangeAspect="1"/>
          </p:cNvPicPr>
          <p:nvPr/>
        </p:nvPicPr>
        <p:blipFill rotWithShape="1">
          <a:blip r:embed="rId3"/>
          <a:srcRect b="8517"/>
          <a:stretch/>
        </p:blipFill>
        <p:spPr>
          <a:xfrm>
            <a:off x="951634" y="13506324"/>
            <a:ext cx="2982157" cy="2728157"/>
          </a:xfrm>
          <a:prstGeom prst="rect">
            <a:avLst/>
          </a:prstGeom>
        </p:spPr>
      </p:pic>
      <p:sp>
        <p:nvSpPr>
          <p:cNvPr id="9" name="TextBox 8"/>
          <p:cNvSpPr txBox="1"/>
          <p:nvPr/>
        </p:nvSpPr>
        <p:spPr>
          <a:xfrm>
            <a:off x="951634" y="15834371"/>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Emotiv</a:t>
            </a:r>
            <a:r>
              <a:rPr lang="en-US" sz="2000" dirty="0" smtClean="0">
                <a:latin typeface="Times New Roman" panose="02020603050405020304" pitchFamily="18" charset="0"/>
                <a:cs typeface="Times New Roman" panose="02020603050405020304" pitchFamily="18" charset="0"/>
              </a:rPr>
              <a:t> Headset</a:t>
            </a:r>
            <a:endParaRPr lang="en-US" sz="20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576136" y="15986771"/>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OpenBCI</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4"/>
          <a:stretch>
            <a:fillRect/>
          </a:stretch>
        </p:blipFill>
        <p:spPr>
          <a:xfrm>
            <a:off x="5360042" y="13485868"/>
            <a:ext cx="4966099" cy="2343619"/>
          </a:xfrm>
          <a:prstGeom prst="rect">
            <a:avLst/>
          </a:prstGeom>
        </p:spPr>
      </p:pic>
      <p:sp>
        <p:nvSpPr>
          <p:cNvPr id="43" name="Text Placeholder 35"/>
          <p:cNvSpPr txBox="1">
            <a:spLocks/>
          </p:cNvSpPr>
          <p:nvPr/>
        </p:nvSpPr>
        <p:spPr>
          <a:xfrm>
            <a:off x="538334" y="20742438"/>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3. Implementation</a:t>
            </a:r>
            <a:endParaRPr lang="en-US" u="none" dirty="0"/>
          </a:p>
        </p:txBody>
      </p:sp>
      <p:sp>
        <p:nvSpPr>
          <p:cNvPr id="53" name="Text Placeholder 48"/>
          <p:cNvSpPr txBox="1">
            <a:spLocks/>
          </p:cNvSpPr>
          <p:nvPr/>
        </p:nvSpPr>
        <p:spPr>
          <a:xfrm>
            <a:off x="566663" y="21674320"/>
            <a:ext cx="10114044" cy="169274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Figuring out the best set of algorithms to implement required having a visual sense of the data. Every electrode mapped out its own time series.</a:t>
            </a:r>
            <a:endParaRPr lang="en-US" dirty="0"/>
          </a:p>
          <a:p>
            <a:r>
              <a:rPr lang="en-US" dirty="0" smtClean="0"/>
              <a:t>	</a:t>
            </a:r>
            <a:endParaRPr lang="en-US" dirty="0"/>
          </a:p>
        </p:txBody>
      </p:sp>
      <p:pic>
        <p:nvPicPr>
          <p:cNvPr id="2" name="Picture 1"/>
          <p:cNvPicPr>
            <a:picLocks noChangeAspect="1"/>
          </p:cNvPicPr>
          <p:nvPr/>
        </p:nvPicPr>
        <p:blipFill rotWithShape="1">
          <a:blip r:embed="rId5"/>
          <a:srcRect/>
          <a:stretch/>
        </p:blipFill>
        <p:spPr>
          <a:xfrm>
            <a:off x="707660" y="23582452"/>
            <a:ext cx="4764020" cy="4243485"/>
          </a:xfrm>
          <a:prstGeom prst="rect">
            <a:avLst/>
          </a:prstGeom>
        </p:spPr>
      </p:pic>
      <p:sp>
        <p:nvSpPr>
          <p:cNvPr id="4" name="TextBox 3"/>
          <p:cNvSpPr txBox="1"/>
          <p:nvPr/>
        </p:nvSpPr>
        <p:spPr>
          <a:xfrm>
            <a:off x="1157073" y="27882383"/>
            <a:ext cx="378165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Visualizing 14-D and 16-D data required </a:t>
            </a:r>
            <a:endParaRPr lang="en-US" sz="2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147380" y="24515477"/>
            <a:ext cx="41787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General electrode configuration of an EEG headset</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707660" y="31920017"/>
            <a:ext cx="2933334" cy="762017"/>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sp>
        <p:nvSpPr>
          <p:cNvPr id="33" name="Text Placeholder 33"/>
          <p:cNvSpPr txBox="1">
            <a:spLocks/>
          </p:cNvSpPr>
          <p:nvPr/>
        </p:nvSpPr>
        <p:spPr>
          <a:xfrm>
            <a:off x="-43351438" y="9860947"/>
            <a:ext cx="10118733" cy="777133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Electroencephalography (EEG) headsets, being highly portable, present a convenient, noninvasive method of recording the brain’s electrical activity. I seek to develop a method for the classification of thoughts, memories, and stimuli from EEG data, for potential use in brain-computer interface (BCI), and the treatment of Aphasia and disabilities that affect verbal communication. The two headsets used were the </a:t>
            </a:r>
            <a:r>
              <a:rPr lang="en-US" dirty="0" err="1" smtClean="0"/>
              <a:t>Emotiv</a:t>
            </a:r>
            <a:r>
              <a:rPr lang="en-US" dirty="0" smtClean="0"/>
              <a:t> EEG headset and </a:t>
            </a:r>
            <a:r>
              <a:rPr lang="en-US" dirty="0" err="1" smtClean="0"/>
              <a:t>OpenBCI</a:t>
            </a:r>
            <a:r>
              <a:rPr lang="en-US" dirty="0" smtClean="0"/>
              <a:t> containing 14 electrodes and 16 electrodes respectively, manifesting data as 14-D and 16-D time series. For analysis of multidimensional data, I adopted support vector machines (SVM) and K-Nearest Neighbor learning algorithms to train models in the classification The model can classify events given new EEG data, and stochastic neighbor embedding allows visualization of the data in 2-D. Technology enabling nonverbal communication is exciting not only for its futurist appeal, but its potential to help millions suffering from Aphasia and other speech impairments. While methods such as MRI capture data with extreme resolution, EEG headsets would provide a noninvasive, inexpensive and accessible means of translating brain activity. This research aims to contribute to the future development of an EEG based BCI for therapeutic and rehabilitative purposes.</a:t>
            </a:r>
            <a:endParaRPr lang="en-US" dirty="0"/>
          </a:p>
        </p:txBody>
      </p:sp>
      <p:sp>
        <p:nvSpPr>
          <p:cNvPr id="44" name="Text Placeholder 34"/>
          <p:cNvSpPr txBox="1">
            <a:spLocks/>
          </p:cNvSpPr>
          <p:nvPr/>
        </p:nvSpPr>
        <p:spPr>
          <a:xfrm>
            <a:off x="-43351438" y="9106902"/>
            <a:ext cx="10118733"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smtClean="0"/>
              <a:t>1. Introduction</a:t>
            </a:r>
            <a:endParaRPr lang="en-US" u="none" dirty="0"/>
          </a:p>
        </p:txBody>
      </p:sp>
      <p:sp>
        <p:nvSpPr>
          <p:cNvPr id="54" name="Text Placeholder 35"/>
          <p:cNvSpPr txBox="1">
            <a:spLocks/>
          </p:cNvSpPr>
          <p:nvPr/>
        </p:nvSpPr>
        <p:spPr>
          <a:xfrm>
            <a:off x="-43365635" y="20689939"/>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smtClean="0"/>
              <a:t>2. Research Goals</a:t>
            </a:r>
            <a:endParaRPr lang="en-US" u="none" dirty="0"/>
          </a:p>
        </p:txBody>
      </p:sp>
      <p:sp>
        <p:nvSpPr>
          <p:cNvPr id="55" name="Text Placeholder 48"/>
          <p:cNvSpPr txBox="1">
            <a:spLocks/>
          </p:cNvSpPr>
          <p:nvPr/>
        </p:nvSpPr>
        <p:spPr>
          <a:xfrm>
            <a:off x="-43356192" y="21636242"/>
            <a:ext cx="10114044" cy="300079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mtClean="0"/>
              <a:t>The research consisted of three basic goals</a:t>
            </a:r>
          </a:p>
          <a:p>
            <a:pPr marL="806450" indent="-342900">
              <a:buFont typeface="Arial"/>
              <a:buChar char="•"/>
              <a:tabLst>
                <a:tab pos="1022350" algn="l"/>
              </a:tabLst>
            </a:pPr>
            <a:r>
              <a:rPr lang="en-US" smtClean="0"/>
              <a:t>If “thoughts” in the form of EEG Data can in fact be classified </a:t>
            </a:r>
          </a:p>
          <a:p>
            <a:pPr marL="806450" indent="-342900">
              <a:buFont typeface="Arial"/>
              <a:buChar char="•"/>
            </a:pPr>
            <a:r>
              <a:rPr lang="en-US" smtClean="0"/>
              <a:t>A systematic way to predict the classification of new thoughts based on old data</a:t>
            </a:r>
          </a:p>
          <a:p>
            <a:pPr marL="809625" indent="-342900">
              <a:buFont typeface="Arial"/>
              <a:buChar char="•"/>
            </a:pPr>
            <a:r>
              <a:rPr lang="en-US" smtClean="0"/>
              <a:t>Make sure the results were scalable with a high data and feature count size.</a:t>
            </a:r>
            <a:endParaRPr lang="en-US" dirty="0"/>
          </a:p>
        </p:txBody>
      </p:sp>
      <p:pic>
        <p:nvPicPr>
          <p:cNvPr id="56" name="Picture 55"/>
          <p:cNvPicPr>
            <a:picLocks noChangeAspect="1"/>
          </p:cNvPicPr>
          <p:nvPr/>
        </p:nvPicPr>
        <p:blipFill>
          <a:blip r:embed="rId3"/>
          <a:stretch>
            <a:fillRect/>
          </a:stretch>
        </p:blipFill>
        <p:spPr>
          <a:xfrm>
            <a:off x="-42961778" y="17489170"/>
            <a:ext cx="2982157" cy="2982157"/>
          </a:xfrm>
          <a:prstGeom prst="rect">
            <a:avLst/>
          </a:prstGeom>
        </p:spPr>
      </p:pic>
      <p:sp>
        <p:nvSpPr>
          <p:cNvPr id="57" name="TextBox 56"/>
          <p:cNvSpPr txBox="1"/>
          <p:nvPr/>
        </p:nvSpPr>
        <p:spPr>
          <a:xfrm>
            <a:off x="-42961778" y="20071217"/>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Emotiv</a:t>
            </a:r>
            <a:r>
              <a:rPr lang="en-US" sz="2000" dirty="0" smtClean="0">
                <a:latin typeface="Times New Roman" panose="02020603050405020304" pitchFamily="18" charset="0"/>
                <a:cs typeface="Times New Roman" panose="02020603050405020304" pitchFamily="18" charset="0"/>
              </a:rPr>
              <a:t> Headset</a:t>
            </a:r>
            <a:endParaRPr lang="en-US" sz="20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37337276" y="20223617"/>
            <a:ext cx="268936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OpenBCI</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9" name="Picture 58"/>
          <p:cNvPicPr>
            <a:picLocks noChangeAspect="1"/>
          </p:cNvPicPr>
          <p:nvPr/>
        </p:nvPicPr>
        <p:blipFill>
          <a:blip r:embed="rId4"/>
          <a:stretch>
            <a:fillRect/>
          </a:stretch>
        </p:blipFill>
        <p:spPr>
          <a:xfrm>
            <a:off x="-38553370" y="17722714"/>
            <a:ext cx="4966099" cy="2343619"/>
          </a:xfrm>
          <a:prstGeom prst="rect">
            <a:avLst/>
          </a:prstGeom>
        </p:spPr>
      </p:pic>
      <p:sp>
        <p:nvSpPr>
          <p:cNvPr id="60" name="Text Placeholder 35"/>
          <p:cNvSpPr txBox="1">
            <a:spLocks/>
          </p:cNvSpPr>
          <p:nvPr/>
        </p:nvSpPr>
        <p:spPr>
          <a:xfrm>
            <a:off x="-43375078" y="24979284"/>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3. Implementation</a:t>
            </a:r>
            <a:endParaRPr lang="en-US" u="none" dirty="0"/>
          </a:p>
        </p:txBody>
      </p:sp>
      <p:sp>
        <p:nvSpPr>
          <p:cNvPr id="61" name="Text Placeholder 48"/>
          <p:cNvSpPr txBox="1">
            <a:spLocks/>
          </p:cNvSpPr>
          <p:nvPr/>
        </p:nvSpPr>
        <p:spPr>
          <a:xfrm>
            <a:off x="-43346749" y="25911166"/>
            <a:ext cx="10114044" cy="20774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Figuring out the best set of algorithms to implement required having a visual sense of the data. Every electrode mapped out its own set of voltages.  </a:t>
            </a:r>
            <a:endParaRPr lang="en-US" dirty="0"/>
          </a:p>
          <a:p>
            <a:r>
              <a:rPr lang="en-US" dirty="0" smtClean="0"/>
              <a:t>	</a:t>
            </a:r>
            <a:endParaRPr lang="en-US" dirty="0"/>
          </a:p>
        </p:txBody>
      </p:sp>
      <p:pic>
        <p:nvPicPr>
          <p:cNvPr id="62" name="Picture 61"/>
          <p:cNvPicPr>
            <a:picLocks noChangeAspect="1"/>
          </p:cNvPicPr>
          <p:nvPr/>
        </p:nvPicPr>
        <p:blipFill rotWithShape="1">
          <a:blip r:embed="rId5"/>
          <a:srcRect/>
          <a:stretch/>
        </p:blipFill>
        <p:spPr>
          <a:xfrm>
            <a:off x="-43205752" y="27819298"/>
            <a:ext cx="4764020" cy="4243485"/>
          </a:xfrm>
          <a:prstGeom prst="rect">
            <a:avLst/>
          </a:prstGeom>
        </p:spPr>
      </p:pic>
      <p:sp>
        <p:nvSpPr>
          <p:cNvPr id="63" name="TextBox 62"/>
          <p:cNvSpPr txBox="1"/>
          <p:nvPr/>
        </p:nvSpPr>
        <p:spPr>
          <a:xfrm>
            <a:off x="-42756339" y="32119229"/>
            <a:ext cx="378165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Visualizing 14-D and 16-D data required </a:t>
            </a:r>
            <a:endParaRPr lang="en-US" sz="25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37766032" y="28752323"/>
            <a:ext cx="4178761"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General electrode configuration of an EEG headset</a:t>
            </a:r>
            <a:endParaRPr lang="en-US" sz="2000" dirty="0">
              <a:latin typeface="Times New Roman" panose="02020603050405020304" pitchFamily="18" charset="0"/>
              <a:cs typeface="Times New Roman" panose="02020603050405020304" pitchFamily="18" charset="0"/>
            </a:endParaRPr>
          </a:p>
        </p:txBody>
      </p:sp>
      <p:sp>
        <p:nvSpPr>
          <p:cNvPr id="65" name="Text Placeholder 33"/>
          <p:cNvSpPr txBox="1">
            <a:spLocks/>
          </p:cNvSpPr>
          <p:nvPr/>
        </p:nvSpPr>
        <p:spPr>
          <a:xfrm>
            <a:off x="11270307" y="5624101"/>
            <a:ext cx="10118733" cy="855924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a:buChar char="•"/>
            </a:pPr>
            <a:r>
              <a:rPr lang="en-US" dirty="0"/>
              <a:t>Mapped out the data in a 14 dimensional vector space</a:t>
            </a:r>
          </a:p>
          <a:p>
            <a:pPr marL="342900" indent="-342900">
              <a:buFont typeface="Arial"/>
              <a:buChar char="•"/>
            </a:pPr>
            <a:r>
              <a:rPr lang="en-US" dirty="0"/>
              <a:t>Used Principal Component Analysis or T-Distributed </a:t>
            </a:r>
            <a:r>
              <a:rPr lang="en-US" dirty="0" smtClean="0"/>
              <a:t>Stochastic Neighbor Embedding depending on the complexity of the data</a:t>
            </a:r>
          </a:p>
          <a:p>
            <a:endParaRPr lang="en-US" dirty="0"/>
          </a:p>
          <a:p>
            <a:r>
              <a:rPr lang="en-US" dirty="0" smtClean="0"/>
              <a:t>Reducing the dimensions of the data were important to understand what set of algorithms would produce the desired result in the most scalable way</a:t>
            </a:r>
          </a:p>
          <a:p>
            <a:endParaRPr lang="en-US" dirty="0"/>
          </a:p>
          <a:p>
            <a:r>
              <a:rPr lang="en-US" b="1" u="sng" dirty="0" smtClean="0"/>
              <a:t>PCA </a:t>
            </a:r>
            <a:r>
              <a:rPr lang="en-US" b="1" dirty="0" smtClean="0"/>
              <a:t>	                                 </a:t>
            </a:r>
            <a:r>
              <a:rPr lang="en-US" b="1" u="sng" dirty="0" smtClean="0"/>
              <a:t>T-SNE</a:t>
            </a:r>
          </a:p>
          <a:p>
            <a:endParaRPr lang="en-US" b="1" u="sng" dirty="0" smtClean="0"/>
          </a:p>
          <a:p>
            <a:pPr marL="457200" indent="-457200">
              <a:buAutoNum type="arabicParenR"/>
            </a:pPr>
            <a:r>
              <a:rPr lang="en-US" dirty="0" smtClean="0"/>
              <a:t>Original matrix 	</a:t>
            </a:r>
          </a:p>
          <a:p>
            <a:pPr marL="14721126" lvl="6" indent="-457200">
              <a:buAutoNum type="arabicParenR"/>
            </a:pPr>
            <a:endParaRPr lang="en-US" dirty="0" smtClean="0"/>
          </a:p>
          <a:p>
            <a:endParaRPr lang="en-US" dirty="0"/>
          </a:p>
          <a:p>
            <a:endParaRPr lang="en-US" b="1" u="sng" dirty="0" smtClean="0"/>
          </a:p>
          <a:p>
            <a:endParaRPr lang="en-US" u="sng" dirty="0"/>
          </a:p>
        </p:txBody>
      </p:sp>
      <p:sp>
        <p:nvSpPr>
          <p:cNvPr id="66" name="Text Placeholder 34"/>
          <p:cNvSpPr txBox="1">
            <a:spLocks/>
          </p:cNvSpPr>
          <p:nvPr/>
        </p:nvSpPr>
        <p:spPr>
          <a:xfrm>
            <a:off x="11270307" y="4870056"/>
            <a:ext cx="10118733"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a:t>3</a:t>
            </a:r>
            <a:r>
              <a:rPr lang="en-US" u="none" dirty="0" smtClean="0"/>
              <a:t>.1 Dimensionality Reduction</a:t>
            </a:r>
            <a:endParaRPr lang="en-US" u="none" dirty="0"/>
          </a:p>
        </p:txBody>
      </p:sp>
      <p:sp>
        <p:nvSpPr>
          <p:cNvPr id="67" name="Text Placeholder 35"/>
          <p:cNvSpPr txBox="1">
            <a:spLocks/>
          </p:cNvSpPr>
          <p:nvPr/>
        </p:nvSpPr>
        <p:spPr>
          <a:xfrm>
            <a:off x="11274996" y="17332879"/>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a:t>4</a:t>
            </a:r>
            <a:r>
              <a:rPr lang="en-US" u="none" dirty="0" smtClean="0"/>
              <a:t>. Data Collection and Processing</a:t>
            </a:r>
            <a:endParaRPr lang="en-US" u="none" dirty="0"/>
          </a:p>
        </p:txBody>
      </p:sp>
      <p:pic>
        <p:nvPicPr>
          <p:cNvPr id="18" name="Picture 17"/>
          <p:cNvPicPr>
            <a:picLocks noChangeAspect="1"/>
          </p:cNvPicPr>
          <p:nvPr/>
        </p:nvPicPr>
        <p:blipFill>
          <a:blip r:embed="rId6"/>
          <a:stretch>
            <a:fillRect/>
          </a:stretch>
        </p:blipFill>
        <p:spPr>
          <a:xfrm>
            <a:off x="11415993" y="10195199"/>
            <a:ext cx="4876800" cy="2489200"/>
          </a:xfrm>
          <a:prstGeom prst="rect">
            <a:avLst/>
          </a:prstGeom>
        </p:spPr>
      </p:pic>
      <p:sp>
        <p:nvSpPr>
          <p:cNvPr id="20" name="TextBox 19"/>
          <p:cNvSpPr txBox="1"/>
          <p:nvPr/>
        </p:nvSpPr>
        <p:spPr>
          <a:xfrm>
            <a:off x="11415993" y="12442381"/>
            <a:ext cx="5534845" cy="2785378"/>
          </a:xfrm>
          <a:prstGeom prst="rect">
            <a:avLst/>
          </a:prstGeom>
          <a:noFill/>
        </p:spPr>
        <p:txBody>
          <a:bodyPr wrap="none" rtlCol="0">
            <a:spAutoFit/>
          </a:bodyPr>
          <a:lstStyle/>
          <a:p>
            <a:endParaRPr lang="en-US" sz="2500" b="1" i="1"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2) Calculated the covariance matrix using </a:t>
            </a:r>
          </a:p>
          <a:p>
            <a:r>
              <a:rPr lang="en-US" sz="2500" dirty="0" smtClean="0">
                <a:latin typeface="Times New Roman" panose="02020603050405020304" pitchFamily="18" charset="0"/>
                <a:cs typeface="Times New Roman" panose="02020603050405020304" pitchFamily="18" charset="0"/>
              </a:rPr>
              <a:t>      a scaling factor of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3</a:t>
            </a:r>
            <a:r>
              <a:rPr lang="en-US" sz="2500" dirty="0" smtClean="0">
                <a:latin typeface="Times New Roman" panose="02020603050405020304" pitchFamily="18" charset="0"/>
                <a:cs typeface="Times New Roman" panose="02020603050405020304" pitchFamily="18" charset="0"/>
              </a:rPr>
              <a:t>) The variance at most would be 95% to </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ensure scalability of data while still </a:t>
            </a:r>
          </a:p>
          <a:p>
            <a:r>
              <a:rPr lang="en-US" sz="2500" dirty="0" smtClean="0">
                <a:latin typeface="Times New Roman" panose="02020603050405020304" pitchFamily="18" charset="0"/>
                <a:cs typeface="Times New Roman" panose="02020603050405020304" pitchFamily="18" charset="0"/>
              </a:rPr>
              <a:t>     being able to explain the features</a:t>
            </a:r>
          </a:p>
        </p:txBody>
      </p:sp>
      <p:pic>
        <p:nvPicPr>
          <p:cNvPr id="21" name="Picture 20"/>
          <p:cNvPicPr>
            <a:picLocks noChangeAspect="1"/>
          </p:cNvPicPr>
          <p:nvPr/>
        </p:nvPicPr>
        <p:blipFill>
          <a:blip r:embed="rId7"/>
          <a:stretch>
            <a:fillRect/>
          </a:stretch>
        </p:blipFill>
        <p:spPr>
          <a:xfrm>
            <a:off x="14601371" y="13308068"/>
            <a:ext cx="469900" cy="355600"/>
          </a:xfrm>
          <a:prstGeom prst="rect">
            <a:avLst/>
          </a:prstGeom>
        </p:spPr>
      </p:pic>
      <p:sp>
        <p:nvSpPr>
          <p:cNvPr id="79" name="Text Placeholder 33"/>
          <p:cNvSpPr>
            <a:spLocks noGrp="1"/>
          </p:cNvSpPr>
          <p:nvPr>
            <p:ph type="body" sz="quarter" idx="10"/>
          </p:nvPr>
        </p:nvSpPr>
        <p:spPr>
          <a:xfrm>
            <a:off x="17263727" y="9647035"/>
            <a:ext cx="4671109" cy="3462464"/>
          </a:xfrm>
        </p:spPr>
        <p:txBody>
          <a:bodyPr/>
          <a:lstStyle/>
          <a:p>
            <a:pPr marL="457200" indent="-457200">
              <a:buAutoNum type="arabicParenR"/>
            </a:pPr>
            <a:r>
              <a:rPr lang="en-US" dirty="0" smtClean="0"/>
              <a:t>Identifies observed clusters</a:t>
            </a:r>
          </a:p>
          <a:p>
            <a:pPr marL="457200" indent="-457200">
              <a:buAutoNum type="arabicParenR"/>
            </a:pPr>
            <a:endParaRPr lang="en-US" dirty="0" smtClean="0"/>
          </a:p>
          <a:p>
            <a:pPr marL="457200" indent="-457200">
              <a:buAutoNum type="arabicParenR"/>
            </a:pPr>
            <a:r>
              <a:rPr lang="en-US" dirty="0" smtClean="0"/>
              <a:t>Maps those higher dimensional points to a lower dimension </a:t>
            </a:r>
          </a:p>
          <a:p>
            <a:endParaRPr lang="en-US" dirty="0"/>
          </a:p>
          <a:p>
            <a:endParaRPr lang="en-US" dirty="0"/>
          </a:p>
        </p:txBody>
      </p:sp>
      <p:sp>
        <p:nvSpPr>
          <p:cNvPr id="24" name="TextBox 23"/>
          <p:cNvSpPr txBox="1"/>
          <p:nvPr/>
        </p:nvSpPr>
        <p:spPr>
          <a:xfrm>
            <a:off x="11415993" y="15304877"/>
            <a:ext cx="10310879" cy="1246495"/>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PCA returns a linear transformation for dimensionality reduction from the original matrix. T-SNE is non-linear and can capture trickier manifestations of the data, however it requires more computing power than PCA.</a:t>
            </a:r>
            <a:endParaRPr lang="en-US" sz="2500" dirty="0">
              <a:latin typeface="Times New Roman" panose="02020603050405020304" pitchFamily="18" charset="0"/>
              <a:cs typeface="Times New Roman" panose="02020603050405020304" pitchFamily="18" charset="0"/>
            </a:endParaRPr>
          </a:p>
        </p:txBody>
      </p:sp>
      <p:graphicFrame>
        <p:nvGraphicFramePr>
          <p:cNvPr id="82" name="Diagram 81"/>
          <p:cNvGraphicFramePr/>
          <p:nvPr>
            <p:extLst>
              <p:ext uri="{D42A27DB-BD31-4B8C-83A1-F6EECF244321}">
                <p14:modId xmlns:p14="http://schemas.microsoft.com/office/powerpoint/2010/main" val="1524462075"/>
              </p:ext>
            </p:extLst>
          </p:nvPr>
        </p:nvGraphicFramePr>
        <p:xfrm>
          <a:off x="12609976" y="18518583"/>
          <a:ext cx="6581033" cy="45539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90" name="Group 89"/>
          <p:cNvGrpSpPr/>
          <p:nvPr/>
        </p:nvGrpSpPr>
        <p:grpSpPr>
          <a:xfrm>
            <a:off x="22798687" y="10914359"/>
            <a:ext cx="6858001" cy="7065057"/>
            <a:chOff x="24256999" y="8717431"/>
            <a:chExt cx="6858001" cy="7065057"/>
          </a:xfrm>
        </p:grpSpPr>
        <p:pic>
          <p:nvPicPr>
            <p:cNvPr id="87" name="Picture 86"/>
            <p:cNvPicPr>
              <a:picLocks noChangeAspect="1"/>
            </p:cNvPicPr>
            <p:nvPr/>
          </p:nvPicPr>
          <p:blipFill rotWithShape="1">
            <a:blip r:embed="rId13">
              <a:extLst>
                <a:ext uri="{BEBA8EAE-BF5A-486C-A8C5-ECC9F3942E4B}">
                  <a14:imgProps xmlns:a14="http://schemas.microsoft.com/office/drawing/2010/main">
                    <a14:imgLayer r:embed="rId14">
                      <a14:imgEffect>
                        <a14:backgroundRemoval t="4813" b="97148" l="3488" r="89701">
                          <a14:foregroundMark x1="3654" y1="51693" x2="3654" y2="51693"/>
                          <a14:foregroundMark x1="43023" y1="97148" x2="43023" y2="97148"/>
                        </a14:backgroundRemoval>
                      </a14:imgEffect>
                    </a14:imgLayer>
                  </a14:imgProps>
                </a:ext>
              </a:extLst>
            </a:blip>
            <a:srcRect l="5017" t="1403" r="10266" b="6138"/>
            <a:stretch/>
          </p:blipFill>
          <p:spPr>
            <a:xfrm>
              <a:off x="24561799" y="8717431"/>
              <a:ext cx="6553201" cy="6664947"/>
            </a:xfrm>
            <a:prstGeom prst="rect">
              <a:avLst/>
            </a:prstGeom>
          </p:spPr>
        </p:pic>
        <p:sp>
          <p:nvSpPr>
            <p:cNvPr id="88" name="TextBox 87"/>
            <p:cNvSpPr txBox="1"/>
            <p:nvPr/>
          </p:nvSpPr>
          <p:spPr>
            <a:xfrm>
              <a:off x="26797000" y="15382378"/>
              <a:ext cx="22606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Predicted Class</a:t>
              </a:r>
              <a:endParaRPr lang="en-US" sz="20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24256999" y="10857331"/>
              <a:ext cx="304800" cy="317009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True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Class </a:t>
              </a:r>
              <a:endParaRPr lang="en-US" sz="2000" dirty="0">
                <a:latin typeface="Times New Roman" panose="02020603050405020304" pitchFamily="18" charset="0"/>
                <a:cs typeface="Times New Roman" panose="02020603050405020304" pitchFamily="18" charset="0"/>
              </a:endParaRPr>
            </a:p>
          </p:txBody>
        </p:sp>
      </p:grpSp>
      <p:sp>
        <p:nvSpPr>
          <p:cNvPr id="91" name="Text Placeholder 33"/>
          <p:cNvSpPr txBox="1">
            <a:spLocks/>
          </p:cNvSpPr>
          <p:nvPr/>
        </p:nvSpPr>
        <p:spPr>
          <a:xfrm>
            <a:off x="22322998" y="16781240"/>
            <a:ext cx="10118733" cy="332396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lvl="6" indent="0">
              <a:buNone/>
            </a:pPr>
            <a:endParaRPr lang="en-US" dirty="0" smtClean="0"/>
          </a:p>
          <a:p>
            <a:r>
              <a:rPr lang="en-US" dirty="0" smtClean="0"/>
              <a:t>Using model to predict the result of the second take of data: </a:t>
            </a:r>
            <a:r>
              <a:rPr lang="en-US" b="1" dirty="0" smtClean="0"/>
              <a:t>96.1%</a:t>
            </a:r>
          </a:p>
          <a:p>
            <a:endParaRPr lang="en-US" b="1" u="sng" dirty="0" smtClean="0"/>
          </a:p>
          <a:p>
            <a:endParaRPr lang="en-US" u="sng" dirty="0"/>
          </a:p>
        </p:txBody>
      </p:sp>
      <p:sp>
        <p:nvSpPr>
          <p:cNvPr id="95" name="TextBox 94"/>
          <p:cNvSpPr txBox="1"/>
          <p:nvPr/>
        </p:nvSpPr>
        <p:spPr>
          <a:xfrm>
            <a:off x="22604261" y="9706614"/>
            <a:ext cx="9679610" cy="1246495"/>
          </a:xfrm>
          <a:prstGeom prst="rect">
            <a:avLst/>
          </a:prstGeom>
          <a:noFill/>
        </p:spPr>
        <p:txBody>
          <a:bodyPr wrap="square" rtlCol="0">
            <a:spAutoFit/>
          </a:bodyPr>
          <a:lstStyle/>
          <a:p>
            <a:r>
              <a:rPr lang="en-US" sz="2500" dirty="0" smtClean="0">
                <a:latin typeface="Times New Roman"/>
                <a:cs typeface="Times New Roman"/>
              </a:rPr>
              <a:t>Binary classification for Dog </a:t>
            </a:r>
            <a:r>
              <a:rPr lang="en-US" sz="2500" dirty="0">
                <a:latin typeface="Times New Roman"/>
                <a:cs typeface="Times New Roman"/>
              </a:rPr>
              <a:t>and Tree </a:t>
            </a:r>
            <a:r>
              <a:rPr lang="en-US" sz="2500" dirty="0" smtClean="0">
                <a:latin typeface="Times New Roman"/>
                <a:cs typeface="Times New Roman"/>
              </a:rPr>
              <a:t>for a Linear SVM model: </a:t>
            </a:r>
            <a:r>
              <a:rPr lang="en-US" sz="2500" b="1" dirty="0" smtClean="0">
                <a:latin typeface="Times New Roman"/>
                <a:cs typeface="Times New Roman"/>
              </a:rPr>
              <a:t>99.5</a:t>
            </a:r>
            <a:r>
              <a:rPr lang="en-US" sz="2500" b="1" dirty="0">
                <a:latin typeface="Times New Roman"/>
                <a:cs typeface="Times New Roman"/>
              </a:rPr>
              <a:t>% accuracy </a:t>
            </a:r>
            <a:r>
              <a:rPr lang="en-US" sz="2500" b="1" dirty="0" smtClean="0">
                <a:latin typeface="Times New Roman"/>
                <a:cs typeface="Times New Roman"/>
              </a:rPr>
              <a:t>rate</a:t>
            </a:r>
            <a:endParaRPr lang="en-US" sz="2500" b="1" dirty="0">
              <a:latin typeface="Times New Roman"/>
              <a:cs typeface="Times New Roman"/>
            </a:endParaRPr>
          </a:p>
          <a:p>
            <a:endParaRPr lang="en-US" sz="2500" dirty="0">
              <a:latin typeface="Times New Roman"/>
              <a:cs typeface="Times New Roman"/>
            </a:endParaRPr>
          </a:p>
        </p:txBody>
      </p:sp>
      <p:pic>
        <p:nvPicPr>
          <p:cNvPr id="107" name="Picture 106"/>
          <p:cNvPicPr>
            <a:picLocks noChangeAspect="1"/>
          </p:cNvPicPr>
          <p:nvPr/>
        </p:nvPicPr>
        <p:blipFill>
          <a:blip r:embed="rId15"/>
          <a:stretch>
            <a:fillRect/>
          </a:stretch>
        </p:blipFill>
        <p:spPr>
          <a:xfrm>
            <a:off x="23958489" y="6006728"/>
            <a:ext cx="4867009" cy="2961252"/>
          </a:xfrm>
          <a:prstGeom prst="rect">
            <a:avLst/>
          </a:prstGeom>
        </p:spPr>
      </p:pic>
      <p:sp>
        <p:nvSpPr>
          <p:cNvPr id="108" name="TextBox 107"/>
          <p:cNvSpPr txBox="1"/>
          <p:nvPr/>
        </p:nvSpPr>
        <p:spPr>
          <a:xfrm>
            <a:off x="25094743" y="8967980"/>
            <a:ext cx="2632852"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Column 2</a:t>
            </a:r>
            <a:endParaRPr lang="en-US" sz="2000" dirty="0">
              <a:latin typeface="Times New Roman" panose="02020603050405020304" pitchFamily="18" charset="0"/>
              <a:cs typeface="Times New Roman" panose="02020603050405020304" pitchFamily="18" charset="0"/>
            </a:endParaRPr>
          </a:p>
        </p:txBody>
      </p:sp>
      <p:sp>
        <p:nvSpPr>
          <p:cNvPr id="110" name="TextBox 109"/>
          <p:cNvSpPr txBox="1"/>
          <p:nvPr/>
        </p:nvSpPr>
        <p:spPr>
          <a:xfrm>
            <a:off x="22705836" y="7127607"/>
            <a:ext cx="2632852"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Column 12</a:t>
            </a:r>
            <a:endParaRPr lang="en-US" sz="2000" dirty="0">
              <a:latin typeface="Times New Roman" panose="02020603050405020304" pitchFamily="18" charset="0"/>
              <a:cs typeface="Times New Roman" panose="02020603050405020304" pitchFamily="18" charset="0"/>
            </a:endParaRPr>
          </a:p>
        </p:txBody>
      </p:sp>
      <p:sp>
        <p:nvSpPr>
          <p:cNvPr id="111" name="TextBox 110"/>
          <p:cNvSpPr txBox="1"/>
          <p:nvPr/>
        </p:nvSpPr>
        <p:spPr>
          <a:xfrm>
            <a:off x="28289880" y="6975001"/>
            <a:ext cx="4238163"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clustering of the data shows that a </a:t>
            </a:r>
          </a:p>
          <a:p>
            <a:r>
              <a:rPr lang="en-US" sz="2000" dirty="0" smtClean="0">
                <a:latin typeface="Times New Roman" panose="02020603050405020304" pitchFamily="18" charset="0"/>
                <a:cs typeface="Times New Roman" panose="02020603050405020304" pitchFamily="18" charset="0"/>
              </a:rPr>
              <a:t>Linear SVM will work wel</a:t>
            </a: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noChangeAspect="1"/>
          </p:cNvGraphicFramePr>
          <p:nvPr>
            <p:extLst>
              <p:ext uri="{D42A27DB-BD31-4B8C-83A1-F6EECF244321}">
                <p14:modId xmlns:p14="http://schemas.microsoft.com/office/powerpoint/2010/main" val="631253105"/>
              </p:ext>
            </p:extLst>
          </p:nvPr>
        </p:nvGraphicFramePr>
        <p:xfrm>
          <a:off x="33463528" y="13739019"/>
          <a:ext cx="7710864" cy="2882450"/>
        </p:xfrm>
        <a:graphic>
          <a:graphicData uri="http://schemas.openxmlformats.org/drawingml/2006/table">
            <a:tbl>
              <a:tblPr firstRow="1" bandRow="1">
                <a:tableStyleId>{7E9639D4-E3E2-4D34-9284-5A2195B3D0D7}</a:tableStyleId>
              </a:tblPr>
              <a:tblGrid>
                <a:gridCol w="1927716"/>
                <a:gridCol w="1927716"/>
                <a:gridCol w="1927716"/>
                <a:gridCol w="1927716"/>
              </a:tblGrid>
              <a:tr h="1037156">
                <a:tc>
                  <a:txBody>
                    <a:bodyPr/>
                    <a:lstStyle/>
                    <a:p>
                      <a:endParaRPr lang="en-US" sz="2500" dirty="0">
                        <a:latin typeface="Times New Roman"/>
                        <a:cs typeface="Times New Roman"/>
                      </a:endParaRPr>
                    </a:p>
                  </a:txBody>
                  <a:tcPr/>
                </a:tc>
                <a:tc>
                  <a:txBody>
                    <a:bodyPr/>
                    <a:lstStyle/>
                    <a:p>
                      <a:r>
                        <a:rPr lang="en-US" sz="2500" dirty="0" smtClean="0"/>
                        <a:t>Cubic KNN Model Accuracy</a:t>
                      </a:r>
                      <a:endParaRPr lang="en-US" sz="2500" dirty="0">
                        <a:latin typeface="Times New Roman"/>
                        <a:cs typeface="Times New Roman"/>
                      </a:endParaRPr>
                    </a:p>
                  </a:txBody>
                  <a:tcPr/>
                </a:tc>
                <a:tc>
                  <a:txBody>
                    <a:bodyPr/>
                    <a:lstStyle/>
                    <a:p>
                      <a:r>
                        <a:rPr lang="en-US" sz="2500" dirty="0" smtClean="0"/>
                        <a:t>Prediction</a:t>
                      </a:r>
                      <a:r>
                        <a:rPr lang="en-US" sz="2500" baseline="0" dirty="0" smtClean="0"/>
                        <a:t> accuracy </a:t>
                      </a:r>
                      <a:r>
                        <a:rPr lang="en-US" sz="2500" dirty="0" smtClean="0"/>
                        <a:t> with trial 2</a:t>
                      </a:r>
                      <a:endParaRPr lang="en-US" sz="2500" dirty="0">
                        <a:latin typeface="Times New Roman"/>
                        <a:cs typeface="Times New Roman"/>
                      </a:endParaRPr>
                    </a:p>
                  </a:txBody>
                  <a:tcPr/>
                </a:tc>
                <a:tc>
                  <a:txBody>
                    <a:bodyPr/>
                    <a:lstStyle/>
                    <a:p>
                      <a:r>
                        <a:rPr lang="en-US" sz="2500" dirty="0" smtClean="0">
                          <a:latin typeface="Times New Roman"/>
                          <a:cs typeface="Times New Roman"/>
                        </a:rPr>
                        <a:t>Prediction accuracy with trial 3</a:t>
                      </a:r>
                      <a:endParaRPr lang="en-US" sz="2500" dirty="0">
                        <a:latin typeface="Times New Roman"/>
                        <a:cs typeface="Times New Roman"/>
                      </a:endParaRPr>
                    </a:p>
                  </a:txBody>
                  <a:tcPr/>
                </a:tc>
              </a:tr>
              <a:tr h="824005">
                <a:tc>
                  <a:txBody>
                    <a:bodyPr/>
                    <a:lstStyle/>
                    <a:p>
                      <a:r>
                        <a:rPr lang="en-US" sz="2500" dirty="0" smtClean="0"/>
                        <a:t>Subject 1 </a:t>
                      </a:r>
                      <a:endParaRPr lang="en-US" sz="2500" dirty="0">
                        <a:latin typeface="Times New Roman"/>
                        <a:cs typeface="Times New Roman"/>
                      </a:endParaRPr>
                    </a:p>
                  </a:txBody>
                  <a:tcPr/>
                </a:tc>
                <a:tc>
                  <a:txBody>
                    <a:bodyPr/>
                    <a:lstStyle/>
                    <a:p>
                      <a:r>
                        <a:rPr lang="en-US" sz="2500" dirty="0" smtClean="0"/>
                        <a:t>100%</a:t>
                      </a:r>
                      <a:endParaRPr lang="en-US" sz="2500" dirty="0">
                        <a:latin typeface="Times New Roman"/>
                        <a:cs typeface="Times New Roman"/>
                      </a:endParaRPr>
                    </a:p>
                  </a:txBody>
                  <a:tcPr/>
                </a:tc>
                <a:tc>
                  <a:txBody>
                    <a:bodyPr/>
                    <a:lstStyle/>
                    <a:p>
                      <a:r>
                        <a:rPr lang="en-US" sz="2500" dirty="0" smtClean="0"/>
                        <a:t>96.4%</a:t>
                      </a:r>
                      <a:endParaRPr lang="en-US" sz="2500" dirty="0">
                        <a:latin typeface="Times New Roman"/>
                        <a:cs typeface="Times New Roman"/>
                      </a:endParaRPr>
                    </a:p>
                  </a:txBody>
                  <a:tcPr/>
                </a:tc>
                <a:tc>
                  <a:txBody>
                    <a:bodyPr/>
                    <a:lstStyle/>
                    <a:p>
                      <a:r>
                        <a:rPr lang="en-US" sz="2500" dirty="0" smtClean="0">
                          <a:latin typeface="Times New Roman"/>
                          <a:cs typeface="Times New Roman"/>
                        </a:rPr>
                        <a:t>95.3%</a:t>
                      </a:r>
                      <a:endParaRPr lang="en-US" sz="2500" dirty="0">
                        <a:latin typeface="Times New Roman"/>
                        <a:cs typeface="Times New Roman"/>
                      </a:endParaRPr>
                    </a:p>
                  </a:txBody>
                  <a:tcPr/>
                </a:tc>
              </a:tr>
              <a:tr h="824005">
                <a:tc>
                  <a:txBody>
                    <a:bodyPr/>
                    <a:lstStyle/>
                    <a:p>
                      <a:r>
                        <a:rPr lang="en-US" sz="2500" dirty="0" smtClean="0"/>
                        <a:t>Subject 2</a:t>
                      </a:r>
                      <a:endParaRPr lang="en-US" sz="2500" dirty="0">
                        <a:latin typeface="Times New Roman"/>
                        <a:cs typeface="Times New Roman"/>
                      </a:endParaRPr>
                    </a:p>
                  </a:txBody>
                  <a:tcPr/>
                </a:tc>
                <a:tc>
                  <a:txBody>
                    <a:bodyPr/>
                    <a:lstStyle/>
                    <a:p>
                      <a:r>
                        <a:rPr lang="en-US" sz="2500" dirty="0" smtClean="0"/>
                        <a:t>100%</a:t>
                      </a:r>
                      <a:endParaRPr lang="en-US" sz="2500" dirty="0">
                        <a:latin typeface="Times New Roman"/>
                        <a:cs typeface="Times New Roman"/>
                      </a:endParaRPr>
                    </a:p>
                  </a:txBody>
                  <a:tcPr/>
                </a:tc>
                <a:tc>
                  <a:txBody>
                    <a:bodyPr/>
                    <a:lstStyle/>
                    <a:p>
                      <a:r>
                        <a:rPr lang="en-US" sz="2500" dirty="0" smtClean="0"/>
                        <a:t>94.3%</a:t>
                      </a:r>
                      <a:endParaRPr lang="en-US" sz="2500" dirty="0">
                        <a:latin typeface="Times New Roman"/>
                        <a:cs typeface="Times New Roman"/>
                      </a:endParaRPr>
                    </a:p>
                  </a:txBody>
                  <a:tcPr/>
                </a:tc>
                <a:tc>
                  <a:txBody>
                    <a:bodyPr/>
                    <a:lstStyle/>
                    <a:p>
                      <a:r>
                        <a:rPr lang="en-US" sz="2500" dirty="0" smtClean="0">
                          <a:latin typeface="Times New Roman"/>
                          <a:cs typeface="Times New Roman"/>
                        </a:rPr>
                        <a:t>94.6%</a:t>
                      </a:r>
                      <a:endParaRPr lang="en-US" sz="2500" dirty="0">
                        <a:latin typeface="Times New Roman"/>
                        <a:cs typeface="Times New Roman"/>
                      </a:endParaRPr>
                    </a:p>
                  </a:txBody>
                  <a:tcPr/>
                </a:tc>
              </a:tr>
            </a:tbl>
          </a:graphicData>
        </a:graphic>
      </p:graphicFrame>
      <p:pic>
        <p:nvPicPr>
          <p:cNvPr id="11" name="Picture 10"/>
          <p:cNvPicPr>
            <a:picLocks noChangeAspect="1"/>
          </p:cNvPicPr>
          <p:nvPr/>
        </p:nvPicPr>
        <p:blipFill>
          <a:blip r:embed="rId16"/>
          <a:stretch>
            <a:fillRect/>
          </a:stretch>
        </p:blipFill>
        <p:spPr>
          <a:xfrm>
            <a:off x="35207973" y="12038961"/>
            <a:ext cx="4571595" cy="543758"/>
          </a:xfrm>
          <a:prstGeom prst="rect">
            <a:avLst/>
          </a:prstGeom>
        </p:spPr>
      </p:pic>
      <p:sp>
        <p:nvSpPr>
          <p:cNvPr id="12" name="TextBox 11"/>
          <p:cNvSpPr txBox="1"/>
          <p:nvPr/>
        </p:nvSpPr>
        <p:spPr>
          <a:xfrm>
            <a:off x="34183307" y="12032632"/>
            <a:ext cx="1024666" cy="47705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KNN: </a:t>
            </a:r>
            <a:endParaRPr lang="en-US" sz="25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3300187" y="12046291"/>
            <a:ext cx="7254159" cy="1246495"/>
          </a:xfrm>
          <a:prstGeom prst="rect">
            <a:avLst/>
          </a:prstGeom>
          <a:noFill/>
        </p:spPr>
        <p:txBody>
          <a:bodyPr wrap="none" rtlCol="0">
            <a:spAutoFit/>
          </a:bodyPr>
          <a:lstStyle/>
          <a:p>
            <a:endParaRPr lang="en-US"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Model based on the </a:t>
            </a:r>
            <a:r>
              <a:rPr lang="en-US" sz="2500" dirty="0" err="1" smtClean="0">
                <a:latin typeface="Times New Roman" panose="02020603050405020304" pitchFamily="18" charset="0"/>
                <a:cs typeface="Times New Roman" panose="02020603050405020304" pitchFamily="18" charset="0"/>
              </a:rPr>
              <a:t>Minkowski</a:t>
            </a:r>
            <a:r>
              <a:rPr lang="en-US" sz="2500" dirty="0" smtClean="0">
                <a:latin typeface="Times New Roman" panose="02020603050405020304" pitchFamily="18" charset="0"/>
                <a:cs typeface="Times New Roman" panose="02020603050405020304" pitchFamily="18" charset="0"/>
              </a:rPr>
              <a:t> (cubic) metric of KNN</a:t>
            </a:r>
            <a:endParaRPr lang="en-US" sz="2500" dirty="0">
              <a:latin typeface="Times New Roman" panose="02020603050405020304" pitchFamily="18" charset="0"/>
              <a:cs typeface="Times New Roman" panose="02020603050405020304" pitchFamily="18" charset="0"/>
            </a:endParaRPr>
          </a:p>
        </p:txBody>
      </p:sp>
      <p:sp>
        <p:nvSpPr>
          <p:cNvPr id="73" name="Text Placeholder 40"/>
          <p:cNvSpPr>
            <a:spLocks noGrp="1"/>
          </p:cNvSpPr>
          <p:nvPr>
            <p:ph type="body" sz="quarter" idx="25"/>
          </p:nvPr>
        </p:nvSpPr>
        <p:spPr>
          <a:xfrm>
            <a:off x="22569759" y="19584752"/>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4.2 Music (Auditory)</a:t>
            </a:r>
            <a:endParaRPr lang="en-US" u="none" dirty="0"/>
          </a:p>
        </p:txBody>
      </p:sp>
      <p:sp>
        <p:nvSpPr>
          <p:cNvPr id="16" name="TextBox 15"/>
          <p:cNvSpPr txBox="1"/>
          <p:nvPr/>
        </p:nvSpPr>
        <p:spPr>
          <a:xfrm>
            <a:off x="23061325" y="20735987"/>
            <a:ext cx="9057401" cy="2785378"/>
          </a:xfrm>
          <a:prstGeom prst="rect">
            <a:avLst/>
          </a:prstGeom>
          <a:noFill/>
        </p:spPr>
        <p:txBody>
          <a:bodyPr wrap="square" rtlCol="0">
            <a:spAutoFit/>
          </a:bodyPr>
          <a:lstStyle/>
          <a:p>
            <a:r>
              <a:rPr lang="en-US" sz="2500" dirty="0" smtClean="0">
                <a:latin typeface="Times New Roman"/>
                <a:cs typeface="Times New Roman"/>
              </a:rPr>
              <a:t>Five songs </a:t>
            </a:r>
            <a:r>
              <a:rPr lang="en-US" sz="2500" dirty="0">
                <a:latin typeface="Times New Roman"/>
                <a:cs typeface="Times New Roman"/>
              </a:rPr>
              <a:t>were analyzed </a:t>
            </a:r>
          </a:p>
          <a:p>
            <a:pPr marL="1828725" lvl="1" indent="-342900">
              <a:buFont typeface="Arial"/>
              <a:buChar char="•"/>
            </a:pPr>
            <a:r>
              <a:rPr lang="en-US" sz="2500" dirty="0">
                <a:latin typeface="Times New Roman"/>
                <a:cs typeface="Times New Roman"/>
              </a:rPr>
              <a:t>Overture by </a:t>
            </a:r>
            <a:r>
              <a:rPr lang="en-US" sz="2500" dirty="0" err="1">
                <a:latin typeface="Times New Roman"/>
                <a:cs typeface="Times New Roman"/>
              </a:rPr>
              <a:t>Pyotr</a:t>
            </a:r>
            <a:r>
              <a:rPr lang="en-US" sz="2500" dirty="0">
                <a:latin typeface="Times New Roman"/>
                <a:cs typeface="Times New Roman"/>
              </a:rPr>
              <a:t> </a:t>
            </a:r>
            <a:r>
              <a:rPr lang="en-US" sz="2500" dirty="0" err="1">
                <a:latin typeface="Times New Roman"/>
                <a:cs typeface="Times New Roman"/>
              </a:rPr>
              <a:t>Ilyich</a:t>
            </a:r>
            <a:r>
              <a:rPr lang="en-US" sz="2500" dirty="0">
                <a:latin typeface="Times New Roman"/>
                <a:cs typeface="Times New Roman"/>
              </a:rPr>
              <a:t> </a:t>
            </a:r>
            <a:r>
              <a:rPr lang="en-US" sz="2500" dirty="0" smtClean="0">
                <a:latin typeface="Times New Roman"/>
                <a:cs typeface="Times New Roman"/>
              </a:rPr>
              <a:t>Tchaikovsky    (0)</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Asturias by Isaac </a:t>
            </a:r>
            <a:r>
              <a:rPr lang="en-US" sz="2500" dirty="0" smtClean="0">
                <a:latin typeface="Times New Roman"/>
                <a:cs typeface="Times New Roman"/>
              </a:rPr>
              <a:t>Albeniz    (1)</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Op Op by </a:t>
            </a:r>
            <a:r>
              <a:rPr lang="en-US" sz="2500" dirty="0" smtClean="0">
                <a:latin typeface="Times New Roman"/>
                <a:cs typeface="Times New Roman"/>
              </a:rPr>
              <a:t>Unknown     (2)</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The Sorceress Apprentice by Paul </a:t>
            </a:r>
            <a:r>
              <a:rPr lang="en-US" sz="2500" dirty="0" err="1" smtClean="0">
                <a:latin typeface="Times New Roman"/>
                <a:cs typeface="Times New Roman"/>
              </a:rPr>
              <a:t>Dukas</a:t>
            </a:r>
            <a:r>
              <a:rPr lang="en-US" sz="2500" dirty="0" smtClean="0">
                <a:latin typeface="Times New Roman"/>
                <a:cs typeface="Times New Roman"/>
              </a:rPr>
              <a:t>     (3) </a:t>
            </a:r>
            <a:endParaRPr lang="en-US" sz="2500" dirty="0">
              <a:latin typeface="Times New Roman"/>
              <a:cs typeface="Times New Roman"/>
            </a:endParaRPr>
          </a:p>
          <a:p>
            <a:pPr marL="1828725" lvl="1" indent="-342900">
              <a:buFont typeface="Arial"/>
              <a:buChar char="•"/>
            </a:pPr>
            <a:r>
              <a:rPr lang="en-US" sz="2500" dirty="0">
                <a:latin typeface="Times New Roman"/>
                <a:cs typeface="Times New Roman"/>
              </a:rPr>
              <a:t>Suite </a:t>
            </a:r>
            <a:r>
              <a:rPr lang="en-US" sz="2500" dirty="0" err="1">
                <a:latin typeface="Times New Roman"/>
                <a:cs typeface="Times New Roman"/>
              </a:rPr>
              <a:t>española</a:t>
            </a:r>
            <a:r>
              <a:rPr lang="en-US" sz="2500" dirty="0">
                <a:latin typeface="Times New Roman"/>
                <a:cs typeface="Times New Roman"/>
              </a:rPr>
              <a:t> by Isaac </a:t>
            </a:r>
            <a:r>
              <a:rPr lang="en-US" sz="2500" dirty="0" smtClean="0">
                <a:latin typeface="Times New Roman"/>
                <a:cs typeface="Times New Roman"/>
              </a:rPr>
              <a:t>Albeniz    (4) </a:t>
            </a:r>
            <a:endParaRPr lang="en-US" sz="2500" dirty="0">
              <a:latin typeface="Times New Roman"/>
              <a:cs typeface="Times New Roman"/>
            </a:endParaRPr>
          </a:p>
          <a:p>
            <a:endParaRPr lang="en-US" sz="2500" dirty="0">
              <a:latin typeface="Times New Roman"/>
              <a:cs typeface="Times New Roman"/>
            </a:endParaRPr>
          </a:p>
        </p:txBody>
      </p:sp>
      <p:sp>
        <p:nvSpPr>
          <p:cNvPr id="76" name="Text Placeholder 40"/>
          <p:cNvSpPr>
            <a:spLocks noGrp="1"/>
          </p:cNvSpPr>
          <p:nvPr>
            <p:ph type="body" sz="quarter" idx="25"/>
          </p:nvPr>
        </p:nvSpPr>
        <p:spPr>
          <a:xfrm>
            <a:off x="33185094" y="17241965"/>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4.3 Pizza Toppings (Visual)</a:t>
            </a:r>
            <a:endParaRPr lang="en-US" u="none" dirty="0"/>
          </a:p>
        </p:txBody>
      </p:sp>
      <p:pic>
        <p:nvPicPr>
          <p:cNvPr id="78" name="Picture 77"/>
          <p:cNvPicPr>
            <a:picLocks noChangeAspect="1"/>
          </p:cNvPicPr>
          <p:nvPr/>
        </p:nvPicPr>
        <p:blipFill>
          <a:blip r:embed="rId17"/>
          <a:stretch>
            <a:fillRect/>
          </a:stretch>
        </p:blipFill>
        <p:spPr>
          <a:xfrm>
            <a:off x="25338688" y="10344557"/>
            <a:ext cx="1745019" cy="569802"/>
          </a:xfrm>
          <a:prstGeom prst="rect">
            <a:avLst/>
          </a:prstGeom>
        </p:spPr>
      </p:pic>
      <p:sp>
        <p:nvSpPr>
          <p:cNvPr id="27" name="TextBox 26"/>
          <p:cNvSpPr txBox="1"/>
          <p:nvPr/>
        </p:nvSpPr>
        <p:spPr>
          <a:xfrm>
            <a:off x="33513722" y="18277879"/>
            <a:ext cx="9924631" cy="2015936"/>
          </a:xfrm>
          <a:prstGeom prst="rect">
            <a:avLst/>
          </a:prstGeom>
          <a:noFill/>
        </p:spPr>
        <p:txBody>
          <a:bodyPr wrap="none" rtlCol="0">
            <a:spAutoFit/>
          </a:bodyPr>
          <a:lstStyle/>
          <a:p>
            <a:r>
              <a:rPr lang="en-US" sz="2500" dirty="0" smtClean="0">
                <a:latin typeface="Times New Roman" panose="02020603050405020304" pitchFamily="18" charset="0"/>
                <a:cs typeface="Times New Roman" panose="02020603050405020304" pitchFamily="18" charset="0"/>
              </a:rPr>
              <a:t>Collected data while subject viewed these toppings on the following pizza: </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Anchovies  (0)	</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Bacon  (1)</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Canadian Bacon  (2)</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Grilled Chicken  (3)</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Ground Beef  (4)</a:t>
            </a:r>
          </a:p>
        </p:txBody>
      </p:sp>
      <p:sp>
        <p:nvSpPr>
          <p:cNvPr id="28" name="TextBox 27"/>
          <p:cNvSpPr txBox="1"/>
          <p:nvPr/>
        </p:nvSpPr>
        <p:spPr>
          <a:xfrm>
            <a:off x="38336693" y="22236529"/>
            <a:ext cx="3146643" cy="1631216"/>
          </a:xfrm>
          <a:prstGeom prst="rect">
            <a:avLst/>
          </a:prstGeom>
          <a:noFill/>
        </p:spPr>
        <p:txBody>
          <a:bodyPr wrap="square" rtlCol="0">
            <a:spAutoFit/>
          </a:bodyPr>
          <a:lstStyle/>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Ham  (5)</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Italian Sausage  (6)</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Pepperoni  (7)</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Prosciutto  (8)</a:t>
            </a:r>
          </a:p>
          <a:p>
            <a:pPr marL="342900" indent="-342900">
              <a:buFont typeface="Arial"/>
              <a:buChar char="•"/>
            </a:pPr>
            <a:r>
              <a:rPr lang="en-US" sz="2000" dirty="0" smtClean="0">
                <a:latin typeface="Times New Roman" panose="02020603050405020304" pitchFamily="18" charset="0"/>
                <a:cs typeface="Times New Roman" panose="02020603050405020304" pitchFamily="18" charset="0"/>
              </a:rPr>
              <a:t>Spicy Italian sausage  (9)</a:t>
            </a:r>
            <a:endParaRPr lang="en-US" sz="2000" dirty="0">
              <a:latin typeface="Times New Roman" panose="02020603050405020304" pitchFamily="18" charset="0"/>
              <a:cs typeface="Times New Roman" panose="02020603050405020304" pitchFamily="18" charset="0"/>
            </a:endParaRPr>
          </a:p>
        </p:txBody>
      </p:sp>
      <p:pic>
        <p:nvPicPr>
          <p:cNvPr id="29" name="Picture 28" descr="Screen Shot 2018-04-07 at 3.41.10 AM.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394169" y="20432241"/>
            <a:ext cx="4368642" cy="3431192"/>
          </a:xfrm>
          <a:prstGeom prst="rect">
            <a:avLst/>
          </a:prstGeom>
        </p:spPr>
      </p:pic>
      <p:pic>
        <p:nvPicPr>
          <p:cNvPr id="30" name="Picture 29" descr="Screen Shot 2018-04-07 at 3.41.33 AM.png"/>
          <p:cNvPicPr>
            <a:picLocks noChangeAspect="1"/>
          </p:cNvPicPr>
          <p:nvPr/>
        </p:nvPicPr>
        <p:blipFill rotWithShape="1">
          <a:blip r:embed="rId19">
            <a:extLst>
              <a:ext uri="{28A0092B-C50C-407E-A947-70E740481C1C}">
                <a14:useLocalDpi xmlns:a14="http://schemas.microsoft.com/office/drawing/2010/main" val="0"/>
              </a:ext>
            </a:extLst>
          </a:blip>
          <a:srcRect t="2476"/>
          <a:stretch/>
        </p:blipFill>
        <p:spPr>
          <a:xfrm>
            <a:off x="38472494" y="20432241"/>
            <a:ext cx="4500295" cy="3431192"/>
          </a:xfrm>
          <a:prstGeom prst="rect">
            <a:avLst/>
          </a:prstGeom>
        </p:spPr>
      </p:pic>
      <p:sp>
        <p:nvSpPr>
          <p:cNvPr id="31" name="TextBox 30"/>
          <p:cNvSpPr txBox="1"/>
          <p:nvPr/>
        </p:nvSpPr>
        <p:spPr>
          <a:xfrm>
            <a:off x="33522186" y="24454492"/>
            <a:ext cx="9378088" cy="861774"/>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Both PCA and T-SNE would be valid. Due to low cost, PCA was chosen with an explained variance of 95%</a:t>
            </a:r>
            <a:endParaRPr lang="en-US" sz="2500" dirty="0">
              <a:latin typeface="Times New Roman" panose="02020603050405020304" pitchFamily="18" charset="0"/>
              <a:cs typeface="Times New Roman" panose="02020603050405020304" pitchFamily="18" charset="0"/>
            </a:endParaRPr>
          </a:p>
        </p:txBody>
      </p:sp>
      <p:pic>
        <p:nvPicPr>
          <p:cNvPr id="39" name="Picture 38"/>
          <p:cNvPicPr>
            <a:picLocks noChangeAspect="1"/>
          </p:cNvPicPr>
          <p:nvPr/>
        </p:nvPicPr>
        <p:blipFill>
          <a:blip r:embed="rId20"/>
          <a:stretch>
            <a:fillRect/>
          </a:stretch>
        </p:blipFill>
        <p:spPr>
          <a:xfrm>
            <a:off x="37895822" y="20972120"/>
            <a:ext cx="510428" cy="2229764"/>
          </a:xfrm>
          <a:prstGeom prst="rect">
            <a:avLst/>
          </a:prstGeom>
        </p:spPr>
      </p:pic>
      <p:sp>
        <p:nvSpPr>
          <p:cNvPr id="68" name="TextBox 67"/>
          <p:cNvSpPr txBox="1"/>
          <p:nvPr/>
        </p:nvSpPr>
        <p:spPr>
          <a:xfrm>
            <a:off x="33735813" y="25425492"/>
            <a:ext cx="8561765" cy="1246495"/>
          </a:xfrm>
          <a:prstGeom prst="rect">
            <a:avLst/>
          </a:prstGeom>
          <a:noFill/>
        </p:spPr>
        <p:txBody>
          <a:bodyPr wrap="none" rtlCol="0">
            <a:spAutoFit/>
          </a:bodyPr>
          <a:lstStyle/>
          <a:p>
            <a:r>
              <a:rPr lang="en-US" sz="2500" dirty="0" smtClean="0">
                <a:latin typeface="Times New Roman" panose="02020603050405020304" pitchFamily="18" charset="0"/>
                <a:cs typeface="Times New Roman" panose="02020603050405020304" pitchFamily="18" charset="0"/>
              </a:rPr>
              <a:t>Quadratic SVM returned an accuracy rate of </a:t>
            </a:r>
            <a:r>
              <a:rPr lang="en-US" sz="2500" b="1" dirty="0" smtClean="0">
                <a:latin typeface="Times New Roman" panose="02020603050405020304" pitchFamily="18" charset="0"/>
                <a:cs typeface="Times New Roman" panose="02020603050405020304" pitchFamily="18" charset="0"/>
              </a:rPr>
              <a:t>94.1%</a:t>
            </a:r>
          </a:p>
          <a:p>
            <a:endParaRPr lang="en-US" sz="2500" b="1" dirty="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Model tested with second take showed an accuracy rate of </a:t>
            </a:r>
            <a:r>
              <a:rPr lang="en-US" sz="2500" b="1" dirty="0" smtClean="0">
                <a:latin typeface="Times New Roman" panose="02020603050405020304" pitchFamily="18" charset="0"/>
                <a:cs typeface="Times New Roman" panose="02020603050405020304" pitchFamily="18" charset="0"/>
              </a:rPr>
              <a:t>89.2%</a:t>
            </a:r>
            <a:endParaRPr lang="en-US" sz="2500" b="1" dirty="0">
              <a:latin typeface="Times New Roman" panose="02020603050405020304" pitchFamily="18" charset="0"/>
              <a:cs typeface="Times New Roman" panose="02020603050405020304" pitchFamily="18" charset="0"/>
            </a:endParaRPr>
          </a:p>
        </p:txBody>
      </p:sp>
      <p:pic>
        <p:nvPicPr>
          <p:cNvPr id="69" name="Picture 68"/>
          <p:cNvPicPr>
            <a:picLocks noChangeAspect="1"/>
          </p:cNvPicPr>
          <p:nvPr/>
        </p:nvPicPr>
        <p:blipFill>
          <a:blip r:embed="rId21"/>
          <a:stretch>
            <a:fillRect/>
          </a:stretch>
        </p:blipFill>
        <p:spPr>
          <a:xfrm>
            <a:off x="36536086" y="25995580"/>
            <a:ext cx="1831400" cy="342457"/>
          </a:xfrm>
          <a:prstGeom prst="rect">
            <a:avLst/>
          </a:prstGeom>
        </p:spPr>
      </p:pic>
      <p:sp>
        <p:nvSpPr>
          <p:cNvPr id="112" name="Text Placeholder 35"/>
          <p:cNvSpPr txBox="1">
            <a:spLocks/>
          </p:cNvSpPr>
          <p:nvPr/>
        </p:nvSpPr>
        <p:spPr>
          <a:xfrm>
            <a:off x="22540588" y="4870056"/>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4.1 Dogs and Trees </a:t>
            </a:r>
            <a:r>
              <a:rPr lang="en-US" i="1" u="none" dirty="0" smtClean="0"/>
              <a:t>(continued)</a:t>
            </a:r>
            <a:endParaRPr lang="en-US" u="none" dirty="0"/>
          </a:p>
        </p:txBody>
      </p:sp>
      <p:sp>
        <p:nvSpPr>
          <p:cNvPr id="114" name="Text Placeholder 35"/>
          <p:cNvSpPr txBox="1">
            <a:spLocks/>
          </p:cNvSpPr>
          <p:nvPr/>
        </p:nvSpPr>
        <p:spPr>
          <a:xfrm>
            <a:off x="11265553" y="23707805"/>
            <a:ext cx="10123487" cy="754045"/>
          </a:xfrm>
          <a:prstGeom prst="rect">
            <a:avLst/>
          </a:prstGeom>
        </p:spPr>
        <p:style>
          <a:lnRef idx="1">
            <a:schemeClr val="accent4"/>
          </a:lnRef>
          <a:fillRef idx="3">
            <a:schemeClr val="accent4"/>
          </a:fillRef>
          <a:effectRef idx="2">
            <a:schemeClr val="accent4"/>
          </a:effectRef>
          <a:fontRef idx="minor">
            <a:schemeClr val="lt1"/>
          </a:fontRef>
        </p:style>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lt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lt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lt1"/>
                </a:solidFill>
                <a:latin typeface="+mn-lt"/>
                <a:ea typeface="+mn-ea"/>
                <a:cs typeface="+mn-cs"/>
              </a:defRPr>
            </a:lvl9pPr>
          </a:lstStyle>
          <a:p>
            <a:r>
              <a:rPr lang="en-US" u="none" dirty="0" smtClean="0"/>
              <a:t>4.1 Dogs and Trees</a:t>
            </a:r>
            <a:endParaRPr lang="en-US" u="none" dirty="0"/>
          </a:p>
        </p:txBody>
      </p:sp>
      <p:sp>
        <p:nvSpPr>
          <p:cNvPr id="117" name="Text Placeholder 33"/>
          <p:cNvSpPr txBox="1">
            <a:spLocks/>
          </p:cNvSpPr>
          <p:nvPr/>
        </p:nvSpPr>
        <p:spPr>
          <a:xfrm>
            <a:off x="11608139" y="24695090"/>
            <a:ext cx="10118733" cy="400107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This confirmed that thoughts could indeed be classified and a thought prediction model could be created.</a:t>
            </a:r>
          </a:p>
          <a:p>
            <a:endParaRPr lang="en-US" dirty="0"/>
          </a:p>
          <a:p>
            <a:endParaRPr lang="en-US" dirty="0"/>
          </a:p>
          <a:p>
            <a:endParaRPr lang="en-US" dirty="0"/>
          </a:p>
          <a:p>
            <a:endParaRPr lang="en-US" dirty="0" smtClean="0"/>
          </a:p>
          <a:p>
            <a:endParaRPr lang="en-US" dirty="0" smtClean="0"/>
          </a:p>
          <a:p>
            <a:pPr marL="1828725" lvl="1" indent="-342900">
              <a:buFont typeface="Arial"/>
              <a:buChar char="•"/>
            </a:pPr>
            <a:endParaRPr lang="en-US" dirty="0"/>
          </a:p>
        </p:txBody>
      </p:sp>
      <p:sp>
        <p:nvSpPr>
          <p:cNvPr id="118" name="TextBox 117"/>
          <p:cNvSpPr txBox="1"/>
          <p:nvPr/>
        </p:nvSpPr>
        <p:spPr>
          <a:xfrm>
            <a:off x="12880452" y="29095319"/>
            <a:ext cx="3546828"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Parallel Coordinate Plot </a:t>
            </a:r>
            <a:r>
              <a:rPr lang="mr-I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shows the variance in each electrode</a:t>
            </a:r>
            <a:endParaRPr lang="en-US" sz="2000" dirty="0">
              <a:latin typeface="Times New Roman" panose="02020603050405020304" pitchFamily="18" charset="0"/>
              <a:cs typeface="Times New Roman" panose="02020603050405020304" pitchFamily="18" charset="0"/>
            </a:endParaRPr>
          </a:p>
        </p:txBody>
      </p:sp>
      <p:pic>
        <p:nvPicPr>
          <p:cNvPr id="119" name="Picture 118"/>
          <p:cNvPicPr>
            <a:picLocks noChangeAspect="1"/>
          </p:cNvPicPr>
          <p:nvPr/>
        </p:nvPicPr>
        <p:blipFill>
          <a:blip r:embed="rId22"/>
          <a:stretch>
            <a:fillRect/>
          </a:stretch>
        </p:blipFill>
        <p:spPr>
          <a:xfrm>
            <a:off x="18378499" y="29110342"/>
            <a:ext cx="624725" cy="705335"/>
          </a:xfrm>
          <a:prstGeom prst="rect">
            <a:avLst/>
          </a:prstGeom>
        </p:spPr>
      </p:pic>
      <p:sp>
        <p:nvSpPr>
          <p:cNvPr id="120" name="TextBox 119"/>
          <p:cNvSpPr txBox="1"/>
          <p:nvPr/>
        </p:nvSpPr>
        <p:spPr>
          <a:xfrm>
            <a:off x="19119683" y="29043881"/>
            <a:ext cx="745216" cy="70788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Dogs</a:t>
            </a:r>
          </a:p>
          <a:p>
            <a:r>
              <a:rPr lang="en-US" sz="2000" dirty="0" smtClean="0">
                <a:latin typeface="Times New Roman" panose="02020603050405020304" pitchFamily="18" charset="0"/>
                <a:cs typeface="Times New Roman" panose="02020603050405020304" pitchFamily="18" charset="0"/>
              </a:rPr>
              <a:t>Trees</a:t>
            </a:r>
            <a:endParaRPr lang="en-US" sz="2000" dirty="0">
              <a:latin typeface="Times New Roman" panose="02020603050405020304" pitchFamily="18" charset="0"/>
              <a:cs typeface="Times New Roman" panose="02020603050405020304" pitchFamily="18" charset="0"/>
            </a:endParaRPr>
          </a:p>
        </p:txBody>
      </p:sp>
      <p:pic>
        <p:nvPicPr>
          <p:cNvPr id="121" name="Picture 120"/>
          <p:cNvPicPr>
            <a:picLocks noChangeAspect="1"/>
          </p:cNvPicPr>
          <p:nvPr/>
        </p:nvPicPr>
        <p:blipFill>
          <a:blip r:embed="rId23"/>
          <a:stretch>
            <a:fillRect/>
          </a:stretch>
        </p:blipFill>
        <p:spPr>
          <a:xfrm>
            <a:off x="12165185" y="26206494"/>
            <a:ext cx="7307753" cy="2870274"/>
          </a:xfrm>
          <a:prstGeom prst="rect">
            <a:avLst/>
          </a:prstGeom>
        </p:spPr>
      </p:pic>
      <p:sp>
        <p:nvSpPr>
          <p:cNvPr id="122" name="TextBox 121"/>
          <p:cNvSpPr txBox="1"/>
          <p:nvPr/>
        </p:nvSpPr>
        <p:spPr>
          <a:xfrm>
            <a:off x="23936070" y="27159050"/>
            <a:ext cx="1771516" cy="477054"/>
          </a:xfrm>
          <a:prstGeom prst="rect">
            <a:avLst/>
          </a:prstGeom>
          <a:noFill/>
        </p:spPr>
        <p:txBody>
          <a:bodyPr wrap="square" rtlCol="0">
            <a:spAutoFit/>
          </a:bodyPr>
          <a:lstStyle/>
          <a:p>
            <a:r>
              <a:rPr lang="en-US" sz="2500" dirty="0" smtClean="0">
                <a:latin typeface="Times New Roman"/>
                <a:cs typeface="Times New Roman"/>
              </a:rPr>
              <a:t>Subject 1</a:t>
            </a:r>
            <a:endParaRPr lang="en-US" sz="2500" dirty="0">
              <a:latin typeface="Times New Roman"/>
              <a:cs typeface="Times New Roman"/>
            </a:endParaRPr>
          </a:p>
        </p:txBody>
      </p:sp>
      <p:pic>
        <p:nvPicPr>
          <p:cNvPr id="123" name="Picture 122" descr="Piers_Parallel_formatte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934584" y="27275201"/>
            <a:ext cx="4276543" cy="3368869"/>
          </a:xfrm>
          <a:prstGeom prst="rect">
            <a:avLst/>
          </a:prstGeom>
        </p:spPr>
      </p:pic>
      <p:sp>
        <p:nvSpPr>
          <p:cNvPr id="124" name="TextBox 123"/>
          <p:cNvSpPr txBox="1"/>
          <p:nvPr/>
        </p:nvSpPr>
        <p:spPr>
          <a:xfrm>
            <a:off x="29382438" y="30492366"/>
            <a:ext cx="1897620" cy="477054"/>
          </a:xfrm>
          <a:prstGeom prst="rect">
            <a:avLst/>
          </a:prstGeom>
          <a:noFill/>
        </p:spPr>
        <p:txBody>
          <a:bodyPr wrap="square" rtlCol="0">
            <a:spAutoFit/>
          </a:bodyPr>
          <a:lstStyle/>
          <a:p>
            <a:r>
              <a:rPr lang="en-US" sz="2500" dirty="0" smtClean="0">
                <a:latin typeface="Times New Roman"/>
                <a:cs typeface="Times New Roman"/>
              </a:rPr>
              <a:t>Subject 2</a:t>
            </a:r>
            <a:endParaRPr lang="en-US" sz="2500" dirty="0">
              <a:latin typeface="Times New Roman"/>
              <a:cs typeface="Times New Roman"/>
            </a:endParaRPr>
          </a:p>
        </p:txBody>
      </p:sp>
      <p:pic>
        <p:nvPicPr>
          <p:cNvPr id="125" name="Picture 124" descr="Viraat_parallel_format.png"/>
          <p:cNvPicPr>
            <a:picLocks noChangeAspect="1"/>
          </p:cNvPicPr>
          <p:nvPr/>
        </p:nvPicPr>
        <p:blipFill rotWithShape="1">
          <a:blip r:embed="rId25">
            <a:extLst>
              <a:ext uri="{28A0092B-C50C-407E-A947-70E740481C1C}">
                <a14:useLocalDpi xmlns:a14="http://schemas.microsoft.com/office/drawing/2010/main" val="0"/>
              </a:ext>
            </a:extLst>
          </a:blip>
          <a:srcRect r="16013"/>
          <a:stretch/>
        </p:blipFill>
        <p:spPr>
          <a:xfrm>
            <a:off x="22604261" y="23140117"/>
            <a:ext cx="5276290" cy="3927237"/>
          </a:xfrm>
          <a:prstGeom prst="rect">
            <a:avLst/>
          </a:prstGeom>
        </p:spPr>
      </p:pic>
      <p:pic>
        <p:nvPicPr>
          <p:cNvPr id="126" name="Picture 125" descr="Viraat_scatterplot.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3185094" y="5794230"/>
            <a:ext cx="5034639" cy="4066717"/>
          </a:xfrm>
          <a:prstGeom prst="rect">
            <a:avLst/>
          </a:prstGeom>
        </p:spPr>
      </p:pic>
      <p:pic>
        <p:nvPicPr>
          <p:cNvPr id="127" name="Picture 126" descr="Viraat_scatterplot_formatted.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8135653" y="5844547"/>
            <a:ext cx="4764622" cy="4016399"/>
          </a:xfrm>
          <a:prstGeom prst="rect">
            <a:avLst/>
          </a:prstGeom>
        </p:spPr>
      </p:pic>
      <p:pic>
        <p:nvPicPr>
          <p:cNvPr id="128" name="Picture 127"/>
          <p:cNvPicPr>
            <a:picLocks noChangeAspect="1"/>
          </p:cNvPicPr>
          <p:nvPr/>
        </p:nvPicPr>
        <p:blipFill>
          <a:blip r:embed="rId28"/>
          <a:stretch>
            <a:fillRect/>
          </a:stretch>
        </p:blipFill>
        <p:spPr>
          <a:xfrm>
            <a:off x="30266492" y="24287213"/>
            <a:ext cx="806279" cy="1632715"/>
          </a:xfrm>
          <a:prstGeom prst="rect">
            <a:avLst/>
          </a:prstGeom>
        </p:spPr>
      </p:pic>
      <p:sp>
        <p:nvSpPr>
          <p:cNvPr id="129" name="TextBox 128"/>
          <p:cNvSpPr txBox="1"/>
          <p:nvPr/>
        </p:nvSpPr>
        <p:spPr>
          <a:xfrm>
            <a:off x="35022188" y="10191407"/>
            <a:ext cx="1771516" cy="477054"/>
          </a:xfrm>
          <a:prstGeom prst="rect">
            <a:avLst/>
          </a:prstGeom>
          <a:noFill/>
        </p:spPr>
        <p:txBody>
          <a:bodyPr wrap="square" rtlCol="0">
            <a:spAutoFit/>
          </a:bodyPr>
          <a:lstStyle/>
          <a:p>
            <a:r>
              <a:rPr lang="en-US" sz="2500" dirty="0" smtClean="0">
                <a:latin typeface="Times New Roman"/>
                <a:cs typeface="Times New Roman"/>
              </a:rPr>
              <a:t>Subject 1</a:t>
            </a:r>
            <a:endParaRPr lang="en-US" sz="2500" dirty="0">
              <a:latin typeface="Times New Roman"/>
              <a:cs typeface="Times New Roman"/>
            </a:endParaRPr>
          </a:p>
        </p:txBody>
      </p:sp>
      <p:sp>
        <p:nvSpPr>
          <p:cNvPr id="130" name="TextBox 129"/>
          <p:cNvSpPr txBox="1"/>
          <p:nvPr/>
        </p:nvSpPr>
        <p:spPr>
          <a:xfrm>
            <a:off x="39461534" y="10343807"/>
            <a:ext cx="1771516" cy="477054"/>
          </a:xfrm>
          <a:prstGeom prst="rect">
            <a:avLst/>
          </a:prstGeom>
          <a:noFill/>
        </p:spPr>
        <p:txBody>
          <a:bodyPr wrap="square" rtlCol="0">
            <a:spAutoFit/>
          </a:bodyPr>
          <a:lstStyle/>
          <a:p>
            <a:r>
              <a:rPr lang="en-US" sz="2500" dirty="0" smtClean="0">
                <a:latin typeface="Times New Roman"/>
                <a:cs typeface="Times New Roman"/>
              </a:rPr>
              <a:t>Subject 2</a:t>
            </a:r>
            <a:endParaRPr lang="en-US" sz="2500" dirty="0">
              <a:latin typeface="Times New Roman"/>
              <a:cs typeface="Times New Roman"/>
            </a:endParaRPr>
          </a:p>
        </p:txBody>
      </p:sp>
      <p:sp>
        <p:nvSpPr>
          <p:cNvPr id="131" name="Text Placeholder 40"/>
          <p:cNvSpPr>
            <a:spLocks noGrp="1"/>
          </p:cNvSpPr>
          <p:nvPr>
            <p:ph type="body" sz="quarter" idx="25"/>
          </p:nvPr>
        </p:nvSpPr>
        <p:spPr>
          <a:xfrm>
            <a:off x="33173488" y="26782027"/>
            <a:ext cx="10092489" cy="754045"/>
          </a:xfrm>
          <a:ln/>
        </p:spPr>
        <p:style>
          <a:lnRef idx="1">
            <a:schemeClr val="accent4"/>
          </a:lnRef>
          <a:fillRef idx="3">
            <a:schemeClr val="accent4"/>
          </a:fillRef>
          <a:effectRef idx="2">
            <a:schemeClr val="accent4"/>
          </a:effectRef>
          <a:fontRef idx="minor">
            <a:schemeClr val="lt1"/>
          </a:fontRef>
        </p:style>
        <p:txBody>
          <a:bodyPr/>
          <a:lstStyle/>
          <a:p>
            <a:r>
              <a:rPr lang="en-US" u="none" dirty="0" smtClean="0"/>
              <a:t>5. Future Works and Conclusion</a:t>
            </a:r>
            <a:endParaRPr lang="en-US" u="none" dirty="0"/>
          </a:p>
        </p:txBody>
      </p:sp>
      <p:sp>
        <p:nvSpPr>
          <p:cNvPr id="132" name="TextBox 131"/>
          <p:cNvSpPr txBox="1"/>
          <p:nvPr/>
        </p:nvSpPr>
        <p:spPr>
          <a:xfrm>
            <a:off x="33282130" y="27709135"/>
            <a:ext cx="9995044" cy="2785378"/>
          </a:xfrm>
          <a:prstGeom prst="rect">
            <a:avLst/>
          </a:prstGeom>
          <a:noFill/>
        </p:spPr>
        <p:txBody>
          <a:bodyPr wrap="none" rtlCol="0">
            <a:spAutoFit/>
          </a:bodyPr>
          <a:lstStyle/>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Depending on data criteria, these models can be tuned for an individual</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and used for thought classification in that context</a:t>
            </a:r>
          </a:p>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Possible usage: communicative device for patients suffering from </a:t>
            </a:r>
            <a:r>
              <a:rPr lang="en-US" sz="2500" dirty="0" err="1" smtClean="0">
                <a:latin typeface="Times New Roman" panose="02020603050405020304" pitchFamily="18" charset="0"/>
                <a:cs typeface="Times New Roman" panose="02020603050405020304" pitchFamily="18" charset="0"/>
              </a:rPr>
              <a:t>Broca’s</a:t>
            </a:r>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     Aphasia, BCI, neuroscience research, and much more </a:t>
            </a:r>
            <a:endParaRPr lang="en-US" sz="2500" dirty="0" smtClean="0">
              <a:latin typeface="Times New Roman" panose="02020603050405020304" pitchFamily="18" charset="0"/>
              <a:cs typeface="Times New Roman" panose="02020603050405020304" pitchFamily="18" charset="0"/>
            </a:endParaRPr>
          </a:p>
          <a:p>
            <a:pPr marL="342900" indent="-342900">
              <a:buFont typeface="Arial"/>
              <a:buChar char="•"/>
            </a:pPr>
            <a:r>
              <a:rPr lang="en-US" sz="2500" dirty="0" smtClean="0">
                <a:latin typeface="Times New Roman" panose="02020603050405020304" pitchFamily="18" charset="0"/>
                <a:cs typeface="Times New Roman" panose="02020603050405020304" pitchFamily="18" charset="0"/>
              </a:rPr>
              <a:t>Inexpensive EEG data is indeed scalable and with proper techniques can </a:t>
            </a:r>
          </a:p>
          <a:p>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be utilized to create a accurate model. </a:t>
            </a:r>
            <a:endParaRPr lang="en-US" sz="2500" dirty="0" smtClean="0">
              <a:latin typeface="Times New Roman" panose="02020603050405020304" pitchFamily="18" charset="0"/>
              <a:cs typeface="Times New Roman" panose="02020603050405020304" pitchFamily="18" charset="0"/>
            </a:endParaRPr>
          </a:p>
          <a:p>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TotalTime>
  <Words>1223</Words>
  <Application>Microsoft Macintosh PowerPoint</Application>
  <PresentationFormat>Custom</PresentationFormat>
  <Paragraphs>149</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Minakshi</cp:lastModifiedBy>
  <cp:revision>78</cp:revision>
  <dcterms:created xsi:type="dcterms:W3CDTF">2012-02-03T23:30:52Z</dcterms:created>
  <dcterms:modified xsi:type="dcterms:W3CDTF">2018-04-07T12:58:44Z</dcterms:modified>
</cp:coreProperties>
</file>