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5:59:32.960"/>
    </inkml:context>
    <inkml:brush xml:id="br0">
      <inkml:brushProperty name="width" value="0.1" units="cm"/>
      <inkml:brushProperty name="height" value="0.1" units="cm"/>
      <inkml:brushProperty name="color" value="#FFFFFF"/>
    </inkml:brush>
  </inkml:definitions>
  <inkml:trace contextRef="#ctx0" brushRef="#br0">0 83 24575,'15'-1'0,"-1"-1"0,1 0 0,15-4 0,-16 2 0,1 1 0,-1 1 0,19-1 0,-17 4 0,0-2 0,0 0 0,30-5 0,16-3 0,-37 5 0,0 0 0,28-1 0,-33 3 0,217-5 0,-40 2 0,-143 2 0,316-2 0,-224 26 0,-4 1 0,-70-15 0,91 3 0,-141-9 0,-15 0 0,0-1 0,0 0 0,0 0 0,-1-1 0,1 1 0,0-2 0,0 1 0,0-1 0,-1 0 0,14-5 0,-15 4 0,-1 0 0,-5 4 0,-21 6 0,-16 0 0,-1-1 0,0-3 0,0-1 0,-57-4 0,-6-16 0,59 7 0,28 7 0,-16-10 0,27 12 0,0-1 0,0 1 0,0 0 0,-1 1 0,1-1 0,-1 1 0,1 0 0,-6-1 0,-8-2 0,-7-2 0,24 6 0,0 0 0,0-1 0,0 1 0,0 0 0,0 0 0,0 0 0,0 1 0,0-1 0,0 0 0,0 0 0,0 0 0,0 1 0,0-1 0,0 1 0,0-1 0,0 0 0,0 1 0,-1 1 0,1-2 0,1 1 0,0-1 0,-1 1 0,1 0 0,0-1 0,0 1 0,0-1 0,0 1 0,0 0 0,-1-1 0,1 1 0,0 0 0,0-1 0,0 1 0,1-1 0,-1 1 0,0 0 0,0-1 0,0 1 0,0-1 0,1 1 0,-1 0 0,0-1 0,0 1 0,1-1 0,-1 1 0,1-1 0,-1 1 0,0-1 0,1 1 0,-1-1 0,1 0 0,-1 1 0,1-1 0,0 1 0,21 15 0,-21-15 0,7 5 0,7 3 0,-1 0 0,32 14 0,-42-22 0,0 0 0,0 0 0,0-1 0,0 0 0,0 0 0,0 0 0,0 0 0,0-1 0,0 1 0,7-3 0,-11 2 0,0 1 0,1 0 0,-1-1 0,0 1 0,0 0 0,0-1 0,0 1 0,0-1 0,0 1 0,0 0 0,0-1 0,0 1 0,0 0 0,0-1 0,0 1 0,0-1 0,0 1 0,0 0 0,0-1 0,-1 1 0,1 0 0,0-1 0,0 1 0,0 0 0,-1-1 0,1 1 0,0 0 0,0-1 0,-1 1 0,1 0 0,0 0 0,-1-1 0,1 1 0,0 0 0,-1 0 0,1 0 0,0-1 0,-1 1 0,1 0 0,0 0 0,-1 0 0,-19-10 0,16 8 0,-6-1 0,1 1 0,-1 0 0,0 0 0,0 0 0,-1 2 0,1-1 0,0 1 0,-19 3 0,-6-2 0,5-1 0,-25-1 0,38 2 0,17 0 0,0-1 0,0 0 0,0 0 0,0 0 0,0 0 0,0 0 0,0 0 0,0 0 0,0 0 0,0 0 0,0 0 0,0 0 0,0 0 0,0 0 0,0 1 0,0-1 0,0 0 0,0 0 0,0 0 0,0 0 0,0 0 0,0 0 0,0 0 0,0 0 0,0 0 0,0 0 0,0 0 0,0 0 0,0 1 0,0-1 0,0 0 0,0 0 0,0 0 0,0 0 0,0 0 0,0 0 0,0 0 0,0 0 0,0 0 0,0 0 0,0 0 0,0 0 0,-1 0 0,1 0 0,0 0 0,0 0 0,0 0 0,0 0 0,0 0 0,0 1 0,3 0 0,1 0 0,-1-1 0,1 1 0,-1 0 0,1-1 0,0 0 0,-1 0 0,1 0 0,5-1 0,-5 1 0,0-1 0,-1 1 0,1 0 0,0 1 0,0-1 0,0 0 0,3 2 0,-40 5 0,-3-5 0,0 0 0,-38-4 0,41-5 0,26 5 0,1 1 0,-1-1 0,1 1 0,-10 0 0,-112-7 0,-573 8 0,733 6 0,-18-2 0,-1-1 0,25 2 0,-21-5 0,-11 1 0,0-1 0,0 0 0,0 0 0,0 0 0,1-1 0,-1 0 0,0 0 0,0-1 0,-1 1 0,1-1 0,0 0 0,6-4 0,-6 4 0,0 0 0,0 0 0,0 1 0,0-1 0,0 2 0,1-1 0,6 0 0,3 0 0,9-2 0,2 0 0,29 0 0,-58 3 0,1 0 0,0 1 0,0-1 0,0 0 0,-1 1 0,1-1 0,0 1 0,0 0 0,0-1 0,0 1 0,0 0 0,0-1 0,0 1 0,0 0 0,0 0 0,0 0 0,0 0 0,0 0 0,1 0 0,-1 0 0,0 0 0,1 0 0,-1 0 0,1 1 0,-1-1 0,1 0 0,0 0 0,-1 0 0,1 1 0,0-1 0,0 1 0,0 0 0,-1-1 0,1 0 0,0 0 0,0 0 0,0 0 0,0 0 0,0 1 0,0-1 0,0 0 0,0 0 0,1 0 0,-1 0 0,0 0 0,1 0 0,-1 1 0,1-1 0,-1 0 0,1 0 0,0 0 0,-1 0 0,1-1 0,0 1 0,-1 0 0,1 0 0,0 0 0,0-1 0,0 1 0,0 0 0,0-1 0,0 1 0,0-1 0,0 1 0,0-1 0,2 1 0,-3-1 0,1 0 0,0 0 0,0 0 0,0 0 0,0 0 0,0 0 0,0-1 0,-1 1 0,1 0 0,0-1 0,0 1 0,0 0 0,-1-1 0,1 1 0,0-1 0,0 1 0,-1-1 0,1 1 0,0-1 0,-1 0 0,1 1 0,-1-1 0,1 0 0,-1 0 0,1 1 0,-1-1 0,1 0 0,-1 0 0,0 0 0,0 1 0,1-1 0,-1 0 0,0 0 0,0 0 0,0 0 0,0 0 0,0 0 0,0-1 0,0 0 0,0 1 0,0 0 0,0-1 0,0 1 0,0 0 0,0-1 0,0 1 0,0 0 0,-1-1 0,1 1 0,-1 0 0,1-1 0,-1 1 0,1 0 0,-1 0 0,0 0 0,0 0 0,1-1 0,-1 1 0,0 0 0,0 0 0,0 1 0,0-1 0,0 0 0,0 0 0,-3-1 0,-9-2 0,0 0 0,-19-2 0,-83 5 0,58 2 0,-56 4 0,72-5-1365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5:59:51.313"/>
    </inkml:context>
    <inkml:brush xml:id="br0">
      <inkml:brushProperty name="width" value="0.025" units="cm"/>
      <inkml:brushProperty name="height" value="0.025" units="cm"/>
      <inkml:brushProperty name="color" value="#FFFFFF"/>
    </inkml:brush>
  </inkml:definitions>
  <inkml:trace contextRef="#ctx0" brushRef="#br0">72 23 24575,'65'-4'0,"-94"-7"0,15 8 0,0 1 0,0 0 0,0 2 0,-27 1 0,40-1 0,0 0 0,1 0 0,-1 1 0,0-1 0,1 0 0,-1 1 0,1-1 0,-1 1 0,1-1 0,-1 1 0,1-1 0,-1 1 0,1-1 0,0 1 0,-1 0 0,1-1 0,0 1 0,-1 0 0,1-1 0,0 1 0,0 0 0,0-1 0,-1 1 0,1 0 0,0-1 0,0 1 0,0 0 0,0-1 0,0 1 0,0 0 0,0 0 0,1-1 0,-1 2 0,0-2 0,0 1 0,0-1 0,0 0 0,0 1 0,0-1 0,0 1 0,1-1 0,-1 0 0,0 1 0,0-1 0,0 1 0,0-1 0,1 0 0,-1 1 0,0-1 0,0 0 0,1 1 0,-1-1 0,0 0 0,1 0 0,-1 1 0,0-1 0,1 0 0,-1 0 0,0 1 0,1-1 0,-1 0 0,1 0 0,-1 0 0,0 0 0,1 0 0,-1 0 0,1 1 0,-1-1 0,0 0 0,1 0 0,-1 0 0,1 0 0,-1-1 0,0 1 0,1 0 0,-1 0 0,1 0 0,-1 0 0,0 0 0,1 0 0,-1-1 0,1 1 0,-1 0 0,0 0 0,1-1 0,-1 1 0,0 0 0,0 0 0,1-1 0,-1 1 0,0 0 0,1-1 0,-1 1 0,0-1 0,2-1 0,0 1 0,1 0 0,-1-1 0,0 1 0,0 0 0,1 0 0,-1 0 0,1 0 0,-1 0 0,1 1 0,-1-1 0,1 1 0,3 0 0,39 0 0,-20 2 0,296 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5:59:46.372"/>
    </inkml:context>
    <inkml:brush xml:id="br0">
      <inkml:brushProperty name="width" value="0.025" units="cm"/>
      <inkml:brushProperty name="height" value="0.025" units="cm"/>
      <inkml:brushProperty name="color" value="#FFFFFF"/>
    </inkml:brush>
  </inkml:definitions>
  <inkml:trace contextRef="#ctx0" brushRef="#br0">1 35 24575,'131'-5'0,"16"1"0,-24-1 0,119 4 0,-181 2 0,-143 0 0,-87-2 0,101-7 0,42 4 0,-38-1 0,43 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5:59:48.215"/>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6:00:06.024"/>
    </inkml:context>
    <inkml:brush xml:id="br0">
      <inkml:brushProperty name="width" value="0.2" units="cm"/>
      <inkml:brushProperty name="height" value="0.2" units="cm"/>
      <inkml:brushProperty name="color" value="#FFFFFF"/>
    </inkml:brush>
  </inkml:definitions>
  <inkml:trace contextRef="#ctx0" brushRef="#br0">101 41 24575,'-8'1'0,"-1"1"0,0 0 0,1 0 0,-1 1 0,1 0 0,-13 6 0,23-7 0,0 0 0,0-1 0,1 1 0,-1-1 0,0 0 0,0 0 0,1 0 0,-1 0 0,6 1 0,-6-1 0,15 5 0,-6-1 0,-1-1 0,1-1 0,-1 1 0,1-2 0,0 0 0,0 0 0,14 0 0,-42-1 0,0-1 0,0 0 0,0-2 0,0 0 0,0 0 0,1-2 0,-1 0 0,-16-6 0,33 10 0,0-1 0,-1 1 0,1 0 0,0 0 0,-1 0 0,1 0 0,0 0 0,-1-1 0,1 1 0,0 0 0,-1 0 0,1 0 0,0-1 0,-1 1 0,1 0 0,0 0 0,0-1 0,-1 1 0,1 0 0,0-1 0,0 1 0,0 0 0,0-1 0,-1 1 0,1 0 0,0-1 0,0 1 0,0-1 0,0 1 0,0 0 0,0-1 0,9-6 0,18-1 0,102-6 0,173 4 0,-243 3 0,1 1 0,3 6 0,71-1 0,174-15 0,95 10 0,-273 5 0,31 3 0,-156-1 0,0 0 0,0 0 0,-1 0 0,1 1 0,0 0 0,-1 0 0,1 0 0,-1 1 0,5 3 0,-8-5 0,0-1 0,0 1 0,-1-1 0,1 1 0,0-1 0,0 1 0,-1-1 0,1 1 0,0 0 0,-1-1 0,1 1 0,-1 0 0,1 0 0,-1 0 0,1-1 0,-1 1 0,1 0 0,-1 0 0,0 0 0,0 0 0,1 0 0,-1 0 0,0-1 0,0 1 0,0 0 0,0 0 0,0 0 0,0 0 0,0 0 0,0 0 0,-1 0 0,1 0 0,0 0 0,0 0 0,-1-1 0,1 1 0,-1 0 0,1 0 0,-1 0 0,1-1 0,-1 1 0,1 0 0,-1 0 0,0-1 0,1 1 0,-1-1 0,0 1 0,1 0 0,-1-1 0,0 0 0,0 1 0,0-1 0,1 1 0,-1-1 0,-1 1 0,-5 2 0,0 0 0,0 0 0,0-1 0,-1 0 0,1 0 0,0-1 0,-16 2 0,-56-4 0,34 0 0,15 1 0,-1-1 0,1-1 0,-1-2 0,-33-8 0,47 9 0,1 1 0,-1 1 0,1 0 0,-31 3 0,2 0 0,-59-3 0,-122 3 0,225-2 0,-35 3 0,28 0 0,24 2 0,84 5 0,104-2 0,-107-7 0,125 18 0,-198-17 0,1 0 0,-1-1 0,30-3 0,-53 2 0,-1 0 0,0 0 0,0 0 0,0 0 0,0 0 0,0 0 0,0 0 0,0 0 0,1 0 0,-1 0 0,0 0 0,0 0 0,0 0 0,0 1 0,0-1 0,0 0 0,0 0 0,1 0 0,-1 0 0,0-1 0,0 1 0,0 0 0,0 0 0,0 0 0,0 0 0,1 0 0,-1 0 0,0 0 0,0 0 0,0 0 0,0 0 0,0 0 0,0 0 0,0 0 0,0 0 0,1 0 0,-1-1 0,0 1 0,0 0 0,0 0 0,0 0 0,0 0 0,0 0 0,0 0 0,0 0 0,0 0 0,0-1 0,0 1 0,0 0 0,0 0 0,0 0 0,0 0 0,0 0 0,0 0 0,0-1 0,0 1 0,0 0 0,0 0 0,0 0 0,0 0 0,-10-6 0,-16-2 0,-19 0 0,0 2 0,-60 1 0,-94 9 0,163-2 0,-14 0 0,-20 1 0,-93-7 0,131 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4DC-002D-E428-ADA0-834E81EF24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4F38FC-FD54-1FA4-0139-187845B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CB5531-666D-5136-F5CA-F53A360AD729}"/>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DF89AA53-B526-E6F4-D744-FED2B1223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6444B-26E6-7720-2C60-B6660F28758D}"/>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57904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C073-A3E7-157A-6618-F9EB636CFD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A8C71-D4E7-4953-9266-F6A04D450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FD7F6-F5A1-0DF5-74E5-7059E7E471D7}"/>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53B87FDA-D50D-0281-6060-3067F4323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C7445-5968-928F-3FB9-66FFBEB44D19}"/>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227528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5A9AAF-7BB7-E072-D9D1-B2B56C4FC8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B66EC-C34A-E381-9BE4-0E5F582C1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9FB66-CBDE-F89C-94EE-B48C1B24D636}"/>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1BF6C06B-2940-F13C-1C25-0A4E17D91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5093C-6D72-EE6E-99AA-DB583DD1870D}"/>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190585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51CC-AB3B-3EA2-5176-DB0D1E0DD2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5717D-62C7-E967-2A8C-F0E24831C9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BCEDA-FB0D-01A5-4EF8-6ED8651DFCA4}"/>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2B1B3160-21DA-C670-2473-2D22048DF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41D73-34BF-4BF7-F8A6-D5DFA13A0F4C}"/>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358359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0991-9D66-FF17-667F-DF88F120F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E1EE52-C88A-92D2-F256-DECC3AFF7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B7B31-C3BA-6501-1FEA-1913AA81B67E}"/>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5E76F870-B282-7BA1-3CAB-AF2B516FD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C3A6-E525-0413-F17D-A1A00455EC8B}"/>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77055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EC38-5949-8F83-2D36-FF852A3F3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1C390-74CD-5224-C588-7086DD451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0D3301-2163-5165-CAA2-B83B71315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D6C16F-21E8-55F2-26F7-A208ACA318B1}"/>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6" name="Footer Placeholder 5">
            <a:extLst>
              <a:ext uri="{FF2B5EF4-FFF2-40B4-BE49-F238E27FC236}">
                <a16:creationId xmlns:a16="http://schemas.microsoft.com/office/drawing/2014/main" id="{367AB993-64BE-A59F-4F74-55FA395CEA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F536C-8477-298C-7A1F-71D1243983E5}"/>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315844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2912-740D-F46F-3CA9-3AF016BA90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192CC-4D49-C8C0-9AAB-7EF6CB94B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75CD2-7AF2-5582-1F13-8762C0693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F30BDC-69AA-8A3C-0E0F-915F1726D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5DC24-1948-D0DE-44EC-1EB55720C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8A5D90-F069-4C44-2E62-2C5F0DA7FB17}"/>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8" name="Footer Placeholder 7">
            <a:extLst>
              <a:ext uri="{FF2B5EF4-FFF2-40B4-BE49-F238E27FC236}">
                <a16:creationId xmlns:a16="http://schemas.microsoft.com/office/drawing/2014/main" id="{CC5AEAB6-E083-09E1-9BA8-76BC7760CF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FA4511-68CD-9743-C652-707C2E83E8DB}"/>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185983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9C4C-1B53-1325-D4EF-94408D87A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88D41B-C39D-0105-C5C9-FECF2099ADE9}"/>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4" name="Footer Placeholder 3">
            <a:extLst>
              <a:ext uri="{FF2B5EF4-FFF2-40B4-BE49-F238E27FC236}">
                <a16:creationId xmlns:a16="http://schemas.microsoft.com/office/drawing/2014/main" id="{9D0343AD-A128-3966-DB24-0282A913C9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60167-DEAF-2B58-76D4-AACB2F8AE721}"/>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255554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20224-1EC1-4452-DDC4-567B9C7A0DA8}"/>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3" name="Footer Placeholder 2">
            <a:extLst>
              <a:ext uri="{FF2B5EF4-FFF2-40B4-BE49-F238E27FC236}">
                <a16:creationId xmlns:a16="http://schemas.microsoft.com/office/drawing/2014/main" id="{7E4077A9-796C-2223-8DF3-3857B44E3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F51A63-BACE-6DE9-B17C-A656B10252F4}"/>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370901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8484-827C-BE46-95B0-E586D2937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7FEA07-1C35-1CCF-5A33-EEAE09D6F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5D4314-E14A-9F67-E36E-5ADEAB6F7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33046-AD55-7D1D-4372-8D6CE1350CF5}"/>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6" name="Footer Placeholder 5">
            <a:extLst>
              <a:ext uri="{FF2B5EF4-FFF2-40B4-BE49-F238E27FC236}">
                <a16:creationId xmlns:a16="http://schemas.microsoft.com/office/drawing/2014/main" id="{BBA9F3A7-B314-11C3-2F16-DBD6CFB4B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6D096E-F9CF-3DC7-EF10-AAA74E151D71}"/>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62507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C08E-7318-1782-3F22-A1E830AA7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F0F021-4127-AC10-E7C1-C6E823648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A5159D-C8B1-83EB-BF9B-60ED25B93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B35E1-E15A-C832-593F-C0C03A5B08E3}"/>
              </a:ext>
            </a:extLst>
          </p:cNvPr>
          <p:cNvSpPr>
            <a:spLocks noGrp="1"/>
          </p:cNvSpPr>
          <p:nvPr>
            <p:ph type="dt" sz="half" idx="10"/>
          </p:nvPr>
        </p:nvSpPr>
        <p:spPr/>
        <p:txBody>
          <a:bodyPr/>
          <a:lstStyle/>
          <a:p>
            <a:fld id="{C9EDBB32-C63C-42F2-9468-DF18895FF5B3}" type="datetimeFigureOut">
              <a:rPr lang="en-IN" smtClean="0"/>
              <a:t>21-10-2024</a:t>
            </a:fld>
            <a:endParaRPr lang="en-IN"/>
          </a:p>
        </p:txBody>
      </p:sp>
      <p:sp>
        <p:nvSpPr>
          <p:cNvPr id="6" name="Footer Placeholder 5">
            <a:extLst>
              <a:ext uri="{FF2B5EF4-FFF2-40B4-BE49-F238E27FC236}">
                <a16:creationId xmlns:a16="http://schemas.microsoft.com/office/drawing/2014/main" id="{D1FEB596-7FF6-B7BD-B9DB-D66909CFA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357E9-F159-FBF0-8B92-A51FFD0564DE}"/>
              </a:ext>
            </a:extLst>
          </p:cNvPr>
          <p:cNvSpPr>
            <a:spLocks noGrp="1"/>
          </p:cNvSpPr>
          <p:nvPr>
            <p:ph type="sldNum" sz="quarter" idx="12"/>
          </p:nvPr>
        </p:nvSpPr>
        <p:spPr/>
        <p:txBody>
          <a:bodyPr/>
          <a:lstStyle/>
          <a:p>
            <a:fld id="{B517218C-7087-40F8-B05C-F17940777EC6}" type="slidenum">
              <a:rPr lang="en-IN" smtClean="0"/>
              <a:t>‹#›</a:t>
            </a:fld>
            <a:endParaRPr lang="en-IN"/>
          </a:p>
        </p:txBody>
      </p:sp>
    </p:spTree>
    <p:extLst>
      <p:ext uri="{BB962C8B-B14F-4D97-AF65-F5344CB8AC3E}">
        <p14:creationId xmlns:p14="http://schemas.microsoft.com/office/powerpoint/2010/main" val="142459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6F548-2EB6-50EC-217C-96495519A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B425A-82AE-12A8-872B-D044DE1E8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38664-E55F-5A12-5684-1483BD209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DBB32-C63C-42F2-9468-DF18895FF5B3}" type="datetimeFigureOut">
              <a:rPr lang="en-IN" smtClean="0"/>
              <a:t>21-10-2024</a:t>
            </a:fld>
            <a:endParaRPr lang="en-IN"/>
          </a:p>
        </p:txBody>
      </p:sp>
      <p:sp>
        <p:nvSpPr>
          <p:cNvPr id="5" name="Footer Placeholder 4">
            <a:extLst>
              <a:ext uri="{FF2B5EF4-FFF2-40B4-BE49-F238E27FC236}">
                <a16:creationId xmlns:a16="http://schemas.microsoft.com/office/drawing/2014/main" id="{BA8EB6F1-7E61-7F98-E744-5DEE95E64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560188-707B-3976-2D50-1030130DF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7218C-7087-40F8-B05C-F17940777EC6}" type="slidenum">
              <a:rPr lang="en-IN" smtClean="0"/>
              <a:t>‹#›</a:t>
            </a:fld>
            <a:endParaRPr lang="en-IN"/>
          </a:p>
        </p:txBody>
      </p:sp>
    </p:spTree>
    <p:extLst>
      <p:ext uri="{BB962C8B-B14F-4D97-AF65-F5344CB8AC3E}">
        <p14:creationId xmlns:p14="http://schemas.microsoft.com/office/powerpoint/2010/main" val="43323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F4767EB9-D538-4A77-C72B-ADAF20214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12187238" cy="174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6DC9DB9-FB72-BC3A-E3DD-14DAD89A8683}"/>
              </a:ext>
            </a:extLst>
          </p:cNvPr>
          <p:cNvSpPr txBox="1"/>
          <p:nvPr/>
        </p:nvSpPr>
        <p:spPr>
          <a:xfrm>
            <a:off x="773723" y="1745797"/>
            <a:ext cx="1073833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HR Analytics for Employee Attrition using ML</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80ABDD7-AD58-49DE-FDBD-F2A7F9F5FF57}"/>
              </a:ext>
            </a:extLst>
          </p:cNvPr>
          <p:cNvSpPr txBox="1"/>
          <p:nvPr/>
        </p:nvSpPr>
        <p:spPr>
          <a:xfrm rot="10800000" flipV="1">
            <a:off x="773723" y="2674948"/>
            <a:ext cx="10917702" cy="353943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Group: BE-A-18</a:t>
            </a:r>
          </a:p>
          <a:p>
            <a:pPr algn="ctr"/>
            <a:r>
              <a:rPr lang="en-US" sz="2800" dirty="0">
                <a:latin typeface="Times New Roman" panose="02020603050405020304" pitchFamily="18" charset="0"/>
                <a:cs typeface="Times New Roman" panose="02020603050405020304" pitchFamily="18" charset="0"/>
              </a:rPr>
              <a:t>Guide: Prof. Shamika Mule</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Members:</a:t>
            </a:r>
          </a:p>
          <a:p>
            <a:pPr algn="ctr"/>
            <a:r>
              <a:rPr lang="en-US" sz="2800" dirty="0">
                <a:latin typeface="Times New Roman" panose="02020603050405020304" pitchFamily="18" charset="0"/>
                <a:cs typeface="Times New Roman" panose="02020603050405020304" pitchFamily="18" charset="0"/>
              </a:rPr>
              <a:t>Virag Hote</a:t>
            </a:r>
          </a:p>
          <a:p>
            <a:pPr algn="ctr"/>
            <a:r>
              <a:rPr lang="en-US" sz="2800" dirty="0">
                <a:latin typeface="Times New Roman" panose="02020603050405020304" pitchFamily="18" charset="0"/>
                <a:cs typeface="Times New Roman" panose="02020603050405020304" pitchFamily="18" charset="0"/>
              </a:rPr>
              <a:t>Vinay </a:t>
            </a:r>
            <a:r>
              <a:rPr lang="en-US" sz="2800" dirty="0" err="1">
                <a:latin typeface="Times New Roman" panose="02020603050405020304" pitchFamily="18" charset="0"/>
                <a:cs typeface="Times New Roman" panose="02020603050405020304" pitchFamily="18" charset="0"/>
              </a:rPr>
              <a:t>Hirap</a:t>
            </a:r>
            <a:endParaRPr lang="en-US" sz="2800" dirty="0">
              <a:latin typeface="Times New Roman" panose="02020603050405020304" pitchFamily="18" charset="0"/>
              <a:cs typeface="Times New Roman" panose="02020603050405020304" pitchFamily="18" charset="0"/>
            </a:endParaRPr>
          </a:p>
          <a:p>
            <a:pPr algn="ctr"/>
            <a:r>
              <a:rPr lang="en-US" sz="2800" dirty="0" err="1">
                <a:latin typeface="Times New Roman" panose="02020603050405020304" pitchFamily="18" charset="0"/>
                <a:cs typeface="Times New Roman" panose="02020603050405020304" pitchFamily="18" charset="0"/>
              </a:rPr>
              <a:t>Akshada</a:t>
            </a:r>
            <a:r>
              <a:rPr lang="en-US" sz="2800" dirty="0">
                <a:latin typeface="Times New Roman" panose="02020603050405020304" pitchFamily="18" charset="0"/>
                <a:cs typeface="Times New Roman" panose="02020603050405020304" pitchFamily="18" charset="0"/>
              </a:rPr>
              <a:t> Gupta</a:t>
            </a:r>
          </a:p>
          <a:p>
            <a:pPr algn="ctr"/>
            <a:r>
              <a:rPr lang="en-US" sz="2800" dirty="0">
                <a:latin typeface="Times New Roman" panose="02020603050405020304" pitchFamily="18" charset="0"/>
                <a:cs typeface="Times New Roman" panose="02020603050405020304" pitchFamily="18" charset="0"/>
              </a:rPr>
              <a:t>Deepak </a:t>
            </a:r>
            <a:r>
              <a:rPr lang="en-US" sz="2800" dirty="0" err="1">
                <a:latin typeface="Times New Roman" panose="02020603050405020304" pitchFamily="18" charset="0"/>
                <a:cs typeface="Times New Roman" panose="02020603050405020304" pitchFamily="18" charset="0"/>
              </a:rPr>
              <a:t>Battula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09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C9E1A-92B3-4BF8-CC95-0E33090C9516}"/>
              </a:ext>
            </a:extLst>
          </p:cNvPr>
          <p:cNvSpPr txBox="1"/>
          <p:nvPr/>
        </p:nvSpPr>
        <p:spPr>
          <a:xfrm>
            <a:off x="2566737" y="545433"/>
            <a:ext cx="64008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EF0617FF-7383-DA8D-94D1-5E3421F3F56F}"/>
              </a:ext>
            </a:extLst>
          </p:cNvPr>
          <p:cNvPicPr>
            <a:picLocks noChangeAspect="1"/>
          </p:cNvPicPr>
          <p:nvPr/>
        </p:nvPicPr>
        <p:blipFill>
          <a:blip r:embed="rId2"/>
          <a:stretch>
            <a:fillRect/>
          </a:stretch>
        </p:blipFill>
        <p:spPr>
          <a:xfrm>
            <a:off x="863029" y="1305682"/>
            <a:ext cx="10315254" cy="5310530"/>
          </a:xfrm>
          <a:prstGeom prst="rect">
            <a:avLst/>
          </a:prstGeom>
        </p:spPr>
      </p:pic>
      <p:sp>
        <p:nvSpPr>
          <p:cNvPr id="3" name="TextBox 2">
            <a:extLst>
              <a:ext uri="{FF2B5EF4-FFF2-40B4-BE49-F238E27FC236}">
                <a16:creationId xmlns:a16="http://schemas.microsoft.com/office/drawing/2014/main" id="{0C91C3D4-1614-A86B-BEB5-C82F0359B519}"/>
              </a:ext>
            </a:extLst>
          </p:cNvPr>
          <p:cNvSpPr txBox="1"/>
          <p:nvPr/>
        </p:nvSpPr>
        <p:spPr>
          <a:xfrm>
            <a:off x="8209053" y="1377601"/>
            <a:ext cx="636996" cy="276999"/>
          </a:xfrm>
          <a:prstGeom prst="rect">
            <a:avLst/>
          </a:prstGeom>
          <a:noFill/>
        </p:spPr>
        <p:txBody>
          <a:bodyPr wrap="square" rtlCol="0">
            <a:spAutoFit/>
          </a:bodyPr>
          <a:lstStyle/>
          <a:p>
            <a:r>
              <a:rPr lang="en-US" sz="1200" dirty="0"/>
              <a:t>Start</a:t>
            </a:r>
            <a:endParaRPr lang="en-IN" sz="1200" dirty="0"/>
          </a:p>
        </p:txBody>
      </p:sp>
    </p:spTree>
    <p:extLst>
      <p:ext uri="{BB962C8B-B14F-4D97-AF65-F5344CB8AC3E}">
        <p14:creationId xmlns:p14="http://schemas.microsoft.com/office/powerpoint/2010/main" val="329752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C9E1A-92B3-4BF8-CC95-0E33090C9516}"/>
              </a:ext>
            </a:extLst>
          </p:cNvPr>
          <p:cNvSpPr txBox="1"/>
          <p:nvPr/>
        </p:nvSpPr>
        <p:spPr>
          <a:xfrm>
            <a:off x="2566737" y="545433"/>
            <a:ext cx="64008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EDF4D51C-DAB7-00BD-88B0-C68D94CBB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536" y="1529302"/>
            <a:ext cx="7754854" cy="4783265"/>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9B7C59E-C928-F2F8-81A1-1988D9662587}"/>
                  </a:ext>
                </a:extLst>
              </p14:cNvPr>
              <p14:cNvContentPartPr/>
              <p14:nvPr/>
            </p14:nvContentPartPr>
            <p14:xfrm>
              <a:off x="3794003" y="1926090"/>
              <a:ext cx="694800" cy="34560"/>
            </p14:xfrm>
          </p:contentPart>
        </mc:Choice>
        <mc:Fallback xmlns="">
          <p:pic>
            <p:nvPicPr>
              <p:cNvPr id="9" name="Ink 8">
                <a:extLst>
                  <a:ext uri="{FF2B5EF4-FFF2-40B4-BE49-F238E27FC236}">
                    <a16:creationId xmlns:a16="http://schemas.microsoft.com/office/drawing/2014/main" id="{F9B7C59E-C928-F2F8-81A1-1988D9662587}"/>
                  </a:ext>
                </a:extLst>
              </p:cNvPr>
              <p:cNvPicPr/>
              <p:nvPr/>
            </p:nvPicPr>
            <p:blipFill>
              <a:blip r:embed="rId4"/>
              <a:stretch>
                <a:fillRect/>
              </a:stretch>
            </p:blipFill>
            <p:spPr>
              <a:xfrm>
                <a:off x="3776003" y="1908090"/>
                <a:ext cx="730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6BA5F721-400E-D76D-2B29-91611EAE23D7}"/>
                  </a:ext>
                </a:extLst>
              </p14:cNvPr>
              <p14:cNvContentPartPr/>
              <p14:nvPr/>
            </p14:nvContentPartPr>
            <p14:xfrm>
              <a:off x="4144283" y="1966410"/>
              <a:ext cx="161280" cy="11520"/>
            </p14:xfrm>
          </p:contentPart>
        </mc:Choice>
        <mc:Fallback xmlns="">
          <p:pic>
            <p:nvPicPr>
              <p:cNvPr id="12" name="Ink 11">
                <a:extLst>
                  <a:ext uri="{FF2B5EF4-FFF2-40B4-BE49-F238E27FC236}">
                    <a16:creationId xmlns:a16="http://schemas.microsoft.com/office/drawing/2014/main" id="{6BA5F721-400E-D76D-2B29-91611EAE23D7}"/>
                  </a:ext>
                </a:extLst>
              </p:cNvPr>
              <p:cNvPicPr/>
              <p:nvPr/>
            </p:nvPicPr>
            <p:blipFill>
              <a:blip r:embed="rId6"/>
              <a:stretch>
                <a:fillRect/>
              </a:stretch>
            </p:blipFill>
            <p:spPr>
              <a:xfrm>
                <a:off x="4139963" y="1962090"/>
                <a:ext cx="169920" cy="20160"/>
              </a:xfrm>
              <a:prstGeom prst="rect">
                <a:avLst/>
              </a:prstGeom>
            </p:spPr>
          </p:pic>
        </mc:Fallback>
      </mc:AlternateContent>
      <p:grpSp>
        <p:nvGrpSpPr>
          <p:cNvPr id="16" name="Group 15">
            <a:extLst>
              <a:ext uri="{FF2B5EF4-FFF2-40B4-BE49-F238E27FC236}">
                <a16:creationId xmlns:a16="http://schemas.microsoft.com/office/drawing/2014/main" id="{6B912742-3FDB-931D-AD36-7463034ABF7D}"/>
              </a:ext>
            </a:extLst>
          </p:cNvPr>
          <p:cNvGrpSpPr/>
          <p:nvPr/>
        </p:nvGrpSpPr>
        <p:grpSpPr>
          <a:xfrm>
            <a:off x="3784643" y="1858410"/>
            <a:ext cx="666000" cy="116640"/>
            <a:chOff x="3784643" y="1858410"/>
            <a:chExt cx="666000" cy="11664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B7E1AB2-77CE-6053-D579-36C4CCE7B718}"/>
                    </a:ext>
                  </a:extLst>
                </p14:cNvPr>
                <p14:cNvContentPartPr/>
                <p14:nvPr/>
              </p14:nvContentPartPr>
              <p14:xfrm>
                <a:off x="3977963" y="1959210"/>
                <a:ext cx="253800" cy="12600"/>
              </p14:xfrm>
            </p:contentPart>
          </mc:Choice>
          <mc:Fallback xmlns="">
            <p:pic>
              <p:nvPicPr>
                <p:cNvPr id="10" name="Ink 9">
                  <a:extLst>
                    <a:ext uri="{FF2B5EF4-FFF2-40B4-BE49-F238E27FC236}">
                      <a16:creationId xmlns:a16="http://schemas.microsoft.com/office/drawing/2014/main" id="{FB7E1AB2-77CE-6053-D579-36C4CCE7B718}"/>
                    </a:ext>
                  </a:extLst>
                </p:cNvPr>
                <p:cNvPicPr/>
                <p:nvPr/>
              </p:nvPicPr>
              <p:blipFill>
                <a:blip r:embed="rId8"/>
                <a:stretch>
                  <a:fillRect/>
                </a:stretch>
              </p:blipFill>
              <p:spPr>
                <a:xfrm>
                  <a:off x="3973643" y="1954890"/>
                  <a:ext cx="2624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56CEA22-8224-F2FC-2BF6-69E53FE63D76}"/>
                    </a:ext>
                  </a:extLst>
                </p14:cNvPr>
                <p14:cNvContentPartPr/>
                <p14:nvPr/>
              </p14:nvContentPartPr>
              <p14:xfrm>
                <a:off x="4170203" y="1974690"/>
                <a:ext cx="360" cy="360"/>
              </p14:xfrm>
            </p:contentPart>
          </mc:Choice>
          <mc:Fallback xmlns="">
            <p:pic>
              <p:nvPicPr>
                <p:cNvPr id="11" name="Ink 10">
                  <a:extLst>
                    <a:ext uri="{FF2B5EF4-FFF2-40B4-BE49-F238E27FC236}">
                      <a16:creationId xmlns:a16="http://schemas.microsoft.com/office/drawing/2014/main" id="{E56CEA22-8224-F2FC-2BF6-69E53FE63D76}"/>
                    </a:ext>
                  </a:extLst>
                </p:cNvPr>
                <p:cNvPicPr/>
                <p:nvPr/>
              </p:nvPicPr>
              <p:blipFill>
                <a:blip r:embed="rId10"/>
                <a:stretch>
                  <a:fillRect/>
                </a:stretch>
              </p:blipFill>
              <p:spPr>
                <a:xfrm>
                  <a:off x="4165883" y="197037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9FD726C-8C89-3608-60B5-09F22F2CB128}"/>
                    </a:ext>
                  </a:extLst>
                </p14:cNvPr>
                <p14:cNvContentPartPr/>
                <p14:nvPr/>
              </p14:nvContentPartPr>
              <p14:xfrm>
                <a:off x="3784643" y="1858410"/>
                <a:ext cx="666000" cy="41400"/>
              </p14:xfrm>
            </p:contentPart>
          </mc:Choice>
          <mc:Fallback xmlns="">
            <p:pic>
              <p:nvPicPr>
                <p:cNvPr id="15" name="Ink 14">
                  <a:extLst>
                    <a:ext uri="{FF2B5EF4-FFF2-40B4-BE49-F238E27FC236}">
                      <a16:creationId xmlns:a16="http://schemas.microsoft.com/office/drawing/2014/main" id="{B9FD726C-8C89-3608-60B5-09F22F2CB128}"/>
                    </a:ext>
                  </a:extLst>
                </p:cNvPr>
                <p:cNvPicPr/>
                <p:nvPr/>
              </p:nvPicPr>
              <p:blipFill>
                <a:blip r:embed="rId12"/>
                <a:stretch>
                  <a:fillRect/>
                </a:stretch>
              </p:blipFill>
              <p:spPr>
                <a:xfrm>
                  <a:off x="3749003" y="1822410"/>
                  <a:ext cx="737640" cy="113040"/>
                </a:xfrm>
                <a:prstGeom prst="rect">
                  <a:avLst/>
                </a:prstGeom>
              </p:spPr>
            </p:pic>
          </mc:Fallback>
        </mc:AlternateContent>
      </p:grpSp>
    </p:spTree>
    <p:extLst>
      <p:ext uri="{BB962C8B-B14F-4D97-AF65-F5344CB8AC3E}">
        <p14:creationId xmlns:p14="http://schemas.microsoft.com/office/powerpoint/2010/main" val="401729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C9E1A-92B3-4BF8-CC95-0E33090C9516}"/>
              </a:ext>
            </a:extLst>
          </p:cNvPr>
          <p:cNvSpPr txBox="1"/>
          <p:nvPr/>
        </p:nvSpPr>
        <p:spPr>
          <a:xfrm>
            <a:off x="2566737" y="545433"/>
            <a:ext cx="64008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0D188A93-823C-CAFC-619F-4EB38BC5FBF3}"/>
              </a:ext>
            </a:extLst>
          </p:cNvPr>
          <p:cNvPicPr>
            <a:picLocks noChangeAspect="1"/>
          </p:cNvPicPr>
          <p:nvPr/>
        </p:nvPicPr>
        <p:blipFill>
          <a:blip r:embed="rId2"/>
          <a:stretch>
            <a:fillRect/>
          </a:stretch>
        </p:blipFill>
        <p:spPr>
          <a:xfrm>
            <a:off x="2808514" y="1191764"/>
            <a:ext cx="5805407" cy="4780534"/>
          </a:xfrm>
          <a:prstGeom prst="rect">
            <a:avLst/>
          </a:prstGeom>
        </p:spPr>
      </p:pic>
    </p:spTree>
    <p:extLst>
      <p:ext uri="{BB962C8B-B14F-4D97-AF65-F5344CB8AC3E}">
        <p14:creationId xmlns:p14="http://schemas.microsoft.com/office/powerpoint/2010/main" val="166384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C9E1A-92B3-4BF8-CC95-0E33090C9516}"/>
              </a:ext>
            </a:extLst>
          </p:cNvPr>
          <p:cNvSpPr txBox="1"/>
          <p:nvPr/>
        </p:nvSpPr>
        <p:spPr>
          <a:xfrm>
            <a:off x="2566737" y="545433"/>
            <a:ext cx="64008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DFD Diagram</a:t>
            </a:r>
          </a:p>
        </p:txBody>
      </p:sp>
      <p:pic>
        <p:nvPicPr>
          <p:cNvPr id="5" name="Picture 4">
            <a:extLst>
              <a:ext uri="{FF2B5EF4-FFF2-40B4-BE49-F238E27FC236}">
                <a16:creationId xmlns:a16="http://schemas.microsoft.com/office/drawing/2014/main" id="{A108DC1A-A309-9A67-4E9E-FC1938D3E26D}"/>
              </a:ext>
            </a:extLst>
          </p:cNvPr>
          <p:cNvPicPr>
            <a:picLocks noChangeAspect="1"/>
          </p:cNvPicPr>
          <p:nvPr/>
        </p:nvPicPr>
        <p:blipFill>
          <a:blip r:embed="rId2"/>
          <a:stretch>
            <a:fillRect/>
          </a:stretch>
        </p:blipFill>
        <p:spPr>
          <a:xfrm>
            <a:off x="863860" y="2356076"/>
            <a:ext cx="10464279" cy="2673124"/>
          </a:xfrm>
          <a:prstGeom prst="rect">
            <a:avLst/>
          </a:prstGeom>
        </p:spPr>
      </p:pic>
    </p:spTree>
    <p:extLst>
      <p:ext uri="{BB962C8B-B14F-4D97-AF65-F5344CB8AC3E}">
        <p14:creationId xmlns:p14="http://schemas.microsoft.com/office/powerpoint/2010/main" val="357696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FA3D7B-D848-AFBC-A957-357C74C7C318}"/>
              </a:ext>
            </a:extLst>
          </p:cNvPr>
          <p:cNvPicPr>
            <a:picLocks noChangeAspect="1"/>
          </p:cNvPicPr>
          <p:nvPr/>
        </p:nvPicPr>
        <p:blipFill>
          <a:blip r:embed="rId2"/>
          <a:stretch>
            <a:fillRect/>
          </a:stretch>
        </p:blipFill>
        <p:spPr>
          <a:xfrm>
            <a:off x="1534886" y="613415"/>
            <a:ext cx="9209313" cy="5684928"/>
          </a:xfrm>
          <a:prstGeom prst="rect">
            <a:avLst/>
          </a:prstGeom>
        </p:spPr>
      </p:pic>
    </p:spTree>
    <p:extLst>
      <p:ext uri="{BB962C8B-B14F-4D97-AF65-F5344CB8AC3E}">
        <p14:creationId xmlns:p14="http://schemas.microsoft.com/office/powerpoint/2010/main" val="177710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29DD71-9E6B-6E66-07A7-BA1F1EEECC9E}"/>
              </a:ext>
            </a:extLst>
          </p:cNvPr>
          <p:cNvSpPr txBox="1"/>
          <p:nvPr/>
        </p:nvSpPr>
        <p:spPr>
          <a:xfrm>
            <a:off x="4429125" y="371565"/>
            <a:ext cx="2814638" cy="400110"/>
          </a:xfrm>
          <a:prstGeom prst="rect">
            <a:avLst/>
          </a:prstGeom>
          <a:noFill/>
        </p:spPr>
        <p:txBody>
          <a:bodyPr wrap="square" rtlCol="0">
            <a:spAutoFit/>
          </a:bodyPr>
          <a:lstStyle/>
          <a:p>
            <a:r>
              <a:rPr lang="en-US" sz="2000" b="1" dirty="0"/>
              <a:t>	LEVEL-2</a:t>
            </a:r>
            <a:endParaRPr lang="en-IN" sz="2000" b="1" dirty="0"/>
          </a:p>
        </p:txBody>
      </p:sp>
      <p:pic>
        <p:nvPicPr>
          <p:cNvPr id="5" name="Picture 4">
            <a:extLst>
              <a:ext uri="{FF2B5EF4-FFF2-40B4-BE49-F238E27FC236}">
                <a16:creationId xmlns:a16="http://schemas.microsoft.com/office/drawing/2014/main" id="{6AAF1499-0D57-E337-C9C4-72735133C05B}"/>
              </a:ext>
            </a:extLst>
          </p:cNvPr>
          <p:cNvPicPr>
            <a:picLocks noChangeAspect="1"/>
          </p:cNvPicPr>
          <p:nvPr/>
        </p:nvPicPr>
        <p:blipFill>
          <a:blip r:embed="rId2"/>
          <a:stretch>
            <a:fillRect/>
          </a:stretch>
        </p:blipFill>
        <p:spPr>
          <a:xfrm>
            <a:off x="185737" y="771674"/>
            <a:ext cx="11820525" cy="5476725"/>
          </a:xfrm>
          <a:prstGeom prst="rect">
            <a:avLst/>
          </a:prstGeom>
        </p:spPr>
      </p:pic>
    </p:spTree>
    <p:extLst>
      <p:ext uri="{BB962C8B-B14F-4D97-AF65-F5344CB8AC3E}">
        <p14:creationId xmlns:p14="http://schemas.microsoft.com/office/powerpoint/2010/main" val="22662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C9E1A-92B3-4BF8-CC95-0E33090C9516}"/>
              </a:ext>
            </a:extLst>
          </p:cNvPr>
          <p:cNvSpPr txBox="1"/>
          <p:nvPr/>
        </p:nvSpPr>
        <p:spPr>
          <a:xfrm>
            <a:off x="770021" y="368971"/>
            <a:ext cx="9994231" cy="2031325"/>
          </a:xfrm>
          <a:prstGeom prst="rect">
            <a:avLst/>
          </a:prstGeom>
          <a:noFill/>
        </p:spPr>
        <p:txBody>
          <a:bodyPr wrap="square" rtlCol="0">
            <a:spAutoFit/>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Dataset: </a:t>
            </a:r>
            <a:endParaRPr lang="en-US" sz="36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IBM HR Analytics Employee Attrition &amp; Performance</a:t>
            </a:r>
            <a:endParaRPr lang="en-US" sz="3600" b="0" dirty="0">
              <a:effectLst/>
            </a:endParaRPr>
          </a:p>
          <a:p>
            <a:pPr algn="just" rtl="0">
              <a:spcBef>
                <a:spcPts val="0"/>
              </a:spcBef>
              <a:spcAft>
                <a:spcPts val="0"/>
              </a:spcAft>
            </a:pPr>
            <a:r>
              <a:rPr lang="en-US" sz="1800" b="0" i="0" u="sng" strike="noStrike" dirty="0">
                <a:solidFill>
                  <a:srgbClr val="1155CC"/>
                </a:solidFill>
                <a:effectLst/>
                <a:latin typeface="Arial" panose="020B0604020202020204" pitchFamily="34" charset="0"/>
                <a:hlinkClick r:id="rId2"/>
              </a:rPr>
              <a:t>https://www.kaggle.com/datasets/pavansubhasht/ibm-hr-analytics-attrition-dataset</a:t>
            </a:r>
            <a:endParaRPr lang="en-US" sz="3600" b="0" dirty="0">
              <a:effectLst/>
            </a:endParaRPr>
          </a:p>
          <a:p>
            <a:br>
              <a:rPr lang="en-US" sz="3600" dirty="0"/>
            </a:b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5ECAFE-12A8-83B6-89CB-EEA974311283}"/>
              </a:ext>
            </a:extLst>
          </p:cNvPr>
          <p:cNvSpPr txBox="1"/>
          <p:nvPr/>
        </p:nvSpPr>
        <p:spPr>
          <a:xfrm>
            <a:off x="770020" y="1548854"/>
            <a:ext cx="10876547" cy="4524315"/>
          </a:xfrm>
          <a:prstGeom prst="rect">
            <a:avLst/>
          </a:prstGeom>
          <a:noFill/>
        </p:spPr>
        <p:txBody>
          <a:bodyPr wrap="square" rtlCol="0">
            <a:spAutoFit/>
          </a:bodyPr>
          <a:lstStyle/>
          <a:p>
            <a:pPr algn="just" rtl="0">
              <a:spcBef>
                <a:spcPts val="0"/>
              </a:spcBef>
              <a:spcAft>
                <a:spcPts val="0"/>
              </a:spcAft>
            </a:pPr>
            <a:r>
              <a:rPr lang="en-IN" sz="1800" b="1" i="0" u="none" strike="noStrike" dirty="0">
                <a:solidFill>
                  <a:srgbClr val="000000"/>
                </a:solidFill>
                <a:effectLst/>
                <a:latin typeface="Arial" panose="020B0604020202020204" pitchFamily="34" charset="0"/>
              </a:rPr>
              <a:t>Dataset Attributes:</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01] Age	              				                         			</a:t>
            </a:r>
            <a:endParaRPr lang="en-IN" dirty="0">
              <a:solidFill>
                <a:srgbClr val="000000"/>
              </a:solidFill>
              <a:latin typeface="Arial" panose="020B0604020202020204" pitchFamily="34" charset="0"/>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02] Attrition                                                                  	</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03] </a:t>
            </a:r>
            <a:r>
              <a:rPr lang="en-IN" sz="1800" b="0" i="0" u="none" strike="noStrike" dirty="0" err="1">
                <a:solidFill>
                  <a:srgbClr val="000000"/>
                </a:solidFill>
                <a:effectLst/>
                <a:latin typeface="Arial" panose="020B0604020202020204" pitchFamily="34" charset="0"/>
              </a:rPr>
              <a:t>BusinessTravel</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04] </a:t>
            </a:r>
            <a:r>
              <a:rPr lang="en-IN" sz="1800" b="0" i="0" u="none" strike="noStrike" dirty="0" err="1">
                <a:solidFill>
                  <a:srgbClr val="000000"/>
                </a:solidFill>
                <a:effectLst/>
                <a:latin typeface="Arial" panose="020B0604020202020204" pitchFamily="34" charset="0"/>
              </a:rPr>
              <a:t>DailyRate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05] Department</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06] </a:t>
            </a:r>
            <a:r>
              <a:rPr lang="en-IN" sz="1800" b="0" i="0" u="none" strike="noStrike" dirty="0" err="1">
                <a:solidFill>
                  <a:srgbClr val="000000"/>
                </a:solidFill>
                <a:effectLst/>
                <a:latin typeface="Arial" panose="020B0604020202020204" pitchFamily="34" charset="0"/>
              </a:rPr>
              <a:t>DistanceFromHome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07] Education</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08] </a:t>
            </a:r>
            <a:r>
              <a:rPr lang="en-IN" sz="1800" b="0" i="0" u="none" strike="noStrike" dirty="0" err="1">
                <a:solidFill>
                  <a:srgbClr val="000000"/>
                </a:solidFill>
                <a:effectLst/>
                <a:latin typeface="Arial" panose="020B0604020202020204" pitchFamily="34" charset="0"/>
              </a:rPr>
              <a:t>EducationField</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09] </a:t>
            </a:r>
            <a:r>
              <a:rPr lang="en-IN" sz="1800" b="0" i="0" u="none" strike="noStrike" dirty="0" err="1">
                <a:solidFill>
                  <a:srgbClr val="000000"/>
                </a:solidFill>
                <a:effectLst/>
                <a:latin typeface="Arial" panose="020B0604020202020204" pitchFamily="34" charset="0"/>
              </a:rPr>
              <a:t>EmployeeCount</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10] </a:t>
            </a:r>
            <a:r>
              <a:rPr lang="en-IN" sz="1800" b="0" i="0" u="none" strike="noStrike" dirty="0" err="1">
                <a:solidFill>
                  <a:srgbClr val="000000"/>
                </a:solidFill>
                <a:effectLst/>
                <a:latin typeface="Arial" panose="020B0604020202020204" pitchFamily="34" charset="0"/>
              </a:rPr>
              <a:t>EmployeeNumber</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11] </a:t>
            </a:r>
            <a:r>
              <a:rPr lang="en-IN" sz="1800" b="0" i="0" u="none" strike="noStrike" dirty="0" err="1">
                <a:solidFill>
                  <a:srgbClr val="000000"/>
                </a:solidFill>
                <a:effectLst/>
                <a:latin typeface="Arial" panose="020B0604020202020204" pitchFamily="34" charset="0"/>
              </a:rPr>
              <a:t>EnvironmentSatisfaction</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12] Gender</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13] </a:t>
            </a:r>
            <a:r>
              <a:rPr lang="en-IN" sz="1800" b="0" i="0" u="none" strike="noStrike" dirty="0" err="1">
                <a:solidFill>
                  <a:srgbClr val="000000"/>
                </a:solidFill>
                <a:effectLst/>
                <a:latin typeface="Arial" panose="020B0604020202020204" pitchFamily="34" charset="0"/>
              </a:rPr>
              <a:t>HourlyRate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14] </a:t>
            </a:r>
            <a:r>
              <a:rPr lang="en-IN" sz="1800" b="0" i="0" u="none" strike="noStrike" dirty="0" err="1">
                <a:solidFill>
                  <a:srgbClr val="000000"/>
                </a:solidFill>
                <a:effectLst/>
                <a:latin typeface="Arial" panose="020B0604020202020204" pitchFamily="34" charset="0"/>
              </a:rPr>
              <a:t>JobInvolvement</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15] </a:t>
            </a:r>
            <a:r>
              <a:rPr lang="en-IN" sz="1800" b="0" i="0" u="none" strike="noStrike" dirty="0" err="1">
                <a:solidFill>
                  <a:srgbClr val="000000"/>
                </a:solidFill>
                <a:effectLst/>
                <a:latin typeface="Arial" panose="020B0604020202020204" pitchFamily="34" charset="0"/>
              </a:rPr>
              <a:t>JobLevel</a:t>
            </a:r>
            <a:endParaRPr lang="en-IN" b="0" dirty="0">
              <a:effectLst/>
            </a:endParaRPr>
          </a:p>
        </p:txBody>
      </p:sp>
    </p:spTree>
    <p:extLst>
      <p:ext uri="{BB962C8B-B14F-4D97-AF65-F5344CB8AC3E}">
        <p14:creationId xmlns:p14="http://schemas.microsoft.com/office/powerpoint/2010/main" val="9207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ECAFE-12A8-83B6-89CB-EEA974311283}"/>
              </a:ext>
            </a:extLst>
          </p:cNvPr>
          <p:cNvSpPr txBox="1"/>
          <p:nvPr/>
        </p:nvSpPr>
        <p:spPr>
          <a:xfrm>
            <a:off x="352925" y="425906"/>
            <a:ext cx="11165307" cy="5632311"/>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000000"/>
                </a:solidFill>
                <a:effectLst/>
                <a:latin typeface="Arial" panose="020B0604020202020204" pitchFamily="34" charset="0"/>
              </a:rPr>
              <a:t>16] </a:t>
            </a:r>
            <a:r>
              <a:rPr lang="en-IN" sz="1800" b="0" i="0" u="none" strike="noStrike" dirty="0" err="1">
                <a:solidFill>
                  <a:srgbClr val="000000"/>
                </a:solidFill>
                <a:effectLst/>
                <a:latin typeface="Arial" panose="020B0604020202020204" pitchFamily="34" charset="0"/>
              </a:rPr>
              <a:t>JobRole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17] </a:t>
            </a:r>
            <a:r>
              <a:rPr lang="en-IN" sz="1800" b="0" i="0" u="none" strike="noStrike" dirty="0" err="1">
                <a:solidFill>
                  <a:srgbClr val="000000"/>
                </a:solidFill>
                <a:effectLst/>
                <a:latin typeface="Arial" panose="020B0604020202020204" pitchFamily="34" charset="0"/>
              </a:rPr>
              <a:t>JobSatisfaction</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18] </a:t>
            </a:r>
            <a:r>
              <a:rPr lang="en-IN" sz="1800" b="0" i="0" u="none" strike="noStrike" dirty="0" err="1">
                <a:solidFill>
                  <a:srgbClr val="000000"/>
                </a:solidFill>
                <a:effectLst/>
                <a:latin typeface="Arial" panose="020B0604020202020204" pitchFamily="34" charset="0"/>
              </a:rPr>
              <a:t>MaritalStatus</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19] </a:t>
            </a:r>
            <a:r>
              <a:rPr lang="en-IN" sz="1800" b="0" i="0" u="none" strike="noStrike" dirty="0" err="1">
                <a:solidFill>
                  <a:srgbClr val="000000"/>
                </a:solidFill>
                <a:effectLst/>
                <a:latin typeface="Arial" panose="020B0604020202020204" pitchFamily="34" charset="0"/>
              </a:rPr>
              <a:t>MonthlyIncome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20] </a:t>
            </a:r>
            <a:r>
              <a:rPr lang="en-IN" sz="1800" b="0" i="0" u="none" strike="noStrike" dirty="0" err="1">
                <a:solidFill>
                  <a:srgbClr val="000000"/>
                </a:solidFill>
                <a:effectLst/>
                <a:latin typeface="Arial" panose="020B0604020202020204" pitchFamily="34" charset="0"/>
              </a:rPr>
              <a:t>MonthlyRate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21] </a:t>
            </a:r>
            <a:r>
              <a:rPr lang="en-IN" sz="1800" b="0" i="0" u="none" strike="noStrike" dirty="0" err="1">
                <a:solidFill>
                  <a:srgbClr val="000000"/>
                </a:solidFill>
                <a:effectLst/>
                <a:latin typeface="Arial" panose="020B0604020202020204" pitchFamily="34" charset="0"/>
              </a:rPr>
              <a:t>NumCompaniesWorked</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22] Over18</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23] </a:t>
            </a:r>
            <a:r>
              <a:rPr lang="en-IN" sz="1800" b="0" i="0" u="none" strike="noStrike" dirty="0" err="1">
                <a:solidFill>
                  <a:srgbClr val="000000"/>
                </a:solidFill>
                <a:effectLst/>
                <a:latin typeface="Arial" panose="020B0604020202020204" pitchFamily="34" charset="0"/>
              </a:rPr>
              <a:t>OverTime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24] </a:t>
            </a:r>
            <a:r>
              <a:rPr lang="en-IN" sz="1800" b="0" i="0" u="none" strike="noStrike" dirty="0" err="1">
                <a:solidFill>
                  <a:srgbClr val="000000"/>
                </a:solidFill>
                <a:effectLst/>
                <a:latin typeface="Arial" panose="020B0604020202020204" pitchFamily="34" charset="0"/>
              </a:rPr>
              <a:t>PercentSalaryHike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25] </a:t>
            </a:r>
            <a:r>
              <a:rPr lang="en-IN" sz="1800" b="0" i="0" u="none" strike="noStrike" dirty="0" err="1">
                <a:solidFill>
                  <a:srgbClr val="000000"/>
                </a:solidFill>
                <a:effectLst/>
                <a:latin typeface="Arial" panose="020B0604020202020204" pitchFamily="34" charset="0"/>
              </a:rPr>
              <a:t>PerformanceRating</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26] </a:t>
            </a:r>
            <a:r>
              <a:rPr lang="en-IN" sz="1800" b="0" i="0" u="none" strike="noStrike" dirty="0" err="1">
                <a:solidFill>
                  <a:srgbClr val="000000"/>
                </a:solidFill>
                <a:effectLst/>
                <a:latin typeface="Arial" panose="020B0604020202020204" pitchFamily="34" charset="0"/>
              </a:rPr>
              <a:t>RelationshipSatisfaction</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27] </a:t>
            </a:r>
            <a:r>
              <a:rPr lang="en-IN" sz="1800" b="0" i="0" u="none" strike="noStrike" dirty="0" err="1">
                <a:solidFill>
                  <a:srgbClr val="000000"/>
                </a:solidFill>
                <a:effectLst/>
                <a:latin typeface="Arial" panose="020B0604020202020204" pitchFamily="34" charset="0"/>
              </a:rPr>
              <a:t>StandardHours</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28] </a:t>
            </a:r>
            <a:r>
              <a:rPr lang="en-IN" sz="1800" b="0" i="0" u="none" strike="noStrike" dirty="0" err="1">
                <a:solidFill>
                  <a:srgbClr val="000000"/>
                </a:solidFill>
                <a:effectLst/>
                <a:latin typeface="Arial" panose="020B0604020202020204" pitchFamily="34" charset="0"/>
              </a:rPr>
              <a:t>StockOptionLevel</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29] </a:t>
            </a:r>
            <a:r>
              <a:rPr lang="en-IN" sz="1800" b="0" i="0" u="none" strike="noStrike" dirty="0" err="1">
                <a:solidFill>
                  <a:srgbClr val="000000"/>
                </a:solidFill>
                <a:effectLst/>
                <a:latin typeface="Arial" panose="020B0604020202020204" pitchFamily="34" charset="0"/>
              </a:rPr>
              <a:t>TotalWorkingYears</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30] </a:t>
            </a:r>
            <a:r>
              <a:rPr lang="en-IN" sz="1800" b="0" i="0" u="none" strike="noStrike" dirty="0" err="1">
                <a:solidFill>
                  <a:srgbClr val="000000"/>
                </a:solidFill>
                <a:effectLst/>
                <a:latin typeface="Arial" panose="020B0604020202020204" pitchFamily="34" charset="0"/>
              </a:rPr>
              <a:t>TrainingTimesLastYear</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31] </a:t>
            </a:r>
            <a:r>
              <a:rPr lang="en-IN" sz="1800" b="0" i="0" u="none" strike="noStrike" dirty="0" err="1">
                <a:solidFill>
                  <a:srgbClr val="000000"/>
                </a:solidFill>
                <a:effectLst/>
                <a:latin typeface="Arial" panose="020B0604020202020204" pitchFamily="34" charset="0"/>
              </a:rPr>
              <a:t>WorkLifeBalance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32] </a:t>
            </a:r>
            <a:r>
              <a:rPr lang="en-IN" sz="1800" b="0" i="0" u="none" strike="noStrike" dirty="0" err="1">
                <a:solidFill>
                  <a:srgbClr val="000000"/>
                </a:solidFill>
                <a:effectLst/>
                <a:latin typeface="Arial" panose="020B0604020202020204" pitchFamily="34" charset="0"/>
              </a:rPr>
              <a:t>YearsAtCompany</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33] </a:t>
            </a:r>
            <a:r>
              <a:rPr lang="en-IN" sz="1800" b="0" i="0" u="none" strike="noStrike" dirty="0" err="1">
                <a:solidFill>
                  <a:srgbClr val="000000"/>
                </a:solidFill>
                <a:effectLst/>
                <a:latin typeface="Arial" panose="020B0604020202020204" pitchFamily="34" charset="0"/>
              </a:rPr>
              <a:t>YearsInCurrentRole</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34] </a:t>
            </a:r>
            <a:r>
              <a:rPr lang="en-IN" sz="1800" b="0" i="0" u="none" strike="noStrike" dirty="0" err="1">
                <a:solidFill>
                  <a:srgbClr val="000000"/>
                </a:solidFill>
                <a:effectLst/>
                <a:latin typeface="Arial" panose="020B0604020202020204" pitchFamily="34" charset="0"/>
              </a:rPr>
              <a:t>YearsSinceLastPromotion</a:t>
            </a:r>
            <a:endParaRPr lang="en-IN" b="0" dirty="0">
              <a:effectLst/>
            </a:endParaRPr>
          </a:p>
          <a:p>
            <a:pPr algn="just" rtl="0">
              <a:spcBef>
                <a:spcPts val="0"/>
              </a:spcBef>
              <a:spcAft>
                <a:spcPts val="0"/>
              </a:spcAft>
            </a:pPr>
            <a:r>
              <a:rPr lang="en-IN" sz="1800" b="0" i="0" u="none" strike="noStrike" dirty="0">
                <a:solidFill>
                  <a:srgbClr val="000000"/>
                </a:solidFill>
                <a:effectLst/>
                <a:latin typeface="Arial" panose="020B0604020202020204" pitchFamily="34" charset="0"/>
              </a:rPr>
              <a:t>35] </a:t>
            </a:r>
            <a:r>
              <a:rPr lang="en-IN" sz="1800" b="0" i="0" u="none" strike="noStrike" dirty="0" err="1">
                <a:solidFill>
                  <a:srgbClr val="000000"/>
                </a:solidFill>
                <a:effectLst/>
                <a:latin typeface="Arial" panose="020B0604020202020204" pitchFamily="34" charset="0"/>
              </a:rPr>
              <a:t>YearsWithCurrManager</a:t>
            </a:r>
            <a:endParaRPr lang="en-IN" b="0" dirty="0">
              <a:effectLst/>
            </a:endParaRPr>
          </a:p>
        </p:txBody>
      </p:sp>
    </p:spTree>
    <p:extLst>
      <p:ext uri="{BB962C8B-B14F-4D97-AF65-F5344CB8AC3E}">
        <p14:creationId xmlns:p14="http://schemas.microsoft.com/office/powerpoint/2010/main" val="75295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91D-016C-7466-21D0-48EFC803A843}"/>
              </a:ext>
            </a:extLst>
          </p:cNvPr>
          <p:cNvSpPr>
            <a:spLocks noGrp="1"/>
          </p:cNvSpPr>
          <p:nvPr>
            <p:ph type="title"/>
          </p:nvPr>
        </p:nvSpPr>
        <p:spPr>
          <a:xfrm>
            <a:off x="838200" y="348797"/>
            <a:ext cx="10515600" cy="1325563"/>
          </a:xfrm>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D1C34-6DEC-79AF-B544-8F96BCF8B267}"/>
              </a:ext>
            </a:extLst>
          </p:cNvPr>
          <p:cNvSpPr>
            <a:spLocks noGrp="1"/>
          </p:cNvSpPr>
          <p:nvPr>
            <p:ph idx="1"/>
          </p:nvPr>
        </p:nvSpPr>
        <p:spPr/>
        <p:txBody>
          <a:bodyPr>
            <a:normAutofit/>
          </a:bodyPr>
          <a:lstStyle/>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 [1] </a:t>
            </a:r>
            <a:r>
              <a:rPr lang="en-IN" sz="1800" b="0" i="0" u="none" strike="noStrike" dirty="0" err="1">
                <a:solidFill>
                  <a:srgbClr val="000000"/>
                </a:solidFill>
                <a:effectLst/>
                <a:latin typeface="Times New Roman" panose="02020603050405020304" pitchFamily="18" charset="0"/>
              </a:rPr>
              <a:t>Dr.</a:t>
            </a:r>
            <a:r>
              <a:rPr lang="en-IN" sz="1800" b="0" i="0" u="none" strike="noStrike" dirty="0">
                <a:solidFill>
                  <a:srgbClr val="000000"/>
                </a:solidFill>
                <a:effectLst/>
                <a:latin typeface="Times New Roman" panose="02020603050405020304" pitchFamily="18" charset="0"/>
              </a:rPr>
              <a:t> Pooja </a:t>
            </a:r>
            <a:r>
              <a:rPr lang="en-IN" sz="1800" b="0" i="0" u="none" strike="noStrike" dirty="0" err="1">
                <a:solidFill>
                  <a:srgbClr val="000000"/>
                </a:solidFill>
                <a:effectLst/>
                <a:latin typeface="Times New Roman" panose="02020603050405020304" pitchFamily="18" charset="0"/>
              </a:rPr>
              <a:t>Nagpa</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Dr.</a:t>
            </a:r>
            <a:r>
              <a:rPr lang="en-IN" sz="1800" b="0" i="0" u="none" strike="noStrike" dirty="0">
                <a:solidFill>
                  <a:srgbClr val="000000"/>
                </a:solidFill>
                <a:effectLst/>
                <a:latin typeface="Times New Roman" panose="02020603050405020304" pitchFamily="18" charset="0"/>
              </a:rPr>
              <a:t> Avinash Pawar, </a:t>
            </a:r>
            <a:r>
              <a:rPr lang="en-IN" sz="1800" b="0" i="0" u="none" strike="noStrike" dirty="0" err="1">
                <a:solidFill>
                  <a:srgbClr val="000000"/>
                </a:solidFill>
                <a:effectLst/>
                <a:latin typeface="Times New Roman" panose="02020603050405020304" pitchFamily="18" charset="0"/>
              </a:rPr>
              <a:t>Dr.</a:t>
            </a:r>
            <a:r>
              <a:rPr lang="en-IN" sz="1800" b="0" i="0" u="none" strike="noStrike" dirty="0">
                <a:solidFill>
                  <a:srgbClr val="000000"/>
                </a:solidFill>
                <a:effectLst/>
                <a:latin typeface="Times New Roman" panose="02020603050405020304" pitchFamily="18" charset="0"/>
              </a:rPr>
              <a:t> Sanjay. H.M (2024). </a:t>
            </a:r>
            <a:r>
              <a:rPr lang="en-IN" sz="1800" b="1" i="0" u="none" strike="noStrike" dirty="0">
                <a:solidFill>
                  <a:srgbClr val="000000"/>
                </a:solidFill>
                <a:effectLst/>
                <a:latin typeface="Times New Roman" panose="02020603050405020304" pitchFamily="18" charset="0"/>
              </a:rPr>
              <a:t>Predicting Employee Attrition through HR Analytics: A Machine Learning Approach.</a:t>
            </a:r>
            <a:endParaRPr lang="en-IN" sz="2400" b="0" dirty="0">
              <a:effectLst/>
            </a:endParaRPr>
          </a:p>
          <a:p>
            <a:pPr marL="0" marR="104775" indent="0" algn="just" rtl="0">
              <a:spcBef>
                <a:spcPts val="0"/>
              </a:spcBef>
              <a:spcAft>
                <a:spcPts val="0"/>
              </a:spcAft>
              <a:buNone/>
            </a:pPr>
            <a:r>
              <a:rPr lang="en-IN" sz="2400" i="0" u="none" strike="noStrike" dirty="0">
                <a:solidFill>
                  <a:srgbClr val="000000"/>
                </a:solidFill>
                <a:latin typeface="Times New Roman" panose="02020603050405020304" pitchFamily="18" charset="0"/>
              </a:rPr>
              <a:t> </a:t>
            </a:r>
          </a:p>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[2] </a:t>
            </a:r>
            <a:r>
              <a:rPr lang="en-IN" sz="1800" b="0" i="0" u="none" strike="noStrike" dirty="0" err="1">
                <a:solidFill>
                  <a:srgbClr val="000000"/>
                </a:solidFill>
                <a:effectLst/>
                <a:latin typeface="Times New Roman" panose="02020603050405020304" pitchFamily="18" charset="0"/>
              </a:rPr>
              <a:t>Christianah</a:t>
            </a:r>
            <a:r>
              <a:rPr lang="en-IN" sz="1800" b="0" i="0" u="none" strike="noStrike" dirty="0">
                <a:solidFill>
                  <a:srgbClr val="000000"/>
                </a:solidFill>
                <a:effectLst/>
                <a:latin typeface="Times New Roman" panose="02020603050405020304" pitchFamily="18" charset="0"/>
              </a:rPr>
              <a:t> O. </a:t>
            </a:r>
            <a:r>
              <a:rPr lang="en-IN" sz="1800" b="0" i="0" u="none" strike="noStrike" dirty="0" err="1">
                <a:solidFill>
                  <a:srgbClr val="000000"/>
                </a:solidFill>
                <a:effectLst/>
                <a:latin typeface="Times New Roman" panose="02020603050405020304" pitchFamily="18" charset="0"/>
              </a:rPr>
              <a:t>Akinduyite</a:t>
            </a:r>
            <a:r>
              <a:rPr lang="en-IN" sz="1800" b="0" i="0" u="none" strike="noStrike" dirty="0">
                <a:solidFill>
                  <a:srgbClr val="000000"/>
                </a:solidFill>
                <a:effectLst/>
                <a:latin typeface="Times New Roman" panose="02020603050405020304" pitchFamily="18" charset="0"/>
              </a:rPr>
              <a:t>, Abiodun </a:t>
            </a:r>
            <a:r>
              <a:rPr lang="en-IN" sz="1800" b="0" i="0" u="none" strike="noStrike" dirty="0" err="1">
                <a:solidFill>
                  <a:srgbClr val="000000"/>
                </a:solidFill>
                <a:effectLst/>
                <a:latin typeface="Times New Roman" panose="02020603050405020304" pitchFamily="18" charset="0"/>
              </a:rPr>
              <a:t>Oguntimilehin</a:t>
            </a:r>
            <a:r>
              <a:rPr lang="en-IN" sz="1800" b="0" i="0" u="none" strike="noStrike" dirty="0">
                <a:solidFill>
                  <a:srgbClr val="000000"/>
                </a:solidFill>
                <a:effectLst/>
                <a:latin typeface="Times New Roman" panose="02020603050405020304" pitchFamily="18" charset="0"/>
              </a:rPr>
              <a:t>, Bukola </a:t>
            </a:r>
            <a:r>
              <a:rPr lang="en-IN" sz="1800" b="0" i="0" u="none" strike="noStrike" dirty="0" err="1">
                <a:solidFill>
                  <a:srgbClr val="000000"/>
                </a:solidFill>
                <a:effectLst/>
                <a:latin typeface="Times New Roman" panose="02020603050405020304" pitchFamily="18" charset="0"/>
              </a:rPr>
              <a:t>Badeji-Ajisafe</a:t>
            </a:r>
            <a:r>
              <a:rPr lang="en-IN" sz="1800" b="0" i="0" u="none" strike="noStrike" dirty="0">
                <a:solidFill>
                  <a:srgbClr val="000000"/>
                </a:solidFill>
                <a:effectLst/>
                <a:latin typeface="Times New Roman" panose="02020603050405020304" pitchFamily="18" charset="0"/>
              </a:rPr>
              <a:t>, Stephen E. </a:t>
            </a:r>
            <a:r>
              <a:rPr lang="en-IN" sz="1800" b="0" i="0" u="none" strike="noStrike" dirty="0" err="1">
                <a:solidFill>
                  <a:srgbClr val="000000"/>
                </a:solidFill>
                <a:effectLst/>
                <a:latin typeface="Times New Roman" panose="02020603050405020304" pitchFamily="18" charset="0"/>
              </a:rPr>
              <a:t>Obamiyi</a:t>
            </a:r>
            <a:r>
              <a:rPr lang="en-IN" sz="1800" b="0" i="0" u="none" strike="noStrike" dirty="0">
                <a:solidFill>
                  <a:srgbClr val="000000"/>
                </a:solidFill>
                <a:effectLst/>
                <a:latin typeface="Times New Roman" panose="02020603050405020304" pitchFamily="18" charset="0"/>
              </a:rPr>
              <a:t> (2024) </a:t>
            </a:r>
            <a:r>
              <a:rPr lang="en-IN" sz="1800" b="1" i="0" u="none" strike="noStrike" dirty="0">
                <a:solidFill>
                  <a:srgbClr val="000000"/>
                </a:solidFill>
                <a:effectLst/>
                <a:latin typeface="Times New Roman" panose="02020603050405020304" pitchFamily="18" charset="0"/>
              </a:rPr>
              <a:t>Comparative Analysis of Machine Learning Models on Employees’ Attrition Prediction.</a:t>
            </a:r>
            <a:endParaRPr lang="en-IN" sz="2400" b="0" dirty="0">
              <a:effectLst/>
            </a:endParaRPr>
          </a:p>
          <a:p>
            <a:pPr marL="0" marR="104775" indent="0" algn="just" rtl="0">
              <a:spcBef>
                <a:spcPts val="0"/>
              </a:spcBef>
              <a:spcAft>
                <a:spcPts val="0"/>
              </a:spcAft>
              <a:buNone/>
            </a:pPr>
            <a:endParaRPr lang="en-IN" sz="2400" i="0" u="none" strike="noStrike" dirty="0">
              <a:solidFill>
                <a:srgbClr val="000000"/>
              </a:solidFill>
              <a:latin typeface="Times New Roman" panose="02020603050405020304" pitchFamily="18" charset="0"/>
            </a:endParaRPr>
          </a:p>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[3] Isha Nitin Thapliyal, Sheetal Solanki (2024). </a:t>
            </a:r>
            <a:r>
              <a:rPr lang="en-IN" sz="1800" b="1" i="0" u="none" strike="noStrike" dirty="0">
                <a:solidFill>
                  <a:srgbClr val="000000"/>
                </a:solidFill>
                <a:effectLst/>
                <a:latin typeface="Times New Roman" panose="02020603050405020304" pitchFamily="18" charset="0"/>
              </a:rPr>
              <a:t>Employee Attrition Analysis Using </a:t>
            </a:r>
            <a:r>
              <a:rPr lang="en-IN" sz="1800" b="1" i="0" u="none" strike="noStrike" dirty="0" err="1">
                <a:solidFill>
                  <a:srgbClr val="000000"/>
                </a:solidFill>
                <a:effectLst/>
                <a:latin typeface="Times New Roman" panose="02020603050405020304" pitchFamily="18" charset="0"/>
              </a:rPr>
              <a:t>XGBoost</a:t>
            </a:r>
            <a:r>
              <a:rPr lang="en-IN" sz="1800" b="1" i="0" u="none" strike="noStrike" dirty="0">
                <a:solidFill>
                  <a:srgbClr val="000000"/>
                </a:solidFill>
                <a:effectLst/>
                <a:latin typeface="Times New Roman" panose="02020603050405020304" pitchFamily="18" charset="0"/>
              </a:rPr>
              <a:t>.</a:t>
            </a:r>
            <a:endParaRPr lang="en-IN" sz="2400" b="0" dirty="0">
              <a:effectLst/>
            </a:endParaRPr>
          </a:p>
          <a:p>
            <a:pPr marL="0" marR="104775" indent="0" algn="just" rtl="0">
              <a:spcBef>
                <a:spcPts val="0"/>
              </a:spcBef>
              <a:spcAft>
                <a:spcPts val="0"/>
              </a:spcAft>
              <a:buNone/>
            </a:pPr>
            <a:endParaRPr lang="en-IN" sz="2400" i="0" u="none" strike="noStrike" dirty="0">
              <a:solidFill>
                <a:srgbClr val="000000"/>
              </a:solidFill>
              <a:latin typeface="Times New Roman" panose="02020603050405020304" pitchFamily="18" charset="0"/>
            </a:endParaRPr>
          </a:p>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[4] </a:t>
            </a:r>
            <a:r>
              <a:rPr lang="en-IN" sz="1800" b="0" i="0" u="none" strike="noStrike" dirty="0" err="1">
                <a:solidFill>
                  <a:srgbClr val="000000"/>
                </a:solidFill>
                <a:effectLst/>
                <a:latin typeface="Times New Roman" panose="02020603050405020304" pitchFamily="18" charset="0"/>
              </a:rPr>
              <a:t>Moshiur</a:t>
            </a:r>
            <a:r>
              <a:rPr lang="en-IN" sz="1800" b="0" i="0" u="none" strike="noStrike" dirty="0">
                <a:solidFill>
                  <a:srgbClr val="000000"/>
                </a:solidFill>
                <a:effectLst/>
                <a:latin typeface="Times New Roman" panose="02020603050405020304" pitchFamily="18" charset="0"/>
              </a:rPr>
              <a:t> Rahman, Md </a:t>
            </a:r>
            <a:r>
              <a:rPr lang="en-IN" sz="1800" b="0" i="0" u="none" strike="noStrike" dirty="0" err="1">
                <a:solidFill>
                  <a:srgbClr val="000000"/>
                </a:solidFill>
                <a:effectLst/>
                <a:latin typeface="Times New Roman" panose="02020603050405020304" pitchFamily="18" charset="0"/>
              </a:rPr>
              <a:t>Rashedul</a:t>
            </a:r>
            <a:r>
              <a:rPr lang="en-IN" sz="1800" b="0" i="0" u="none" strike="noStrike" dirty="0">
                <a:solidFill>
                  <a:srgbClr val="000000"/>
                </a:solidFill>
                <a:effectLst/>
                <a:latin typeface="Times New Roman" panose="02020603050405020304" pitchFamily="18" charset="0"/>
              </a:rPr>
              <a:t> Islam, </a:t>
            </a:r>
            <a:r>
              <a:rPr lang="en-IN" sz="1800" b="0" i="0" u="none" strike="noStrike" dirty="0" err="1">
                <a:solidFill>
                  <a:srgbClr val="000000"/>
                </a:solidFill>
                <a:effectLst/>
                <a:latin typeface="Times New Roman" panose="02020603050405020304" pitchFamily="18" charset="0"/>
              </a:rPr>
              <a:t>Partho</a:t>
            </a:r>
            <a:r>
              <a:rPr lang="en-IN" sz="1800" b="0" i="0" u="none" strike="noStrike" dirty="0">
                <a:solidFill>
                  <a:srgbClr val="000000"/>
                </a:solidFill>
                <a:effectLst/>
                <a:latin typeface="Times New Roman" panose="02020603050405020304" pitchFamily="18" charset="0"/>
              </a:rPr>
              <a:t> Bala (2024). </a:t>
            </a:r>
            <a:r>
              <a:rPr lang="en-IN" sz="1800" b="1" i="0" u="none" strike="noStrike" dirty="0" err="1">
                <a:solidFill>
                  <a:srgbClr val="000000"/>
                </a:solidFill>
                <a:effectLst/>
                <a:latin typeface="Times New Roman" panose="02020603050405020304" pitchFamily="18" charset="0"/>
              </a:rPr>
              <a:t>Analyzing</a:t>
            </a:r>
            <a:r>
              <a:rPr lang="en-IN" sz="1800" b="1" i="0" u="none" strike="noStrike" dirty="0">
                <a:solidFill>
                  <a:srgbClr val="000000"/>
                </a:solidFill>
                <a:effectLst/>
                <a:latin typeface="Times New Roman" panose="02020603050405020304" pitchFamily="18" charset="0"/>
              </a:rPr>
              <a:t> Employee Retention Factors using Machine Learning.</a:t>
            </a:r>
          </a:p>
          <a:p>
            <a:pPr marL="0" marR="104775" indent="0" algn="just" rtl="0">
              <a:spcBef>
                <a:spcPts val="0"/>
              </a:spcBef>
              <a:spcAft>
                <a:spcPts val="0"/>
              </a:spcAft>
              <a:buNone/>
            </a:pPr>
            <a:endParaRPr lang="en-IN" sz="1800" b="1" dirty="0">
              <a:solidFill>
                <a:srgbClr val="000000"/>
              </a:solidFill>
              <a:latin typeface="Times New Roman" panose="02020603050405020304" pitchFamily="18" charset="0"/>
            </a:endParaRPr>
          </a:p>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[5] Umang Garg, Neha Gupta, Mahesh Manchanda (2024). </a:t>
            </a:r>
            <a:r>
              <a:rPr lang="en-IN" sz="1800" b="1" i="0" u="none" strike="noStrike" dirty="0">
                <a:solidFill>
                  <a:srgbClr val="000000"/>
                </a:solidFill>
                <a:effectLst/>
                <a:latin typeface="Times New Roman" panose="02020603050405020304" pitchFamily="18" charset="0"/>
              </a:rPr>
              <a:t>Classification and Prediction of Employee Attrition Rate using Machine Learning Classifiers.</a:t>
            </a:r>
            <a:endParaRPr lang="en-IN" sz="1600" b="0" dirty="0">
              <a:effectLst/>
            </a:endParaRPr>
          </a:p>
          <a:p>
            <a:pPr marL="0" marR="104775" indent="0" algn="just" rtl="0">
              <a:spcBef>
                <a:spcPts val="0"/>
              </a:spcBef>
              <a:spcAft>
                <a:spcPts val="0"/>
              </a:spcAft>
              <a:buNone/>
            </a:pPr>
            <a:endParaRPr lang="en-IN" sz="1600" i="0" u="none" strike="noStrike" dirty="0">
              <a:solidFill>
                <a:srgbClr val="000000"/>
              </a:solidFill>
              <a:latin typeface="Times New Roman" panose="02020603050405020304" pitchFamily="18" charset="0"/>
            </a:endParaRPr>
          </a:p>
          <a:p>
            <a:pPr marL="0" marR="104775"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[6] Sanjay </a:t>
            </a:r>
            <a:r>
              <a:rPr lang="en-IN" sz="1800" b="0" i="0" u="none" strike="noStrike" dirty="0" err="1">
                <a:solidFill>
                  <a:srgbClr val="000000"/>
                </a:solidFill>
                <a:effectLst/>
                <a:latin typeface="Times New Roman" panose="02020603050405020304" pitchFamily="18" charset="0"/>
              </a:rPr>
              <a:t>Gowdru</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Suyash</a:t>
            </a:r>
            <a:r>
              <a:rPr lang="en-IN" sz="1800" b="0" i="0" u="none" strike="noStrike" dirty="0">
                <a:solidFill>
                  <a:srgbClr val="000000"/>
                </a:solidFill>
                <a:effectLst/>
                <a:latin typeface="Times New Roman" panose="02020603050405020304" pitchFamily="18" charset="0"/>
              </a:rPr>
              <a:t> Kumar </a:t>
            </a:r>
            <a:r>
              <a:rPr lang="en-IN" sz="1800" b="0" i="0" u="none" strike="noStrike" dirty="0" err="1">
                <a:solidFill>
                  <a:srgbClr val="000000"/>
                </a:solidFill>
                <a:effectLst/>
                <a:latin typeface="Times New Roman" panose="02020603050405020304" pitchFamily="18" charset="0"/>
              </a:rPr>
              <a:t>Dubli</a:t>
            </a:r>
            <a:r>
              <a:rPr lang="en-IN" sz="1800" b="0" i="0" u="none" strike="noStrike" dirty="0">
                <a:solidFill>
                  <a:srgbClr val="000000"/>
                </a:solidFill>
                <a:effectLst/>
                <a:latin typeface="Times New Roman" panose="02020603050405020304" pitchFamily="18" charset="0"/>
              </a:rPr>
              <a:t>, Pooja Agarwal, Bhoomika (2023). </a:t>
            </a:r>
            <a:r>
              <a:rPr lang="en-IN" sz="1800" b="1" i="0" u="none" strike="noStrike" dirty="0">
                <a:solidFill>
                  <a:srgbClr val="000000"/>
                </a:solidFill>
                <a:effectLst/>
                <a:latin typeface="Times New Roman" panose="02020603050405020304" pitchFamily="18" charset="0"/>
              </a:rPr>
              <a:t>Prediction of Employee Attrition Using Stacked Ensemble Method.</a:t>
            </a:r>
            <a:endParaRPr lang="en-IN" sz="1600" b="0" dirty="0">
              <a:effectLst/>
            </a:endParaRPr>
          </a:p>
          <a:p>
            <a:pPr marL="0" indent="0">
              <a:buNone/>
            </a:pPr>
            <a:endParaRPr lang="en-IN" sz="2400" b="0" dirty="0">
              <a:effectLst/>
            </a:endParaRPr>
          </a:p>
        </p:txBody>
      </p:sp>
    </p:spTree>
    <p:extLst>
      <p:ext uri="{BB962C8B-B14F-4D97-AF65-F5344CB8AC3E}">
        <p14:creationId xmlns:p14="http://schemas.microsoft.com/office/powerpoint/2010/main" val="27447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03150-4CDB-A877-460D-631AA2128F4A}"/>
              </a:ext>
            </a:extLst>
          </p:cNvPr>
          <p:cNvSpPr txBox="1"/>
          <p:nvPr/>
        </p:nvSpPr>
        <p:spPr>
          <a:xfrm>
            <a:off x="3863084" y="2547991"/>
            <a:ext cx="7037798" cy="954107"/>
          </a:xfrm>
          <a:prstGeom prst="rect">
            <a:avLst/>
          </a:prstGeom>
          <a:noFill/>
        </p:spPr>
        <p:txBody>
          <a:bodyPr wrap="square" rtlCol="0">
            <a:spAutoFit/>
          </a:bodyPr>
          <a:lstStyle/>
          <a:p>
            <a:r>
              <a:rPr lang="en-IN" sz="5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5450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91D-016C-7466-21D0-48EFC803A84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D1C34-6DEC-79AF-B544-8F96BCF8B267}"/>
              </a:ext>
            </a:extLst>
          </p:cNvPr>
          <p:cNvSpPr>
            <a:spLocks noGrp="1"/>
          </p:cNvSpPr>
          <p:nvPr>
            <p:ph idx="1"/>
          </p:nvPr>
        </p:nvSpPr>
        <p:spPr/>
        <p:txBody>
          <a:bodyPr>
            <a:normAutofit/>
          </a:bodyPr>
          <a:lstStyle/>
          <a:p>
            <a:pPr marL="0" indent="0" algn="just">
              <a:buNone/>
            </a:pPr>
            <a:r>
              <a:rPr lang="en-US" sz="3400" b="0" i="0" dirty="0">
                <a:solidFill>
                  <a:srgbClr val="000000"/>
                </a:solidFill>
                <a:effectLst/>
                <a:latin typeface="Times New Roman" panose="02020603050405020304" pitchFamily="18" charset="0"/>
                <a:cs typeface="Times New Roman" panose="02020603050405020304" pitchFamily="18" charset="0"/>
              </a:rPr>
              <a:t>Employee attrition is a major challenge for organizations, leading to reduced productivity and high hiring costs. Accurately predicting which employees might leave and developing effective strategies to retain them is essential for maintaining a stable and productive workforce, thus improving overall company performance.</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08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91D-016C-7466-21D0-48EFC803A843}"/>
              </a:ext>
            </a:extLst>
          </p:cNvPr>
          <p:cNvSpPr>
            <a:spLocks noGrp="1"/>
          </p:cNvSpPr>
          <p:nvPr>
            <p:ph type="title"/>
          </p:nvPr>
        </p:nvSpPr>
        <p:spPr>
          <a:xfrm>
            <a:off x="838200" y="325796"/>
            <a:ext cx="10515600" cy="1325563"/>
          </a:xfrm>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D1C34-6DEC-79AF-B544-8F96BCF8B267}"/>
              </a:ext>
            </a:extLst>
          </p:cNvPr>
          <p:cNvSpPr>
            <a:spLocks noGrp="1"/>
          </p:cNvSpPr>
          <p:nvPr>
            <p:ph idx="1"/>
          </p:nvPr>
        </p:nvSpPr>
        <p:spPr/>
        <p:txBody>
          <a:bodyPr>
            <a:normAutofit/>
          </a:bodyPr>
          <a:lstStyle/>
          <a:p>
            <a:pPr marL="0" indent="0" algn="just">
              <a:buNone/>
            </a:pPr>
            <a:r>
              <a:rPr lang="en-US" sz="3400" b="0" i="0" dirty="0">
                <a:solidFill>
                  <a:srgbClr val="000000"/>
                </a:solidFill>
                <a:effectLst/>
                <a:latin typeface="Times New Roman" panose="02020603050405020304" pitchFamily="18" charset="0"/>
                <a:cs typeface="Times New Roman" panose="02020603050405020304" pitchFamily="18" charset="0"/>
              </a:rPr>
              <a:t>Develop a machine learning model to predict employee attrition and design strategies to retain employees. This project aims to identify the key factors that lead to employees leaving and provide actionable insights to help create personalized retention plans, reducing overall turnover rates.</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25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91D-016C-7466-21D0-48EFC803A843}"/>
              </a:ext>
            </a:extLst>
          </p:cNvPr>
          <p:cNvSpPr>
            <a:spLocks noGrp="1"/>
          </p:cNvSpPr>
          <p:nvPr>
            <p:ph type="title"/>
          </p:nvPr>
        </p:nvSpPr>
        <p:spPr>
          <a:xfrm>
            <a:off x="838200" y="109486"/>
            <a:ext cx="10515600" cy="1325563"/>
          </a:xfrm>
        </p:spPr>
        <p:txBody>
          <a:bodyPr/>
          <a:lstStyle/>
          <a:p>
            <a:pPr algn="ctr"/>
            <a:r>
              <a:rPr lang="en-US" dirty="0">
                <a:latin typeface="Times New Roman" panose="02020603050405020304" pitchFamily="18" charset="0"/>
                <a:cs typeface="Times New Roman" panose="02020603050405020304" pitchFamily="18" charset="0"/>
              </a:rPr>
              <a:t>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D1C34-6DEC-79AF-B544-8F96BCF8B267}"/>
              </a:ext>
            </a:extLst>
          </p:cNvPr>
          <p:cNvSpPr>
            <a:spLocks noGrp="1"/>
          </p:cNvSpPr>
          <p:nvPr>
            <p:ph idx="1"/>
          </p:nvPr>
        </p:nvSpPr>
        <p:spPr>
          <a:xfrm>
            <a:off x="838200" y="1510993"/>
            <a:ext cx="10515600" cy="4351338"/>
          </a:xfrm>
        </p:spPr>
        <p:txBody>
          <a:bodyPr>
            <a:noAutofit/>
          </a:bodyPr>
          <a:lstStyle/>
          <a:p>
            <a:pPr algn="just">
              <a:buFontTx/>
              <a:buChar char="-"/>
            </a:pPr>
            <a:r>
              <a:rPr lang="en-US" sz="2600" b="0" i="0" dirty="0">
                <a:solidFill>
                  <a:srgbClr val="000000"/>
                </a:solidFill>
                <a:effectLst/>
                <a:latin typeface="Times New Roman" panose="02020603050405020304" pitchFamily="18" charset="0"/>
                <a:cs typeface="Times New Roman" panose="02020603050405020304" pitchFamily="18" charset="0"/>
              </a:rPr>
              <a:t>Real-time Attrition Prediction &amp; Risk Assessment: Implements machine learning models for real-time employee attrition risk monitoring, dynamically adjusting to changes in employee behavior using reinforcement learning.</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600" b="0" i="0" dirty="0">
                <a:solidFill>
                  <a:srgbClr val="000000"/>
                </a:solidFill>
                <a:effectLst/>
                <a:latin typeface="Times New Roman" panose="02020603050405020304" pitchFamily="18" charset="0"/>
                <a:cs typeface="Times New Roman" panose="02020603050405020304" pitchFamily="18" charset="0"/>
              </a:rPr>
              <a:t>- Key Feature Identification &amp; Data Preprocessing: Leverages Random Forest to identify critical attrition factors, with robust data cleaning techniques applied to ensure high-quality analysis from the IBM Employee dataset.</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600" b="0" i="0" dirty="0">
                <a:solidFill>
                  <a:srgbClr val="000000"/>
                </a:solidFill>
                <a:effectLst/>
                <a:latin typeface="Times New Roman" panose="02020603050405020304" pitchFamily="18" charset="0"/>
                <a:cs typeface="Times New Roman" panose="02020603050405020304" pitchFamily="18" charset="0"/>
              </a:rPr>
              <a:t>- Comprehensive Insights &amp; Data Privacy: Integrates quantitative analysis with employee feedback, ensuring ethical data handling and compliance with privacy regulations throughout the project.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33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A9F963-EEAF-DDA3-E916-8D96A21C6B46}"/>
              </a:ext>
            </a:extLst>
          </p:cNvPr>
          <p:cNvGraphicFramePr>
            <a:graphicFrameLocks noGrp="1"/>
          </p:cNvGraphicFramePr>
          <p:nvPr>
            <p:extLst>
              <p:ext uri="{D42A27DB-BD31-4B8C-83A1-F6EECF244321}">
                <p14:modId xmlns:p14="http://schemas.microsoft.com/office/powerpoint/2010/main" val="2386733910"/>
              </p:ext>
            </p:extLst>
          </p:nvPr>
        </p:nvGraphicFramePr>
        <p:xfrm>
          <a:off x="274320" y="290925"/>
          <a:ext cx="11469041" cy="6206128"/>
        </p:xfrm>
        <a:graphic>
          <a:graphicData uri="http://schemas.openxmlformats.org/drawingml/2006/table">
            <a:tbl>
              <a:tblPr firstRow="1" bandRow="1">
                <a:tableStyleId>{5C22544A-7EE6-4342-B048-85BDC9FD1C3A}</a:tableStyleId>
              </a:tblPr>
              <a:tblGrid>
                <a:gridCol w="4928129">
                  <a:extLst>
                    <a:ext uri="{9D8B030D-6E8A-4147-A177-3AD203B41FA5}">
                      <a16:colId xmlns:a16="http://schemas.microsoft.com/office/drawing/2014/main" val="1795192073"/>
                    </a:ext>
                  </a:extLst>
                </a:gridCol>
                <a:gridCol w="3270456">
                  <a:extLst>
                    <a:ext uri="{9D8B030D-6E8A-4147-A177-3AD203B41FA5}">
                      <a16:colId xmlns:a16="http://schemas.microsoft.com/office/drawing/2014/main" val="615490175"/>
                    </a:ext>
                  </a:extLst>
                </a:gridCol>
                <a:gridCol w="3270456">
                  <a:extLst>
                    <a:ext uri="{9D8B030D-6E8A-4147-A177-3AD203B41FA5}">
                      <a16:colId xmlns:a16="http://schemas.microsoft.com/office/drawing/2014/main" val="586238055"/>
                    </a:ext>
                  </a:extLst>
                </a:gridCol>
              </a:tblGrid>
              <a:tr h="6932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Research Paper Title &amp; Year</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Summary</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43813"/>
                  </a:ext>
                </a:extLst>
              </a:tr>
              <a:tr h="2747450">
                <a:tc>
                  <a:txBody>
                    <a:bodyPr/>
                    <a:lstStyle/>
                    <a:p>
                      <a:r>
                        <a:rPr lang="en-US" sz="1200" dirty="0">
                          <a:latin typeface="Times New Roman" panose="02020603050405020304" pitchFamily="18" charset="0"/>
                          <a:cs typeface="Times New Roman" panose="02020603050405020304" pitchFamily="18" charset="0"/>
                        </a:rPr>
                        <a:t>Predicting Employee Attrition through HR Analytics: A Machine Learning Approach (2024)</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Pooja </a:t>
                      </a:r>
                      <a:r>
                        <a:rPr lang="en-IN" sz="1200" dirty="0" err="1">
                          <a:latin typeface="Times New Roman" panose="02020603050405020304" pitchFamily="18" charset="0"/>
                          <a:cs typeface="Times New Roman" panose="02020603050405020304" pitchFamily="18" charset="0"/>
                        </a:rPr>
                        <a:t>Nagpa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Avinash Pawar, </a:t>
                      </a:r>
                      <a:r>
                        <a:rPr lang="en-IN" sz="1200" dirty="0" err="1">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Sanjay. H.M</a:t>
                      </a:r>
                    </a:p>
                  </a:txBody>
                  <a:tcPr/>
                </a:tc>
                <a:tc>
                  <a:txBody>
                    <a:bodyPr/>
                    <a:lstStyle/>
                    <a:p>
                      <a:r>
                        <a:rPr lang="en-US" sz="1200" dirty="0">
                          <a:latin typeface="Times New Roman" panose="02020603050405020304" pitchFamily="18" charset="0"/>
                          <a:cs typeface="Times New Roman" panose="02020603050405020304" pitchFamily="18" charset="0"/>
                        </a:rPr>
                        <a:t>1. The paper explores predicting employee attrition using HR analytics and ML techniques.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It evaluates ML algorithms like Decision Trees, Random Forests, and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is found to be highly effective in improving attrition prediction accuracy for retention strategies.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192466"/>
                  </a:ext>
                </a:extLst>
              </a:tr>
              <a:tr h="2765461">
                <a:tc>
                  <a:txBody>
                    <a:bodyPr/>
                    <a:lstStyle/>
                    <a:p>
                      <a:r>
                        <a:rPr lang="en-US" sz="1200" dirty="0">
                          <a:latin typeface="Times New Roman" panose="02020603050405020304" pitchFamily="18" charset="0"/>
                          <a:cs typeface="Times New Roman" panose="02020603050405020304" pitchFamily="18" charset="0"/>
                        </a:rPr>
                        <a:t>Prediction of Employee Attrition Using Stacked Ensemble Method (2023)</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dirty="0">
                          <a:latin typeface="Times New Roman" panose="02020603050405020304" pitchFamily="18" charset="0"/>
                          <a:cs typeface="Times New Roman" panose="02020603050405020304" pitchFamily="18" charset="0"/>
                        </a:rPr>
                        <a:t>Sanjay </a:t>
                      </a:r>
                      <a:r>
                        <a:rPr lang="en-IN" sz="1200" dirty="0" err="1">
                          <a:latin typeface="Times New Roman" panose="02020603050405020304" pitchFamily="18" charset="0"/>
                          <a:cs typeface="Times New Roman" panose="02020603050405020304" pitchFamily="18" charset="0"/>
                        </a:rPr>
                        <a:t>Gowdru</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Suyash</a:t>
                      </a:r>
                      <a:r>
                        <a:rPr lang="en-IN" sz="1200" dirty="0">
                          <a:latin typeface="Times New Roman" panose="02020603050405020304" pitchFamily="18" charset="0"/>
                          <a:cs typeface="Times New Roman" panose="02020603050405020304" pitchFamily="18" charset="0"/>
                        </a:rPr>
                        <a:t> Kumar </a:t>
                      </a:r>
                      <a:r>
                        <a:rPr lang="en-IN" sz="1200" dirty="0" err="1">
                          <a:latin typeface="Times New Roman" panose="02020603050405020304" pitchFamily="18" charset="0"/>
                          <a:cs typeface="Times New Roman" panose="02020603050405020304" pitchFamily="18" charset="0"/>
                        </a:rPr>
                        <a:t>Dubli</a:t>
                      </a:r>
                      <a:r>
                        <a:rPr lang="en-IN" sz="1200" dirty="0">
                          <a:latin typeface="Times New Roman" panose="02020603050405020304" pitchFamily="18" charset="0"/>
                          <a:cs typeface="Times New Roman" panose="02020603050405020304" pitchFamily="18" charset="0"/>
                        </a:rPr>
                        <a:t>, Pooja Agarwal, Bhoomika</a:t>
                      </a:r>
                    </a:p>
                  </a:txBody>
                  <a:tcPr/>
                </a:tc>
                <a:tc>
                  <a:txBody>
                    <a:bodyPr/>
                    <a:lstStyle/>
                    <a:p>
                      <a:r>
                        <a:rPr lang="en-US" sz="1200" dirty="0">
                          <a:latin typeface="Times New Roman" panose="02020603050405020304" pitchFamily="18" charset="0"/>
                          <a:cs typeface="Times New Roman" panose="02020603050405020304" pitchFamily="18" charset="0"/>
                        </a:rPr>
                        <a:t>1. The paper examines predicting employee attrition using HR analytics and various Machine Learning techniques.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It evaluates multiple ML algorithms like Decision Trees, Random Forests, CNNs, SVMs, and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for their prediction effectiveness.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is identified as particularly effective in improving attrition prediction accuracy, aiding in targeted retention strategies.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319024"/>
                  </a:ext>
                </a:extLst>
              </a:tr>
            </a:tbl>
          </a:graphicData>
        </a:graphic>
      </p:graphicFrame>
    </p:spTree>
    <p:extLst>
      <p:ext uri="{BB962C8B-B14F-4D97-AF65-F5344CB8AC3E}">
        <p14:creationId xmlns:p14="http://schemas.microsoft.com/office/powerpoint/2010/main" val="318479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A9F963-EEAF-DDA3-E916-8D96A21C6B46}"/>
              </a:ext>
            </a:extLst>
          </p:cNvPr>
          <p:cNvGraphicFramePr>
            <a:graphicFrameLocks noGrp="1"/>
          </p:cNvGraphicFramePr>
          <p:nvPr>
            <p:extLst>
              <p:ext uri="{D42A27DB-BD31-4B8C-83A1-F6EECF244321}">
                <p14:modId xmlns:p14="http://schemas.microsoft.com/office/powerpoint/2010/main" val="2539490796"/>
              </p:ext>
            </p:extLst>
          </p:nvPr>
        </p:nvGraphicFramePr>
        <p:xfrm>
          <a:off x="274320" y="290927"/>
          <a:ext cx="11551920" cy="6334462"/>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1795192073"/>
                    </a:ext>
                  </a:extLst>
                </a:gridCol>
                <a:gridCol w="3850640">
                  <a:extLst>
                    <a:ext uri="{9D8B030D-6E8A-4147-A177-3AD203B41FA5}">
                      <a16:colId xmlns:a16="http://schemas.microsoft.com/office/drawing/2014/main" val="615490175"/>
                    </a:ext>
                  </a:extLst>
                </a:gridCol>
                <a:gridCol w="3850640">
                  <a:extLst>
                    <a:ext uri="{9D8B030D-6E8A-4147-A177-3AD203B41FA5}">
                      <a16:colId xmlns:a16="http://schemas.microsoft.com/office/drawing/2014/main" val="586238055"/>
                    </a:ext>
                  </a:extLst>
                </a:gridCol>
              </a:tblGrid>
              <a:tr h="662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Research Paper Title &amp; Year</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Summary</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43813"/>
                  </a:ext>
                </a:extLst>
              </a:tr>
              <a:tr h="2638988">
                <a:tc>
                  <a:txBody>
                    <a:bodyPr/>
                    <a:lstStyle/>
                    <a:p>
                      <a:r>
                        <a:rPr lang="en-US" sz="1200" dirty="0">
                          <a:latin typeface="Times New Roman" panose="02020603050405020304" pitchFamily="18" charset="0"/>
                          <a:cs typeface="Times New Roman" panose="02020603050405020304" pitchFamily="18" charset="0"/>
                        </a:rPr>
                        <a:t>A New Approach for Employee Attrition Prediction (2022)</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dirty="0">
                          <a:latin typeface="Times New Roman" panose="02020603050405020304" pitchFamily="18" charset="0"/>
                          <a:cs typeface="Times New Roman" panose="02020603050405020304" pitchFamily="18" charset="0"/>
                        </a:rPr>
                        <a:t>Lydia </a:t>
                      </a:r>
                      <a:r>
                        <a:rPr lang="en-IN" sz="1200" dirty="0" err="1">
                          <a:latin typeface="Times New Roman" panose="02020603050405020304" pitchFamily="18" charset="0"/>
                          <a:cs typeface="Times New Roman" panose="02020603050405020304" pitchFamily="18" charset="0"/>
                        </a:rPr>
                        <a:t>Douaidi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Hamamache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Kheddouci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paper proposes a novel approach for predicting employee attrition using Machine Learning and bipartite graphs to model employee-company relationships.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It introduces interaction-based features derived from social connections between employees, enhancing prediction accuracy.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study finds that tree-based classifiers like Random Forest and Gradient Boosting are highly effective, with social connection features playing a key role in attrition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192466"/>
                  </a:ext>
                </a:extLst>
              </a:tr>
              <a:tr h="3032868">
                <a:tc>
                  <a:txBody>
                    <a:bodyPr/>
                    <a:lstStyle/>
                    <a:p>
                      <a:r>
                        <a:rPr lang="en-US" sz="1200" dirty="0">
                          <a:latin typeface="Times New Roman" panose="02020603050405020304" pitchFamily="18" charset="0"/>
                          <a:cs typeface="Times New Roman" panose="02020603050405020304" pitchFamily="18" charset="0"/>
                        </a:rPr>
                        <a:t>Employee Attrition Prediction Using Deep Neural Networks (2021)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dirty="0">
                          <a:latin typeface="Times New Roman" panose="02020603050405020304" pitchFamily="18" charset="0"/>
                          <a:cs typeface="Times New Roman" panose="02020603050405020304" pitchFamily="18" charset="0"/>
                        </a:rPr>
                        <a:t>Salah Al-</a:t>
                      </a:r>
                      <a:r>
                        <a:rPr lang="en-IN" sz="1200" dirty="0" err="1">
                          <a:latin typeface="Times New Roman" panose="02020603050405020304" pitchFamily="18" charset="0"/>
                          <a:cs typeface="Times New Roman" panose="02020603050405020304" pitchFamily="18" charset="0"/>
                        </a:rPr>
                        <a:t>Darraji</a:t>
                      </a:r>
                      <a:r>
                        <a:rPr lang="en-IN" sz="1200" dirty="0">
                          <a:latin typeface="Times New Roman" panose="02020603050405020304" pitchFamily="18" charset="0"/>
                          <a:cs typeface="Times New Roman" panose="02020603050405020304" pitchFamily="18" charset="0"/>
                        </a:rPr>
                        <a:t>, Dhafer G. Honi, Francesca </a:t>
                      </a:r>
                      <a:r>
                        <a:rPr lang="en-IN" sz="1200" dirty="0" err="1">
                          <a:latin typeface="Times New Roman" panose="02020603050405020304" pitchFamily="18" charset="0"/>
                          <a:cs typeface="Times New Roman" panose="02020603050405020304" pitchFamily="18" charset="0"/>
                        </a:rPr>
                        <a:t>Fallucchi</a:t>
                      </a:r>
                      <a:r>
                        <a:rPr lang="en-IN" sz="1200" dirty="0">
                          <a:latin typeface="Times New Roman" panose="02020603050405020304" pitchFamily="18" charset="0"/>
                          <a:cs typeface="Times New Roman" panose="02020603050405020304" pitchFamily="18" charset="0"/>
                        </a:rPr>
                        <a:t>,  Ayad I. </a:t>
                      </a:r>
                      <a:r>
                        <a:rPr lang="en-IN" sz="1200" dirty="0" err="1">
                          <a:latin typeface="Times New Roman" panose="02020603050405020304" pitchFamily="18" charset="0"/>
                          <a:cs typeface="Times New Roman" panose="02020603050405020304" pitchFamily="18" charset="0"/>
                        </a:rPr>
                        <a:t>Abdulsada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paper proposes using deep neural networks for employee attrition prediction, focusing on improving accuracy through preprocessing and balancing techniques.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The study analyzes the IBM HR dataset, identifying key features like overtime, job level, and monthly income as significant predictors of attrition.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model achieves high prediction accuracy, outperforming other state-of-the-art methods, with results of 91.16% accuracy on the original dataset and 94.16% on a balanced version.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319024"/>
                  </a:ext>
                </a:extLst>
              </a:tr>
            </a:tbl>
          </a:graphicData>
        </a:graphic>
      </p:graphicFrame>
    </p:spTree>
    <p:extLst>
      <p:ext uri="{BB962C8B-B14F-4D97-AF65-F5344CB8AC3E}">
        <p14:creationId xmlns:p14="http://schemas.microsoft.com/office/powerpoint/2010/main" val="325515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A9F963-EEAF-DDA3-E916-8D96A21C6B46}"/>
              </a:ext>
            </a:extLst>
          </p:cNvPr>
          <p:cNvGraphicFramePr>
            <a:graphicFrameLocks noGrp="1"/>
          </p:cNvGraphicFramePr>
          <p:nvPr>
            <p:extLst>
              <p:ext uri="{D42A27DB-BD31-4B8C-83A1-F6EECF244321}">
                <p14:modId xmlns:p14="http://schemas.microsoft.com/office/powerpoint/2010/main" val="1537691141"/>
              </p:ext>
            </p:extLst>
          </p:nvPr>
        </p:nvGraphicFramePr>
        <p:xfrm>
          <a:off x="274320" y="290927"/>
          <a:ext cx="11551920" cy="6334462"/>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1795192073"/>
                    </a:ext>
                  </a:extLst>
                </a:gridCol>
                <a:gridCol w="3850640">
                  <a:extLst>
                    <a:ext uri="{9D8B030D-6E8A-4147-A177-3AD203B41FA5}">
                      <a16:colId xmlns:a16="http://schemas.microsoft.com/office/drawing/2014/main" val="615490175"/>
                    </a:ext>
                  </a:extLst>
                </a:gridCol>
                <a:gridCol w="3850640">
                  <a:extLst>
                    <a:ext uri="{9D8B030D-6E8A-4147-A177-3AD203B41FA5}">
                      <a16:colId xmlns:a16="http://schemas.microsoft.com/office/drawing/2014/main" val="586238055"/>
                    </a:ext>
                  </a:extLst>
                </a:gridCol>
              </a:tblGrid>
              <a:tr h="662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Research Paper Title &amp; Year</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Summary</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43813"/>
                  </a:ext>
                </a:extLst>
              </a:tr>
              <a:tr h="2638988">
                <a:tc>
                  <a:txBody>
                    <a:bodyPr/>
                    <a:lstStyle/>
                    <a:p>
                      <a:r>
                        <a:rPr lang="en-US" sz="1200" dirty="0">
                          <a:latin typeface="Times New Roman" panose="02020603050405020304" pitchFamily="18" charset="0"/>
                          <a:cs typeface="Times New Roman" panose="02020603050405020304" pitchFamily="18" charset="0"/>
                        </a:rPr>
                        <a:t>An Improved Machine Learning Based Employees Attrition Prediction Framework with Emphasis on Feature Selection(2021)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dirty="0">
                          <a:latin typeface="Times New Roman" panose="02020603050405020304" pitchFamily="18" charset="0"/>
                          <a:cs typeface="Times New Roman" panose="02020603050405020304" pitchFamily="18" charset="0"/>
                        </a:rPr>
                        <a:t>Saeed Najafi-Zangeneh, Naser Shams-</a:t>
                      </a:r>
                      <a:r>
                        <a:rPr lang="en-IN" sz="1200" dirty="0" err="1">
                          <a:latin typeface="Times New Roman" panose="02020603050405020304" pitchFamily="18" charset="0"/>
                          <a:cs typeface="Times New Roman" panose="02020603050405020304" pitchFamily="18" charset="0"/>
                        </a:rPr>
                        <a:t>Gharneh</a:t>
                      </a:r>
                      <a:r>
                        <a:rPr lang="en-IN" sz="1200" dirty="0">
                          <a:latin typeface="Times New Roman" panose="02020603050405020304" pitchFamily="18" charset="0"/>
                          <a:cs typeface="Times New Roman" panose="02020603050405020304" pitchFamily="18" charset="0"/>
                        </a:rPr>
                        <a:t>, Ali </a:t>
                      </a:r>
                      <a:r>
                        <a:rPr lang="en-IN" sz="1200" dirty="0" err="1">
                          <a:latin typeface="Times New Roman" panose="02020603050405020304" pitchFamily="18" charset="0"/>
                          <a:cs typeface="Times New Roman" panose="02020603050405020304" pitchFamily="18" charset="0"/>
                        </a:rPr>
                        <a:t>Arjomandi</a:t>
                      </a:r>
                      <a:r>
                        <a:rPr lang="en-IN" sz="1200" dirty="0">
                          <a:latin typeface="Times New Roman" panose="02020603050405020304" pitchFamily="18" charset="0"/>
                          <a:cs typeface="Times New Roman" panose="02020603050405020304" pitchFamily="18" charset="0"/>
                        </a:rPr>
                        <a:t>-Nezhad</a:t>
                      </a:r>
                    </a:p>
                  </a:txBody>
                  <a:tcPr/>
                </a:tc>
                <a:tc>
                  <a:txBody>
                    <a:bodyPr/>
                    <a:lstStyle/>
                    <a:p>
                      <a:r>
                        <a:rPr lang="en-US" sz="1200" dirty="0">
                          <a:latin typeface="Times New Roman" panose="02020603050405020304" pitchFamily="18" charset="0"/>
                          <a:cs typeface="Times New Roman" panose="02020603050405020304" pitchFamily="18" charset="0"/>
                        </a:rPr>
                        <a:t>1. The paper proposes an improved framework for predicting employee attrition using machine learning, emphasizing feature selection through the "max-out" algorithm.</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Logistic regression is used for the prediction, with key features like "years since last promotion," "overtime," and "number of companies worked" identified as the most influential factors for attrition.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framework shows enhanced prediction performance, particularly in F1-score, compared to previous methods, validating the model's stability through bootstrap analysis.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192466"/>
                  </a:ext>
                </a:extLst>
              </a:tr>
              <a:tr h="3032868">
                <a:tc>
                  <a:txBody>
                    <a:bodyPr/>
                    <a:lstStyle/>
                    <a:p>
                      <a:r>
                        <a:rPr lang="en-US" sz="1200" dirty="0">
                          <a:latin typeface="Times New Roman" panose="02020603050405020304" pitchFamily="18" charset="0"/>
                          <a:cs typeface="Times New Roman" panose="02020603050405020304" pitchFamily="18" charset="0"/>
                        </a:rPr>
                        <a:t>A Comparison of Machine Learning Approaches for Predicting Employee Attrition(2022)</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it-IT" sz="1200" dirty="0">
                          <a:latin typeface="Times New Roman" panose="02020603050405020304" pitchFamily="18" charset="0"/>
                          <a:cs typeface="Times New Roman" panose="02020603050405020304" pitchFamily="18" charset="0"/>
                        </a:rPr>
                        <a:t>Filippo Guerranti, Giovanna Maria Dimitri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study compares machine learning models for predicting employee attrition, focusing on accuracy and interpretability.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Logistic Regression and Random Forest models perform best, identifying factors like low job satisfaction and poor work-life balance as key reasons for attrition.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research highlights the importance of model interpretability in understanding and addressing employee turnover.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319024"/>
                  </a:ext>
                </a:extLst>
              </a:tr>
            </a:tbl>
          </a:graphicData>
        </a:graphic>
      </p:graphicFrame>
    </p:spTree>
    <p:extLst>
      <p:ext uri="{BB962C8B-B14F-4D97-AF65-F5344CB8AC3E}">
        <p14:creationId xmlns:p14="http://schemas.microsoft.com/office/powerpoint/2010/main" val="179784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A9F963-EEAF-DDA3-E916-8D96A21C6B46}"/>
              </a:ext>
            </a:extLst>
          </p:cNvPr>
          <p:cNvGraphicFramePr>
            <a:graphicFrameLocks noGrp="1"/>
          </p:cNvGraphicFramePr>
          <p:nvPr>
            <p:extLst>
              <p:ext uri="{D42A27DB-BD31-4B8C-83A1-F6EECF244321}">
                <p14:modId xmlns:p14="http://schemas.microsoft.com/office/powerpoint/2010/main" val="1474875888"/>
              </p:ext>
            </p:extLst>
          </p:nvPr>
        </p:nvGraphicFramePr>
        <p:xfrm>
          <a:off x="274320" y="290927"/>
          <a:ext cx="11551920" cy="6334462"/>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1795192073"/>
                    </a:ext>
                  </a:extLst>
                </a:gridCol>
                <a:gridCol w="3850640">
                  <a:extLst>
                    <a:ext uri="{9D8B030D-6E8A-4147-A177-3AD203B41FA5}">
                      <a16:colId xmlns:a16="http://schemas.microsoft.com/office/drawing/2014/main" val="615490175"/>
                    </a:ext>
                  </a:extLst>
                </a:gridCol>
                <a:gridCol w="3850640">
                  <a:extLst>
                    <a:ext uri="{9D8B030D-6E8A-4147-A177-3AD203B41FA5}">
                      <a16:colId xmlns:a16="http://schemas.microsoft.com/office/drawing/2014/main" val="586238055"/>
                    </a:ext>
                  </a:extLst>
                </a:gridCol>
              </a:tblGrid>
              <a:tr h="662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Research Paper Title &amp; Year</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Summary</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43813"/>
                  </a:ext>
                </a:extLst>
              </a:tr>
              <a:tr h="2638988">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Comparative Analysis of Machine Learning Models on Employees’ Attrition Prediction(2024)</a:t>
                      </a:r>
                    </a:p>
                  </a:txBody>
                  <a:tcPr/>
                </a:tc>
                <a:tc>
                  <a:txBody>
                    <a:bodyPr/>
                    <a:lstStyle/>
                    <a:p>
                      <a:pPr marL="0" indent="0">
                        <a:buNone/>
                      </a:pPr>
                      <a:r>
                        <a:rPr lang="en-IN" sz="1200" dirty="0" err="1">
                          <a:latin typeface="Times New Roman" panose="02020603050405020304" pitchFamily="18" charset="0"/>
                          <a:cs typeface="Times New Roman" panose="02020603050405020304" pitchFamily="18" charset="0"/>
                        </a:rPr>
                        <a:t>Christianah</a:t>
                      </a:r>
                      <a:r>
                        <a:rPr lang="en-IN" sz="1200" dirty="0">
                          <a:latin typeface="Times New Roman" panose="02020603050405020304" pitchFamily="18" charset="0"/>
                          <a:cs typeface="Times New Roman" panose="02020603050405020304" pitchFamily="18" charset="0"/>
                        </a:rPr>
                        <a:t> O. </a:t>
                      </a:r>
                      <a:r>
                        <a:rPr lang="en-IN" sz="1200" dirty="0" err="1">
                          <a:latin typeface="Times New Roman" panose="02020603050405020304" pitchFamily="18" charset="0"/>
                          <a:cs typeface="Times New Roman" panose="02020603050405020304" pitchFamily="18" charset="0"/>
                        </a:rPr>
                        <a:t>Akinduyite</a:t>
                      </a:r>
                      <a:r>
                        <a:rPr lang="en-IN" sz="1200" dirty="0">
                          <a:latin typeface="Times New Roman" panose="02020603050405020304" pitchFamily="18" charset="0"/>
                          <a:cs typeface="Times New Roman" panose="02020603050405020304" pitchFamily="18" charset="0"/>
                        </a:rPr>
                        <a:t>, Abiodun </a:t>
                      </a:r>
                      <a:r>
                        <a:rPr lang="en-IN" sz="1200" dirty="0" err="1">
                          <a:latin typeface="Times New Roman" panose="02020603050405020304" pitchFamily="18" charset="0"/>
                          <a:cs typeface="Times New Roman" panose="02020603050405020304" pitchFamily="18" charset="0"/>
                        </a:rPr>
                        <a:t>Oguntimilehin</a:t>
                      </a:r>
                      <a:r>
                        <a:rPr lang="en-IN" sz="1200" dirty="0">
                          <a:latin typeface="Times New Roman" panose="02020603050405020304" pitchFamily="18" charset="0"/>
                          <a:cs typeface="Times New Roman" panose="02020603050405020304" pitchFamily="18" charset="0"/>
                        </a:rPr>
                        <a:t> , Bukola </a:t>
                      </a:r>
                      <a:r>
                        <a:rPr lang="en-IN" sz="1200" dirty="0" err="1">
                          <a:latin typeface="Times New Roman" panose="02020603050405020304" pitchFamily="18" charset="0"/>
                          <a:cs typeface="Times New Roman" panose="02020603050405020304" pitchFamily="18" charset="0"/>
                        </a:rPr>
                        <a:t>Badeji-Ajisafe</a:t>
                      </a:r>
                      <a:r>
                        <a:rPr lang="en-IN" sz="1200" dirty="0">
                          <a:latin typeface="Times New Roman" panose="02020603050405020304" pitchFamily="18" charset="0"/>
                          <a:cs typeface="Times New Roman" panose="02020603050405020304" pitchFamily="18" charset="0"/>
                        </a:rPr>
                        <a:t>, Stephen E. </a:t>
                      </a:r>
                      <a:r>
                        <a:rPr lang="en-IN" sz="1200" dirty="0" err="1">
                          <a:latin typeface="Times New Roman" panose="02020603050405020304" pitchFamily="18" charset="0"/>
                          <a:cs typeface="Times New Roman" panose="02020603050405020304" pitchFamily="18" charset="0"/>
                        </a:rPr>
                        <a:t>Obamiyi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paper develops a machine learning-based system to predict employee attrition using data from Kaggle, aiming to help organizations identify potential turnover risks.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Four machine learning techniques—Decision Tree, Logistic Regression, Random Forest, and Naïve Bayes—were used to create predictive models, with the best-performing model integrated into a web application.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system was built using Python and Django, and is intended to assist organizations in proactively managing employee attrition.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192466"/>
                  </a:ext>
                </a:extLst>
              </a:tr>
              <a:tr h="3032868">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Employee Attrition Analysis Using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(2024)</a:t>
                      </a:r>
                    </a:p>
                  </a:txBody>
                  <a:tcPr/>
                </a:tc>
                <a:tc>
                  <a:txBody>
                    <a:bodyPr/>
                    <a:lstStyle/>
                    <a:p>
                      <a:pPr marL="0" indent="0">
                        <a:buNone/>
                      </a:pPr>
                      <a:r>
                        <a:rPr lang="en-US" sz="1200" dirty="0">
                          <a:latin typeface="Times New Roman" panose="02020603050405020304" pitchFamily="18" charset="0"/>
                          <a:cs typeface="Times New Roman" panose="02020603050405020304" pitchFamily="18" charset="0"/>
                        </a:rPr>
                        <a:t>Isha; Nitin </a:t>
                      </a:r>
                      <a:r>
                        <a:rPr lang="en-US" sz="1200">
                          <a:latin typeface="Times New Roman" panose="02020603050405020304" pitchFamily="18" charset="0"/>
                          <a:cs typeface="Times New Roman" panose="02020603050405020304" pitchFamily="18" charset="0"/>
                        </a:rPr>
                        <a:t>Thapliyal, Sheetal </a:t>
                      </a:r>
                      <a:r>
                        <a:rPr lang="en-US" sz="1200" dirty="0">
                          <a:latin typeface="Times New Roman" panose="02020603050405020304" pitchFamily="18" charset="0"/>
                          <a:cs typeface="Times New Roman" panose="02020603050405020304" pitchFamily="18" charset="0"/>
                        </a:rPr>
                        <a:t>Solanki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paper analyzes employee attrition using machine learning algorithms, including Random Forest, Logistic Regression,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and ensemble stacking.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was identified as the best-performing model with 88% accuracy and 89% precision.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Key factors contributing to attrition were identified as monthly income, age, and distance from home.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319024"/>
                  </a:ext>
                </a:extLst>
              </a:tr>
            </a:tbl>
          </a:graphicData>
        </a:graphic>
      </p:graphicFrame>
    </p:spTree>
    <p:extLst>
      <p:ext uri="{BB962C8B-B14F-4D97-AF65-F5344CB8AC3E}">
        <p14:creationId xmlns:p14="http://schemas.microsoft.com/office/powerpoint/2010/main" val="148735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A9F963-EEAF-DDA3-E916-8D96A21C6B46}"/>
              </a:ext>
            </a:extLst>
          </p:cNvPr>
          <p:cNvGraphicFramePr>
            <a:graphicFrameLocks noGrp="1"/>
          </p:cNvGraphicFramePr>
          <p:nvPr>
            <p:extLst>
              <p:ext uri="{D42A27DB-BD31-4B8C-83A1-F6EECF244321}">
                <p14:modId xmlns:p14="http://schemas.microsoft.com/office/powerpoint/2010/main" val="2976588037"/>
              </p:ext>
            </p:extLst>
          </p:nvPr>
        </p:nvGraphicFramePr>
        <p:xfrm>
          <a:off x="274320" y="290927"/>
          <a:ext cx="11551920" cy="6334462"/>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1795192073"/>
                    </a:ext>
                  </a:extLst>
                </a:gridCol>
                <a:gridCol w="3850640">
                  <a:extLst>
                    <a:ext uri="{9D8B030D-6E8A-4147-A177-3AD203B41FA5}">
                      <a16:colId xmlns:a16="http://schemas.microsoft.com/office/drawing/2014/main" val="615490175"/>
                    </a:ext>
                  </a:extLst>
                </a:gridCol>
                <a:gridCol w="3850640">
                  <a:extLst>
                    <a:ext uri="{9D8B030D-6E8A-4147-A177-3AD203B41FA5}">
                      <a16:colId xmlns:a16="http://schemas.microsoft.com/office/drawing/2014/main" val="586238055"/>
                    </a:ext>
                  </a:extLst>
                </a:gridCol>
              </a:tblGrid>
              <a:tr h="662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Research Paper Title &amp; Year</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Summary</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43813"/>
                  </a:ext>
                </a:extLst>
              </a:tr>
              <a:tr h="2638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Analyzing Employee Retention Factors using Machine Learning(2024)</a:t>
                      </a:r>
                    </a:p>
                  </a:txBody>
                  <a:tcPr/>
                </a:tc>
                <a:tc>
                  <a:txBody>
                    <a:bodyPr/>
                    <a:lstStyle/>
                    <a:p>
                      <a:pPr marL="342900" indent="-342900">
                        <a:buAutoNum type="arabicPeriod"/>
                      </a:pPr>
                      <a:r>
                        <a:rPr lang="en-IN" sz="1200" dirty="0" err="1">
                          <a:latin typeface="Times New Roman" panose="02020603050405020304" pitchFamily="18" charset="0"/>
                          <a:cs typeface="Times New Roman" panose="02020603050405020304" pitchFamily="18" charset="0"/>
                        </a:rPr>
                        <a:t>Moshiur</a:t>
                      </a:r>
                      <a:r>
                        <a:rPr lang="en-IN" sz="1200" dirty="0">
                          <a:latin typeface="Times New Roman" panose="02020603050405020304" pitchFamily="18" charset="0"/>
                          <a:cs typeface="Times New Roman" panose="02020603050405020304" pitchFamily="18" charset="0"/>
                        </a:rPr>
                        <a:t> Rahman</a:t>
                      </a:r>
                    </a:p>
                    <a:p>
                      <a:pPr marL="342900" indent="-342900">
                        <a:buAutoNum type="arabicPeriod"/>
                      </a:pPr>
                      <a:r>
                        <a:rPr lang="en-IN" sz="1200" dirty="0">
                          <a:latin typeface="Times New Roman" panose="02020603050405020304" pitchFamily="18" charset="0"/>
                          <a:cs typeface="Times New Roman" panose="02020603050405020304" pitchFamily="18" charset="0"/>
                        </a:rPr>
                        <a:t>Md </a:t>
                      </a:r>
                      <a:r>
                        <a:rPr lang="en-IN" sz="1200" dirty="0" err="1">
                          <a:latin typeface="Times New Roman" panose="02020603050405020304" pitchFamily="18" charset="0"/>
                          <a:cs typeface="Times New Roman" panose="02020603050405020304" pitchFamily="18" charset="0"/>
                        </a:rPr>
                        <a:t>Rashedul</a:t>
                      </a:r>
                      <a:r>
                        <a:rPr lang="en-IN" sz="1200" dirty="0">
                          <a:latin typeface="Times New Roman" panose="02020603050405020304" pitchFamily="18" charset="0"/>
                          <a:cs typeface="Times New Roman" panose="02020603050405020304" pitchFamily="18" charset="0"/>
                        </a:rPr>
                        <a:t> Islam</a:t>
                      </a:r>
                    </a:p>
                    <a:p>
                      <a:pPr marL="342900" indent="-342900">
                        <a:buAutoNum type="arabicPeriod"/>
                      </a:pPr>
                      <a:r>
                        <a:rPr lang="en-IN" sz="1200" dirty="0" err="1">
                          <a:latin typeface="Times New Roman" panose="02020603050405020304" pitchFamily="18" charset="0"/>
                          <a:cs typeface="Times New Roman" panose="02020603050405020304" pitchFamily="18" charset="0"/>
                        </a:rPr>
                        <a:t>Partho</a:t>
                      </a:r>
                      <a:r>
                        <a:rPr lang="en-IN" sz="1200" dirty="0">
                          <a:latin typeface="Times New Roman" panose="02020603050405020304" pitchFamily="18" charset="0"/>
                          <a:cs typeface="Times New Roman" panose="02020603050405020304" pitchFamily="18" charset="0"/>
                        </a:rPr>
                        <a:t> Bala</a:t>
                      </a:r>
                    </a:p>
                  </a:txBody>
                  <a:tcPr/>
                </a:tc>
                <a:tc>
                  <a:txBody>
                    <a:bodyPr/>
                    <a:lstStyle/>
                    <a:p>
                      <a:r>
                        <a:rPr lang="en-US" sz="1200" dirty="0">
                          <a:latin typeface="Times New Roman" panose="02020603050405020304" pitchFamily="18" charset="0"/>
                          <a:cs typeface="Times New Roman" panose="02020603050405020304" pitchFamily="18" charset="0"/>
                        </a:rPr>
                        <a:t>1.The proposal aims to analyze employee retention factors in software companies using machine learning techniques, leveraging Watson Analytics for advanced insights. </a:t>
                      </a:r>
                    </a:p>
                    <a:p>
                      <a:r>
                        <a:rPr lang="en-US" sz="1200" dirty="0">
                          <a:latin typeface="Times New Roman" panose="02020603050405020304" pitchFamily="18" charset="0"/>
                          <a:cs typeface="Times New Roman" panose="02020603050405020304" pitchFamily="18" charset="0"/>
                        </a:rPr>
                        <a:t>2.A predictive model will be developed to identify key factors influencing attrition, providing actionable recommendations for improving retention strategies. </a:t>
                      </a:r>
                    </a:p>
                    <a:p>
                      <a:r>
                        <a:rPr lang="en-US" sz="1200" dirty="0">
                          <a:latin typeface="Times New Roman" panose="02020603050405020304" pitchFamily="18" charset="0"/>
                          <a:cs typeface="Times New Roman" panose="02020603050405020304" pitchFamily="18" charset="0"/>
                        </a:rPr>
                        <a:t>3.The research seeks to create a data-driven, proactive approach to talent management, ultimately enhancing long-term organizational success by retaining top talent.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192466"/>
                  </a:ext>
                </a:extLst>
              </a:tr>
              <a:tr h="3032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Classification and Prediction of Employee Attrition Rate using Machine Learning Classifiers(2024)</a:t>
                      </a:r>
                    </a:p>
                  </a:txBody>
                  <a:tcPr/>
                </a:tc>
                <a:tc>
                  <a:txBody>
                    <a:bodyPr/>
                    <a:lstStyle/>
                    <a:p>
                      <a:pPr marL="342900" indent="-342900">
                        <a:buAutoNum type="arabicPeriod"/>
                      </a:pPr>
                      <a:r>
                        <a:rPr lang="en-US" sz="1200" dirty="0">
                          <a:latin typeface="Times New Roman" panose="02020603050405020304" pitchFamily="18" charset="0"/>
                          <a:cs typeface="Times New Roman" panose="02020603050405020304" pitchFamily="18" charset="0"/>
                        </a:rPr>
                        <a:t>Umang Garg</a:t>
                      </a:r>
                    </a:p>
                    <a:p>
                      <a:pPr marL="342900" indent="-342900">
                        <a:buAutoNum type="arabicPeriod"/>
                      </a:pPr>
                      <a:r>
                        <a:rPr lang="en-US" sz="1200" dirty="0">
                          <a:latin typeface="Times New Roman" panose="02020603050405020304" pitchFamily="18" charset="0"/>
                          <a:cs typeface="Times New Roman" panose="02020603050405020304" pitchFamily="18" charset="0"/>
                        </a:rPr>
                        <a:t>Neha Gupta</a:t>
                      </a:r>
                    </a:p>
                    <a:p>
                      <a:pPr marL="342900" indent="-342900">
                        <a:buAutoNum type="arabicPeriod"/>
                      </a:pPr>
                      <a:r>
                        <a:rPr lang="en-US" sz="1200" dirty="0">
                          <a:latin typeface="Times New Roman" panose="02020603050405020304" pitchFamily="18" charset="0"/>
                          <a:cs typeface="Times New Roman" panose="02020603050405020304" pitchFamily="18" charset="0"/>
                        </a:rPr>
                        <a:t>Mahesh Manchanda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 The research analyzes employee attrition using machine learning algorithms, including Random Forest, </a:t>
                      </a:r>
                      <a:r>
                        <a:rPr lang="en-US" sz="1200" dirty="0" err="1">
                          <a:latin typeface="Times New Roman" panose="02020603050405020304" pitchFamily="18" charset="0"/>
                          <a:cs typeface="Times New Roman" panose="02020603050405020304" pitchFamily="18" charset="0"/>
                        </a:rPr>
                        <a:t>Adaboost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and ensemble stacking.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Random Forest was identified as the most effective algorithm with an accuracy of 87.41% and precision of 88%.</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The study highlights that factors like monthly income significantly influence employees' decisions to leave their jobs..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319024"/>
                  </a:ext>
                </a:extLst>
              </a:tr>
            </a:tbl>
          </a:graphicData>
        </a:graphic>
      </p:graphicFrame>
    </p:spTree>
    <p:extLst>
      <p:ext uri="{BB962C8B-B14F-4D97-AF65-F5344CB8AC3E}">
        <p14:creationId xmlns:p14="http://schemas.microsoft.com/office/powerpoint/2010/main" val="2047028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1494</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Problem Statement</vt:lpstr>
      <vt:lpstr>Objective</vt:lpstr>
      <vt:lpstr>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Virag Hote</cp:lastModifiedBy>
  <cp:revision>4</cp:revision>
  <dcterms:modified xsi:type="dcterms:W3CDTF">2024-10-21T06:01:01Z</dcterms:modified>
</cp:coreProperties>
</file>