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  <p:sldMasterId id="214748367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6858000" cx="12192000"/>
  <p:notesSz cx="7772400" cy="100584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8B763E-484F-4DA1-9F37-B8621623AD81}">
  <a:tblStyle styleId="{948B763E-484F-4DA1-9F37-B8621623AD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44A5307-2177-4EF2-9DFC-8FD9A090C08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2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5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4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46fe6022_6_328:notes"/>
          <p:cNvSpPr/>
          <p:nvPr>
            <p:ph idx="2" type="sldImg"/>
          </p:nvPr>
        </p:nvSpPr>
        <p:spPr>
          <a:xfrm>
            <a:off x="438105" y="757872"/>
            <a:ext cx="6901500" cy="376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gd246fe6022_6_328:notes"/>
          <p:cNvSpPr txBox="1"/>
          <p:nvPr>
            <p:ph idx="1" type="body"/>
          </p:nvPr>
        </p:nvSpPr>
        <p:spPr>
          <a:xfrm>
            <a:off x="1035646" y="4778073"/>
            <a:ext cx="5701200" cy="4521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425" lIns="100825" spcFirstLastPara="1" rIns="100825" wrap="square" tIns="50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c3033055_0_0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c3033055_0_0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cdc3033055_0_0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dc3033055_3_92:notes"/>
          <p:cNvSpPr txBox="1"/>
          <p:nvPr>
            <p:ph idx="1" type="body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cdc3033055_3_92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dc3033055_3_99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298" name="Google Shape;298;gcdc3033055_3_99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dc3033055_3_101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305" name="Google Shape;305;gcdc3033055_3_101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dc3033055_3_103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312" name="Google Shape;312;gcdc3033055_3_103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dc3033055_3_97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318" name="Google Shape;318;gcdc3033055_3_97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246fe6022_2_244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d246fe6022_2_244:notes"/>
          <p:cNvSpPr txBox="1"/>
          <p:nvPr>
            <p:ph idx="1" type="body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5" name="Google Shape;325;gd246fe6022_2_244:notes"/>
          <p:cNvSpPr txBox="1"/>
          <p:nvPr>
            <p:ph idx="12" type="sldNum"/>
          </p:nvPr>
        </p:nvSpPr>
        <p:spPr>
          <a:xfrm>
            <a:off x="4402561" y="9553735"/>
            <a:ext cx="3368040" cy="504666"/>
          </a:xfrm>
          <a:prstGeom prst="rect">
            <a:avLst/>
          </a:prstGeom>
          <a:noFill/>
          <a:ln>
            <a:noFill/>
          </a:ln>
        </p:spPr>
        <p:txBody>
          <a:bodyPr anchorCtr="0" anchor="b" bIns="51275" lIns="102600" spcFirstLastPara="1" rIns="102600" wrap="square" tIns="51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>
                <a:solidFill>
                  <a:srgbClr val="000000"/>
                </a:solidFill>
              </a:rPr>
              <a:t>‹#›</a:t>
            </a:fld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246fe6022_2_268:notes"/>
          <p:cNvSpPr txBox="1"/>
          <p:nvPr>
            <p:ph idx="1" type="body"/>
          </p:nvPr>
        </p:nvSpPr>
        <p:spPr>
          <a:xfrm>
            <a:off x="777876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50" spcFirstLastPara="1" rIns="92050" wrap="square" tIns="4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1" name="Google Shape;351;gd246fe6022_2_268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246fe6022_2_274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d246fe6022_2_274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50" spcFirstLastPara="1" rIns="92050" wrap="square" tIns="4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9" name="Google Shape;359;gd246fe6022_2_274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00" lIns="92050" spcFirstLastPara="1" rIns="92050" wrap="square" tIns="4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246fe6022_2_280:notes"/>
          <p:cNvSpPr txBox="1"/>
          <p:nvPr>
            <p:ph idx="1" type="body"/>
          </p:nvPr>
        </p:nvSpPr>
        <p:spPr>
          <a:xfrm>
            <a:off x="777876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50" spcFirstLastPara="1" rIns="92050" wrap="square" tIns="4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5" name="Google Shape;365;gd246fe6022_2_280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46fe6022_2_92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230" name="Google Shape;230;gd246fe6022_2_92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246fe6022_2_286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d246fe6022_2_286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50" spcFirstLastPara="1" rIns="92050" wrap="square" tIns="4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3" name="Google Shape;373;gd246fe6022_2_286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00" lIns="92050" spcFirstLastPara="1" rIns="92050" wrap="square" tIns="4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246fe6022_2_292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d246fe6022_2_292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50" spcFirstLastPara="1" rIns="92050" wrap="square" tIns="4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0" name="Google Shape;380;gd246fe6022_2_292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00" lIns="92050" spcFirstLastPara="1" rIns="92050" wrap="square" tIns="4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246fe6022_2_299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d246fe6022_2_299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50" spcFirstLastPara="1" rIns="92050" wrap="square" tIns="4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8" name="Google Shape;388;gd246fe6022_2_299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00" lIns="92050" spcFirstLastPara="1" rIns="92050" wrap="square" tIns="4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246fe6022_2_100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238" name="Google Shape;238;gd246fe6022_2_100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46fe6022_2_106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245" name="Google Shape;245;gd246fe6022_2_106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46fe6022_2_112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252" name="Google Shape;252;gd246fe6022_2_112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246fe6022_2_117:notes"/>
          <p:cNvSpPr txBox="1"/>
          <p:nvPr>
            <p:ph idx="1" type="body"/>
          </p:nvPr>
        </p:nvSpPr>
        <p:spPr>
          <a:xfrm>
            <a:off x="881592" y="5324317"/>
            <a:ext cx="7045537" cy="43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51275" lIns="102600" spcFirstLastPara="1" rIns="102600" wrap="square" tIns="51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258" name="Google Shape;258;gd246fe6022_2_117:notes"/>
          <p:cNvSpPr/>
          <p:nvPr>
            <p:ph idx="2" type="sldImg"/>
          </p:nvPr>
        </p:nvSpPr>
        <p:spPr>
          <a:xfrm>
            <a:off x="985943" y="1383030"/>
            <a:ext cx="6836833" cy="373348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246fe6022_2_124:notes"/>
          <p:cNvSpPr txBox="1"/>
          <p:nvPr>
            <p:ph idx="1" type="body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d246fe6022_2_124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246fe6022_2_129:notes"/>
          <p:cNvSpPr txBox="1"/>
          <p:nvPr>
            <p:ph idx="1" type="body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d246fe6022_2_129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246fe6022_2_133:notes"/>
          <p:cNvSpPr txBox="1"/>
          <p:nvPr>
            <p:ph idx="1" type="body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d246fe6022_2_133:notes"/>
          <p:cNvSpPr/>
          <p:nvPr>
            <p:ph idx="2" type="sldImg"/>
          </p:nvPr>
        </p:nvSpPr>
        <p:spPr>
          <a:xfrm>
            <a:off x="777240" y="1257300"/>
            <a:ext cx="6217920" cy="33947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2778448" y="6550672"/>
            <a:ext cx="9413346" cy="48601"/>
            <a:chOff x="2083888" y="6550671"/>
            <a:chExt cx="7060186" cy="48601"/>
          </a:xfrm>
        </p:grpSpPr>
        <p:sp>
          <p:nvSpPr>
            <p:cNvPr id="28" name="Google Shape;28;p2"/>
            <p:cNvSpPr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31" name="Google Shape;31;p2"/>
          <p:cNvPicPr preferRelativeResize="0"/>
          <p:nvPr/>
        </p:nvPicPr>
        <p:blipFill rotWithShape="1">
          <a:blip r:embed="rId2">
            <a:alphaModFix/>
          </a:blip>
          <a:srcRect b="5338" l="1922" r="0" t="0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"/>
          <p:cNvGrpSpPr/>
          <p:nvPr/>
        </p:nvGrpSpPr>
        <p:grpSpPr>
          <a:xfrm>
            <a:off x="2844737" y="6553201"/>
            <a:ext cx="9346979" cy="45600"/>
            <a:chOff x="1905000" y="6553200"/>
            <a:chExt cx="7010409" cy="45600"/>
          </a:xfrm>
        </p:grpSpPr>
        <p:sp>
          <p:nvSpPr>
            <p:cNvPr id="33" name="Google Shape;33;p2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63" y="1295401"/>
            <a:ext cx="9346979" cy="45600"/>
            <a:chOff x="1905000" y="6553200"/>
            <a:chExt cx="7010409" cy="45600"/>
          </a:xfrm>
        </p:grpSpPr>
        <p:sp>
          <p:nvSpPr>
            <p:cNvPr id="37" name="Google Shape;37;p2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0" y="6554056"/>
            <a:ext cx="12192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1815" y="6554055"/>
            <a:ext cx="121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5" type="body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6" type="body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4368800" y="6596063"/>
            <a:ext cx="7823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K K Birla Goa Campus</a:t>
            </a:r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2779103" y="6550283"/>
            <a:ext cx="9412464" cy="49149"/>
            <a:chOff x="2083888" y="6550671"/>
            <a:chExt cx="7060054" cy="48600"/>
          </a:xfrm>
        </p:grpSpPr>
        <p:sp>
          <p:nvSpPr>
            <p:cNvPr id="106" name="Google Shape;106;p18"/>
            <p:cNvSpPr/>
            <p:nvPr/>
          </p:nvSpPr>
          <p:spPr>
            <a:xfrm>
              <a:off x="4630418" y="6550671"/>
              <a:ext cx="23289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908642" y="6550671"/>
              <a:ext cx="22353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2083888" y="6550671"/>
              <a:ext cx="25815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09" name="Google Shape;109;p18"/>
          <p:cNvPicPr preferRelativeResize="0"/>
          <p:nvPr/>
        </p:nvPicPr>
        <p:blipFill rotWithShape="1">
          <a:blip r:embed="rId2">
            <a:alphaModFix/>
          </a:blip>
          <a:srcRect b="5338" l="1922" r="0" t="0"/>
          <a:stretch/>
        </p:blipFill>
        <p:spPr>
          <a:xfrm>
            <a:off x="8839200" y="0"/>
            <a:ext cx="2925234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8"/>
          <p:cNvGrpSpPr/>
          <p:nvPr/>
        </p:nvGrpSpPr>
        <p:grpSpPr>
          <a:xfrm>
            <a:off x="2844736" y="6553348"/>
            <a:ext cx="9347017" cy="45919"/>
            <a:chOff x="1905000" y="6553200"/>
            <a:chExt cx="7010438" cy="45600"/>
          </a:xfrm>
        </p:grpSpPr>
        <p:sp>
          <p:nvSpPr>
            <p:cNvPr id="111" name="Google Shape;111;p18"/>
            <p:cNvSpPr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-64" y="1295548"/>
            <a:ext cx="9347017" cy="45919"/>
            <a:chOff x="1905000" y="6553200"/>
            <a:chExt cx="7010438" cy="45600"/>
          </a:xfrm>
        </p:grpSpPr>
        <p:sp>
          <p:nvSpPr>
            <p:cNvPr id="115" name="Google Shape;115;p18"/>
            <p:cNvSpPr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06400" y="14938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203200" y="381000"/>
            <a:ext cx="1188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101600" y="6477000"/>
            <a:ext cx="121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0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129" name="Google Shape;129;p20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32" name="Google Shape;132;p20"/>
          <p:cNvPicPr preferRelativeResize="0"/>
          <p:nvPr/>
        </p:nvPicPr>
        <p:blipFill rotWithShape="1">
          <a:blip r:embed="rId2">
            <a:alphaModFix/>
          </a:blip>
          <a:srcRect b="5334" l="1923" r="0" t="0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0"/>
          <p:cNvGrpSpPr/>
          <p:nvPr/>
        </p:nvGrpSpPr>
        <p:grpSpPr>
          <a:xfrm>
            <a:off x="2844800" y="6553201"/>
            <a:ext cx="9347202" cy="45719"/>
            <a:chOff x="1905000" y="6553200"/>
            <a:chExt cx="7010400" cy="45719"/>
          </a:xfrm>
        </p:grpSpPr>
        <p:sp>
          <p:nvSpPr>
            <p:cNvPr id="134" name="Google Shape;134;p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0" y="1295401"/>
            <a:ext cx="9347202" cy="45719"/>
            <a:chOff x="1905000" y="6553200"/>
            <a:chExt cx="7010400" cy="45719"/>
          </a:xfrm>
        </p:grpSpPr>
        <p:sp>
          <p:nvSpPr>
            <p:cNvPr id="138" name="Google Shape;138;p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8" name="Google Shape;19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609480" y="273600"/>
            <a:ext cx="109725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368960" y="6596280"/>
            <a:ext cx="7822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lang="en-IN" sz="110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2778480" y="6550560"/>
            <a:ext cx="9412620" cy="47400"/>
            <a:chOff x="2778480" y="6550560"/>
            <a:chExt cx="9412620" cy="47400"/>
          </a:xfrm>
        </p:grpSpPr>
        <p:sp>
          <p:nvSpPr>
            <p:cNvPr id="12" name="Google Shape;12;p1"/>
            <p:cNvSpPr/>
            <p:nvPr/>
          </p:nvSpPr>
          <p:spPr>
            <a:xfrm>
              <a:off x="6174000" y="6550560"/>
              <a:ext cx="3103500" cy="474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9210600" y="6550560"/>
              <a:ext cx="2980500" cy="447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778480" y="6550560"/>
              <a:ext cx="3439800" cy="474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5311" l="1912" r="0" t="0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1"/>
          <p:cNvGrpSpPr/>
          <p:nvPr/>
        </p:nvGrpSpPr>
        <p:grpSpPr>
          <a:xfrm>
            <a:off x="2844720" y="6553080"/>
            <a:ext cx="9345900" cy="44700"/>
            <a:chOff x="2844720" y="6553080"/>
            <a:chExt cx="9345900" cy="44700"/>
          </a:xfrm>
        </p:grpSpPr>
        <p:sp>
          <p:nvSpPr>
            <p:cNvPr id="17" name="Google Shape;17;p1"/>
            <p:cNvSpPr/>
            <p:nvPr/>
          </p:nvSpPr>
          <p:spPr>
            <a:xfrm>
              <a:off x="5994360" y="65530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844720" y="65530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9087120" y="65530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1"/>
          <p:cNvGrpSpPr/>
          <p:nvPr/>
        </p:nvGrpSpPr>
        <p:grpSpPr>
          <a:xfrm>
            <a:off x="0" y="1295280"/>
            <a:ext cx="9345900" cy="44700"/>
            <a:chOff x="0" y="1295280"/>
            <a:chExt cx="9345900" cy="44700"/>
          </a:xfrm>
        </p:grpSpPr>
        <p:sp>
          <p:nvSpPr>
            <p:cNvPr id="21" name="Google Shape;21;p1"/>
            <p:cNvSpPr/>
            <p:nvPr/>
          </p:nvSpPr>
          <p:spPr>
            <a:xfrm>
              <a:off x="3149640" y="12952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0" y="12952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6242400" y="12952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5.xml"/><Relationship Id="rId4" Type="http://schemas.openxmlformats.org/officeDocument/2006/relationships/image" Target="../media/image7.png"/><Relationship Id="rId9" Type="http://schemas.openxmlformats.org/officeDocument/2006/relationships/slide" Target="/ppt/slides/slide14.xml"/><Relationship Id="rId5" Type="http://schemas.openxmlformats.org/officeDocument/2006/relationships/slide" Target="/ppt/slides/slide12.xml"/><Relationship Id="rId6" Type="http://schemas.openxmlformats.org/officeDocument/2006/relationships/image" Target="../media/image8.png"/><Relationship Id="rId7" Type="http://schemas.openxmlformats.org/officeDocument/2006/relationships/slide" Target="/ppt/slides/slide13.xml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mjdy.gov.in/insurance" TargetMode="External"/><Relationship Id="rId4" Type="http://schemas.openxmlformats.org/officeDocument/2006/relationships/hyperlink" Target="https://www.rbi.org.in/scripts/FS_Notification.aspx?Id=11604&amp;fn=2754&amp;Mode=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mjdy.gov.in/files/QuickLinks/Circular-RuPay-Insurance-Program-2019-20.pdf" TargetMode="External"/><Relationship Id="rId4" Type="http://schemas.openxmlformats.org/officeDocument/2006/relationships/hyperlink" Target="https://www.businesstoday.in/sectors/banks/government-extends-rupay-card-insurance-claim-to-90-days/story/226431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u8lRQmF78w3iYSpbefvkFlXLNqq95lAcxm3tDM3Far8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pmjdy.gov.in/Archive" TargetMode="External"/><Relationship Id="rId4" Type="http://schemas.openxmlformats.org/officeDocument/2006/relationships/hyperlink" Target="https://rbi.org.in/scripts/AnnualReportPublications.aspx?Id=1288" TargetMode="External"/><Relationship Id="rId5" Type="http://schemas.openxmlformats.org/officeDocument/2006/relationships/hyperlink" Target="https://www.moneycontrol.com/financials/bankbaroda/profit-lossVI/BOB#BO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conomictimes.indiatimes.com/industry/banking/finance/insure/over-5000-life-insurance-claims-under-pmjdy-so-far-rtireply/articleshow/62921237.cms?from=mdr#:~:text=It%20also%20said%20that%20under,paid%20to%202%2C340%20eligible%20claimants" TargetMode="External"/><Relationship Id="rId4" Type="http://schemas.openxmlformats.org/officeDocument/2006/relationships/hyperlink" Target="https://www.irdai.gov.in/ADMINCMS/cms/Uploadedfiles/Hand%20Book%202019-20.pdf" TargetMode="External"/><Relationship Id="rId5" Type="http://schemas.openxmlformats.org/officeDocument/2006/relationships/hyperlink" Target="https://rbi.org.in/scripts/AnnualReportPublications.aspx?Id=1288,https://www.dvara.com/research/wp-content/uploads/2013/04/Cost-of-Delivering-Rural-Credit-in-India.pdf15" TargetMode="External"/><Relationship Id="rId6" Type="http://schemas.openxmlformats.org/officeDocument/2006/relationships/hyperlink" Target="https://rbi.org.in/scripts/AnnualReportPublications.aspx?Id=1288,https://www.dvara.com/research/wp-content/uploads/2013/04/Cost-of-Delivering-Rural-Credit-in-India.pdf1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assets.kpmg/content/dam/kpmg/in/pdf/2017/10/PMJDY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conomictimes.indiatimes.com/industry/services/advertising/pms-jandhan-yojana-government-to-spend-more-than-rs-100-crore-on-advertising-thescheme/articleshow/41552796.cm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icrosave.net/2020/05/06/pradhan-mantri-jan-dhan-yojana-pmjdy-ideas-and-lessons-from-indi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mjdy.gov.in/schem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ournals.pen2print.org/index.php/ijr/article/view/1088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26177"/>
          <a:stretch/>
        </p:blipFill>
        <p:spPr>
          <a:xfrm>
            <a:off x="0" y="0"/>
            <a:ext cx="12282424" cy="67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/>
          <p:nvPr/>
        </p:nvSpPr>
        <p:spPr>
          <a:xfrm>
            <a:off x="0" y="3353850"/>
            <a:ext cx="12282300" cy="2818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4400551" y="6192838"/>
            <a:ext cx="3014100" cy="555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386417" y="6192838"/>
            <a:ext cx="3014100" cy="555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7346951" y="6192838"/>
            <a:ext cx="3014100" cy="55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4">
            <a:alphaModFix/>
          </a:blip>
          <a:srcRect b="28586" l="0" r="0" t="0"/>
          <a:stretch/>
        </p:blipFill>
        <p:spPr>
          <a:xfrm>
            <a:off x="116600" y="3505200"/>
            <a:ext cx="2444375" cy="17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188429" y="5269650"/>
            <a:ext cx="2300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200" u="none" cap="none" strike="noStrike">
                <a:solidFill>
                  <a:srgbClr val="FFFFFF"/>
                </a:solidFill>
              </a:rPr>
              <a:t>BITS Pilani</a:t>
            </a:r>
            <a:endParaRPr b="1" i="0" sz="2200" u="none" cap="none" strike="noStrike">
              <a:solidFill>
                <a:srgbClr val="FFFFFF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53817" y="5591600"/>
            <a:ext cx="2810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 K Birla Goa Campus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3194025" y="3352800"/>
            <a:ext cx="724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700">
                <a:solidFill>
                  <a:schemeClr val="lt1"/>
                </a:solidFill>
              </a:rPr>
              <a:t>ECONOMIC ANALYSIS OF PMJDY</a:t>
            </a:r>
            <a:endParaRPr sz="1700"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94025" y="5373575"/>
            <a:ext cx="63246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br>
              <a:rPr lang="en-IN" sz="1600"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lt1"/>
                </a:solidFill>
              </a:rPr>
              <a:t>Instructor-in-Charge: Prof. Mridula Goel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</a:t>
            </a:r>
            <a:r>
              <a:rPr lang="en-IN" sz="1600">
                <a:solidFill>
                  <a:schemeClr val="lt1"/>
                </a:solidFill>
              </a:rPr>
              <a:t>Economics and Finance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3117825" y="4157475"/>
            <a:ext cx="64770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lt1"/>
                </a:solidFill>
              </a:rPr>
              <a:t>Viraj V Aute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lt1"/>
                </a:solidFill>
              </a:rPr>
              <a:t>Laxman Zanwar</a:t>
            </a:r>
            <a:br>
              <a:rPr lang="en-IN" sz="1500">
                <a:solidFill>
                  <a:schemeClr val="lt1"/>
                </a:solidFill>
              </a:rPr>
            </a:br>
            <a:r>
              <a:rPr lang="en-IN" sz="1500">
                <a:solidFill>
                  <a:schemeClr val="lt1"/>
                </a:solidFill>
              </a:rPr>
              <a:t>Aryan Makharia</a:t>
            </a:r>
            <a:br>
              <a:rPr lang="en-IN" sz="1500">
                <a:solidFill>
                  <a:schemeClr val="lt1"/>
                </a:solidFill>
              </a:rPr>
            </a:br>
            <a:r>
              <a:rPr lang="en-IN" sz="1500">
                <a:solidFill>
                  <a:schemeClr val="lt1"/>
                </a:solidFill>
              </a:rPr>
              <a:t>Siddharth Upadhyay</a:t>
            </a:r>
            <a:br>
              <a:rPr lang="en-IN" sz="1500">
                <a:solidFill>
                  <a:schemeClr val="lt1"/>
                </a:solidFill>
              </a:rPr>
            </a:br>
            <a:r>
              <a:rPr lang="en-IN" sz="1500">
                <a:solidFill>
                  <a:schemeClr val="lt1"/>
                </a:solidFill>
              </a:rPr>
              <a:t>Prakhar Singhal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25" y="1295400"/>
            <a:ext cx="11130374" cy="45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6468" y="3932291"/>
            <a:ext cx="2502555" cy="21600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42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6571" y="1804324"/>
            <a:ext cx="2502555" cy="2177795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42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60306" y="1811820"/>
            <a:ext cx="2504071" cy="21600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42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95920" y="3956830"/>
            <a:ext cx="2486689" cy="213685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47227" y="185325"/>
            <a:ext cx="1122615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IN" sz="4400">
                <a:latin typeface="Federo"/>
                <a:ea typeface="Federo"/>
                <a:cs typeface="Federo"/>
                <a:sym typeface="Federo"/>
              </a:rPr>
              <a:t>SWOT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/>
        </p:nvSpPr>
        <p:spPr>
          <a:xfrm>
            <a:off x="406400" y="1389455"/>
            <a:ext cx="10624273" cy="4033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balance bank account</a:t>
            </a:r>
            <a:endParaRPr/>
          </a:p>
          <a:p>
            <a:pPr indent="-342900" lvl="0" marL="342900" marR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RuPay debit card issuance</a:t>
            </a:r>
            <a:endParaRPr/>
          </a:p>
          <a:p>
            <a:pPr indent="-342900" lvl="0" marL="342900" marR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 insurance cover of Rs 30,000 and Accident cover of Rs 2,00,000 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10,000 overdraft provided after six months of account opening </a:t>
            </a:r>
            <a:r>
              <a:rPr b="0" baseline="3000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  <a:p>
            <a:pPr indent="-342900" lvl="0" marL="342900" marR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process for account opening. Aadhaar card alone is sufficient for account opening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holder's money is more secured in bank accounts  </a:t>
            </a:r>
            <a:endParaRPr/>
          </a:p>
          <a:p>
            <a:pPr indent="-342900" lvl="0" marL="342900" marR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Benefit Transfers can be smoothly credited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STRENGTHS</a:t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533721" y="5516957"/>
            <a:ext cx="914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Source: </a:t>
            </a:r>
            <a:r>
              <a:rPr b="0" i="0" lang="en-I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https://www.pmjdy.gov.in/insurance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Source: </a:t>
            </a: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https://www.rbi.org.in/scripts/FS_Notification.aspx?Id=11604&amp;fn=2754&amp;Mode=0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/>
        </p:nvSpPr>
        <p:spPr>
          <a:xfrm>
            <a:off x="406400" y="1377881"/>
            <a:ext cx="10345783" cy="4039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Inadequate numbers of FLCs (Financial Literacy Centres)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infrastructure (bank branches, ATM centres)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Unavailability of electricity and uninterrupted broadband connectivity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participation by private banks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 cover is valid as long as the account holder uses the RuPay debit card once in 90 days </a:t>
            </a:r>
            <a:r>
              <a:rPr baseline="30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 cover of Rs 30,000 will be available only for five years to one person per family </a:t>
            </a:r>
            <a:r>
              <a:rPr baseline="30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WEAKNESS</a:t>
            </a: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742066" y="5499433"/>
            <a:ext cx="91427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https://www.pmjdy.gov.in/files/QuickLinks/Circular-RuPay-Insurance-Program-2019-20.pdf</a:t>
            </a:r>
            <a:r>
              <a:rPr lang="en-IN"/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https://www.businesstoday.in/sectors/banks/government-extends-rupay-card-insurance-claim-to-90-days/story/226431.html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/>
        </p:nvSpPr>
        <p:spPr>
          <a:xfrm>
            <a:off x="406400" y="1377881"/>
            <a:ext cx="10345783" cy="435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RBI has set a roadmap for financial inclusion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promotes insurance penetration, thereby providing a safety net to the poor</a:t>
            </a:r>
            <a:endParaRPr/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for the Digital India initiative taken by the country </a:t>
            </a:r>
            <a:endParaRPr/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Direct benefit transfer unnecessary waste and corruption (reducing leakages) can be reduced</a:t>
            </a:r>
            <a:endParaRPr/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policy complements previous schemes under financial inclusion, such as microfinancing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OPPORTUNITIES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/>
        </p:nvSpPr>
        <p:spPr>
          <a:xfrm>
            <a:off x="417975" y="1377881"/>
            <a:ext cx="10345783" cy="435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Unawareness of ATM’s in rural India</a:t>
            </a:r>
            <a:endParaRPr/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Biggest challenge is to increase transactions.</a:t>
            </a:r>
            <a:endParaRPr/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proper clarification is given about the recovery of overdraft and the cost to the account holders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proper clarification about the associated costs of insurance </a:t>
            </a:r>
            <a:endParaRPr/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saving accounts holders without RuPay card cannot get other benefits </a:t>
            </a:r>
            <a:endParaRPr/>
          </a:p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budgetary provisions to provide incentives can lead to trouble in the financial position of banks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THREATS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1981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IN"/>
              <a:t>Force Field Analysis</a:t>
            </a:r>
            <a:endParaRPr/>
          </a:p>
        </p:txBody>
      </p:sp>
      <p:sp>
        <p:nvSpPr>
          <p:cNvPr id="328" name="Google Shape;328;p47"/>
          <p:cNvSpPr/>
          <p:nvPr/>
        </p:nvSpPr>
        <p:spPr>
          <a:xfrm>
            <a:off x="5203029" y="1752601"/>
            <a:ext cx="1447800" cy="4572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1000" rotWithShape="0" algn="tl" dir="2700000" dist="38100" sy="1010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FINANCIAL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INCLUSION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INDIA</a:t>
            </a:r>
            <a:endParaRPr/>
          </a:p>
        </p:txBody>
      </p:sp>
      <p:sp>
        <p:nvSpPr>
          <p:cNvPr id="329" name="Google Shape;329;p47"/>
          <p:cNvSpPr/>
          <p:nvPr/>
        </p:nvSpPr>
        <p:spPr>
          <a:xfrm flipH="1">
            <a:off x="6835521" y="1967965"/>
            <a:ext cx="3635877" cy="933731"/>
          </a:xfrm>
          <a:prstGeom prst="stripedRightArrow">
            <a:avLst>
              <a:gd fmla="val 68815" name="adj1"/>
              <a:gd fmla="val 46864" name="adj2"/>
            </a:avLst>
          </a:prstGeom>
          <a:solidFill>
            <a:srgbClr val="F85A5A"/>
          </a:solidFill>
          <a:ln>
            <a:noFill/>
          </a:ln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Very difficult to increase transactions as accounts might not be active</a:t>
            </a:r>
            <a:endParaRPr i="1" sz="12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1998663" y="1395277"/>
            <a:ext cx="265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Driving Forces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7048502" y="1381561"/>
            <a:ext cx="300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Restraining Forces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332" name="Google Shape;332;p47"/>
          <p:cNvSpPr/>
          <p:nvPr/>
        </p:nvSpPr>
        <p:spPr>
          <a:xfrm>
            <a:off x="1689032" y="1967965"/>
            <a:ext cx="3276600" cy="988573"/>
          </a:xfrm>
          <a:prstGeom prst="stripedRightArrow">
            <a:avLst>
              <a:gd fmla="val 68815" name="adj1"/>
              <a:gd fmla="val 46864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t" bIns="45700" lIns="182875" spcFirstLastPara="1" rIns="91425" wrap="square" tIns="1827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i="1" lang="en-I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benefit transfer helps to increase transparency in the system</a:t>
            </a:r>
            <a:endParaRPr i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7"/>
          <p:cNvSpPr/>
          <p:nvPr/>
        </p:nvSpPr>
        <p:spPr>
          <a:xfrm>
            <a:off x="1673919" y="3034597"/>
            <a:ext cx="3365370" cy="954880"/>
          </a:xfrm>
          <a:prstGeom prst="stripedRightArrow">
            <a:avLst>
              <a:gd fmla="val 68815" name="adj1"/>
              <a:gd fmla="val 46864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t" bIns="45700" lIns="182875" spcFirstLastPara="1" rIns="91425" wrap="square" tIns="1827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Universal access to banking facilities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Increases money supply in the economy</a:t>
            </a:r>
            <a:endParaRPr i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7"/>
          <p:cNvSpPr/>
          <p:nvPr/>
        </p:nvSpPr>
        <p:spPr>
          <a:xfrm>
            <a:off x="1725861" y="5583513"/>
            <a:ext cx="3313428" cy="1116511"/>
          </a:xfrm>
          <a:prstGeom prst="stripedRightArrow">
            <a:avLst>
              <a:gd fmla="val 68815" name="adj1"/>
              <a:gd fmla="val 46864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t" bIns="45700" lIns="182875" spcFirstLastPara="1" rIns="91425" wrap="square" tIns="1827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 can be easily opened with just an Aadhar card.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credit to the weaker section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of society.</a:t>
            </a:r>
            <a:endParaRPr i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7"/>
          <p:cNvSpPr/>
          <p:nvPr/>
        </p:nvSpPr>
        <p:spPr>
          <a:xfrm>
            <a:off x="1689033" y="4223505"/>
            <a:ext cx="3350257" cy="1110496"/>
          </a:xfrm>
          <a:prstGeom prst="stripedRightArrow">
            <a:avLst>
              <a:gd fmla="val 68815" name="adj1"/>
              <a:gd fmla="val 46864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t" bIns="45700" lIns="182875" spcFirstLastPara="1" rIns="91425" wrap="square" tIns="1827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Ease of implementation of other Policies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Insurance facility for the weaker section of the society</a:t>
            </a:r>
            <a:endParaRPr i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7"/>
          <p:cNvSpPr/>
          <p:nvPr/>
        </p:nvSpPr>
        <p:spPr>
          <a:xfrm flipH="1">
            <a:off x="6835522" y="3034598"/>
            <a:ext cx="3635877" cy="985931"/>
          </a:xfrm>
          <a:prstGeom prst="stripedRightArrow">
            <a:avLst>
              <a:gd fmla="val 68815" name="adj1"/>
              <a:gd fmla="val 46864" name="adj2"/>
            </a:avLst>
          </a:prstGeom>
          <a:solidFill>
            <a:srgbClr val="F85A5A"/>
          </a:solidFill>
          <a:ln>
            <a:noFill/>
          </a:ln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enough infrastructure for the development of Financial literacy centres, ATMs, internet Connectivity</a:t>
            </a:r>
            <a:endParaRPr/>
          </a:p>
        </p:txBody>
      </p:sp>
      <p:sp>
        <p:nvSpPr>
          <p:cNvPr id="337" name="Google Shape;337;p47"/>
          <p:cNvSpPr/>
          <p:nvPr/>
        </p:nvSpPr>
        <p:spPr>
          <a:xfrm flipH="1">
            <a:off x="6922352" y="4216386"/>
            <a:ext cx="3490464" cy="965214"/>
          </a:xfrm>
          <a:prstGeom prst="stripedRightArrow">
            <a:avLst>
              <a:gd fmla="val 68815" name="adj1"/>
              <a:gd fmla="val 46864" name="adj2"/>
            </a:avLst>
          </a:prstGeom>
          <a:solidFill>
            <a:srgbClr val="F85A5A"/>
          </a:solidFill>
          <a:ln>
            <a:noFill/>
          </a:ln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Monitoring duplicate bank accounts can be challenging</a:t>
            </a:r>
            <a:endParaRPr i="1" sz="12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7"/>
          <p:cNvSpPr/>
          <p:nvPr/>
        </p:nvSpPr>
        <p:spPr>
          <a:xfrm flipH="1">
            <a:off x="6875554" y="5334001"/>
            <a:ext cx="3537263" cy="1347736"/>
          </a:xfrm>
          <a:prstGeom prst="stripedRightArrow">
            <a:avLst>
              <a:gd fmla="val 68815" name="adj1"/>
              <a:gd fmla="val 46864" name="adj2"/>
            </a:avLst>
          </a:prstGeom>
          <a:solidFill>
            <a:srgbClr val="F85A5A"/>
          </a:solidFill>
          <a:ln>
            <a:noFill/>
          </a:ln>
        </p:spPr>
        <p:txBody>
          <a:bodyPr anchorCtr="0" anchor="ctr" bIns="45700" lIns="365750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1"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Difficulty in coordinating among the various bodies </a:t>
            </a:r>
            <a:endParaRPr i="1" sz="12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i="1" lang="en-I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People from weaker sections may find it challenging to use the banking facilities</a:t>
            </a:r>
            <a:endParaRPr/>
          </a:p>
        </p:txBody>
      </p:sp>
      <p:sp>
        <p:nvSpPr>
          <p:cNvPr id="339" name="Google Shape;339;p47"/>
          <p:cNvSpPr/>
          <p:nvPr/>
        </p:nvSpPr>
        <p:spPr>
          <a:xfrm>
            <a:off x="4440223" y="2246841"/>
            <a:ext cx="381001" cy="43081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0" name="Google Shape;340;p47"/>
          <p:cNvSpPr/>
          <p:nvPr/>
        </p:nvSpPr>
        <p:spPr>
          <a:xfrm>
            <a:off x="4497570" y="4563344"/>
            <a:ext cx="381001" cy="43081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1" name="Google Shape;341;p47"/>
          <p:cNvSpPr/>
          <p:nvPr/>
        </p:nvSpPr>
        <p:spPr>
          <a:xfrm>
            <a:off x="4513431" y="3299383"/>
            <a:ext cx="381001" cy="43081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2" name="Google Shape;342;p47"/>
          <p:cNvSpPr/>
          <p:nvPr/>
        </p:nvSpPr>
        <p:spPr>
          <a:xfrm>
            <a:off x="4497570" y="5942647"/>
            <a:ext cx="343785" cy="38195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3" name="Google Shape;343;p47"/>
          <p:cNvSpPr/>
          <p:nvPr/>
        </p:nvSpPr>
        <p:spPr>
          <a:xfrm>
            <a:off x="7012025" y="2219420"/>
            <a:ext cx="381001" cy="43081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4" name="Google Shape;344;p47"/>
          <p:cNvSpPr/>
          <p:nvPr/>
        </p:nvSpPr>
        <p:spPr>
          <a:xfrm>
            <a:off x="7012026" y="3296628"/>
            <a:ext cx="381001" cy="43081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5" name="Google Shape;345;p47"/>
          <p:cNvSpPr/>
          <p:nvPr/>
        </p:nvSpPr>
        <p:spPr>
          <a:xfrm>
            <a:off x="7048500" y="4483584"/>
            <a:ext cx="381001" cy="43081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6" name="Google Shape;346;p47"/>
          <p:cNvSpPr/>
          <p:nvPr/>
        </p:nvSpPr>
        <p:spPr>
          <a:xfrm>
            <a:off x="7048500" y="5792460"/>
            <a:ext cx="381001" cy="43081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7" name="Google Shape;347;p47"/>
          <p:cNvSpPr/>
          <p:nvPr/>
        </p:nvSpPr>
        <p:spPr>
          <a:xfrm>
            <a:off x="5206888" y="5583525"/>
            <a:ext cx="664800" cy="63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348" name="Google Shape;348;p47"/>
          <p:cNvSpPr/>
          <p:nvPr/>
        </p:nvSpPr>
        <p:spPr>
          <a:xfrm>
            <a:off x="5955000" y="5583525"/>
            <a:ext cx="664800" cy="63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sz="3800"/>
              <a:t>Cost Effectiveness Analysis</a:t>
            </a:r>
            <a:endParaRPr sz="3800"/>
          </a:p>
        </p:txBody>
      </p:sp>
      <p:graphicFrame>
        <p:nvGraphicFramePr>
          <p:cNvPr id="354" name="Google Shape;354;p48"/>
          <p:cNvGraphicFramePr/>
          <p:nvPr/>
        </p:nvGraphicFramePr>
        <p:xfrm>
          <a:off x="162100" y="14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{948B763E-484F-4DA1-9F37-B8621623AD81}</a:tableStyleId>
              </a:tblPr>
              <a:tblGrid>
                <a:gridCol w="2920950"/>
                <a:gridCol w="1425500"/>
                <a:gridCol w="1443400"/>
                <a:gridCol w="1497075"/>
                <a:gridCol w="1551325"/>
                <a:gridCol w="1442925"/>
                <a:gridCol w="1586625"/>
              </a:tblGrid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ITEM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2014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2015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2016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2017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2018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2019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Beneficiaries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104482469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198384533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260322099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307951262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336568327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377650669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RuPay beneficiaries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84630731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168451374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199301288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232260470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268713803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297303820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Newly added beneficiaires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84630731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83820643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30849914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32959182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36453333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28590017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Branches operational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2644.5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4367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5496.5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5011.5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4984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5826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Operating Cost of All Branches (Rs cr)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5870.79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10175.11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13961.11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13831.74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14104.72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19051.02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Deposit earning (</a:t>
                      </a:r>
                      <a:r>
                        <a:rPr b="1" lang="en-IN" sz="1800"/>
                        <a:t>Rs</a:t>
                      </a:r>
                      <a:r>
                        <a:rPr b="1" lang="en-IN" sz="1800" u="none" cap="none" strike="noStrike"/>
                        <a:t> cr)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1001.572804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3504.145004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8579.79281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8572.989684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10349.86308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12937.70226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Insurance Cost (Rs cr)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9.477587998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10.23888278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5.034065392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6.590787945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8.968963234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8.474368796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Overdraft cost (Rs cr)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11.66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16.907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9.911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23.32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25.8269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Advertising (Rs cr)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TOTAL Cost (Rs cr)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4898.694784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6701.203879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5406.351256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5285.341104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3783.825883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/>
                        <a:t>6131.792107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48"/>
          <p:cNvSpPr txBox="1"/>
          <p:nvPr/>
        </p:nvSpPr>
        <p:spPr>
          <a:xfrm>
            <a:off x="162100" y="6182275"/>
            <a:ext cx="113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alibri"/>
              <a:buNone/>
            </a:pP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https://docs.google.com/spreadsheets/d/1u8lRQmF78w3iYSpbefvkFlXLNqq95lAcxm3tDM3Far8/edit?usp=sharing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800"/>
              <a:t>Cost Effectiveness Analysis</a:t>
            </a:r>
            <a:endParaRPr/>
          </a:p>
        </p:txBody>
      </p:sp>
      <p:sp>
        <p:nvSpPr>
          <p:cNvPr id="362" name="Google Shape;362;p49"/>
          <p:cNvSpPr txBox="1"/>
          <p:nvPr/>
        </p:nvSpPr>
        <p:spPr>
          <a:xfrm>
            <a:off x="89525" y="1557825"/>
            <a:ext cx="11907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Beneficiaries and No. of RuPay Beneficiaries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No. of Beneficiaries is the total number of bank accounts opened under PMJDY in that particular year. But only RuPay card holders are entitled to Insurance, Overdraft benefits.  Source - </a:t>
            </a:r>
            <a:r>
              <a:rPr lang="en-IN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https://www.pmjdy.gov.in/Archive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Bank Branches, Bank Branches opened due to PMJDY and Cumulative sum of Branches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-Bank Branches represents the total number of banks in rural India. To find the bank branches opened due to PMJDY, we assumed that 50% of newly opened branches in a specific year is due to PMJDY. The cumulative sum of Branches is from 2014 -2019.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- </a:t>
            </a:r>
            <a:r>
              <a:rPr lang="en-IN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https://rbi.org.in/scripts/AnnualReportPublications.aspx?Id=1288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Operating Cost of a Branch-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considered the top 3 banks participating in the scheme and found each bank's average operating cost, and then took the weighted average cost of it.  Source – </a:t>
            </a:r>
            <a:r>
              <a:rPr lang="en-IN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https://www.moneycontrol.com/financials/bankbaroda/profit-lossVI/BOB#BOB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sz="3800"/>
              <a:t>Cost Effectiveness Analysis</a:t>
            </a:r>
            <a:endParaRPr/>
          </a:p>
        </p:txBody>
      </p:sp>
      <p:sp>
        <p:nvSpPr>
          <p:cNvPr id="368" name="Google Shape;368;p50"/>
          <p:cNvSpPr txBox="1"/>
          <p:nvPr/>
        </p:nvSpPr>
        <p:spPr>
          <a:xfrm>
            <a:off x="406400" y="2390502"/>
            <a:ext cx="1034578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0" y="1375000"/>
            <a:ext cx="119253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 cost per person and insurance cost-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Insurance cost was found by using the formula </a:t>
            </a:r>
            <a:r>
              <a:rPr i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 cost= Insurance cost per person * No. of Beneficiaries * Insurance claim percentage. </a:t>
            </a:r>
            <a:endParaRPr i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 claim percentage was found from the article given in source about 2018 data.Source - </a:t>
            </a:r>
            <a:r>
              <a:rPr lang="en-IN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https://economictimes.indiatimes.com/industry/banking/finance/insure/over-5000-life-insurance-claims-under-pmjdy-so-far-rtireply/articleshow/62921237.cms?from=mdr#:~:text=It%20also%20said%20that%20under,paid%20to%202%2C340%20eligible%20claimants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Font typeface="Calibri"/>
              <a:buNone/>
            </a:pPr>
            <a:r>
              <a:rPr lang="en-IN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https://www.irdai.gov.in/ADMINCMS/cms/Uploadedfiles/Hand%20Book%202019-20.pdf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Overdraft Availed and Overdraft cost-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source for Overdraft Availed under PMJDY scheme is mentioned. Overdraft was calculated using formula-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i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Overdraft cost = overdraft availed* default rate on overdraft.</a:t>
            </a:r>
            <a:endParaRPr i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assumed the default rate on overdraft as the average default rate on loans in rural India,which was 5.8%. Source - </a:t>
            </a:r>
            <a:r>
              <a:rPr lang="en-IN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https://rbi.org.in/scripts/AnnualReportPublications.aspx?Id=1288,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https://www.dvara.com/research/wp-content/uploads/2013/04/Cost-of-Delivering-Rural-Credit-in-India.pdf15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406400" y="1389455"/>
            <a:ext cx="10345783" cy="4033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Policy was Launched in Aug 2014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aim of the Jan Dhan Yojana is to bring poor financially excluded people into the banking system by providing them bank accounts and debit cards.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24" y="3406178"/>
            <a:ext cx="10687214" cy="233497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983973" y="5985043"/>
            <a:ext cx="10681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    </a:t>
            </a:r>
            <a:r>
              <a:rPr b="0" i="0" lang="en-I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https://assets.kpmg/content/dam/kpmg/in/pdf/2017/10/PMJDY.pdf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800"/>
              <a:t>Cost Effectiveness Analysis</a:t>
            </a:r>
            <a:endParaRPr/>
          </a:p>
        </p:txBody>
      </p:sp>
      <p:sp>
        <p:nvSpPr>
          <p:cNvPr id="376" name="Google Shape;376;p51"/>
          <p:cNvSpPr txBox="1"/>
          <p:nvPr/>
        </p:nvSpPr>
        <p:spPr>
          <a:xfrm>
            <a:off x="196975" y="1597050"/>
            <a:ext cx="11083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Advertisement Cost-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Below article tells us that about Rs100cr would be spent on PMJDY advertisement. So we divided it into five years (2014-2018 initially stated duration of the program 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- </a:t>
            </a:r>
            <a:r>
              <a:rPr lang="en-I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https://economictimes.indiatimes.com/industry/services/advertising/pms-jandhan-yojana-government-to-spend-more-than-rs-100-crore-on-advertising-thescheme/articleshow/41552796.cms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was calculated using the formula –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 = Operating cost of all branches – Deposit Earning of Bank + OverDraft Cost+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 Cost + Advertisement Cost.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idx="1" type="body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Present Value of the Cost</a:t>
            </a:r>
            <a:endParaRPr/>
          </a:p>
        </p:txBody>
      </p:sp>
      <p:graphicFrame>
        <p:nvGraphicFramePr>
          <p:cNvPr id="383" name="Google Shape;383;p52"/>
          <p:cNvGraphicFramePr/>
          <p:nvPr/>
        </p:nvGraphicFramePr>
        <p:xfrm>
          <a:off x="241950" y="181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{948B763E-484F-4DA1-9F37-B8621623AD81}</a:tableStyleId>
              </a:tblPr>
              <a:tblGrid>
                <a:gridCol w="1835175"/>
                <a:gridCol w="1515725"/>
                <a:gridCol w="1569350"/>
                <a:gridCol w="1426150"/>
                <a:gridCol w="1479850"/>
                <a:gridCol w="1211275"/>
                <a:gridCol w="1354550"/>
                <a:gridCol w="1461950"/>
              </a:tblGrid>
              <a:tr h="55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2014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2015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2016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2017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2018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2019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TOTAL Cost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4898.69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6701.20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5406.35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5285.34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3783.82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6131.79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Int rate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0.0755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0.06233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0.0522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0.04685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0.064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Disc factor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1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1.075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1.142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1.202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1.258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1.339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Present Value (</a:t>
                      </a:r>
                      <a:r>
                        <a:rPr b="1" lang="en-IN" sz="2100"/>
                        <a:t>Rs </a:t>
                      </a:r>
                      <a:r>
                        <a:rPr b="1" lang="en-IN" sz="2100" u="none" cap="none" strike="noStrike"/>
                        <a:t>cr)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4898.69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6230.78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4731.89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4396.48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3006.62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lang="en-IN" sz="2100" u="none" cap="none" strike="noStrike"/>
                        <a:t>4579.24</a:t>
                      </a:r>
                      <a:endParaRPr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lang="en-IN" sz="2100" u="none" cap="none" strike="noStrike"/>
                        <a:t>27843.69</a:t>
                      </a:r>
                      <a:endParaRPr b="1" sz="2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52"/>
          <p:cNvSpPr txBox="1"/>
          <p:nvPr/>
        </p:nvSpPr>
        <p:spPr>
          <a:xfrm>
            <a:off x="241950" y="5032550"/>
            <a:ext cx="11611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number of Beneficiaries till 2019 was 37.76 crores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Average Cost per Beneficiary 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turns out to be  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737.3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 of this policy % of population financially covered increase from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35%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2010 to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83%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2018.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Intangible Benefits</a:t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143250" y="2027700"/>
            <a:ext cx="11746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opening of bank accounts of every individual helps in implementation of other policies like PMJJBY, Atal Pension Yojana, etc.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would reduce the leakages happening in the system due to middle-man and corruption. Ex- Government can effectively use the facility of Direct Benefit Transfer.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the policy benefits weaker sections, it will improve the condition of the unorganized sector of the country.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4185669" y="2921168"/>
            <a:ext cx="38206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406400" y="1601491"/>
            <a:ext cx="10345783" cy="4033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access to banking facilities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Savings Bank Deposit (BSBD) accounts with overdraft facility and RuPay debit card to all households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literacy program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of Credit Guarantee Fund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KEY FEATURES OF PMJDY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781878" y="5017699"/>
            <a:ext cx="804407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https://www.microsave.net/2020/05/06/pradhan-mantri-jan-dhan-yojana-pmjdy-ideas-and-lessons-from-india/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LOGICAL FRAMEWORK ANALYSIS</a:t>
            </a:r>
            <a:endParaRPr/>
          </a:p>
        </p:txBody>
      </p:sp>
      <p:graphicFrame>
        <p:nvGraphicFramePr>
          <p:cNvPr id="248" name="Google Shape;248;p35"/>
          <p:cNvGraphicFramePr/>
          <p:nvPr/>
        </p:nvGraphicFramePr>
        <p:xfrm>
          <a:off x="609598" y="15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{948B763E-484F-4DA1-9F37-B8621623AD81}</a:tableStyleId>
              </a:tblPr>
              <a:tblGrid>
                <a:gridCol w="5247850"/>
                <a:gridCol w="5247850"/>
              </a:tblGrid>
              <a:tr h="389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ACTIVITIES/INPUTS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 hMerge="1"/>
              </a:tr>
              <a:tr h="629775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A) Providing timely and adequate credit to all (Financially Weaker Section)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B) Ensuring access to affordable financial services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Access to bank accounts and debit cards to financially poor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 Ensuring that Bank accounts are active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 Increasing Financial Literacy and credit counselling (with the help of bank Mitras and Financial Literacy Centres)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4) Micro-insurance policies to provide for a risk or insurance coverage to economically vulnerable sections of society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5) Overdraft Facility (Rs. 5000, now increased to Rs. 10000 )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6) Integration with Swavalanbam Scheme to provide unorganized sector pension benefits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35"/>
          <p:cNvSpPr txBox="1"/>
          <p:nvPr/>
        </p:nvSpPr>
        <p:spPr>
          <a:xfrm>
            <a:off x="609598" y="6211669"/>
            <a:ext cx="84151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https://www.pmjdy.gov.in/scheme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LOGICAL FRAMEWORK ANALYSIS</a:t>
            </a:r>
            <a:endParaRPr/>
          </a:p>
        </p:txBody>
      </p:sp>
      <p:graphicFrame>
        <p:nvGraphicFramePr>
          <p:cNvPr id="255" name="Google Shape;255;p36"/>
          <p:cNvGraphicFramePr/>
          <p:nvPr/>
        </p:nvGraphicFramePr>
        <p:xfrm>
          <a:off x="641073" y="16962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{948B763E-484F-4DA1-9F37-B8621623AD81}</a:tableStyleId>
              </a:tblPr>
              <a:tblGrid>
                <a:gridCol w="5033350"/>
                <a:gridCol w="5033350"/>
              </a:tblGrid>
              <a:tr h="3665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 hMerge="1"/>
              </a:tr>
              <a:tr h="592625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People from weaker sections of society get the benefit of formal credit and insurance facilities.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Targeted number of bank accounts &amp; bank branches setup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 Outreach of the policy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 Overall Increase in transactions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4) Growth in the volume of deposits and credits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5) Financial Literacy (Usage of Financial Services)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6) Number of people getting insured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LOGICAL FRAMEWORK ANALYSIS</a:t>
            </a:r>
            <a:endParaRPr/>
          </a:p>
        </p:txBody>
      </p:sp>
      <p:graphicFrame>
        <p:nvGraphicFramePr>
          <p:cNvPr id="261" name="Google Shape;261;p37"/>
          <p:cNvGraphicFramePr/>
          <p:nvPr/>
        </p:nvGraphicFramePr>
        <p:xfrm>
          <a:off x="406399" y="19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{948B763E-484F-4DA1-9F37-B8621623AD81}</a:tableStyleId>
              </a:tblPr>
              <a:tblGrid>
                <a:gridCol w="6034150"/>
              </a:tblGrid>
              <a:tr h="35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65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Increase in usage of technology to make banking more efficient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 Increase in Demand for equipment such as ATM's, Smart-Cards, Biometric devices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 Easy accessibility to policies such as PMJJBY, APY, etc.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4) Expansion of Bank's Size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5) Embracement of Aadhaar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37"/>
          <p:cNvGraphicFramePr/>
          <p:nvPr/>
        </p:nvGraphicFramePr>
        <p:xfrm>
          <a:off x="6679095" y="2499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{948B763E-484F-4DA1-9F37-B8621623AD81}</a:tableStyleId>
              </a:tblPr>
              <a:tblGrid>
                <a:gridCol w="5247850"/>
              </a:tblGrid>
              <a:tr h="3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  <a:tr h="6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Increase in Transparency, hence reduction of corruption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 Foundation of a cashless economy (Digital India)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 Facilitates economic growth by reallocating human resources into a more productive sector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37"/>
          <p:cNvSpPr txBox="1"/>
          <p:nvPr/>
        </p:nvSpPr>
        <p:spPr>
          <a:xfrm>
            <a:off x="1610139" y="6074972"/>
            <a:ext cx="96608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https://journals.pen2print.org/index.php/ijr/article/view/10888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Stakeholder Analysis</a:t>
            </a:r>
            <a:endParaRPr/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992155" y="15003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{F44A5307-2177-4EF2-9DFC-8FD9A090C08E}</a:tableStyleId>
              </a:tblPr>
              <a:tblGrid>
                <a:gridCol w="1060575"/>
                <a:gridCol w="2435300"/>
                <a:gridCol w="2780525"/>
                <a:gridCol w="1371600"/>
                <a:gridCol w="1418250"/>
                <a:gridCol w="1141450"/>
              </a:tblGrid>
              <a:tr h="73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SR.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NAME OF THE GROUP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GROUP INTEREST IN ISSUE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RESOURCES AVAILABLE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CAPACITY TO MOBILIZE RESOURCE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POSITION ON ISSUE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9838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1)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/>
                        <a:t>Department of Financial Services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Implementing and performing a Project Management role in the PMJDY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Political Influence, Information Access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Medium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+2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9494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Acting as a Central Advisory Board to guide other stakeholders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vMerge="1"/>
                <a:tc vMerge="1"/>
                <a:tc vMerge="1"/>
              </a:tr>
              <a:tr h="10241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2)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/>
                        <a:t>RBI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To guide and support banks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Financial Aid, Political Influence, Authority on policy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High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+2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1012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Financial Inclusion Fund (FIF) allocation support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39"/>
          <p:cNvGraphicFramePr/>
          <p:nvPr/>
        </p:nvGraphicFramePr>
        <p:xfrm>
          <a:off x="992155" y="142534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{F44A5307-2177-4EF2-9DFC-8FD9A090C08E}</a:tableStyleId>
              </a:tblPr>
              <a:tblGrid>
                <a:gridCol w="1088575"/>
                <a:gridCol w="2258000"/>
                <a:gridCol w="2780525"/>
                <a:gridCol w="1446250"/>
                <a:gridCol w="1427575"/>
                <a:gridCol w="1206750"/>
              </a:tblGrid>
              <a:tr h="9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SR.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NAME OF THE GROUP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GROUP INTEREST IN ISSUE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RESOURCES AVAILABLE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CAPACITY TO MOBILIZE RESOURCE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POSITION ON ISSUE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121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3)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/>
                        <a:t>NABARD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Monitoring and financial Aid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Financial Aid, Authority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High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+2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7751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4)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/>
                        <a:t>Banks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Expanding Banking facilities to the beneficiaries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Workforce, Credit Resources, Information Access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Medium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+1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13248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Setting up Financial Literacy and Credit Counselling centers.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40"/>
          <p:cNvGraphicFramePr/>
          <p:nvPr/>
        </p:nvGraphicFramePr>
        <p:xfrm>
          <a:off x="509283" y="155854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{F44A5307-2177-4EF2-9DFC-8FD9A090C08E}</a:tableStyleId>
              </a:tblPr>
              <a:tblGrid>
                <a:gridCol w="942900"/>
                <a:gridCol w="2542100"/>
                <a:gridCol w="3769575"/>
                <a:gridCol w="1455575"/>
                <a:gridCol w="1306275"/>
                <a:gridCol w="1157000"/>
              </a:tblGrid>
              <a:tr h="110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SR.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NAME OF THE GROUP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GROUP INTEREST IN ISSUE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RESOURCES AVAILABLE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CAPACITY TO MOBILIZE RESOURCE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POSITION ON ISSUE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12350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5)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/>
                        <a:t>NPCI (National Payments Corporation of India)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Providing necessary technology support to Banks in making USSD based mobile banking a reality.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Technological Infrastructure (Payment platform), Skilled Workforce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High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+1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12536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Support Banks for providing proper operations of RuPay cards.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vMerge="1"/>
                <a:tc vMerge="1"/>
                <a:tc vMerge="1"/>
              </a:tr>
              <a:tr h="4857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6)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/>
                        <a:t>Donor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Utilizing of Tax Money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Media Influence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Low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</a:tr>
              <a:tr h="8172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Dilution of Quality of banking services for them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1300" marL="41300"/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