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JAY\Desktop\fufa%20project\New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JAY\Desktop\fufa%20project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Revenue (in Rs crore)</c:v>
                </c:pt>
              </c:strCache>
            </c:strRef>
          </c:tx>
          <c:invertIfNegative val="0"/>
          <c:cat>
            <c:strRef>
              <c:f>Sheet1!$A$20:$A$24</c:f>
              <c:strCache>
                <c:ptCount val="5"/>
                <c:pt idx="0">
                  <c:v>2014-15</c:v>
                </c:pt>
                <c:pt idx="1">
                  <c:v>2015-16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</c:strCache>
            </c:strRef>
          </c:cat>
          <c:val>
            <c:numRef>
              <c:f>Sheet1!$B$20:$B$24</c:f>
              <c:numCache>
                <c:formatCode>General</c:formatCode>
                <c:ptCount val="5"/>
                <c:pt idx="0">
                  <c:v>1764.26</c:v>
                </c:pt>
                <c:pt idx="1">
                  <c:v>2157.6</c:v>
                </c:pt>
                <c:pt idx="2">
                  <c:v>2509.6799999999998</c:v>
                </c:pt>
                <c:pt idx="3">
                  <c:v>2715.03</c:v>
                </c:pt>
                <c:pt idx="4">
                  <c:v>3072.15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048000"/>
        <c:axId val="69661440"/>
      </c:barChart>
      <c:catAx>
        <c:axId val="6804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Year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9661440"/>
        <c:crosses val="autoZero"/>
        <c:auto val="1"/>
        <c:lblAlgn val="ctr"/>
        <c:lblOffset val="100"/>
        <c:noMultiLvlLbl val="0"/>
      </c:catAx>
      <c:valAx>
        <c:axId val="69661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Rs in crore</a:t>
                </a:r>
              </a:p>
              <a:p>
                <a:pPr>
                  <a:defRPr/>
                </a:pPr>
                <a:endParaRPr lang="en-I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8048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Profits (in Rs crore)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2014-15</c:v>
                </c:pt>
                <c:pt idx="1">
                  <c:v>2015-16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99.06</c:v>
                </c:pt>
                <c:pt idx="1">
                  <c:v>128.09</c:v>
                </c:pt>
                <c:pt idx="2">
                  <c:v>277.37</c:v>
                </c:pt>
                <c:pt idx="3">
                  <c:v>388.75</c:v>
                </c:pt>
                <c:pt idx="4">
                  <c:v>308.41000000000003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43008"/>
        <c:axId val="44509056"/>
      </c:barChart>
      <c:catAx>
        <c:axId val="12443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Years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4509056"/>
        <c:crosses val="autoZero"/>
        <c:auto val="1"/>
        <c:lblAlgn val="ctr"/>
        <c:lblOffset val="100"/>
        <c:noMultiLvlLbl val="0"/>
      </c:catAx>
      <c:valAx>
        <c:axId val="44509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Rs</a:t>
                </a:r>
                <a:r>
                  <a:rPr lang="en-IN" baseline="0"/>
                  <a:t> in crore</a:t>
                </a:r>
              </a:p>
              <a:p>
                <a:pPr>
                  <a:defRPr/>
                </a:pPr>
                <a:endParaRPr lang="en-I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43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Charitable organisations associated: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Venkateshwara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Charitable Trust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Smt. Uttara Devi Charitable &amp; Research Foundations</a:t>
            </a:r>
          </a:p>
          <a:p>
            <a:pPr marL="109728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undertaken by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Employment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Eradicating Hunger, Poverty and Encouraging Sports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Healthcare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 Activities</a:t>
            </a:r>
            <a:endParaRPr lang="en-IN" dirty="0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359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840907"/>
              </p:ext>
            </p:extLst>
          </p:nvPr>
        </p:nvGraphicFramePr>
        <p:xfrm>
          <a:off x="457199" y="1600202"/>
          <a:ext cx="82296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260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Sources of Funds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Particular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Amount (in RS crore)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Share Capital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14.09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Reserves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867.40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Shareholders’ Funds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881.49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Secured loans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203.33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Unsecured loans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77.28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Debt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280.61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Liabilities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1162.10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Funding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61763"/>
              </p:ext>
            </p:extLst>
          </p:nvPr>
        </p:nvGraphicFramePr>
        <p:xfrm>
          <a:off x="304800" y="1524000"/>
          <a:ext cx="8610600" cy="4671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8854"/>
                <a:gridCol w="2864474"/>
                <a:gridCol w="2067272"/>
              </a:tblGrid>
              <a:tr h="567687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Shareholders’ Pattern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15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Category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No. of Shares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315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Promoters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78,01,558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55.38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742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Mutual Funds/Unit Trust of India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878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0.01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742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Financial Institutions/ Banks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25,503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0.18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742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Foreign Institution Investors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1,02,885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315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Private Bodies Corporate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9,85,347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7.00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315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Non-Resident Indians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75,124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0.53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315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Public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50,96,041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36.17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315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1,40,87,336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Funding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Incomes Coupled by Changing Food Habits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the Food Services Market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the Bakery Foods Market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46729"/>
              </p:ext>
            </p:extLst>
          </p:nvPr>
        </p:nvGraphicFramePr>
        <p:xfrm>
          <a:off x="457200" y="1447800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2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Trends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6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declining profit in 2018-19: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input costs of poultry feed 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projects of solvent extraction plant and vegetable oil refinery in Maharashtra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Specific Pathogen Free Eggs capacity by setting up a new production unit.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2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209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CSR Activities</vt:lpstr>
      <vt:lpstr>CSR Activities</vt:lpstr>
      <vt:lpstr>Funding</vt:lpstr>
      <vt:lpstr>Funding</vt:lpstr>
      <vt:lpstr>Revenue Trends</vt:lpstr>
      <vt:lpstr>Revenue Trends</vt:lpstr>
      <vt:lpstr>Operating Profit Trends</vt:lpstr>
      <vt:lpstr>Operating Profit Trends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VIJAY</cp:lastModifiedBy>
  <cp:revision>4</cp:revision>
  <dcterms:created xsi:type="dcterms:W3CDTF">2006-08-16T00:00:00Z</dcterms:created>
  <dcterms:modified xsi:type="dcterms:W3CDTF">2019-11-13T17:30:22Z</dcterms:modified>
</cp:coreProperties>
</file>