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56" r:id="rId2"/>
    <p:sldId id="272" r:id="rId3"/>
    <p:sldId id="260" r:id="rId4"/>
    <p:sldId id="261" r:id="rId5"/>
    <p:sldId id="262" r:id="rId6"/>
    <p:sldId id="263" r:id="rId7"/>
    <p:sldId id="266" r:id="rId8"/>
    <p:sldId id="264" r:id="rId9"/>
    <p:sldId id="265" r:id="rId10"/>
    <p:sldId id="274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8" r:id="rId22"/>
    <p:sldId id="292" r:id="rId23"/>
    <p:sldId id="289" r:id="rId24"/>
    <p:sldId id="301" r:id="rId25"/>
    <p:sldId id="293" r:id="rId26"/>
    <p:sldId id="294" r:id="rId27"/>
    <p:sldId id="295" r:id="rId28"/>
    <p:sldId id="306" r:id="rId29"/>
    <p:sldId id="305" r:id="rId30"/>
    <p:sldId id="314" r:id="rId31"/>
    <p:sldId id="315" r:id="rId32"/>
    <p:sldId id="290" r:id="rId33"/>
    <p:sldId id="291" r:id="rId34"/>
    <p:sldId id="259" r:id="rId35"/>
    <p:sldId id="267" r:id="rId36"/>
    <p:sldId id="268" r:id="rId37"/>
    <p:sldId id="269" r:id="rId38"/>
    <p:sldId id="270" r:id="rId39"/>
    <p:sldId id="271" r:id="rId40"/>
    <p:sldId id="286" r:id="rId41"/>
    <p:sldId id="287" r:id="rId42"/>
    <p:sldId id="298" r:id="rId43"/>
    <p:sldId id="297" r:id="rId44"/>
    <p:sldId id="299" r:id="rId45"/>
    <p:sldId id="300" r:id="rId46"/>
    <p:sldId id="307" r:id="rId47"/>
    <p:sldId id="308" r:id="rId48"/>
    <p:sldId id="309" r:id="rId49"/>
    <p:sldId id="313" r:id="rId50"/>
    <p:sldId id="311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6" autoAdjust="0"/>
    <p:restoredTop sz="94660"/>
  </p:normalViewPr>
  <p:slideViewPr>
    <p:cSldViewPr>
      <p:cViewPr varScale="1">
        <p:scale>
          <a:sx n="69" d="100"/>
          <a:sy n="69" d="100"/>
        </p:scale>
        <p:origin x="-13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JAY\Desktop\fufa%20project\New%20Microsoft%20Excel%20Worksheet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JAY\Desktop\fufa%20project\New%20Microsoft%20Excel%20Workshe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Loans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68A-4FCC-8985-1FEAD98A149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68A-4FCC-8985-1FEAD98A149E}"/>
              </c:ext>
            </c:extLst>
          </c:dPt>
          <c:cat>
            <c:strRef>
              <c:f>Sheet1!$A$2:$A$5</c:f>
              <c:strCache>
                <c:ptCount val="2"/>
                <c:pt idx="0">
                  <c:v>Secured</c:v>
                </c:pt>
                <c:pt idx="1">
                  <c:v>Unsecured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2"/>
                <c:pt idx="0">
                  <c:v>203.33</c:v>
                </c:pt>
                <c:pt idx="1">
                  <c:v>26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B68A-4FCC-8985-1FEAD98A14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Sheet1!$B$19</c:f>
              <c:strCache>
                <c:ptCount val="1"/>
                <c:pt idx="0">
                  <c:v>Revenue (in Rs crore)</c:v>
                </c:pt>
              </c:strCache>
            </c:strRef>
          </c:tx>
          <c:invertIfNegative val="0"/>
          <c:cat>
            <c:strRef>
              <c:f>Sheet1!$A$20:$A$24</c:f>
              <c:strCache>
                <c:ptCount val="5"/>
                <c:pt idx="0">
                  <c:v>2014-15</c:v>
                </c:pt>
                <c:pt idx="1">
                  <c:v>2015-16</c:v>
                </c:pt>
                <c:pt idx="2">
                  <c:v>2016-17</c:v>
                </c:pt>
                <c:pt idx="3">
                  <c:v>2017-18</c:v>
                </c:pt>
                <c:pt idx="4">
                  <c:v>2018-19</c:v>
                </c:pt>
              </c:strCache>
            </c:strRef>
          </c:cat>
          <c:val>
            <c:numRef>
              <c:f>Sheet1!$B$20:$B$24</c:f>
              <c:numCache>
                <c:formatCode>General</c:formatCode>
                <c:ptCount val="5"/>
                <c:pt idx="0">
                  <c:v>1764.26</c:v>
                </c:pt>
                <c:pt idx="1">
                  <c:v>2157.6</c:v>
                </c:pt>
                <c:pt idx="2">
                  <c:v>2509.6799999999998</c:v>
                </c:pt>
                <c:pt idx="3">
                  <c:v>2715.03</c:v>
                </c:pt>
                <c:pt idx="4">
                  <c:v>3072.15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5594368"/>
        <c:axId val="60026880"/>
      </c:barChart>
      <c:catAx>
        <c:axId val="955943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IN"/>
                  <a:t>Year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60026880"/>
        <c:crosses val="autoZero"/>
        <c:auto val="1"/>
        <c:lblAlgn val="ctr"/>
        <c:lblOffset val="100"/>
        <c:noMultiLvlLbl val="0"/>
      </c:catAx>
      <c:valAx>
        <c:axId val="6002688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IN"/>
                  <a:t>Rs in crore</a:t>
                </a:r>
              </a:p>
              <a:p>
                <a:pPr>
                  <a:defRPr/>
                </a:pPr>
                <a:endParaRPr lang="en-IN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55943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600" baseline="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Operating Profits (in Rs crore)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2014-15</c:v>
                </c:pt>
                <c:pt idx="1">
                  <c:v>2015-16</c:v>
                </c:pt>
                <c:pt idx="2">
                  <c:v>2016-17</c:v>
                </c:pt>
                <c:pt idx="3">
                  <c:v>2017-18</c:v>
                </c:pt>
                <c:pt idx="4">
                  <c:v>2018-19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99.06</c:v>
                </c:pt>
                <c:pt idx="1">
                  <c:v>128.09</c:v>
                </c:pt>
                <c:pt idx="2">
                  <c:v>277.37</c:v>
                </c:pt>
                <c:pt idx="3">
                  <c:v>388.75</c:v>
                </c:pt>
                <c:pt idx="4">
                  <c:v>308.41000000000003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0827904"/>
        <c:axId val="100829824"/>
      </c:barChart>
      <c:catAx>
        <c:axId val="1008279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IN"/>
                  <a:t>Years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100829824"/>
        <c:crosses val="autoZero"/>
        <c:auto val="1"/>
        <c:lblAlgn val="ctr"/>
        <c:lblOffset val="100"/>
        <c:noMultiLvlLbl val="0"/>
      </c:catAx>
      <c:valAx>
        <c:axId val="10082982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IN"/>
                  <a:t>Rs</a:t>
                </a:r>
                <a:r>
                  <a:rPr lang="en-IN" baseline="0"/>
                  <a:t> in crore</a:t>
                </a:r>
              </a:p>
              <a:p>
                <a:pPr>
                  <a:defRPr/>
                </a:pPr>
                <a:endParaRPr lang="en-IN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082790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D9BF7-35A7-41BD-871D-627D97CFB15E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18C02-216C-46E4-B5D3-789202D23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436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fdc414959672299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2fdc414959672299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18C02-216C-46E4-B5D3-789202D236AB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583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85" t="16273" r="28931" b="20519"/>
          <a:stretch/>
        </p:blipFill>
        <p:spPr bwMode="auto">
          <a:xfrm>
            <a:off x="0" y="-180764"/>
            <a:ext cx="9144000" cy="70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584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lv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Venky’s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annual report 2018-19 is divided into the following categories: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  <a:p>
            <a:pPr marL="713232" lvl="1" indent="-323850">
              <a:spcBef>
                <a:spcPts val="0"/>
              </a:spcBef>
              <a:buSzPts val="1500"/>
              <a:buChar char="●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Notice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3232" lvl="1" indent="-323850">
              <a:spcBef>
                <a:spcPts val="0"/>
              </a:spcBef>
              <a:buSzPts val="1500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Director's Report</a:t>
            </a:r>
          </a:p>
          <a:p>
            <a:pPr marL="713232" lvl="1" indent="-323850">
              <a:spcBef>
                <a:spcPts val="0"/>
              </a:spcBef>
              <a:buSzPts val="1500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Discussion and Analysis Report</a:t>
            </a:r>
          </a:p>
          <a:p>
            <a:pPr marL="713232" lvl="1" indent="-323850">
              <a:spcBef>
                <a:spcPts val="0"/>
              </a:spcBef>
              <a:buSzPts val="1500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on Corporate Governance</a:t>
            </a:r>
          </a:p>
          <a:p>
            <a:pPr marL="713232" lvl="1" indent="-323850">
              <a:spcBef>
                <a:spcPts val="0"/>
              </a:spcBef>
              <a:buSzPts val="1500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Auditor’s Report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PARTS OF THE ANNUAL REPORT</a:t>
            </a:r>
            <a:endParaRPr lang="en-IN" sz="40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8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FA889292-80DA-41C8-BA1E-6947B8786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029200"/>
          </a:xfrm>
        </p:spPr>
        <p:txBody>
          <a:bodyPr>
            <a:normAutofit/>
          </a:bodyPr>
          <a:lstStyle/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 </a:t>
            </a:r>
            <a:r>
              <a:rPr lang="en-US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Sheet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 sheet is a financial statement that reports a 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company's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assets, liabilities and shareholders' equity at a 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specific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in time, and provides a basis for computing 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rates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return and evaluating its capital structure.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P&amp;L Statement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The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and loss (P&amp;L) statement is a financial 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statement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summarizes the revenues, costs, and 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expenses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incurred during a specified period, usually a 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fiscal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quarter or year.</a:t>
            </a:r>
            <a:endParaRPr lang="en-IN" sz="27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PARTS OF THE ANNUAL REPORT</a:t>
            </a:r>
            <a:endParaRPr lang="en-IN" sz="40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69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"/>
          <p:cNvSpPr txBox="1"/>
          <p:nvPr/>
        </p:nvSpPr>
        <p:spPr>
          <a:xfrm>
            <a:off x="174450" y="1295399"/>
            <a:ext cx="8795100" cy="4594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Cash Flow Statement</a:t>
            </a:r>
            <a:endParaRPr sz="2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The </a:t>
            </a:r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of cash flows, or the cash flow </a:t>
            </a:r>
            <a:r>
              <a:rPr lang="en-I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statement</a:t>
            </a:r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is a financial statement that summarizes the </a:t>
            </a:r>
            <a:r>
              <a:rPr lang="en-I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amount </a:t>
            </a:r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cash and cash equivalents entering and </a:t>
            </a:r>
            <a:r>
              <a:rPr lang="en-I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leaving </a:t>
            </a:r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company.</a:t>
            </a:r>
            <a:endParaRPr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Statement of Changes in Equity</a:t>
            </a:r>
            <a:endParaRPr sz="2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The </a:t>
            </a:r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of changes in equity is a reconciliation of </a:t>
            </a:r>
            <a:r>
              <a:rPr lang="en-I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the </a:t>
            </a:r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beginning and ending balances in a company’s </a:t>
            </a:r>
            <a:r>
              <a:rPr lang="en-I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equity </a:t>
            </a:r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a reporting period.</a:t>
            </a:r>
            <a:endParaRPr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0" y="152400"/>
            <a:ext cx="91440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IN" sz="4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PARTS OF THE ANNUAL REPORT</a:t>
            </a:r>
            <a:endParaRPr lang="en-IN" sz="40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90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4CE18FE-E295-4BA4-B1EA-71A967279250}"/>
              </a:ext>
            </a:extLst>
          </p:cNvPr>
          <p:cNvSpPr/>
          <p:nvPr/>
        </p:nvSpPr>
        <p:spPr>
          <a:xfrm>
            <a:off x="0" y="929917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sz="2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Policies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Dividend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Policy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Responsibility Report</a:t>
            </a: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0" y="152400"/>
            <a:ext cx="91440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IN" sz="4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PARTS OF THE ANNUAL REPORT</a:t>
            </a:r>
            <a:endParaRPr lang="en-IN" sz="40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75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F7105C1-7D1B-4226-897D-12C127F8B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Liquidity ratios are a financial metric that measures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company’s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 to pay its short-term debts.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Liquidity ratios compare a company’s most liquid asset to its short-term liability.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commonly used liquidity ratios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current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ratio, quick ratio and operating cash flow ratio.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8D04DB-887A-4143-B093-8C7A6A525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LIQUIDITY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RATIOS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39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5F2642E-5F4B-40F0-A430-4E18A9172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6707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3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Ratio</a:t>
            </a:r>
            <a:endParaRPr lang="en-US" sz="35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ratio is a liquidity ratio that measures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company's ability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pay short-term obligations or those due within one year.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tells investors and analysts how a company can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maximize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assets on its balance sheet to satisfy its current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debt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payables.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lang="fr-F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Ratio= </a:t>
            </a:r>
            <a:r>
              <a:rPr lang="fr-FR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lang="fr-F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Assets/</a:t>
            </a:r>
            <a:r>
              <a:rPr lang="fr-FR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lang="fr-F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Liabilities</a:t>
            </a:r>
            <a:endParaRPr lang="fr-FR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Ratio = (89,034.84/58,768.30)=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1.515</a:t>
            </a:r>
          </a:p>
          <a:p>
            <a:pPr marL="0" indent="0">
              <a:buNone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Ratio &gt; 1.5 is consider as safe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E88D04DB-887A-4143-B093-8C7A6A525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LIQUIDITY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RATIOS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16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A05A0D2-BBE9-4BAB-90D6-831470154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3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</a:t>
            </a:r>
            <a:r>
              <a:rPr lang="en-US" sz="32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Cashflow</a:t>
            </a:r>
            <a:r>
              <a:rPr lang="en-US" sz="3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Ratio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operating cash flow ratio is a measure of how well current liabilities are covered by the cash flows generated from a company's operations.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Using cash flow as opposed to net income is considered a cleaner or more accurate measure since earnings are more easily manipulated.</a:t>
            </a:r>
          </a:p>
          <a:p>
            <a:pPr marL="0" indent="0">
              <a:buNone/>
            </a:pP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cash flow ratio=Operating cash flow/ Current 					liabilities</a:t>
            </a:r>
          </a:p>
          <a:p>
            <a:pPr marL="0" indent="0">
              <a:buNone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Cash flow ratio=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(15,890.72/58,768.30)=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0.27039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Operating Cash flow ratio&lt;1 then the company generated less cash from operations than is needed to pay off its short-term liabilities, signalling short term problems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682825-7891-42C2-A517-57074E748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169"/>
            <a:ext cx="8229600" cy="1143000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LIQUIDITY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RATIOS</a:t>
            </a:r>
            <a:endParaRPr lang="en-IN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92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059EA65-2DBE-4193-B5C3-248530027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0709"/>
            <a:ext cx="9144000" cy="5894649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3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Quick Ratio</a:t>
            </a:r>
            <a:endParaRPr lang="en-US" sz="35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ratio is an indicator of a company’s short-term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liquidity position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measures a company’s ability to meet its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short-term obligations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its most liquid assets.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acid-test ratio is much lower than the current ratio, it means that a company's current assets are highly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 on inventory.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Quick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ratio= (Current Assets - Inventory - Prepaid Expenses)/</a:t>
            </a:r>
          </a:p>
          <a:p>
            <a:pPr marL="0" indent="0">
              <a:buNone/>
            </a:pP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liabilities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Ratio=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89,034.84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20,883.96 – 0)/58,768.80)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1.1596</a:t>
            </a:r>
          </a:p>
          <a:p>
            <a:pPr marL="0" indent="0">
              <a:buNone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Quick Ratio between 1 and 1.5 is considered good.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7AFE12-1309-41AE-BE8B-CC76956A7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809" y="0"/>
            <a:ext cx="8229600" cy="850708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LIQUIDITY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RATIOS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58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C1E3348-16E9-CB43-B36E-07D5D7EB1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Debtors Turnover Ratio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called as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Receivables Turnover Ratio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shows how quickly the credit sales are converted into the cash. This ratio measures the efficiency of a firm in managing and collecting the credit issued to the customers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Debtors Turnover Ratio = Net Credit Sales/Average Account Receivable.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Account Receivable = (Opening balance of account receivable + Closing balance of account receivable)/2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01CAE2-2407-5A48-AC1E-0952CB81A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5862"/>
            <a:ext cx="8229600" cy="11430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DEBTOR’S TURNOVER RATIO</a:t>
            </a:r>
          </a:p>
        </p:txBody>
      </p:sp>
    </p:spTree>
    <p:extLst>
      <p:ext uri="{BB962C8B-B14F-4D97-AF65-F5344CB8AC3E}">
        <p14:creationId xmlns:p14="http://schemas.microsoft.com/office/powerpoint/2010/main" val="37015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2FC383D-5F76-1D43-B4BE-E77B2B5A6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38200"/>
            <a:ext cx="7886700" cy="53387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Account Receivable  = (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29,542.74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30,554.92 )/2 = 30,048.83 Lakh Rupees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Credit Sales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(we take net sales as net credit sales as we assume all the sales were made on credit) = 304313.51 Lakh Rupees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Venky’s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one of the companies that do not report cash and credit sales separately.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Debtors Turnover Ratio (Mar’ 19)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304313.51/30048.83 =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10.13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9001CAE2-2407-5A48-AC1E-0952CB81A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5862"/>
            <a:ext cx="8229600" cy="11430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DEBTOR’S TURNOVER RATIO</a:t>
            </a:r>
          </a:p>
        </p:txBody>
      </p:sp>
    </p:spTree>
    <p:extLst>
      <p:ext uri="{BB962C8B-B14F-4D97-AF65-F5344CB8AC3E}">
        <p14:creationId xmlns:p14="http://schemas.microsoft.com/office/powerpoint/2010/main" val="160619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05420" y="152400"/>
            <a:ext cx="4333160" cy="206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6" t="24810" r="21669" b="26042"/>
          <a:stretch/>
        </p:blipFill>
        <p:spPr bwMode="auto">
          <a:xfrm>
            <a:off x="0" y="2402574"/>
            <a:ext cx="9144000" cy="4455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301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EC60FFB-9ADB-E245-BD41-A73AF419E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19200"/>
            <a:ext cx="7886700" cy="49577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higher the Ratio the better it is. It must be compared with the firms that have similar business operations and revenue and lie in the same industry.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we would divide the ratio of 10.13 by 365 days to arrive at the average duration. The average accounts receivable turnover in days would be 365 / 10.13 or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36.03 days.</a:t>
            </a:r>
          </a:p>
          <a:p>
            <a:pPr marL="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year Mar’ 19, the industry receivable days were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42.42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Correspondingly the debtors turnover ratio is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8.6.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venky’s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 is better than the industry average as a higher ratio is always better. But not so much high that will push away customers to buy on credit.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9001CAE2-2407-5A48-AC1E-0952CB81A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5862"/>
            <a:ext cx="8229600" cy="11430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DEBTOR’S TURNOVER RATIO</a:t>
            </a:r>
          </a:p>
        </p:txBody>
      </p:sp>
    </p:spTree>
    <p:extLst>
      <p:ext uri="{BB962C8B-B14F-4D97-AF65-F5344CB8AC3E}">
        <p14:creationId xmlns:p14="http://schemas.microsoft.com/office/powerpoint/2010/main" val="81087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68D743D3-7583-4023-9A64-B3B9D5669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on shareholder’s equity shows how much money is returned to owners as a percentage of the money they have invested or retained in the company.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calculated by dividing a company’s earnings after taxes by the total shareholder’s equity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on Equity = Net Income/Average Shareholder’s Equity</a:t>
            </a:r>
          </a:p>
          <a:p>
            <a:pPr marL="109728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A81DFB4B-1C77-443F-9A91-12A9C0EEC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 ON SHAREHOLDER’S EQUITY</a:t>
            </a:r>
            <a:endParaRPr lang="en-IN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8498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does ROE show?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return on shareholders’ equity ratio is used to track a company’s performance over time or to compare businesses within the same industry. The higher the percentage, the more money is being returned to investors.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company’s performance is said to be good if its ROE is greater than the industry’s average ROE.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 ON SHAREHOLDER’S EQUITY</a:t>
            </a:r>
            <a:endParaRPr lang="en-IN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9940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94D5AA0-E43D-4E2E-A978-D4378AFB5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profit and loss statement,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Earnings after tax (EAT) or Net Income 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 17,414.07 lakhs.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balance sheet,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Shareholder’s equity or Total Equity 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 88,149.23 lakhs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Shareholder’s Equity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(17,414.07)/(88,149.23)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19.8%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Industry’s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ROE 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8.7%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ROE of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Venkys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higher than its peers in food industry which is clearly a positive sign.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61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CSR law in Companies Act 2013 , companies with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net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worth of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500 crore or more, or turnover of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1,000 crore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more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net profit of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crore or more were required to spend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per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 of their average profit of the previous three years 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CSR activities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year.</a:t>
            </a: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457200" y="23446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IN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CSR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ACTIVITIES</a:t>
            </a:r>
            <a:endParaRPr lang="en-IN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68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Charitable organisations associated: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Lord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Venkateshwara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Charitable Trust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Smt. Uttara Devi Charitable &amp; Research Foundations</a:t>
            </a:r>
          </a:p>
          <a:p>
            <a:pPr marL="109728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 undertaken by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Venky’s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 and Employment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Eradicating Hunger, Poverty and Encouraging Sports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Promotion of Healthcare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3446"/>
            <a:ext cx="8229600" cy="1143000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CSR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ACTIVITIES</a:t>
            </a:r>
            <a:endParaRPr lang="en-IN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80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4185" y="5862"/>
            <a:ext cx="8229600" cy="1143000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CSR ACTIVITIES</a:t>
            </a:r>
            <a:endParaRPr lang="en-IN" dirty="0">
              <a:solidFill>
                <a:schemeClr val="tx1"/>
              </a:solidFill>
              <a:effectLst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843597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884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5290228"/>
              </p:ext>
            </p:extLst>
          </p:nvPr>
        </p:nvGraphicFramePr>
        <p:xfrm>
          <a:off x="457199" y="1600202"/>
          <a:ext cx="8229600" cy="4343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82600">
                <a:tc gridSpan="2"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Sources of Funds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Particular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Amount (in RS crore)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482600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Share Capital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14.09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482600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Reserves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867.40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482600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Total Shareholders’ Funds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881.49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482600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Secured loans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203.33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482600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Unsecured loans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77.28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482600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Total Debt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280.61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482600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Total Liabilities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1162.10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3446"/>
            <a:ext cx="8229600" cy="1143000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FUNDING</a:t>
            </a:r>
            <a:endParaRPr lang="en-IN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22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3446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IN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DEBT VS EQUITY</a:t>
            </a:r>
            <a:endParaRPr lang="en-IN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Google Shape;72;p14"/>
          <p:cNvGraphicFramePr/>
          <p:nvPr/>
        </p:nvGraphicFramePr>
        <p:xfrm>
          <a:off x="952525" y="2088363"/>
          <a:ext cx="7239000" cy="37489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Debt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Equity</a:t>
                      </a:r>
                      <a:endParaRPr b="1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It involves selling of debt instruments to individuals or investors with a  promise to repay the capital along with interest.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It involves selling the company stock for which the investors gain ownership in the company.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Debt instruments include bonds, bills, debentures and so on.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Equity instruments include preferred stock, common shares and so on.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interest paid is tax deductible.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The dividends paid are not tax deductible.</a:t>
                      </a: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69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3446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IN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DEBT VS EQUITY</a:t>
            </a:r>
            <a:endParaRPr lang="en-IN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Google Shape;7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9825" y="1379750"/>
            <a:ext cx="5357750" cy="305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2550" y="1356200"/>
            <a:ext cx="5260399" cy="3097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0;p15"/>
          <p:cNvSpPr txBox="1"/>
          <p:nvPr/>
        </p:nvSpPr>
        <p:spPr>
          <a:xfrm>
            <a:off x="914400" y="4646700"/>
            <a:ext cx="3612000" cy="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Debt to equity ratio = 0.49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82;p15"/>
          <p:cNvSpPr txBox="1"/>
          <p:nvPr/>
        </p:nvSpPr>
        <p:spPr>
          <a:xfrm>
            <a:off x="4526400" y="4658400"/>
            <a:ext cx="30174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Debt to equity ratio = 0.30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15727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402574"/>
            <a:ext cx="8229600" cy="3604717"/>
          </a:xfrm>
        </p:spPr>
        <p:txBody>
          <a:bodyPr>
            <a:normAutofit/>
          </a:bodyPr>
          <a:lstStyle/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VH group was established in 1971 by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Padmashree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Dr. B.V. Rao. VH group stands for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Venkateshwara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Hatcheries group. Today the group is popularly known the world over as “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Venky’s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 The company produces diversified products like Specific Pathogen Free Eggs, chickens and eggs, broiler and layer breading etc.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337999"/>
            <a:ext cx="4333160" cy="206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9112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66;p13"/>
          <p:cNvGraphicFramePr/>
          <p:nvPr/>
        </p:nvGraphicFramePr>
        <p:xfrm>
          <a:off x="952500" y="1895708"/>
          <a:ext cx="7239000" cy="37489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Secured loans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Unsecured loans</a:t>
                      </a:r>
                      <a:endParaRPr b="1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Loans and advances from banks or subsidiaries or others, obtained by a company after creation of charge on its assets.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Loans and advances from banks or subsidiaries or others, obtained by a company without creation of charge on its assets.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These loans are backed by collateral.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Money which is borrowed without collateral.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They also include debentures.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They also include fixed deposits received from the public.</a:t>
                      </a: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SECURED AND UNSECURED LOANS</a:t>
            </a:r>
          </a:p>
        </p:txBody>
      </p:sp>
    </p:spTree>
    <p:extLst>
      <p:ext uri="{BB962C8B-B14F-4D97-AF65-F5344CB8AC3E}">
        <p14:creationId xmlns:p14="http://schemas.microsoft.com/office/powerpoint/2010/main" val="13396809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1599"/>
            <a:ext cx="7886700" cy="48053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financial year ending on 31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March 2019,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Unsecured loans 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77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(in crores)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secured loans = 203.33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(in crores)</a:t>
            </a:r>
          </a:p>
          <a:p>
            <a:pPr marL="109728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SECURED AND UNSECURED LOANS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4FB404E9-EA53-42C1-9AF5-FA3DED59C0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1840453"/>
              </p:ext>
            </p:extLst>
          </p:nvPr>
        </p:nvGraphicFramePr>
        <p:xfrm>
          <a:off x="3886200" y="3048000"/>
          <a:ext cx="4996898" cy="34515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0799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FE11037-5594-45FF-A71C-8DD01921E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783603"/>
            <a:ext cx="8631702" cy="57719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Inventories position gives the amount of inventory in hand with the company. Its change gives an idea of the company’s consumption and sales over the years.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of Inventory (raw and packing materials) consumed in FY 2017-18=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 169,412.59 lakhs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of Inventory consumed in FY 2018-19=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 206,919.83 lakhs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in cost of inventory consumed 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216,919.83 – 169,412.59 = Rs 47,507.24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change in cost of inventory consumption 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((206,919.83-169,412.59)/ 169,412.59) * 100 =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22.139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8BFE8E-54B8-4FFB-9490-B61B251B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28136"/>
            <a:ext cx="7886700" cy="811739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INVENTORIES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150983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1CC1B2-73E6-45D2-BC48-E71B0A1F7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0677"/>
            <a:ext cx="8458200" cy="6717323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Closing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of Inventories as at 31st March, 2019 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 20,883.96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lakhs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of Inventories as at 31st March, 2018 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 16,220.14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lakhs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in the closing value of inventories =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20,883.96–16,220.14=Rs 4,663.82 lakhs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changes in inventories 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((20,883.96-16,220.14)/ 16,220.14)*100 =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28.753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increase in the closing value of the inventories indicates that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Venky’s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wasn’t able to sell as much as they were expecting in FY 2018-19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018BFE8E-54B8-4FFB-9490-B61B251B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28136"/>
            <a:ext cx="7886700" cy="811739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INVENTORIES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167461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4;p13"/>
          <p:cNvSpPr txBox="1">
            <a:spLocks/>
          </p:cNvSpPr>
          <p:nvPr/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>
              <a:spcBef>
                <a:spcPts val="0"/>
              </a:spcBef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Google Shape;65;p13"/>
          <p:cNvGraphicFramePr/>
          <p:nvPr>
            <p:extLst>
              <p:ext uri="{D42A27DB-BD31-4B8C-83A1-F6EECF244321}">
                <p14:modId xmlns:p14="http://schemas.microsoft.com/office/powerpoint/2010/main" val="2753745540"/>
              </p:ext>
            </p:extLst>
          </p:nvPr>
        </p:nvGraphicFramePr>
        <p:xfrm>
          <a:off x="1017917" y="1656271"/>
          <a:ext cx="7173608" cy="29259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868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868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191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Debt holders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Equity holders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183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Receive a contractual obligation to be repaid their capital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Do not receive any contractual obligation to be repaid their capital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191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Receive fixed interest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Uncertainty of receiving dividends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191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Debt is secured against securities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Equity is not secured against securities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Google Shape;66;p13"/>
          <p:cNvSpPr txBox="1"/>
          <p:nvPr/>
        </p:nvSpPr>
        <p:spPr>
          <a:xfrm>
            <a:off x="311725" y="3995550"/>
            <a:ext cx="8298875" cy="14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lvl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</a:pPr>
            <a:r>
              <a:rPr lang="en" sz="2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Since the risk faced by equity holders is more compared to the debt holders, therefore greater risk brings greater returns and thereby greater cost of owner’s equity </a:t>
            </a:r>
            <a:r>
              <a:rPr lang="en" sz="2400" dirty="0" smtClean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is higher to </a:t>
            </a:r>
            <a:r>
              <a:rPr lang="en" sz="2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cost of debt.</a:t>
            </a:r>
            <a:endParaRPr sz="24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45720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609600" y="241275"/>
            <a:ext cx="8229600" cy="11430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COST OF DEBT AND COST OF OWNER’S EQUITY</a:t>
            </a:r>
            <a:endParaRPr lang="en-IN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15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IN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For </a:t>
            </a:r>
            <a:r>
              <a:rPr lang="en-IN" b="1" dirty="0" err="1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Venky’s</a:t>
            </a:r>
            <a:r>
              <a:rPr lang="en-IN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, in </a:t>
            </a:r>
            <a:r>
              <a:rPr lang="en-IN" b="1" dirty="0" smtClean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2018-19</a:t>
            </a:r>
            <a:r>
              <a:rPr lang="en-IN" dirty="0" smtClean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:</a:t>
            </a:r>
            <a:endParaRPr lang="en-IN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</a:t>
            </a:r>
            <a:r>
              <a:rPr lang="en-IN" b="1" dirty="0" smtClean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Cost </a:t>
            </a:r>
            <a:r>
              <a:rPr lang="en-IN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of debt </a:t>
            </a:r>
            <a:r>
              <a:rPr lang="en-IN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= (Interest expense for 2018-19 * (1-t)) / </a:t>
            </a:r>
            <a:r>
              <a:rPr lang="en-IN" dirty="0" smtClean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			(</a:t>
            </a:r>
            <a:r>
              <a:rPr lang="en-IN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Total debt)</a:t>
            </a:r>
          </a:p>
          <a:p>
            <a:pPr marL="0" lvl="0" indent="0">
              <a:lnSpc>
                <a:spcPct val="115000"/>
              </a:lnSpc>
              <a:spcBef>
                <a:spcPts val="1200"/>
              </a:spcBef>
              <a:buNone/>
            </a:pPr>
            <a:r>
              <a:rPr lang="en-IN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	</a:t>
            </a:r>
            <a:r>
              <a:rPr lang="en-IN" dirty="0" smtClean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	 </a:t>
            </a:r>
            <a:r>
              <a:rPr lang="en-IN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= (3137.74 * (1 – 34.944%)) / </a:t>
            </a:r>
            <a:r>
              <a:rPr lang="en-IN" dirty="0" smtClean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	(</a:t>
            </a:r>
            <a:r>
              <a:rPr lang="en-IN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26761.60)</a:t>
            </a:r>
          </a:p>
          <a:p>
            <a:pPr marL="0" lvl="0" indent="0">
              <a:lnSpc>
                <a:spcPct val="115000"/>
              </a:lnSpc>
              <a:spcBef>
                <a:spcPts val="1200"/>
              </a:spcBef>
              <a:buNone/>
            </a:pPr>
            <a:r>
              <a:rPr lang="en-IN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		</a:t>
            </a:r>
            <a:r>
              <a:rPr lang="en-IN" dirty="0" smtClean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</a:t>
            </a:r>
            <a:r>
              <a:rPr lang="en-IN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=</a:t>
            </a:r>
            <a:r>
              <a:rPr lang="en-IN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7.63%</a:t>
            </a:r>
          </a:p>
          <a:p>
            <a:pPr marL="0" lvl="0" indent="0">
              <a:lnSpc>
                <a:spcPct val="115000"/>
              </a:lnSpc>
              <a:spcBef>
                <a:spcPts val="1200"/>
              </a:spcBef>
              <a:buNone/>
            </a:pPr>
            <a:r>
              <a:rPr lang="en-IN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</a:t>
            </a:r>
            <a:r>
              <a:rPr lang="en-IN" b="1" dirty="0" smtClean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Cost </a:t>
            </a:r>
            <a:r>
              <a:rPr lang="en-IN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of equity </a:t>
            </a:r>
            <a:r>
              <a:rPr lang="en-IN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= (Expected dividends next year / Market </a:t>
            </a:r>
            <a:r>
              <a:rPr lang="en-IN" dirty="0" smtClean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			price</a:t>
            </a:r>
            <a:r>
              <a:rPr lang="en-IN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) + Growth rate in dividends</a:t>
            </a:r>
          </a:p>
          <a:p>
            <a:pPr marL="0" lvl="0" indent="0">
              <a:lnSpc>
                <a:spcPct val="115000"/>
              </a:lnSpc>
              <a:spcBef>
                <a:spcPts val="1200"/>
              </a:spcBef>
              <a:buNone/>
            </a:pPr>
            <a:r>
              <a:rPr lang="en-IN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		</a:t>
            </a:r>
            <a:r>
              <a:rPr lang="en-IN" dirty="0" smtClean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  =((</a:t>
            </a:r>
            <a:r>
              <a:rPr lang="en-IN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8*(1+0.1333))/3249.88) + 0.1333</a:t>
            </a:r>
          </a:p>
          <a:p>
            <a:pPr marL="0" lvl="0" indent="0">
              <a:lnSpc>
                <a:spcPct val="115000"/>
              </a:lnSpc>
              <a:spcBef>
                <a:spcPts val="1200"/>
              </a:spcBef>
              <a:buNone/>
            </a:pPr>
            <a:r>
              <a:rPr lang="en-IN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		</a:t>
            </a:r>
            <a:r>
              <a:rPr lang="en-IN" dirty="0" smtClean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  </a:t>
            </a:r>
            <a:r>
              <a:rPr lang="en-IN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=</a:t>
            </a:r>
            <a:r>
              <a:rPr lang="en-IN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13.61%</a:t>
            </a:r>
          </a:p>
          <a:p>
            <a:pPr marL="0" lvl="0" indent="0">
              <a:spcBef>
                <a:spcPts val="700"/>
              </a:spcBef>
              <a:buNone/>
            </a:pPr>
            <a:endParaRPr lang="en-IN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COST OF DEBT AND COST OF OWNER’S EQUITY</a:t>
            </a:r>
            <a:endParaRPr lang="en-IN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0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79;p15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3400" y="1524000"/>
            <a:ext cx="7620000" cy="3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3446"/>
            <a:ext cx="8229600" cy="1143000"/>
          </a:xfrm>
        </p:spPr>
        <p:txBody>
          <a:bodyPr/>
          <a:lstStyle/>
          <a:p>
            <a:pPr algn="ctr"/>
            <a:r>
              <a:rPr lang="en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ASSET STRUCTURE</a:t>
            </a:r>
            <a:endParaRPr lang="en-IN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05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78;p15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3400" y="1600200"/>
            <a:ext cx="6918029" cy="37638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ASSET STRUCTURE</a:t>
            </a:r>
            <a:endParaRPr lang="en-IN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26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86;p16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200" y="1600200"/>
            <a:ext cx="7315200" cy="41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ASSET STRUCTURE</a:t>
            </a:r>
            <a:endParaRPr lang="en-IN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24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900" lvl="0" indent="-457200">
              <a:spcBef>
                <a:spcPts val="0"/>
              </a:spcBef>
              <a:buSzPts val="1400"/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of current assets is very high in the asset structure of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Venky's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compared to the fixed assets.</a:t>
            </a:r>
          </a:p>
          <a:p>
            <a:pPr marL="596900" lvl="0" indent="-457200">
              <a:spcBef>
                <a:spcPts val="0"/>
              </a:spcBef>
              <a:buSzPts val="1400"/>
              <a:buFont typeface="Wingdings" panose="05000000000000000000" pitchFamily="2" charset="2"/>
              <a:buChar char="Ø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Venky's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involved in the production and sale of day old broiler and layer chicks and it produces poultry products.</a:t>
            </a:r>
          </a:p>
          <a:p>
            <a:pPr marL="596900" lvl="0" indent="-457200">
              <a:spcBef>
                <a:spcPts val="0"/>
              </a:spcBef>
              <a:buSzPts val="1400"/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it has a large inventory and large number of biological assets leading to higher current assets.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862"/>
            <a:ext cx="8229600" cy="1143000"/>
          </a:xfrm>
        </p:spPr>
        <p:txBody>
          <a:bodyPr/>
          <a:lstStyle/>
          <a:p>
            <a:pPr algn="ctr"/>
            <a:r>
              <a:rPr lang="en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ASSET STRUCTURE</a:t>
            </a:r>
            <a:endParaRPr lang="en-IN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31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ANIMAL HEALTHCARE PRODUCTS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 SECURITY PRODUCTS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BIOTECH PRODUCTS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HEALTHCARE PRODUCTS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EGG POWDER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FMCG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VH BREED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SUPPLEMENTS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3446"/>
            <a:ext cx="82296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 PRODUCTS</a:t>
            </a:r>
            <a:endParaRPr lang="en-IN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02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668194B-7576-B441-A591-2BC78A223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Gross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margin is a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assess a company's financial health and business model by revealing the amount of money left over from sales after deducting the cost of goods sold.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Gross profit only includes variable cost and not fixed costs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 of calculating the Gross profit margin is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Gross </a:t>
            </a: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Margin = (Revenue(net sales) – Cost of </a:t>
            </a:r>
            <a:r>
              <a:rPr lang="en-I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Goods </a:t>
            </a: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Sold)/Revenue(net sales)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56CB06-3230-F944-B085-C48D742BF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GROSS PROFIT MARGIN</a:t>
            </a:r>
          </a:p>
        </p:txBody>
      </p:sp>
    </p:spTree>
    <p:extLst>
      <p:ext uri="{BB962C8B-B14F-4D97-AF65-F5344CB8AC3E}">
        <p14:creationId xmlns:p14="http://schemas.microsoft.com/office/powerpoint/2010/main" val="56350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E5CA244-DDDA-F24C-A32C-E011A572E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83894"/>
            <a:ext cx="7886700" cy="55930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Financial Year ending 31</a:t>
            </a:r>
            <a:r>
              <a:rPr lang="en-I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March 2019,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Annual Report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(net Sales)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304313.51 Lakh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Rupees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of Goods Sold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=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2,27,496.79 Lakh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Rupees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Gross Profit = 76,816.72  lakh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rupees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Gross Profit Margin = Gross Profit/Cost of Goods Sold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25.2 %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per industry standard it is not a good gross profit margin. For food industry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50-60% gross profit margin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considered good.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97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3443388"/>
              </p:ext>
            </p:extLst>
          </p:nvPr>
        </p:nvGraphicFramePr>
        <p:xfrm>
          <a:off x="457200" y="1447800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862"/>
            <a:ext cx="8229600" cy="1143000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REVENUE TRENDS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56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178491"/>
          </a:xfrm>
        </p:spPr>
        <p:txBody>
          <a:bodyPr/>
          <a:lstStyle/>
          <a:p>
            <a:pPr marL="109728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Reasons for growth in Revenue Trends:</a:t>
            </a:r>
          </a:p>
          <a:p>
            <a:pPr marL="109728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Incomes and Changing Food Habits of Consumers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Growth in the Food Services Market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in demand of Bakery Products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REVENUE TRENDS</a:t>
            </a:r>
            <a:endParaRPr lang="en-IN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55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9050"/>
            <a:ext cx="8229600" cy="1143000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OPERATING PROFIT TRENDS</a:t>
            </a:r>
            <a:endParaRPr lang="en-IN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48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30891"/>
          </a:xfrm>
        </p:spPr>
        <p:txBody>
          <a:bodyPr/>
          <a:lstStyle/>
          <a:p>
            <a:pPr marL="109728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Reason for decline in profit in 2018-19: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in costs of poultry feed ingredients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Expansion projects of solvent extraction plant and vegetable oil refinery in Maharashtra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Expansion of Specific Pathogen Free Eggs capacity by setting up a new production unit.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OPERATING PROFIT TRENDS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74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cash position represents the amount of cash that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company has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a specific point in time.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cash position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indicator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financial strength and liquidity.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cash position can also be found by looking at a company's free cash flow (FCF).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CASH POSITION</a:t>
            </a:r>
            <a:endParaRPr lang="en-IN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32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IN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CASH POSITION</a:t>
            </a:r>
            <a:endParaRPr lang="en-IN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09" y="1524000"/>
            <a:ext cx="8783182" cy="45868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114300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Cash Flow Statement 2018-19</a:t>
            </a:r>
            <a:endParaRPr lang="en-IN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34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IN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CASH POSITION</a:t>
            </a:r>
            <a:endParaRPr lang="en-IN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3" descr="A picture containing screenshot&#10;&#10;Description automatically generated">
            <a:extLst>
              <a:ext uri="{FF2B5EF4-FFF2-40B4-BE49-F238E27FC236}">
                <a16:creationId xmlns="" xmlns:a16="http://schemas.microsoft.com/office/drawing/2014/main" xmlns:lc="http://schemas.openxmlformats.org/drawingml/2006/lockedCanvas" id="{BA19FF0D-140C-4047-B8BC-3CC7ED788108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0"/>
            <a:ext cx="9144000" cy="40951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6800" y="1443335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Free Cash Flow over past 10 years</a:t>
            </a:r>
          </a:p>
          <a:p>
            <a:pPr algn="ctr"/>
            <a:endParaRPr lang="en-IN" sz="2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89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FCF is not to high nor to low of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venky’s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exceedingly high FCF indicates that the company is not investing in its business properly, such as updating its plant and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equipment</a:t>
            </a:r>
          </a:p>
          <a:p>
            <a:pPr marL="109728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IN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CASH POSITION</a:t>
            </a:r>
            <a:endParaRPr lang="en-IN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66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447800"/>
            <a:ext cx="7533416" cy="47739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862"/>
            <a:ext cx="82296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SEGMENT WISE REVENUE</a:t>
            </a:r>
            <a:endParaRPr lang="en-IN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69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thank you sli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3445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601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SimSun-ExtB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SimSun-ExtB" panose="02010609060101010101" pitchFamily="49" charset="-122"/>
                <a:cs typeface="Times New Roman" panose="02020603050405020304" pitchFamily="18" charset="0"/>
              </a:rPr>
              <a:t>Venkateshwara</a:t>
            </a:r>
            <a:r>
              <a:rPr lang="en-US" dirty="0">
                <a:latin typeface="Times New Roman" panose="02020603050405020304" pitchFamily="18" charset="0"/>
                <a:ea typeface="SimSun-ExtB" panose="02010609060101010101" pitchFamily="49" charset="-122"/>
                <a:cs typeface="Times New Roman" panose="02020603050405020304" pitchFamily="18" charset="0"/>
              </a:rPr>
              <a:t> Hatcheries Pvt. Ltd.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SimSun-ExtB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SimSun-ExtB" panose="02010609060101010101" pitchFamily="49" charset="-122"/>
                <a:cs typeface="Times New Roman" panose="02020603050405020304" pitchFamily="18" charset="0"/>
              </a:rPr>
              <a:t>Venky's</a:t>
            </a:r>
            <a:r>
              <a:rPr lang="en-US" dirty="0">
                <a:latin typeface="Times New Roman" panose="02020603050405020304" pitchFamily="18" charset="0"/>
                <a:ea typeface="SimSun-ExtB" panose="02010609060101010101" pitchFamily="49" charset="-122"/>
                <a:cs typeface="Times New Roman" panose="02020603050405020304" pitchFamily="18" charset="0"/>
              </a:rPr>
              <a:t> (India) Limited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SimSun-ExtB" panose="02010609060101010101" pitchFamily="49" charset="-122"/>
                <a:cs typeface="Times New Roman" panose="02020603050405020304" pitchFamily="18" charset="0"/>
              </a:rPr>
              <a:t> VENCO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SimSun-ExtB" panose="02010609060101010101" pitchFamily="49" charset="-122"/>
                <a:cs typeface="Times New Roman" panose="02020603050405020304" pitchFamily="18" charset="0"/>
              </a:rPr>
              <a:t> VRB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SimSun-ExtB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SimSun-ExtB" panose="02010609060101010101" pitchFamily="49" charset="-122"/>
                <a:cs typeface="Times New Roman" panose="02020603050405020304" pitchFamily="18" charset="0"/>
              </a:rPr>
              <a:t>B.V.Bio</a:t>
            </a:r>
            <a:r>
              <a:rPr lang="en-US" dirty="0">
                <a:latin typeface="Times New Roman" panose="02020603050405020304" pitchFamily="18" charset="0"/>
                <a:ea typeface="SimSun-ExtB" panose="02010609060101010101" pitchFamily="49" charset="-122"/>
                <a:cs typeface="Times New Roman" panose="02020603050405020304" pitchFamily="18" charset="0"/>
              </a:rPr>
              <a:t>-Corp Pvt. Ltd.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SimSun-ExtB" panose="02010609060101010101" pitchFamily="49" charset="-122"/>
                <a:cs typeface="Times New Roman" panose="02020603050405020304" pitchFamily="18" charset="0"/>
              </a:rPr>
              <a:t> Uttara Foods &amp; Feeds Pvt. Ltd.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SimSun-ExtB" panose="02010609060101010101" pitchFamily="49" charset="-122"/>
                <a:cs typeface="Times New Roman" panose="02020603050405020304" pitchFamily="18" charset="0"/>
              </a:rPr>
              <a:t> Uttara </a:t>
            </a:r>
            <a:r>
              <a:rPr lang="en-US" dirty="0" err="1">
                <a:latin typeface="Times New Roman" panose="02020603050405020304" pitchFamily="18" charset="0"/>
                <a:ea typeface="SimSun-ExtB" panose="02010609060101010101" pitchFamily="49" charset="-122"/>
                <a:cs typeface="Times New Roman" panose="02020603050405020304" pitchFamily="18" charset="0"/>
              </a:rPr>
              <a:t>Impex</a:t>
            </a:r>
            <a:r>
              <a:rPr lang="en-US" dirty="0">
                <a:latin typeface="Times New Roman" panose="02020603050405020304" pitchFamily="18" charset="0"/>
                <a:ea typeface="SimSun-ExtB" panose="02010609060101010101" pitchFamily="49" charset="-122"/>
                <a:cs typeface="Times New Roman" panose="02020603050405020304" pitchFamily="18" charset="0"/>
              </a:rPr>
              <a:t> Pvt. Ltd.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SimSun-ExtB" panose="02010609060101010101" pitchFamily="49" charset="-122"/>
                <a:cs typeface="Times New Roman" panose="02020603050405020304" pitchFamily="18" charset="0"/>
              </a:rPr>
              <a:t> Eastern Hatcheries Ltd.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SimSun-ExtB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SimSun-ExtB" panose="02010609060101010101" pitchFamily="49" charset="-122"/>
                <a:cs typeface="Times New Roman" panose="02020603050405020304" pitchFamily="18" charset="0"/>
              </a:rPr>
              <a:t>Venky's</a:t>
            </a:r>
            <a:r>
              <a:rPr lang="en-US" dirty="0">
                <a:latin typeface="Times New Roman" panose="02020603050405020304" pitchFamily="18" charset="0"/>
                <a:ea typeface="SimSun-ExtB" panose="02010609060101010101" pitchFamily="49" charset="-122"/>
                <a:cs typeface="Times New Roman" panose="02020603050405020304" pitchFamily="18" charset="0"/>
              </a:rPr>
              <a:t> Brazil Ltd.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SimSun-ExtB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SimSun-ExtB" panose="02010609060101010101" pitchFamily="49" charset="-122"/>
                <a:cs typeface="Times New Roman" panose="02020603050405020304" pitchFamily="18" charset="0"/>
              </a:rPr>
              <a:t>Venky's</a:t>
            </a:r>
            <a:r>
              <a:rPr lang="en-US" dirty="0">
                <a:latin typeface="Times New Roman" panose="02020603050405020304" pitchFamily="18" charset="0"/>
                <a:ea typeface="SimSun-ExtB" panose="02010609060101010101" pitchFamily="49" charset="-122"/>
                <a:cs typeface="Times New Roman" panose="02020603050405020304" pitchFamily="18" charset="0"/>
              </a:rPr>
              <a:t> London Ltd.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ea typeface="SimSun-ExtB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3446"/>
            <a:ext cx="82296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BUSINESSES</a:t>
            </a:r>
            <a:endParaRPr lang="en-IN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62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 l="1367" t="-1567" r="161" b="1567"/>
          <a:stretch/>
        </p:blipFill>
        <p:spPr bwMode="auto">
          <a:xfrm>
            <a:off x="387928" y="1454727"/>
            <a:ext cx="8431320" cy="441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862"/>
            <a:ext cx="82296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OVERALL GROWTH</a:t>
            </a:r>
            <a:endParaRPr lang="en-IN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04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 l="1486" b="2659"/>
          <a:stretch/>
        </p:blipFill>
        <p:spPr bwMode="auto">
          <a:xfrm>
            <a:off x="803564" y="1066800"/>
            <a:ext cx="7804544" cy="4641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OVERALL GROWTH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80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 l="1511" b="2848"/>
          <a:stretch/>
        </p:blipFill>
        <p:spPr bwMode="auto">
          <a:xfrm>
            <a:off x="803564" y="1219200"/>
            <a:ext cx="7677428" cy="450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OVERALL GROWTH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95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770</TotalTime>
  <Words>1839</Words>
  <Application>Microsoft Office PowerPoint</Application>
  <PresentationFormat>On-screen Show (4:3)</PresentationFormat>
  <Paragraphs>259</Paragraphs>
  <Slides>50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Concourse</vt:lpstr>
      <vt:lpstr>PowerPoint Presentation</vt:lpstr>
      <vt:lpstr>PowerPoint Presentation</vt:lpstr>
      <vt:lpstr>PowerPoint Presentation</vt:lpstr>
      <vt:lpstr>BUSINESS PRODUCTS</vt:lpstr>
      <vt:lpstr>SEGMENT WISE REVENUE</vt:lpstr>
      <vt:lpstr>BUSINESSES</vt:lpstr>
      <vt:lpstr>OVERALL GROWTH</vt:lpstr>
      <vt:lpstr>OVERALL GROWTH</vt:lpstr>
      <vt:lpstr>OVERALL GROWTH</vt:lpstr>
      <vt:lpstr>PARTS OF THE ANNUAL REPORT</vt:lpstr>
      <vt:lpstr>PARTS OF THE ANNUAL REPORT</vt:lpstr>
      <vt:lpstr>PowerPoint Presentation</vt:lpstr>
      <vt:lpstr>PowerPoint Presentation</vt:lpstr>
      <vt:lpstr>LIQUIDITY RATIOS</vt:lpstr>
      <vt:lpstr>LIQUIDITY RATIOS</vt:lpstr>
      <vt:lpstr>LIQUIDITY RATIOS</vt:lpstr>
      <vt:lpstr>LIQUIDITY RATIOS</vt:lpstr>
      <vt:lpstr>DEBTOR’S TURNOVER RATIO</vt:lpstr>
      <vt:lpstr>DEBTOR’S TURNOVER RATIO</vt:lpstr>
      <vt:lpstr>DEBTOR’S TURNOVER RATIO</vt:lpstr>
      <vt:lpstr>RETURN ON SHAREHOLDER’S EQUITY</vt:lpstr>
      <vt:lpstr>RETURN ON SHAREHOLDER’S EQUITY</vt:lpstr>
      <vt:lpstr>PowerPoint Presentation</vt:lpstr>
      <vt:lpstr>PowerPoint Presentation</vt:lpstr>
      <vt:lpstr>CSR ACTIVITIES</vt:lpstr>
      <vt:lpstr>CSR ACTIVITIES</vt:lpstr>
      <vt:lpstr>FUNDING</vt:lpstr>
      <vt:lpstr>DEBT VS EQUITY</vt:lpstr>
      <vt:lpstr>DEBT VS EQUITY</vt:lpstr>
      <vt:lpstr>SECURED AND UNSECURED LOANS</vt:lpstr>
      <vt:lpstr>SECURED AND UNSECURED LOANS</vt:lpstr>
      <vt:lpstr>INVENTORIES POSITION</vt:lpstr>
      <vt:lpstr>INVENTORIES POSITION</vt:lpstr>
      <vt:lpstr>PowerPoint Presentation</vt:lpstr>
      <vt:lpstr>COST OF DEBT AND COST OF OWNER’S EQUITY</vt:lpstr>
      <vt:lpstr>ASSET STRUCTURE</vt:lpstr>
      <vt:lpstr>ASSET STRUCTURE</vt:lpstr>
      <vt:lpstr>ASSET STRUCTURE</vt:lpstr>
      <vt:lpstr>ASSET STRUCTURE</vt:lpstr>
      <vt:lpstr>GROSS PROFIT MARGIN</vt:lpstr>
      <vt:lpstr>PowerPoint Presentation</vt:lpstr>
      <vt:lpstr>REVENUE TRENDS</vt:lpstr>
      <vt:lpstr>REVENUE TRENDS</vt:lpstr>
      <vt:lpstr>OPERATING PROFIT TRENDS</vt:lpstr>
      <vt:lpstr>OPERATING PROFIT TRENDS</vt:lpstr>
      <vt:lpstr>CASH POSITION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</dc:creator>
  <cp:lastModifiedBy>VIJAY</cp:lastModifiedBy>
  <cp:revision>37</cp:revision>
  <dcterms:created xsi:type="dcterms:W3CDTF">2006-08-16T00:00:00Z</dcterms:created>
  <dcterms:modified xsi:type="dcterms:W3CDTF">2019-11-16T12:07:06Z</dcterms:modified>
</cp:coreProperties>
</file>