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1481" r:id="rId5"/>
    <p:sldId id="1243" r:id="rId6"/>
    <p:sldId id="1325" r:id="rId7"/>
    <p:sldId id="143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2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14CC26C-30F3-B147-82A8-71EB65BF5E2F}" name="Guest User" initials="GU" userId="S::urn:spo:anon#f691c825939d3496d161cd2b3b8deae3ad23e13da2db8fba1c3adbe1535f7dd9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1D3F"/>
    <a:srgbClr val="F4F4F4"/>
    <a:srgbClr val="6DBE4D"/>
    <a:srgbClr val="00347E"/>
    <a:srgbClr val="FFFFFF"/>
    <a:srgbClr val="ABE4FF"/>
    <a:srgbClr val="006F4C"/>
    <a:srgbClr val="FF4400"/>
    <a:srgbClr val="5E5E5E"/>
    <a:srgbClr val="ECFF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66"/>
    <p:restoredTop sz="88435"/>
  </p:normalViewPr>
  <p:slideViewPr>
    <p:cSldViewPr snapToGrid="0">
      <p:cViewPr varScale="1">
        <p:scale>
          <a:sx n="74" d="100"/>
          <a:sy n="74" d="100"/>
        </p:scale>
        <p:origin x="749" y="36"/>
      </p:cViewPr>
      <p:guideLst>
        <p:guide orient="horz" pos="4032"/>
        <p:guide pos="208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B653C6-67A8-0354-1AD6-E734048B60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70FD3-C097-88B7-9304-FF99C60F14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E7C93-F068-F145-A3DC-E7B19519FDCB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E0070-A872-CAF2-7FE6-1EF5FC45D4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5885D-BCD8-F92F-05EF-012FE7B4B5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CA0DB-9785-1347-9058-A9FED05C96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39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98AB7-4BF6-3D49-B159-BA4D46902BFF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C2201-914D-AB47-85D4-B334036CBB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043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3DB6A-3737-8DED-8510-A696C777B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C7F741-7D69-C47D-CF4A-823CA17F48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AD03B7-14D8-0AA0-9AB3-A59F292D0E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99410-5A36-A090-4A67-637D1B71A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C2201-914D-AB47-85D4-B334036CBB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250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C2201-914D-AB47-85D4-B334036CBB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34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C2201-914D-AB47-85D4-B334036CBB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88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C2201-914D-AB47-85D4-B334036CBB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2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B4CA-2726-FACA-7E85-D51C2AAAA9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2D715-1B5D-E6C2-5A4F-C64F49892E0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97BC4-0BB0-98C9-F279-860213D7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8BF3-FF50-AF43-A545-C46682D4391A}" type="datetime1">
              <a:rPr lang="en-US" smtClean="0"/>
              <a:t>5/17/2025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2EDEC-3E4C-6654-9AB0-76C4A34C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81BF4-FF4A-F1FE-F951-FFD58EE7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CDBC-BF0F-6A46-8890-13815556B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2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2C8EE-2EEE-0C9C-2185-DA27F8E9F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4017-2AA7-C623-115B-2492290E5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BB86D-83DF-7C83-A9E1-88182AB56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42B3E-7838-A767-39FD-6D068B5D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4678-1DF8-3340-90BD-3F2764A66311}" type="datetime1">
              <a:rPr lang="en-US" smtClean="0"/>
              <a:t>5/17/2025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74A69-2B1F-75AA-0F9D-C1C45ADA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08FB3-9E31-6467-E762-404AF785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CDBC-BF0F-6A46-8890-13815556B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7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711D-7498-82CC-7F1B-0CD3555F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CB1C7-5F99-504B-B009-883D18037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E3BCD-93D6-42FF-5B22-DB34E425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FD6F-3F30-9641-B189-94953FA47450}" type="datetime1">
              <a:rPr lang="en-US" smtClean="0"/>
              <a:t>5/17/2025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A1008-EA64-60B4-79F1-528D03F2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79C1C-CD92-DF54-6CA3-F437D795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CDBC-BF0F-6A46-8890-13815556B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486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E624-4E6F-BA0C-CF8F-184C42CDC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D95D8-CDDD-5141-27FD-86CCE53BD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0B261-3BD3-8164-DCC1-72BC2B7C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1DFD-E32B-EA46-A5E6-BCBE33ABB62B}" type="datetime1">
              <a:rPr lang="en-US" smtClean="0"/>
              <a:t>5/17/2025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9A5A2-C50B-56DD-FB4A-1C87CC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7DD0A-30D6-64FA-7C2E-2EF1D091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CDBC-BF0F-6A46-8890-13815556B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92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2C8EE-2EEE-0C9C-2185-DA27F8E9F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4017-2AA7-C623-115B-2492290E5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BB86D-83DF-7C83-A9E1-88182AB56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42B3E-7838-A767-39FD-6D068B5D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6AF5-DCAC-7E45-8965-38F9BAC0521D}" type="datetime1">
              <a:rPr lang="en-US" smtClean="0"/>
              <a:t>5/17/2025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74A69-2B1F-75AA-0F9D-C1C45ADA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08FB3-9E31-6467-E762-404AF785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CDBC-BF0F-6A46-8890-13815556B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76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A6B5-CA00-8304-00AB-A2F1AFC15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C0208-C00B-879E-3725-D4619E8DA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7793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00604-E227-1048-FB1F-BEA161C75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93671"/>
            <a:ext cx="5157787" cy="3295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59696-C85A-AACE-4930-EB10B0BF7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7793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2EFB1-A2AB-5E16-9EBD-55A64CA14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93669"/>
            <a:ext cx="5183188" cy="3295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F041E-F86C-779B-B68D-C4E64F33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3FD2-B26C-FC4F-85E6-4004F94AB8EE}" type="datetime1">
              <a:rPr lang="en-US" smtClean="0"/>
              <a:t>5/17/2025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F95786-E6C2-C05B-E271-DDDA7B0A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B6F86D-9E68-B5F1-5BA1-8CBBFD5E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CDBC-BF0F-6A46-8890-13815556B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22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455E-3F04-D42C-D653-97BEE8AD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AD87B-108B-9B0A-DED2-CE33497E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7C69-9812-2A41-B7CB-DFAEDC9D763B}" type="datetime1">
              <a:rPr lang="en-US" smtClean="0"/>
              <a:t>5/17/2025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28A46-249F-F638-6CD6-26A52209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9942B-0297-2B26-6A2C-87409FD9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CDBC-BF0F-6A46-8890-13815556B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66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3EB95-89DB-B4FF-67FC-DD29C60A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511C-A5D5-5A4A-8BDE-5DADCB4CA5F0}" type="datetime1">
              <a:rPr lang="en-US" smtClean="0"/>
              <a:t>5/17/2025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3D898-7B73-384A-69D2-1F197691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27B5D-83EE-618F-B46F-BF29EE5B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CDBC-BF0F-6A46-8890-13815556B0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03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rgbClr val="ECFF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E2D0FB-2571-CFE2-0FD7-4189402B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C7CC-80EF-AF4D-AF3A-7DB53CFCEF89}" type="datetime1">
              <a:rPr lang="en-US" smtClean="0"/>
              <a:t>5/17/2025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7802E5-F019-765C-BE26-3C202D3CF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60529-F087-B86B-1564-8B4E6CEE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CDBC-BF0F-6A46-8890-13815556B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7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E2D0FB-2571-CFE2-0FD7-4189402B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472B-4DA6-E94A-BDD9-BDA639229D06}" type="datetime1">
              <a:rPr lang="en-US" smtClean="0"/>
              <a:t>5/17/2025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7802E5-F019-765C-BE26-3C202D3CF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60529-F087-B86B-1564-8B4E6CEE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CDBC-BF0F-6A46-8890-13815556B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606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E2D0FB-2571-CFE2-0FD7-4189402B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28548-68F8-F547-961D-A5111D3BC2EB}" type="datetime1">
              <a:rPr lang="en-US" smtClean="0"/>
              <a:t>5/17/2025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7802E5-F019-765C-BE26-3C202D3CF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60529-F087-B86B-1564-8B4E6CEE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CDBC-BF0F-6A46-8890-13815556B06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F6B6E005-5581-8BB7-1928-CF9550A2D5BF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838200" y="2057400"/>
            <a:ext cx="1828800" cy="18288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4B4500-4457-A353-9C68-2F38E12F59AE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501243" y="2057400"/>
            <a:ext cx="1828800" cy="18288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AF3499EB-12E3-96AF-09AE-850CC020F93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164286" y="2057400"/>
            <a:ext cx="1828800" cy="18288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FB318145-9443-58A4-F32C-F4BDE4E0DABD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838200" y="4206875"/>
            <a:ext cx="1828800" cy="18288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957D26DF-33CB-11E0-23C1-F98E668FE46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01243" y="4206875"/>
            <a:ext cx="1828800" cy="18288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8983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EB8AFBAD-BA68-0FDB-2800-665A7B5E70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551008"/>
            <a:ext cx="10509812" cy="5306992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D6690319-7911-8508-D0EC-697A497E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DFCDBC-BF0F-6A46-8890-13815556B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48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E2D0FB-2571-CFE2-0FD7-4189402B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DCE1-9D4A-4449-9FC9-FB4AF01B1422}" type="datetime1">
              <a:rPr lang="en-US" smtClean="0"/>
              <a:t>5/17/2025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345077F-6B86-F2E8-2A8A-A8A244F7F4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2354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3456-1051-F79C-62F7-87E9DCB9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2280-F89F-68AF-CE87-1A630D94D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D2838-BAC6-10B1-3A8C-898D37E09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C99B3-72DB-C422-EEA9-14404438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C81D-2D0D-9C43-B2E7-30DD8A405541}" type="datetime1">
              <a:rPr lang="en-US" smtClean="0"/>
              <a:t>5/17/2025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5B3B-0C1D-2A61-9A0D-DB7951E5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75AF2-5D66-9402-F505-09FEFAEC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CDBC-BF0F-6A46-8890-13815556B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3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1797-7935-0D06-423F-C41F72343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0167F-08CC-A3AB-7786-90750DBBE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A3724-DA08-0B79-2591-5E6F0B325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46417-A41E-4E8F-B0FD-D1587D83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B13A-74BC-384B-8D5E-058244C75364}" type="datetime1">
              <a:rPr lang="en-US" smtClean="0"/>
              <a:t>5/17/2025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AC469-E076-B984-165E-CD02B389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14AE3-B7A9-4AB6-1B8E-FA8947DF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CDBC-BF0F-6A46-8890-13815556B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96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C74C-2406-DE05-03C6-8CE4B80E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4FDD1-37C7-4B87-6324-A24334104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62CA2-271D-ECA5-24DA-4A080E85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E680-2B28-3C42-8470-9A84AB17789E}" type="datetime1">
              <a:rPr lang="en-US" smtClean="0"/>
              <a:t>5/17/2025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2AAB7-2CCB-5795-09A6-08C946114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95A45-5330-EFFF-1C84-A038A267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CDBC-BF0F-6A46-8890-13815556B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849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6C8F17-6EB1-59C9-D4A9-980795245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DFE18-BDA6-5BF6-D428-DF85E30C6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4321A-7EE3-2C46-A3FF-421BB288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4A18-2CDF-0246-B186-61DACA0AD741}" type="datetime1">
              <a:rPr lang="en-US" smtClean="0"/>
              <a:t>5/17/2025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19501-B32E-BE44-72DE-39AE149B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90C7F-8693-0515-7496-6B2B4885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CDBC-BF0F-6A46-8890-13815556B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2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C18B97C9-5703-D7C0-F318-9A588E2F48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7792" y="0"/>
            <a:ext cx="2604893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673FC7-67CC-D8BA-A907-078360267FA7}"/>
              </a:ext>
            </a:extLst>
          </p:cNvPr>
          <p:cNvSpPr/>
          <p:nvPr userDrawn="1"/>
        </p:nvSpPr>
        <p:spPr>
          <a:xfrm>
            <a:off x="0" y="0"/>
            <a:ext cx="277792" cy="6858000"/>
          </a:xfrm>
          <a:prstGeom prst="rect">
            <a:avLst/>
          </a:prstGeom>
          <a:solidFill>
            <a:srgbClr val="FF4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57162-0CE7-59F9-1851-7C46796E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DFCDBC-BF0F-6A46-8890-13815556B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12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bg>
      <p:bgPr>
        <a:solidFill>
          <a:srgbClr val="006F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C18B97C9-5703-D7C0-F318-9A588E2F48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7792" y="0"/>
            <a:ext cx="2604893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673FC7-67CC-D8BA-A907-078360267FA7}"/>
              </a:ext>
            </a:extLst>
          </p:cNvPr>
          <p:cNvSpPr/>
          <p:nvPr userDrawn="1"/>
        </p:nvSpPr>
        <p:spPr>
          <a:xfrm>
            <a:off x="0" y="0"/>
            <a:ext cx="27779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99AC5-CF93-776F-FFF9-6BC21948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DFCDBC-BF0F-6A46-8890-13815556B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9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673FC7-67CC-D8BA-A907-078360267FA7}"/>
              </a:ext>
            </a:extLst>
          </p:cNvPr>
          <p:cNvSpPr/>
          <p:nvPr userDrawn="1"/>
        </p:nvSpPr>
        <p:spPr>
          <a:xfrm>
            <a:off x="0" y="0"/>
            <a:ext cx="277792" cy="6858000"/>
          </a:xfrm>
          <a:prstGeom prst="rect">
            <a:avLst/>
          </a:prstGeom>
          <a:solidFill>
            <a:srgbClr val="FF4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A0C4FEFB-F8F4-FCA4-EB7C-488B1A92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DFCDBC-BF0F-6A46-8890-13815556B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7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673FC7-67CC-D8BA-A907-078360267FA7}"/>
              </a:ext>
            </a:extLst>
          </p:cNvPr>
          <p:cNvSpPr/>
          <p:nvPr userDrawn="1"/>
        </p:nvSpPr>
        <p:spPr>
          <a:xfrm>
            <a:off x="0" y="0"/>
            <a:ext cx="277792" cy="6858000"/>
          </a:xfrm>
          <a:prstGeom prst="rect">
            <a:avLst/>
          </a:prstGeom>
          <a:solidFill>
            <a:srgbClr val="AB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7C59E6E-DD42-12B2-CEFE-4C246C4C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DFCDBC-BF0F-6A46-8890-13815556B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1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C18B97C9-5703-D7C0-F318-9A588E2F48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7792" y="0"/>
            <a:ext cx="2604893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673FC7-67CC-D8BA-A907-078360267FA7}"/>
              </a:ext>
            </a:extLst>
          </p:cNvPr>
          <p:cNvSpPr/>
          <p:nvPr userDrawn="1"/>
        </p:nvSpPr>
        <p:spPr>
          <a:xfrm>
            <a:off x="0" y="0"/>
            <a:ext cx="277792" cy="6858000"/>
          </a:xfrm>
          <a:prstGeom prst="rect">
            <a:avLst/>
          </a:prstGeom>
          <a:solidFill>
            <a:srgbClr val="ECFF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AB0C0-DC30-3E24-8005-395F2AD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DFCDBC-BF0F-6A46-8890-13815556B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1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47FDF03-2791-CDDE-091F-427B21D6A0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F14DF11-ED77-8CA9-DEBB-A66638006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DFCDBC-BF0F-6A46-8890-13815556B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4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B4CA-2726-FACA-7E85-D51C2AAAA9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48000" y="2003700"/>
            <a:ext cx="6998825" cy="2387600"/>
          </a:xfrm>
        </p:spPr>
        <p:txBody>
          <a:bodyPr anchor="ctr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Chapter Break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2EDEC-3E4C-6654-9AB0-76C4A34C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81BF4-FF4A-F1FE-F951-FFD58EE7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CDBC-BF0F-6A46-8890-13815556B06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20230350-768D-1A07-4436-94267F2A4B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743201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3214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067BF-E370-B2F6-688C-8B9DFE35B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C0CE4-B935-1D59-E345-04707494B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7DEFF-ED32-2A86-8DA9-8D074132D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C4AEE95-B458-8042-97C6-48C4B209648B}" type="datetime1">
              <a:rPr lang="en-US" smtClean="0"/>
              <a:t>5/17/2025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7F6B3-F4F5-320D-FF9F-97E34EEBA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31AC1-4CE8-342B-BE03-F254EC70C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0DFCDBC-BF0F-6A46-8890-13815556B0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8" r:id="rId3"/>
    <p:sldLayoutId id="2147483674" r:id="rId4"/>
    <p:sldLayoutId id="2147483672" r:id="rId5"/>
    <p:sldLayoutId id="2147483673" r:id="rId6"/>
    <p:sldLayoutId id="2147483671" r:id="rId7"/>
    <p:sldLayoutId id="2147483666" r:id="rId8"/>
    <p:sldLayoutId id="2147483661" r:id="rId9"/>
    <p:sldLayoutId id="2147483662" r:id="rId10"/>
    <p:sldLayoutId id="2147483650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69" r:id="rId17"/>
    <p:sldLayoutId id="2147483670" r:id="rId18"/>
    <p:sldLayoutId id="2147483675" r:id="rId19"/>
    <p:sldLayoutId id="2147483663" r:id="rId20"/>
    <p:sldLayoutId id="2147483656" r:id="rId21"/>
    <p:sldLayoutId id="2147483657" r:id="rId22"/>
    <p:sldLayoutId id="2147483658" r:id="rId23"/>
    <p:sldLayoutId id="2147483659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Baskerville" panose="02020502070401020303" pitchFamily="18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1B8C2E-D8F0-EF4D-403A-A3BD670A6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41A33D-78AF-8456-D537-79E8E16A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CDBC-BF0F-6A46-8890-13815556B06D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E6FDA7DF-8DF5-9441-57F0-04E3E28EEF1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DFCDBC-BF0F-6A46-8890-13815556B06D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EA7C28B9-5533-59A4-22E2-D8651145B4A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DFCDBC-BF0F-6A46-8890-13815556B06D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F49E81-5A7C-7B8C-4FF5-BB5D6C00CF52}"/>
              </a:ext>
            </a:extLst>
          </p:cNvPr>
          <p:cNvSpPr txBox="1"/>
          <p:nvPr/>
        </p:nvSpPr>
        <p:spPr>
          <a:xfrm>
            <a:off x="3206189" y="1619994"/>
            <a:ext cx="83983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B1D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Survey Analysis:</a:t>
            </a:r>
          </a:p>
          <a:p>
            <a:r>
              <a:rPr lang="en-US" sz="4000" dirty="0">
                <a:solidFill>
                  <a:srgbClr val="0B1D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Based on Guest Expectations vs. Experiences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303FD4-E8CC-017D-5046-A9C047DE7564}"/>
              </a:ext>
            </a:extLst>
          </p:cNvPr>
          <p:cNvSpPr txBox="1"/>
          <p:nvPr/>
        </p:nvSpPr>
        <p:spPr>
          <a:xfrm>
            <a:off x="3234764" y="3748435"/>
            <a:ext cx="8113852" cy="24006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500" dirty="0">
                <a:solidFill>
                  <a:srgbClr val="0B1D3F"/>
                </a:solidFill>
                <a:latin typeface="Arial"/>
                <a:cs typeface="Arial"/>
              </a:rPr>
              <a:t>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B1D3F"/>
                </a:solidFill>
                <a:latin typeface="Arial"/>
                <a:cs typeface="Arial"/>
              </a:rPr>
              <a:t>Out of 47 guests, 42 responded to both check-in and check-out surveys. *Note: The remaining 5 guests are assumed not to have checked out yet and are therefore excluded from the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B1D3F"/>
                </a:solidFill>
                <a:latin typeface="Arial"/>
                <a:cs typeface="Arial"/>
              </a:rPr>
              <a:t>Each questionnaire included multiple-choice responses from the same 11 entries.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B1D3F"/>
                </a:solidFill>
                <a:latin typeface="Arial"/>
                <a:cs typeface="Arial"/>
              </a:rPr>
              <a:t>Objective: Analyze what persuaded guests to make reservations at the hotel vs. what impressed them after their stay. Evaluate marketing effectiveness and service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B1D3F"/>
                </a:solidFill>
                <a:latin typeface="Arial"/>
                <a:cs typeface="Arial"/>
              </a:rPr>
              <a:t>Data cleaned, one-hot encoded (converted to binary responses), and visualized to extract insights.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E3E38C-4B61-7B30-52BC-2D1FBFAD45DF}"/>
              </a:ext>
            </a:extLst>
          </p:cNvPr>
          <p:cNvSpPr txBox="1"/>
          <p:nvPr/>
        </p:nvSpPr>
        <p:spPr>
          <a:xfrm>
            <a:off x="3313200" y="6400920"/>
            <a:ext cx="52510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B1D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2025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EE6C99-152A-A3C6-46FA-86F6B25A23B1}"/>
              </a:ext>
            </a:extLst>
          </p:cNvPr>
          <p:cNvCxnSpPr>
            <a:cxnSpLocks/>
          </p:cNvCxnSpPr>
          <p:nvPr/>
        </p:nvCxnSpPr>
        <p:spPr>
          <a:xfrm>
            <a:off x="3206188" y="1609915"/>
            <a:ext cx="8113853" cy="0"/>
          </a:xfrm>
          <a:prstGeom prst="line">
            <a:avLst/>
          </a:prstGeom>
          <a:ln w="19050">
            <a:solidFill>
              <a:srgbClr val="0B1D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ool with palm trees and a building&#10;&#10;AI-generated content may be incorrect.">
            <a:extLst>
              <a:ext uri="{FF2B5EF4-FFF2-40B4-BE49-F238E27FC236}">
                <a16:creationId xmlns:a16="http://schemas.microsoft.com/office/drawing/2014/main" id="{072E905B-A2B8-E7A1-1D5C-1BC3281A8D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0000"/>
          <a:stretch/>
        </p:blipFill>
        <p:spPr>
          <a:xfrm>
            <a:off x="278848" y="0"/>
            <a:ext cx="2743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1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AE3080-DD07-BDCE-22D0-623DC61A735E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4F4F4"/>
          </a:solidFill>
          <a:ln>
            <a:solidFill>
              <a:srgbClr val="F4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2B95969-1A62-BCC5-FC6E-4D5829A85671}"/>
              </a:ext>
            </a:extLst>
          </p:cNvPr>
          <p:cNvCxnSpPr>
            <a:cxnSpLocks/>
          </p:cNvCxnSpPr>
          <p:nvPr/>
        </p:nvCxnSpPr>
        <p:spPr>
          <a:xfrm>
            <a:off x="864226" y="1881219"/>
            <a:ext cx="448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96758-A844-4CEF-3D74-61639261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CDBC-BF0F-6A46-8890-13815556B06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CDA0ED-4811-9560-16FC-BE994FE87F6B}"/>
              </a:ext>
            </a:extLst>
          </p:cNvPr>
          <p:cNvSpPr txBox="1"/>
          <p:nvPr/>
        </p:nvSpPr>
        <p:spPr>
          <a:xfrm>
            <a:off x="844953" y="949124"/>
            <a:ext cx="4746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Key Findings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935BD-97FF-F997-E8F6-4AFF01342671}"/>
              </a:ext>
            </a:extLst>
          </p:cNvPr>
          <p:cNvSpPr txBox="1"/>
          <p:nvPr/>
        </p:nvSpPr>
        <p:spPr>
          <a:xfrm>
            <a:off x="6859929" y="695739"/>
            <a:ext cx="4735441" cy="56938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/>
                <a:cs typeface="Arial"/>
              </a:rPr>
              <a:t>Response “Quiet and Restful Environment” Shows a </a:t>
            </a:r>
            <a:r>
              <a:rPr lang="en-US" sz="1400" b="1" dirty="0">
                <a:solidFill>
                  <a:srgbClr val="0B1D3F"/>
                </a:solidFill>
                <a:latin typeface="Arial"/>
                <a:cs typeface="Arial"/>
              </a:rPr>
              <a:t>Strong Positive Impact</a:t>
            </a:r>
          </a:p>
          <a:p>
            <a:pPr lvl="1"/>
            <a:r>
              <a:rPr lang="en-US" sz="1400" dirty="0">
                <a:latin typeface="Arial"/>
                <a:cs typeface="Arial"/>
              </a:rPr>
              <a:t>	- Mentioned by </a:t>
            </a:r>
            <a:r>
              <a:rPr lang="en-US" sz="1400" b="1" dirty="0">
                <a:solidFill>
                  <a:srgbClr val="0B1D3F"/>
                </a:solidFill>
                <a:latin typeface="Arial"/>
                <a:cs typeface="Arial"/>
              </a:rPr>
              <a:t>~78%</a:t>
            </a:r>
            <a:r>
              <a:rPr lang="en-US" sz="1400" dirty="0">
                <a:latin typeface="Arial"/>
                <a:cs typeface="Arial"/>
              </a:rPr>
              <a:t> guests at check-in</a:t>
            </a:r>
          </a:p>
          <a:p>
            <a:pPr lvl="1"/>
            <a:r>
              <a:rPr lang="en-US" sz="1400" dirty="0">
                <a:latin typeface="Arial"/>
                <a:cs typeface="Arial"/>
              </a:rPr>
              <a:t>	- Appreciated by </a:t>
            </a:r>
            <a:r>
              <a:rPr lang="en-US" sz="1400" b="1" dirty="0">
                <a:solidFill>
                  <a:srgbClr val="0B1D3F"/>
                </a:solidFill>
                <a:latin typeface="Arial"/>
                <a:cs typeface="Arial"/>
              </a:rPr>
              <a:t>~76%</a:t>
            </a:r>
            <a:r>
              <a:rPr lang="en-US" sz="1400" dirty="0">
                <a:latin typeface="Arial"/>
                <a:cs typeface="Arial"/>
              </a:rPr>
              <a:t> guests at check-out</a:t>
            </a:r>
          </a:p>
          <a:p>
            <a:pPr lvl="1"/>
            <a:endParaRPr lang="en-US" sz="1400" dirty="0">
              <a:latin typeface="Arial"/>
              <a:cs typeface="Arial"/>
            </a:endParaRPr>
          </a:p>
          <a:p>
            <a:pPr lvl="1"/>
            <a:r>
              <a:rPr lang="en-US" sz="1400" dirty="0">
                <a:latin typeface="Arial"/>
                <a:cs typeface="Arial"/>
              </a:rPr>
              <a:t>*Only a 2% drop indicates a </a:t>
            </a:r>
            <a:r>
              <a:rPr lang="en-US" sz="1400" b="1" dirty="0">
                <a:solidFill>
                  <a:srgbClr val="0B1D3F"/>
                </a:solidFill>
                <a:latin typeface="Arial"/>
                <a:cs typeface="Arial"/>
              </a:rPr>
              <a:t>STRONG SATISFACTION </a:t>
            </a:r>
            <a:r>
              <a:rPr lang="en-US" sz="1400" dirty="0">
                <a:latin typeface="Arial"/>
                <a:cs typeface="Arial"/>
              </a:rPr>
              <a:t>– </a:t>
            </a:r>
            <a:r>
              <a:rPr lang="en-US" sz="1400" u="sng" dirty="0">
                <a:latin typeface="Arial"/>
                <a:cs typeface="Arial"/>
              </a:rPr>
              <a:t>a feature both well-marketed and well-delivered</a:t>
            </a:r>
            <a:endParaRPr lang="en-US" sz="1400" b="1" u="sng" dirty="0">
              <a:solidFill>
                <a:srgbClr val="0B1D3F"/>
              </a:solidFill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/>
                <a:cs typeface="Arial"/>
              </a:rPr>
              <a:t>Responses “Comfortable and Clean Rooms” and “Modern Fitness Facilities” Indicate </a:t>
            </a:r>
            <a:r>
              <a:rPr lang="en-US" sz="1400" b="1" dirty="0">
                <a:solidFill>
                  <a:srgbClr val="0B1D3F"/>
                </a:solidFill>
                <a:latin typeface="Arial"/>
                <a:cs typeface="Arial"/>
              </a:rPr>
              <a:t>Missed Expectations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B1D3F"/>
              </a:solidFill>
              <a:latin typeface="Arial"/>
              <a:cs typeface="Arial"/>
            </a:endParaRPr>
          </a:p>
          <a:p>
            <a:pPr lvl="1"/>
            <a:r>
              <a:rPr lang="en-US" sz="1400" dirty="0">
                <a:latin typeface="Arial"/>
                <a:cs typeface="Arial"/>
              </a:rPr>
              <a:t>- “Comfortable and Clean Rooms”</a:t>
            </a:r>
          </a:p>
          <a:p>
            <a:r>
              <a:rPr lang="en-US" sz="1400" dirty="0">
                <a:latin typeface="Arial"/>
                <a:cs typeface="Arial"/>
              </a:rPr>
              <a:t>	- Mentioned by </a:t>
            </a:r>
            <a:r>
              <a:rPr lang="en-US" sz="1400" b="1" dirty="0">
                <a:solidFill>
                  <a:srgbClr val="0B1D3F"/>
                </a:solidFill>
                <a:latin typeface="Arial"/>
                <a:cs typeface="Arial"/>
              </a:rPr>
              <a:t>~57%</a:t>
            </a:r>
            <a:r>
              <a:rPr lang="en-US" sz="1400" dirty="0">
                <a:latin typeface="Arial"/>
                <a:cs typeface="Arial"/>
              </a:rPr>
              <a:t> guests at check-in</a:t>
            </a:r>
          </a:p>
          <a:p>
            <a:r>
              <a:rPr lang="en-US" sz="1400" dirty="0">
                <a:latin typeface="Arial"/>
                <a:cs typeface="Arial"/>
              </a:rPr>
              <a:t>	- Appreciated by </a:t>
            </a:r>
            <a:r>
              <a:rPr lang="en-US" sz="1400" b="1" dirty="0">
                <a:solidFill>
                  <a:srgbClr val="0B1D3F"/>
                </a:solidFill>
                <a:latin typeface="Arial"/>
                <a:cs typeface="Arial"/>
              </a:rPr>
              <a:t>~23%</a:t>
            </a:r>
            <a:r>
              <a:rPr lang="en-US" sz="1400" dirty="0">
                <a:latin typeface="Arial"/>
                <a:cs typeface="Arial"/>
              </a:rPr>
              <a:t> guests at check-out</a:t>
            </a:r>
          </a:p>
          <a:p>
            <a:pPr lvl="1"/>
            <a:r>
              <a:rPr lang="en-US" sz="1400" dirty="0">
                <a:latin typeface="Arial"/>
                <a:cs typeface="Arial"/>
              </a:rPr>
              <a:t>- “Modern Fitness Facilities”</a:t>
            </a:r>
          </a:p>
          <a:p>
            <a:pPr lvl="1"/>
            <a:r>
              <a:rPr lang="en-US" sz="1400" dirty="0">
                <a:latin typeface="Arial"/>
                <a:cs typeface="Arial"/>
              </a:rPr>
              <a:t>	- Mentioned by </a:t>
            </a:r>
            <a:r>
              <a:rPr lang="en-US" sz="1400" b="1" dirty="0">
                <a:solidFill>
                  <a:srgbClr val="0B1D3F"/>
                </a:solidFill>
                <a:latin typeface="Arial"/>
                <a:cs typeface="Arial"/>
              </a:rPr>
              <a:t>~52%</a:t>
            </a:r>
            <a:r>
              <a:rPr lang="en-US" sz="1400" dirty="0">
                <a:latin typeface="Arial"/>
                <a:cs typeface="Arial"/>
              </a:rPr>
              <a:t> guests at check-in</a:t>
            </a:r>
          </a:p>
          <a:p>
            <a:pPr lvl="1"/>
            <a:r>
              <a:rPr lang="en-US" sz="1400" dirty="0">
                <a:latin typeface="Arial"/>
                <a:cs typeface="Arial"/>
              </a:rPr>
              <a:t>	- Appreciated by </a:t>
            </a:r>
            <a:r>
              <a:rPr lang="en-US" sz="1400" b="1" dirty="0">
                <a:solidFill>
                  <a:srgbClr val="0B1D3F"/>
                </a:solidFill>
                <a:latin typeface="Arial"/>
                <a:cs typeface="Arial"/>
              </a:rPr>
              <a:t>~21%</a:t>
            </a:r>
            <a:r>
              <a:rPr lang="en-US" sz="1400" dirty="0">
                <a:latin typeface="Arial"/>
                <a:cs typeface="Arial"/>
              </a:rPr>
              <a:t> guests at check-out</a:t>
            </a:r>
          </a:p>
          <a:p>
            <a:pPr lvl="1"/>
            <a:endParaRPr lang="en-US" sz="1400" dirty="0">
              <a:latin typeface="Arial"/>
              <a:cs typeface="Arial"/>
            </a:endParaRPr>
          </a:p>
          <a:p>
            <a:pPr lvl="1"/>
            <a:r>
              <a:rPr lang="en-US" sz="1400" dirty="0">
                <a:latin typeface="Arial"/>
                <a:cs typeface="Arial"/>
              </a:rPr>
              <a:t>*Drop of</a:t>
            </a:r>
            <a:r>
              <a:rPr lang="en-US" sz="1400" b="1" dirty="0">
                <a:solidFill>
                  <a:srgbClr val="0B1D3F"/>
                </a:solidFill>
                <a:latin typeface="Arial"/>
                <a:cs typeface="Arial"/>
              </a:rPr>
              <a:t> 34%</a:t>
            </a:r>
            <a:r>
              <a:rPr lang="en-US" sz="1400" dirty="0">
                <a:latin typeface="Arial"/>
                <a:cs typeface="Arial"/>
              </a:rPr>
              <a:t> and </a:t>
            </a:r>
            <a:r>
              <a:rPr lang="en-US" sz="1400" b="1" dirty="0">
                <a:solidFill>
                  <a:srgbClr val="0B1D3F"/>
                </a:solidFill>
                <a:latin typeface="Arial"/>
                <a:cs typeface="Arial"/>
              </a:rPr>
              <a:t>31%, </a:t>
            </a:r>
            <a:r>
              <a:rPr lang="en-US" sz="1400" dirty="0">
                <a:latin typeface="Arial"/>
                <a:cs typeface="Arial"/>
              </a:rPr>
              <a:t>respectively, signals a significant </a:t>
            </a:r>
            <a:r>
              <a:rPr lang="en-US" sz="1400" b="1" dirty="0">
                <a:solidFill>
                  <a:srgbClr val="0B1D3F"/>
                </a:solidFill>
                <a:latin typeface="Arial"/>
                <a:cs typeface="Arial"/>
              </a:rPr>
              <a:t>SERVICE GAP </a:t>
            </a:r>
            <a:r>
              <a:rPr lang="en-US" sz="1400" dirty="0">
                <a:latin typeface="Arial"/>
                <a:cs typeface="Arial"/>
              </a:rPr>
              <a:t>– </a:t>
            </a:r>
            <a:r>
              <a:rPr lang="en-US" sz="1400" u="sng" dirty="0">
                <a:latin typeface="Arial"/>
                <a:cs typeface="Arial"/>
              </a:rPr>
              <a:t>these promoted features require improvement</a:t>
            </a:r>
            <a:endParaRPr lang="en-US" sz="1400" b="1" u="sng" dirty="0">
              <a:solidFill>
                <a:srgbClr val="0B1D3F"/>
              </a:solidFill>
              <a:latin typeface="Arial"/>
              <a:cs typeface="Arial"/>
            </a:endParaRPr>
          </a:p>
          <a:p>
            <a:endParaRPr lang="en-US" sz="1400" b="1" dirty="0">
              <a:solidFill>
                <a:srgbClr val="0B1D3F"/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/>
                <a:cs typeface="Arial"/>
              </a:rPr>
              <a:t>“Fast and Reliable Wi-Fi” and “Delicious Breakfast” Are Appreciated but </a:t>
            </a:r>
            <a:r>
              <a:rPr lang="en-US" sz="1400" b="1" dirty="0">
                <a:solidFill>
                  <a:srgbClr val="0B1D3F"/>
                </a:solidFill>
                <a:latin typeface="Arial"/>
                <a:cs typeface="Arial"/>
              </a:rPr>
              <a:t>Not Marketed Enough</a:t>
            </a:r>
          </a:p>
        </p:txBody>
      </p:sp>
      <p:pic>
        <p:nvPicPr>
          <p:cNvPr id="6" name="Picture 5" descr="A graph of a customer feedback comparison&#10;&#10;AI-generated content may be incorrect.">
            <a:extLst>
              <a:ext uri="{FF2B5EF4-FFF2-40B4-BE49-F238E27FC236}">
                <a16:creationId xmlns:a16="http://schemas.microsoft.com/office/drawing/2014/main" id="{1CBF0B56-4904-C1A2-C7CC-4F8409146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20" y="2195109"/>
            <a:ext cx="5509089" cy="3713767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8794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6806ED-DA7E-5D14-C4D6-EBFDAD7F6426}"/>
              </a:ext>
            </a:extLst>
          </p:cNvPr>
          <p:cNvSpPr/>
          <p:nvPr/>
        </p:nvSpPr>
        <p:spPr>
          <a:xfrm>
            <a:off x="-1" y="1264597"/>
            <a:ext cx="12192001" cy="4824918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28CAE0-6F41-609A-3E91-3E15B6875804}"/>
              </a:ext>
            </a:extLst>
          </p:cNvPr>
          <p:cNvSpPr txBox="1"/>
          <p:nvPr/>
        </p:nvSpPr>
        <p:spPr>
          <a:xfrm>
            <a:off x="775674" y="561509"/>
            <a:ext cx="1071361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dirty="0">
                <a:latin typeface="Arial"/>
                <a:cs typeface="Arial"/>
              </a:rPr>
              <a:t>Recommendations for Hotel Management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E3F009-1D26-BC4A-A9AF-8CF3B310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CDBC-BF0F-6A46-8890-13815556B06D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53B1864-610C-4AD2-8A7E-5C0571F8A354}"/>
              </a:ext>
            </a:extLst>
          </p:cNvPr>
          <p:cNvSpPr/>
          <p:nvPr/>
        </p:nvSpPr>
        <p:spPr>
          <a:xfrm>
            <a:off x="609760" y="1760261"/>
            <a:ext cx="623975" cy="623975"/>
          </a:xfrm>
          <a:prstGeom prst="ellipse">
            <a:avLst/>
          </a:prstGeom>
          <a:solidFill>
            <a:srgbClr val="0B1D3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9DB2BE-C995-9457-B45B-3B57B8C81C5A}"/>
              </a:ext>
            </a:extLst>
          </p:cNvPr>
          <p:cNvSpPr/>
          <p:nvPr/>
        </p:nvSpPr>
        <p:spPr>
          <a:xfrm>
            <a:off x="609760" y="2885055"/>
            <a:ext cx="623975" cy="623975"/>
          </a:xfrm>
          <a:prstGeom prst="ellipse">
            <a:avLst/>
          </a:prstGeom>
          <a:solidFill>
            <a:srgbClr val="0B1D3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705F0B-3CA9-CA9B-C208-350CBDA66236}"/>
              </a:ext>
            </a:extLst>
          </p:cNvPr>
          <p:cNvSpPr/>
          <p:nvPr/>
        </p:nvSpPr>
        <p:spPr>
          <a:xfrm>
            <a:off x="609760" y="4033174"/>
            <a:ext cx="623975" cy="623975"/>
          </a:xfrm>
          <a:prstGeom prst="ellipse">
            <a:avLst/>
          </a:prstGeom>
          <a:solidFill>
            <a:srgbClr val="0B1D3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FFFF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3</a:t>
            </a:r>
            <a:endParaRPr kumimoji="0" lang="en-US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0542A9-513A-2D58-8037-A53FFC68B4C9}"/>
              </a:ext>
            </a:extLst>
          </p:cNvPr>
          <p:cNvSpPr/>
          <p:nvPr/>
        </p:nvSpPr>
        <p:spPr>
          <a:xfrm>
            <a:off x="609761" y="5130275"/>
            <a:ext cx="623975" cy="623975"/>
          </a:xfrm>
          <a:prstGeom prst="ellipse">
            <a:avLst/>
          </a:prstGeom>
          <a:solidFill>
            <a:srgbClr val="0B1D3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FFFF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4</a:t>
            </a:r>
            <a:endParaRPr kumimoji="0" lang="en-US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FF9F16-093F-5985-2FC8-A7E0E93A66B9}"/>
              </a:ext>
            </a:extLst>
          </p:cNvPr>
          <p:cNvCxnSpPr>
            <a:cxnSpLocks/>
          </p:cNvCxnSpPr>
          <p:nvPr/>
        </p:nvCxnSpPr>
        <p:spPr>
          <a:xfrm flipV="1">
            <a:off x="596489" y="2748421"/>
            <a:ext cx="10843476" cy="1"/>
          </a:xfrm>
          <a:prstGeom prst="line">
            <a:avLst/>
          </a:prstGeom>
          <a:noFill/>
          <a:ln w="25400" cap="sq" cmpd="sng" algn="ctr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9D4B51-C6E8-E781-AA0D-D4D91D296772}"/>
              </a:ext>
            </a:extLst>
          </p:cNvPr>
          <p:cNvCxnSpPr>
            <a:cxnSpLocks/>
          </p:cNvCxnSpPr>
          <p:nvPr/>
        </p:nvCxnSpPr>
        <p:spPr>
          <a:xfrm flipV="1">
            <a:off x="596488" y="3802964"/>
            <a:ext cx="10843476" cy="1"/>
          </a:xfrm>
          <a:prstGeom prst="line">
            <a:avLst/>
          </a:prstGeom>
          <a:noFill/>
          <a:ln w="25400" cap="sq" cmpd="sng" algn="ctr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4387A1-E73E-C270-CE9C-E0E08807850D}"/>
              </a:ext>
            </a:extLst>
          </p:cNvPr>
          <p:cNvCxnSpPr>
            <a:cxnSpLocks/>
          </p:cNvCxnSpPr>
          <p:nvPr/>
        </p:nvCxnSpPr>
        <p:spPr>
          <a:xfrm flipV="1">
            <a:off x="596488" y="4927759"/>
            <a:ext cx="10843476" cy="1"/>
          </a:xfrm>
          <a:prstGeom prst="line">
            <a:avLst/>
          </a:prstGeom>
          <a:noFill/>
          <a:ln w="25400" cap="sq" cmpd="sng" algn="ctr">
            <a:solidFill>
              <a:schemeClr val="tx2">
                <a:lumMod val="40000"/>
                <a:lumOff val="60000"/>
              </a:schemeClr>
            </a:solidFill>
            <a:prstDash val="soli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028E28-A844-385F-BDE4-431133B9352B}"/>
              </a:ext>
            </a:extLst>
          </p:cNvPr>
          <p:cNvSpPr txBox="1"/>
          <p:nvPr/>
        </p:nvSpPr>
        <p:spPr>
          <a:xfrm>
            <a:off x="1288146" y="1461397"/>
            <a:ext cx="10151818" cy="117724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Marketing &amp; Messaging: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B1D3F"/>
                </a:solidFill>
                <a:latin typeface="Arial"/>
                <a:cs typeface="Arial"/>
              </a:rPr>
              <a:t>Emphasize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B1D3F"/>
                </a:solidFill>
                <a:latin typeface="Arial"/>
                <a:cs typeface="Arial"/>
              </a:rPr>
              <a:t>“Quiet and Restful Environment”</a:t>
            </a:r>
            <a:r>
              <a:rPr lang="en-US" dirty="0">
                <a:latin typeface="Arial"/>
                <a:cs typeface="Arial"/>
              </a:rPr>
              <a:t> and </a:t>
            </a:r>
            <a:r>
              <a:rPr lang="en-US" b="1" dirty="0">
                <a:solidFill>
                  <a:srgbClr val="0B1D3F"/>
                </a:solidFill>
                <a:latin typeface="Arial"/>
                <a:cs typeface="Arial"/>
              </a:rPr>
              <a:t>“Wi-Fi Reliability”</a:t>
            </a:r>
            <a:r>
              <a:rPr lang="en-US" dirty="0">
                <a:latin typeface="Arial"/>
                <a:cs typeface="Arial"/>
              </a:rPr>
              <a:t> in marketing materials.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B1D3F"/>
                </a:solidFill>
                <a:latin typeface="Arial"/>
                <a:cs typeface="Arial"/>
              </a:rPr>
              <a:t>Reevaluate</a:t>
            </a:r>
            <a:r>
              <a:rPr lang="en-US" dirty="0">
                <a:latin typeface="Arial"/>
                <a:cs typeface="Arial"/>
              </a:rPr>
              <a:t> messaging around </a:t>
            </a:r>
            <a:r>
              <a:rPr lang="en-US" b="1" dirty="0">
                <a:solidFill>
                  <a:srgbClr val="0B1D3F"/>
                </a:solidFill>
                <a:latin typeface="Arial"/>
                <a:cs typeface="Arial"/>
              </a:rPr>
              <a:t>“Comfortable and Clean Rooms” </a:t>
            </a:r>
            <a:r>
              <a:rPr lang="en-US" dirty="0">
                <a:latin typeface="Arial"/>
                <a:cs typeface="Arial"/>
              </a:rPr>
              <a:t>and</a:t>
            </a:r>
            <a:r>
              <a:rPr lang="en-US" b="1" dirty="0">
                <a:solidFill>
                  <a:srgbClr val="0B1D3F"/>
                </a:solidFill>
                <a:latin typeface="Arial"/>
                <a:cs typeface="Arial"/>
              </a:rPr>
              <a:t> “Fitness Facilities”</a:t>
            </a:r>
            <a:r>
              <a:rPr lang="en-US" dirty="0">
                <a:latin typeface="Arial"/>
                <a:cs typeface="Arial"/>
              </a:rPr>
              <a:t> – expectations </a:t>
            </a:r>
            <a:r>
              <a:rPr lang="en-US" b="1" dirty="0">
                <a:solidFill>
                  <a:srgbClr val="0B1D3F"/>
                </a:solidFill>
                <a:latin typeface="Arial"/>
                <a:cs typeface="Arial"/>
              </a:rPr>
              <a:t>do not align</a:t>
            </a:r>
            <a:r>
              <a:rPr lang="en-US" dirty="0">
                <a:latin typeface="Arial"/>
                <a:cs typeface="Arial"/>
              </a:rPr>
              <a:t> with guest experience.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34D084-CBA4-5AC0-BC75-92114610D728}"/>
              </a:ext>
            </a:extLst>
          </p:cNvPr>
          <p:cNvSpPr txBox="1"/>
          <p:nvPr/>
        </p:nvSpPr>
        <p:spPr>
          <a:xfrm>
            <a:off x="1288146" y="2850237"/>
            <a:ext cx="10151818" cy="900246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Operational Improvement: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B1D3F"/>
                </a:solidFill>
                <a:latin typeface="Arial"/>
                <a:cs typeface="Arial"/>
              </a:rPr>
              <a:t>Audit housekeeping protocols</a:t>
            </a:r>
            <a:r>
              <a:rPr lang="en-US" dirty="0">
                <a:latin typeface="Arial"/>
                <a:cs typeface="Arial"/>
              </a:rPr>
              <a:t> to ensure room comfort meets guest expectations.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B1D3F"/>
                </a:solidFill>
                <a:latin typeface="Arial"/>
                <a:cs typeface="Arial"/>
              </a:rPr>
              <a:t>Improve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b="1" dirty="0">
                <a:solidFill>
                  <a:srgbClr val="0B1D3F"/>
                </a:solidFill>
                <a:latin typeface="Arial"/>
                <a:cs typeface="Arial"/>
              </a:rPr>
              <a:t>offerings</a:t>
            </a:r>
            <a:r>
              <a:rPr lang="en-US" dirty="0">
                <a:latin typeface="Arial"/>
                <a:cs typeface="Arial"/>
              </a:rPr>
              <a:t> for “Fitness Facilities”.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8B8A60-3EFD-6DC0-F4D1-89D1D92113C8}"/>
              </a:ext>
            </a:extLst>
          </p:cNvPr>
          <p:cNvSpPr txBox="1"/>
          <p:nvPr/>
        </p:nvSpPr>
        <p:spPr>
          <a:xfrm>
            <a:off x="1288145" y="3895039"/>
            <a:ext cx="10065655" cy="900246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Amplify Hidden Strength: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B1D3F"/>
                </a:solidFill>
                <a:latin typeface="Arial"/>
                <a:cs typeface="Arial"/>
              </a:rPr>
              <a:t>Promote “Fast and Reliable Wi-Fi” </a:t>
            </a:r>
            <a:r>
              <a:rPr lang="en-US" dirty="0">
                <a:latin typeface="Arial"/>
                <a:cs typeface="Arial"/>
              </a:rPr>
              <a:t>and</a:t>
            </a:r>
            <a:r>
              <a:rPr lang="en-US" b="1" dirty="0">
                <a:solidFill>
                  <a:srgbClr val="0B1D3F"/>
                </a:solidFill>
                <a:latin typeface="Arial"/>
                <a:cs typeface="Arial"/>
              </a:rPr>
              <a:t> “Delicious Breakfast”</a:t>
            </a:r>
            <a:r>
              <a:rPr lang="en-US" dirty="0">
                <a:latin typeface="Arial"/>
                <a:cs typeface="Arial"/>
              </a:rPr>
              <a:t> more in ads and messaging – </a:t>
            </a:r>
            <a:r>
              <a:rPr lang="en-US" b="1" dirty="0">
                <a:solidFill>
                  <a:srgbClr val="0B1D3F"/>
                </a:solidFill>
                <a:latin typeface="Arial"/>
                <a:cs typeface="Arial"/>
              </a:rPr>
              <a:t>potential to drive high satisfaction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9654C5-6EB9-FF04-2D72-A93452495453}"/>
              </a:ext>
            </a:extLst>
          </p:cNvPr>
          <p:cNvSpPr txBox="1"/>
          <p:nvPr/>
        </p:nvSpPr>
        <p:spPr>
          <a:xfrm>
            <a:off x="1288146" y="5027331"/>
            <a:ext cx="10151818" cy="900246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Continue Feedback Tracking: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B1D3F"/>
                </a:solidFill>
                <a:latin typeface="Arial"/>
                <a:cs typeface="Arial"/>
              </a:rPr>
              <a:t>Continuously collect guest feedback</a:t>
            </a:r>
            <a:r>
              <a:rPr lang="en-US" dirty="0">
                <a:latin typeface="Arial"/>
                <a:cs typeface="Arial"/>
              </a:rPr>
              <a:t> and </a:t>
            </a:r>
            <a:r>
              <a:rPr lang="en-US" b="1" dirty="0">
                <a:solidFill>
                  <a:srgbClr val="0B1D3F"/>
                </a:solidFill>
                <a:latin typeface="Arial"/>
                <a:cs typeface="Arial"/>
              </a:rPr>
              <a:t>analyze</a:t>
            </a:r>
            <a:r>
              <a:rPr lang="en-US" dirty="0">
                <a:latin typeface="Arial"/>
                <a:cs typeface="Arial"/>
              </a:rPr>
              <a:t> survey data </a:t>
            </a:r>
            <a:r>
              <a:rPr lang="en-US" b="1" dirty="0">
                <a:solidFill>
                  <a:srgbClr val="0B1D3F"/>
                </a:solidFill>
                <a:latin typeface="Arial"/>
                <a:cs typeface="Arial"/>
              </a:rPr>
              <a:t>quarterly</a:t>
            </a:r>
            <a:r>
              <a:rPr lang="en-US" dirty="0">
                <a:latin typeface="Arial"/>
                <a:cs typeface="Arial"/>
              </a:rPr>
              <a:t> to stay aligned with guest expectations</a:t>
            </a:r>
          </a:p>
        </p:txBody>
      </p:sp>
    </p:spTree>
    <p:extLst>
      <p:ext uri="{BB962C8B-B14F-4D97-AF65-F5344CB8AC3E}">
        <p14:creationId xmlns:p14="http://schemas.microsoft.com/office/powerpoint/2010/main" val="206793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D3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61D73A-CBEC-8A13-665A-4D21E9BE0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DDB891-5BD2-ADA3-B3B6-8EBA5FD7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FCDBC-BF0F-6A46-8890-13815556B06D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9E4042F-A0F4-3407-280E-A7BB532D1EE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DFCDBC-BF0F-6A46-8890-13815556B06D}" type="slidenum">
              <a:rPr lang="en-US" smtClean="0">
                <a:solidFill>
                  <a:schemeClr val="bg1"/>
                </a:solidFill>
              </a:rPr>
              <a:pPr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F60D8030-7E10-4AD0-EACF-D9F35A3FED0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DFCDBC-BF0F-6A46-8890-13815556B06D}" type="slidenum">
              <a:rPr lang="en-US" smtClean="0">
                <a:solidFill>
                  <a:schemeClr val="bg1"/>
                </a:solidFill>
              </a:rPr>
              <a:pPr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E3DE8-0EE9-427E-9C96-5315027FB039}"/>
              </a:ext>
            </a:extLst>
          </p:cNvPr>
          <p:cNvSpPr txBox="1"/>
          <p:nvPr/>
        </p:nvSpPr>
        <p:spPr>
          <a:xfrm>
            <a:off x="532437" y="2699799"/>
            <a:ext cx="6863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14424-31F3-5E93-960E-E5A55B2F33EA}"/>
              </a:ext>
            </a:extLst>
          </p:cNvPr>
          <p:cNvSpPr txBox="1"/>
          <p:nvPr/>
        </p:nvSpPr>
        <p:spPr>
          <a:xfrm>
            <a:off x="684836" y="3890270"/>
            <a:ext cx="5251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Viraj Dhane</a:t>
            </a:r>
          </a:p>
        </p:txBody>
      </p:sp>
    </p:spTree>
    <p:extLst>
      <p:ext uri="{BB962C8B-B14F-4D97-AF65-F5344CB8AC3E}">
        <p14:creationId xmlns:p14="http://schemas.microsoft.com/office/powerpoint/2010/main" val="3105454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SG">
      <a:dk1>
        <a:srgbClr val="000000"/>
      </a:dk1>
      <a:lt1>
        <a:srgbClr val="FFFFFF"/>
      </a:lt1>
      <a:dk2>
        <a:srgbClr val="2E2E2E"/>
      </a:dk2>
      <a:lt2>
        <a:srgbClr val="DCD9D4"/>
      </a:lt2>
      <a:accent1>
        <a:srgbClr val="740041"/>
      </a:accent1>
      <a:accent2>
        <a:srgbClr val="EBD7FF"/>
      </a:accent2>
      <a:accent3>
        <a:srgbClr val="FF4400"/>
      </a:accent3>
      <a:accent4>
        <a:srgbClr val="00347E"/>
      </a:accent4>
      <a:accent5>
        <a:srgbClr val="3FE0A7"/>
      </a:accent5>
      <a:accent6>
        <a:srgbClr val="DCDAD5"/>
      </a:accent6>
      <a:hlink>
        <a:srgbClr val="0563C1"/>
      </a:hlink>
      <a:folHlink>
        <a:srgbClr val="FF44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SG_DeckTemplate_080422" id="{BE078F5E-58D1-254B-A9BD-0A7D344D4800}" vid="{82AAD6CE-4076-C644-B265-DEFAC81575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F7572D706BDC4E9DD9B9D8BAB176BE" ma:contentTypeVersion="18" ma:contentTypeDescription="Create a new document." ma:contentTypeScope="" ma:versionID="d12d34f15368640a58b5ee87b20b5f38">
  <xsd:schema xmlns:xsd="http://www.w3.org/2001/XMLSchema" xmlns:xs="http://www.w3.org/2001/XMLSchema" xmlns:p="http://schemas.microsoft.com/office/2006/metadata/properties" xmlns:ns2="02210e8b-d986-4da7-b4f7-b2b276f141d1" xmlns:ns3="2b43acc6-860a-47bc-8f09-f4c419191a89" targetNamespace="http://schemas.microsoft.com/office/2006/metadata/properties" ma:root="true" ma:fieldsID="2b21b6626b9d3eb5bb287205a3cd12ed" ns2:_="" ns3:_="">
    <xsd:import namespace="02210e8b-d986-4da7-b4f7-b2b276f141d1"/>
    <xsd:import namespace="2b43acc6-860a-47bc-8f09-f4c419191a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number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10e8b-d986-4da7-b4f7-b2b276f141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number" ma:index="20" nillable="true" ma:displayName="number" ma:format="Dropdown" ma:internalName="number" ma:percentage="FALSE">
      <xsd:simpleType>
        <xsd:restriction base="dms:Number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21e73a01-b60e-4920-b917-c8cca4f157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43acc6-860a-47bc-8f09-f4c419191a8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b44fd7f1-1df5-4015-a7f4-112fc6dc4242}" ma:internalName="TaxCatchAll" ma:showField="CatchAllData" ma:web="2b43acc6-860a-47bc-8f09-f4c419191a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b43acc6-860a-47bc-8f09-f4c419191a89" xsi:nil="true"/>
    <lcf76f155ced4ddcb4097134ff3c332f xmlns="02210e8b-d986-4da7-b4f7-b2b276f141d1">
      <Terms xmlns="http://schemas.microsoft.com/office/infopath/2007/PartnerControls"/>
    </lcf76f155ced4ddcb4097134ff3c332f>
    <number xmlns="02210e8b-d986-4da7-b4f7-b2b276f141d1" xsi:nil="true"/>
  </documentManagement>
</p:properties>
</file>

<file path=customXml/itemProps1.xml><?xml version="1.0" encoding="utf-8"?>
<ds:datastoreItem xmlns:ds="http://schemas.openxmlformats.org/officeDocument/2006/customXml" ds:itemID="{9F9E3A11-DDFC-431F-BB00-2AB64589A7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406C7F-7729-451D-8F91-09CBE2011E2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02210e8b-d986-4da7-b4f7-b2b276f141d1"/>
    <ds:schemaRef ds:uri="2b43acc6-860a-47bc-8f09-f4c419191a89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B2137C-2ED9-4338-A11F-12C02258CC48}">
  <ds:schemaRefs>
    <ds:schemaRef ds:uri="http://purl.org/dc/elements/1.1/"/>
    <ds:schemaRef ds:uri="http://schemas.openxmlformats.org/package/2006/metadata/core-properties"/>
    <ds:schemaRef ds:uri="http://purl.org/dc/dcmitype/"/>
    <ds:schemaRef ds:uri="02210e8b-d986-4da7-b4f7-b2b276f141d1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2b43acc6-860a-47bc-8f09-f4c419191a89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48660</TotalTime>
  <Words>401</Words>
  <Application>Microsoft Office PowerPoint</Application>
  <PresentationFormat>Widescreen</PresentationFormat>
  <Paragraphs>56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Phillip Morris</dc:creator>
  <cp:keywords/>
  <dc:description/>
  <cp:lastModifiedBy>Viraj Dhane</cp:lastModifiedBy>
  <cp:revision>499</cp:revision>
  <dcterms:created xsi:type="dcterms:W3CDTF">2022-08-07T16:17:30Z</dcterms:created>
  <dcterms:modified xsi:type="dcterms:W3CDTF">2025-05-17T22:02:18Z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0x0101001BF7572D706BDC4E9DD9B9D8BAB176BE</vt:lpwstr>
  </property>
  <property fmtid="{D5CDD505-2E9C-101B-9397-08002B2CF9AE}" pid="3" name="MediaServiceImageTags">
    <vt:lpwstr/>
  </property>
</Properties>
</file>