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EA80E8-F90A-4EF1-ADD8-E98E3E8ABE3B}">
  <a:tblStyle styleId="{E0EA80E8-F90A-4EF1-ADD8-E98E3E8ABE3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81e6762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81e6762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81e6762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81e6762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81e6762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81e6762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81e6762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81e6762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3"/>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57" name="Google Shape;57;p13"/>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58" name="Google Shape;58;p13"/>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59" name="Google Shape;59;p13"/>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60" name="Google Shape;60;p13"/>
          <p:cNvSpPr txBox="1"/>
          <p:nvPr/>
        </p:nvSpPr>
        <p:spPr>
          <a:xfrm>
            <a:off x="3255400" y="2313388"/>
            <a:ext cx="33678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Times New Roman"/>
              <a:ea typeface="Times New Roman"/>
              <a:cs typeface="Times New Roman"/>
              <a:sym typeface="Times New Roman"/>
            </a:endParaRPr>
          </a:p>
        </p:txBody>
      </p:sp>
      <p:sp>
        <p:nvSpPr>
          <p:cNvPr id="61" name="Google Shape;61;p13"/>
          <p:cNvSpPr txBox="1"/>
          <p:nvPr/>
        </p:nvSpPr>
        <p:spPr>
          <a:xfrm>
            <a:off x="221775" y="2939750"/>
            <a:ext cx="3618900" cy="1124700"/>
          </a:xfrm>
          <a:prstGeom prst="rect">
            <a:avLst/>
          </a:prstGeom>
          <a:noFill/>
          <a:ln>
            <a:noFill/>
          </a:ln>
        </p:spPr>
        <p:txBody>
          <a:bodyPr anchorCtr="0" anchor="t" bIns="91425" lIns="91425" spcFirstLastPara="1" rIns="91425" wrap="square" tIns="91425">
            <a:noAutofit/>
          </a:bodyPr>
          <a:lstStyle/>
          <a:p>
            <a:pPr indent="0" lvl="0" marL="0" marR="0" rtl="0" algn="just">
              <a:lnSpc>
                <a:spcPct val="80000"/>
              </a:lnSpc>
              <a:spcBef>
                <a:spcPts val="0"/>
              </a:spcBef>
              <a:spcAft>
                <a:spcPts val="0"/>
              </a:spcAft>
              <a:buClr>
                <a:schemeClr val="dk1"/>
              </a:buClr>
              <a:buSzPts val="935"/>
              <a:buFont typeface="Arial"/>
              <a:buNone/>
            </a:pPr>
            <a:r>
              <a:rPr b="0" i="0" lang="en" sz="1729" u="sng" cap="none" strike="noStrike">
                <a:solidFill>
                  <a:srgbClr val="CC0000"/>
                </a:solidFill>
                <a:latin typeface="Times New Roman"/>
                <a:ea typeface="Times New Roman"/>
                <a:cs typeface="Times New Roman"/>
                <a:sym typeface="Times New Roman"/>
              </a:rPr>
              <a:t>Group Members :</a:t>
            </a:r>
            <a:endParaRPr b="0" i="0" sz="1729" u="sng" cap="none" strike="noStrike">
              <a:solidFill>
                <a:srgbClr val="CC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chemeClr val="dk1"/>
              </a:buClr>
              <a:buSzPts val="935"/>
              <a:buFont typeface="Arial"/>
              <a:buNone/>
            </a:pPr>
            <a:r>
              <a:t/>
            </a:r>
            <a:endParaRPr b="0" i="0" sz="1729" u="sng" cap="none" strike="noStrike">
              <a:solidFill>
                <a:srgbClr val="CC0000"/>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chemeClr val="dk1"/>
              </a:buClr>
              <a:buSzPts val="935"/>
              <a:buFont typeface="Arial"/>
              <a:buNone/>
            </a:pPr>
            <a:r>
              <a:rPr b="0" i="0" lang="en" sz="1729" u="none" cap="none" strike="noStrike">
                <a:solidFill>
                  <a:schemeClr val="dk1"/>
                </a:solidFill>
                <a:latin typeface="Times New Roman"/>
                <a:ea typeface="Times New Roman"/>
                <a:cs typeface="Times New Roman"/>
                <a:sym typeface="Times New Roman"/>
              </a:rPr>
              <a:t>LYIT - </a:t>
            </a:r>
            <a:r>
              <a:rPr lang="en" sz="1729">
                <a:solidFill>
                  <a:schemeClr val="dk1"/>
                </a:solidFill>
                <a:latin typeface="Times New Roman"/>
                <a:ea typeface="Times New Roman"/>
                <a:cs typeface="Times New Roman"/>
                <a:sym typeface="Times New Roman"/>
              </a:rPr>
              <a:t>35</a:t>
            </a:r>
            <a:r>
              <a:rPr b="0" i="0" lang="en" sz="1729" u="none" cap="none" strike="noStrike">
                <a:solidFill>
                  <a:schemeClr val="dk1"/>
                </a:solidFill>
                <a:latin typeface="Times New Roman"/>
                <a:ea typeface="Times New Roman"/>
                <a:cs typeface="Times New Roman"/>
                <a:sym typeface="Times New Roman"/>
              </a:rPr>
              <a:t> - </a:t>
            </a:r>
            <a:r>
              <a:rPr lang="en" sz="1729">
                <a:solidFill>
                  <a:schemeClr val="dk1"/>
                </a:solidFill>
                <a:latin typeface="Times New Roman"/>
                <a:ea typeface="Times New Roman"/>
                <a:cs typeface="Times New Roman"/>
                <a:sym typeface="Times New Roman"/>
              </a:rPr>
              <a:t>Burhanuddin Dilshad</a:t>
            </a:r>
            <a:endParaRPr b="0" i="0" sz="1729" u="none" cap="none" strike="noStrike">
              <a:solidFill>
                <a:schemeClr val="dk1"/>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chemeClr val="dk1"/>
              </a:buClr>
              <a:buSzPts val="935"/>
              <a:buFont typeface="Arial"/>
              <a:buNone/>
            </a:pPr>
            <a:r>
              <a:rPr b="0" i="0" lang="en" sz="1729" u="none" cap="none" strike="noStrike">
                <a:solidFill>
                  <a:schemeClr val="dk1"/>
                </a:solidFill>
                <a:latin typeface="Times New Roman"/>
                <a:ea typeface="Times New Roman"/>
                <a:cs typeface="Times New Roman"/>
                <a:sym typeface="Times New Roman"/>
              </a:rPr>
              <a:t>LYIT - </a:t>
            </a:r>
            <a:r>
              <a:rPr lang="en" sz="1729">
                <a:solidFill>
                  <a:schemeClr val="dk1"/>
                </a:solidFill>
                <a:latin typeface="Times New Roman"/>
                <a:ea typeface="Times New Roman"/>
                <a:cs typeface="Times New Roman"/>
                <a:sym typeface="Times New Roman"/>
              </a:rPr>
              <a:t>37</a:t>
            </a:r>
            <a:r>
              <a:rPr b="0" i="0" lang="en" sz="1729" u="none" cap="none" strike="noStrike">
                <a:solidFill>
                  <a:schemeClr val="dk1"/>
                </a:solidFill>
                <a:latin typeface="Times New Roman"/>
                <a:ea typeface="Times New Roman"/>
                <a:cs typeface="Times New Roman"/>
                <a:sym typeface="Times New Roman"/>
              </a:rPr>
              <a:t> - </a:t>
            </a:r>
            <a:r>
              <a:rPr lang="en" sz="1729">
                <a:solidFill>
                  <a:schemeClr val="dk1"/>
                </a:solidFill>
                <a:latin typeface="Times New Roman"/>
                <a:ea typeface="Times New Roman"/>
                <a:cs typeface="Times New Roman"/>
                <a:sym typeface="Times New Roman"/>
              </a:rPr>
              <a:t>Viraj Gholap</a:t>
            </a:r>
            <a:endParaRPr b="0" i="0" sz="1729" u="none" cap="none" strike="noStrike">
              <a:solidFill>
                <a:schemeClr val="dk1"/>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chemeClr val="dk1"/>
              </a:buClr>
              <a:buSzPts val="935"/>
              <a:buFont typeface="Arial"/>
              <a:buNone/>
            </a:pPr>
            <a:r>
              <a:rPr b="0" i="0" lang="en" sz="1729" u="none" cap="none" strike="noStrike">
                <a:solidFill>
                  <a:schemeClr val="dk1"/>
                </a:solidFill>
                <a:latin typeface="Times New Roman"/>
                <a:ea typeface="Times New Roman"/>
                <a:cs typeface="Times New Roman"/>
                <a:sym typeface="Times New Roman"/>
              </a:rPr>
              <a:t>LYIT - </a:t>
            </a:r>
            <a:r>
              <a:rPr lang="en" sz="1729">
                <a:solidFill>
                  <a:schemeClr val="dk1"/>
                </a:solidFill>
                <a:latin typeface="Times New Roman"/>
                <a:ea typeface="Times New Roman"/>
                <a:cs typeface="Times New Roman"/>
                <a:sym typeface="Times New Roman"/>
              </a:rPr>
              <a:t>48</a:t>
            </a:r>
            <a:r>
              <a:rPr b="0" i="0" lang="en" sz="1729" u="none" cap="none" strike="noStrike">
                <a:solidFill>
                  <a:schemeClr val="dk1"/>
                </a:solidFill>
                <a:latin typeface="Times New Roman"/>
                <a:ea typeface="Times New Roman"/>
                <a:cs typeface="Times New Roman"/>
                <a:sym typeface="Times New Roman"/>
              </a:rPr>
              <a:t> - </a:t>
            </a:r>
            <a:r>
              <a:rPr lang="en" sz="1729">
                <a:solidFill>
                  <a:schemeClr val="dk1"/>
                </a:solidFill>
                <a:latin typeface="Times New Roman"/>
                <a:ea typeface="Times New Roman"/>
                <a:cs typeface="Times New Roman"/>
                <a:sym typeface="Times New Roman"/>
              </a:rPr>
              <a:t>Samridh Gupta</a:t>
            </a:r>
            <a:endParaRPr b="0" i="0" sz="1729" u="none" cap="none" strike="noStrike">
              <a:solidFill>
                <a:schemeClr val="dk1"/>
              </a:solidFill>
              <a:latin typeface="Times New Roman"/>
              <a:ea typeface="Times New Roman"/>
              <a:cs typeface="Times New Roman"/>
              <a:sym typeface="Times New Roman"/>
            </a:endParaRPr>
          </a:p>
        </p:txBody>
      </p:sp>
      <p:sp>
        <p:nvSpPr>
          <p:cNvPr id="62" name="Google Shape;62;p13"/>
          <p:cNvSpPr txBox="1"/>
          <p:nvPr/>
        </p:nvSpPr>
        <p:spPr>
          <a:xfrm>
            <a:off x="4572000" y="3319425"/>
            <a:ext cx="4174800" cy="660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100"/>
              <a:buFont typeface="Arial"/>
              <a:buNone/>
            </a:pPr>
            <a:r>
              <a:rPr b="0" i="0" lang="en" sz="1800" u="sng" cap="none" strike="noStrike">
                <a:solidFill>
                  <a:srgbClr val="CC0000"/>
                </a:solidFill>
                <a:latin typeface="Times New Roman"/>
                <a:ea typeface="Times New Roman"/>
                <a:cs typeface="Times New Roman"/>
                <a:sym typeface="Times New Roman"/>
              </a:rPr>
              <a:t>Project Guided by </a:t>
            </a:r>
            <a:r>
              <a:rPr lang="en" sz="1800" u="sng">
                <a:solidFill>
                  <a:srgbClr val="CC0000"/>
                </a:solidFill>
                <a:latin typeface="Times New Roman"/>
                <a:ea typeface="Times New Roman"/>
                <a:cs typeface="Times New Roman"/>
                <a:sym typeface="Times New Roman"/>
              </a:rPr>
              <a:t>:</a:t>
            </a:r>
            <a:r>
              <a:rPr b="0" i="0" lang="en" sz="1800" u="none" cap="none" strike="noStrike">
                <a:solidFill>
                  <a:srgbClr val="CC0000"/>
                </a:solidFill>
                <a:latin typeface="Times New Roman"/>
                <a:ea typeface="Times New Roman"/>
                <a:cs typeface="Times New Roman"/>
                <a:sym typeface="Times New Roman"/>
              </a:rPr>
              <a:t>-</a:t>
            </a:r>
            <a:r>
              <a:rPr b="0" i="0" lang="en" sz="1800" u="none" cap="none" strike="noStrike">
                <a:solidFill>
                  <a:srgbClr val="000000"/>
                </a:solidFill>
                <a:latin typeface="Times New Roman"/>
                <a:ea typeface="Times New Roman"/>
                <a:cs typeface="Times New Roman"/>
                <a:sym typeface="Times New Roman"/>
              </a:rPr>
              <a:t> Prof. Vijaya Pinjarkar</a:t>
            </a:r>
            <a:endParaRPr b="0" i="0" sz="1800" u="none" cap="none" strike="noStrike">
              <a:solidFill>
                <a:srgbClr val="000000"/>
              </a:solidFill>
              <a:latin typeface="Times New Roman"/>
              <a:ea typeface="Times New Roman"/>
              <a:cs typeface="Times New Roman"/>
              <a:sym typeface="Times New Roman"/>
            </a:endParaRPr>
          </a:p>
        </p:txBody>
      </p:sp>
      <p:sp>
        <p:nvSpPr>
          <p:cNvPr id="63" name="Google Shape;63;p13"/>
          <p:cNvSpPr txBox="1"/>
          <p:nvPr/>
        </p:nvSpPr>
        <p:spPr>
          <a:xfrm>
            <a:off x="651150" y="1617963"/>
            <a:ext cx="7841700" cy="12819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000"/>
              <a:buFont typeface="Arial"/>
              <a:buNone/>
            </a:pPr>
            <a:r>
              <a:rPr b="1" lang="en" sz="3000">
                <a:solidFill>
                  <a:srgbClr val="CC0000"/>
                </a:solidFill>
                <a:highlight>
                  <a:schemeClr val="lt1"/>
                </a:highlight>
                <a:latin typeface="Times New Roman"/>
                <a:ea typeface="Times New Roman"/>
                <a:cs typeface="Times New Roman"/>
                <a:sym typeface="Times New Roman"/>
              </a:rPr>
              <a:t>Charity Platform using Blockchain</a:t>
            </a:r>
            <a:endParaRPr b="0" i="0" sz="1400" u="none" cap="none" strike="noStrike">
              <a:solidFill>
                <a:srgbClr val="CC0000"/>
              </a:solidFill>
              <a:latin typeface="Arial"/>
              <a:ea typeface="Arial"/>
              <a:cs typeface="Arial"/>
              <a:sym typeface="Arial"/>
            </a:endParaRPr>
          </a:p>
        </p:txBody>
      </p:sp>
      <p:sp>
        <p:nvSpPr>
          <p:cNvPr id="64" name="Google Shape;64;p13"/>
          <p:cNvSpPr txBox="1"/>
          <p:nvPr/>
        </p:nvSpPr>
        <p:spPr>
          <a:xfrm>
            <a:off x="373775" y="197600"/>
            <a:ext cx="8568000" cy="661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100"/>
              <a:buFont typeface="Arial"/>
              <a:buNone/>
            </a:pPr>
            <a:r>
              <a:rPr b="0" i="0" lang="en" sz="3100" u="none" cap="none" strike="noStrike">
                <a:solidFill>
                  <a:srgbClr val="B7202E"/>
                </a:solidFill>
                <a:latin typeface="Times New Roman"/>
                <a:ea typeface="Times New Roman"/>
                <a:cs typeface="Times New Roman"/>
                <a:sym typeface="Times New Roman"/>
              </a:rPr>
              <a:t>K. J. Somaiya Institute of Technology</a:t>
            </a:r>
            <a:endParaRPr b="0" i="0" sz="3100" u="none" cap="none" strike="noStrike">
              <a:solidFill>
                <a:srgbClr val="B7202E"/>
              </a:solidFill>
              <a:latin typeface="Times New Roman"/>
              <a:ea typeface="Times New Roman"/>
              <a:cs typeface="Times New Roman"/>
              <a:sym typeface="Times New Roman"/>
            </a:endParaRPr>
          </a:p>
        </p:txBody>
      </p:sp>
      <p:sp>
        <p:nvSpPr>
          <p:cNvPr id="65" name="Google Shape;65;p13"/>
          <p:cNvSpPr txBox="1"/>
          <p:nvPr/>
        </p:nvSpPr>
        <p:spPr>
          <a:xfrm>
            <a:off x="1633350" y="777675"/>
            <a:ext cx="58773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n" sz="2000" u="sng" cap="none" strike="noStrike">
                <a:solidFill>
                  <a:srgbClr val="000000"/>
                </a:solidFill>
                <a:latin typeface="Times New Roman"/>
                <a:ea typeface="Times New Roman"/>
                <a:cs typeface="Times New Roman"/>
                <a:sym typeface="Times New Roman"/>
              </a:rPr>
              <a:t>Department of Information Technology</a:t>
            </a:r>
            <a:endParaRPr b="0" i="0" sz="2000" u="sng"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CC0000"/>
                </a:solidFill>
                <a:latin typeface="Times New Roman"/>
                <a:ea typeface="Times New Roman"/>
                <a:cs typeface="Times New Roman"/>
                <a:sym typeface="Times New Roman"/>
              </a:rPr>
              <a:t>Blockchain Mini Project</a:t>
            </a:r>
            <a:endParaRPr b="1" i="0" sz="2400" u="none" cap="none" strike="noStrike">
              <a:solidFill>
                <a:srgbClr val="CC0000"/>
              </a:solidFill>
              <a:latin typeface="Times New Roman"/>
              <a:ea typeface="Times New Roman"/>
              <a:cs typeface="Times New Roman"/>
              <a:sym typeface="Times New Roman"/>
            </a:endParaRPr>
          </a:p>
        </p:txBody>
      </p:sp>
      <p:cxnSp>
        <p:nvCxnSpPr>
          <p:cNvPr id="66" name="Google Shape;66;p13"/>
          <p:cNvCxnSpPr/>
          <p:nvPr/>
        </p:nvCxnSpPr>
        <p:spPr>
          <a:xfrm>
            <a:off x="727446" y="2201538"/>
            <a:ext cx="7347300" cy="0"/>
          </a:xfrm>
          <a:prstGeom prst="straightConnector1">
            <a:avLst/>
          </a:prstGeom>
          <a:noFill/>
          <a:ln cap="flat" cmpd="sng" w="28575">
            <a:solidFill>
              <a:srgbClr val="B7202E"/>
            </a:solidFill>
            <a:prstDash val="solid"/>
            <a:round/>
            <a:headEnd len="sm" w="sm" type="none"/>
            <a:tailEnd len="sm" w="sm" type="none"/>
          </a:ln>
        </p:spPr>
      </p:cxnSp>
      <p:sp>
        <p:nvSpPr>
          <p:cNvPr id="67" name="Google Shape;67;p13"/>
          <p:cNvSpPr txBox="1"/>
          <p:nvPr/>
        </p:nvSpPr>
        <p:spPr>
          <a:xfrm>
            <a:off x="2279000" y="2170900"/>
            <a:ext cx="4008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2"/>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168" name="Google Shape;168;p22"/>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169" name="Google Shape;169;p22"/>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170" name="Google Shape;170;p22"/>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171" name="Google Shape;171;p22"/>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172" name="Google Shape;172;p22"/>
          <p:cNvSpPr txBox="1"/>
          <p:nvPr/>
        </p:nvSpPr>
        <p:spPr>
          <a:xfrm>
            <a:off x="0" y="0"/>
            <a:ext cx="7125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u="sng">
                <a:solidFill>
                  <a:srgbClr val="CC0000"/>
                </a:solidFill>
                <a:latin typeface="Times New Roman"/>
                <a:ea typeface="Times New Roman"/>
                <a:cs typeface="Times New Roman"/>
                <a:sym typeface="Times New Roman"/>
              </a:rPr>
              <a:t>Observation</a:t>
            </a:r>
            <a:endParaRPr u="sng">
              <a:solidFill>
                <a:srgbClr val="CC0000"/>
              </a:solidFill>
              <a:latin typeface="Times New Roman"/>
              <a:ea typeface="Times New Roman"/>
              <a:cs typeface="Times New Roman"/>
              <a:sym typeface="Times New Roman"/>
            </a:endParaRPr>
          </a:p>
        </p:txBody>
      </p:sp>
      <p:sp>
        <p:nvSpPr>
          <p:cNvPr id="173" name="Google Shape;173;p22"/>
          <p:cNvSpPr txBox="1"/>
          <p:nvPr/>
        </p:nvSpPr>
        <p:spPr>
          <a:xfrm>
            <a:off x="411900" y="1001025"/>
            <a:ext cx="83202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Increased Transparency:</a:t>
            </a:r>
            <a:r>
              <a:rPr lang="en" sz="1700">
                <a:latin typeface="Times New Roman"/>
                <a:ea typeface="Times New Roman"/>
                <a:cs typeface="Times New Roman"/>
                <a:sym typeface="Times New Roman"/>
              </a:rPr>
              <a:t> Blockchain technology can provide increased transparency to the charity platform by creating a tamper-proof, auditable record of all transactions on the platform.</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Secure Transactions:</a:t>
            </a:r>
            <a:r>
              <a:rPr lang="en" sz="1700">
                <a:latin typeface="Times New Roman"/>
                <a:ea typeface="Times New Roman"/>
                <a:cs typeface="Times New Roman"/>
                <a:sym typeface="Times New Roman"/>
              </a:rPr>
              <a:t> The use of blockchain technology can provide a secure way for donors to transfer funds to the charity platform.</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Global Accessibility:</a:t>
            </a:r>
            <a:r>
              <a:rPr lang="en" sz="1700">
                <a:latin typeface="Times New Roman"/>
                <a:ea typeface="Times New Roman"/>
                <a:cs typeface="Times New Roman"/>
                <a:sym typeface="Times New Roman"/>
              </a:rPr>
              <a:t> A charity platform built on blockchain can provide global accessibility to donors and charities. Cryptocurrencies can be used for donations, which can be accessed by anyone with an internet connection, regardless of their location</a:t>
            </a:r>
            <a:endParaRPr sz="17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3"/>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179" name="Google Shape;179;p23"/>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180" name="Google Shape;180;p23"/>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181" name="Google Shape;181;p23"/>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182" name="Google Shape;182;p23"/>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183" name="Google Shape;183;p23"/>
          <p:cNvSpPr txBox="1"/>
          <p:nvPr/>
        </p:nvSpPr>
        <p:spPr>
          <a:xfrm>
            <a:off x="0" y="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u="sng">
                <a:solidFill>
                  <a:srgbClr val="CC0000"/>
                </a:solidFill>
                <a:latin typeface="Times New Roman"/>
                <a:ea typeface="Times New Roman"/>
                <a:cs typeface="Times New Roman"/>
                <a:sym typeface="Times New Roman"/>
              </a:rPr>
              <a:t>Conclusion</a:t>
            </a:r>
            <a:endParaRPr u="sng">
              <a:solidFill>
                <a:srgbClr val="CC0000"/>
              </a:solidFill>
              <a:latin typeface="Times New Roman"/>
              <a:ea typeface="Times New Roman"/>
              <a:cs typeface="Times New Roman"/>
              <a:sym typeface="Times New Roman"/>
            </a:endParaRPr>
          </a:p>
        </p:txBody>
      </p:sp>
      <p:sp>
        <p:nvSpPr>
          <p:cNvPr id="184" name="Google Shape;184;p23"/>
          <p:cNvSpPr txBox="1"/>
          <p:nvPr/>
        </p:nvSpPr>
        <p:spPr>
          <a:xfrm>
            <a:off x="297775" y="1072950"/>
            <a:ext cx="84429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Platform Benefits : charity platform using blockchain technology has the potential to revolutionize the way donations are made and used in charitable organizations, providing increased transparency, security, and accessibility to donors and charities around the world.</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Decentralized Governance : A charity platform built on blockchain can include a decentralized governance system, ensuring that the platform remains transparent and community-driven.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Challenges with Adoption : Despite the potential benefits, adoption of blockchain technology in charity platforms may be slow due to the complexity of the technology and legal and regulatory challenges that need to be addressed.</a:t>
            </a:r>
            <a:endParaRPr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4"/>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190" name="Google Shape;190;p24"/>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191" name="Google Shape;191;p24"/>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192" name="Google Shape;192;p24"/>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193" name="Google Shape;193;p24"/>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194" name="Google Shape;194;p24"/>
          <p:cNvSpPr txBox="1"/>
          <p:nvPr/>
        </p:nvSpPr>
        <p:spPr>
          <a:xfrm>
            <a:off x="0" y="0"/>
            <a:ext cx="6672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u="sng">
                <a:solidFill>
                  <a:srgbClr val="CC0000"/>
                </a:solidFill>
                <a:latin typeface="Times New Roman"/>
                <a:ea typeface="Times New Roman"/>
                <a:cs typeface="Times New Roman"/>
                <a:sym typeface="Times New Roman"/>
              </a:rPr>
              <a:t>Future Scope</a:t>
            </a:r>
            <a:endParaRPr u="sng">
              <a:solidFill>
                <a:srgbClr val="CC0000"/>
              </a:solidFill>
              <a:latin typeface="Times New Roman"/>
              <a:ea typeface="Times New Roman"/>
              <a:cs typeface="Times New Roman"/>
              <a:sym typeface="Times New Roman"/>
            </a:endParaRPr>
          </a:p>
        </p:txBody>
      </p:sp>
      <p:sp>
        <p:nvSpPr>
          <p:cNvPr id="195" name="Google Shape;195;p24"/>
          <p:cNvSpPr txBox="1"/>
          <p:nvPr/>
        </p:nvSpPr>
        <p:spPr>
          <a:xfrm>
            <a:off x="221200" y="1215875"/>
            <a:ext cx="82539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Blockchain technology has the potential to improve the efficiency of charity platforms, allowing for faster and more secure transactions, reducing the risk of fraud and increasing the impact of donations.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 charity platform built on blockchain can facilitate greater collaboration between charities, enabling them to work together more effectively towards common goals.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Artificial intelligence can be integrated into charity platforms, allowing for greater data analysis and more effective targeting of resources.</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5"/>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202" name="Google Shape;202;p25"/>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203" name="Google Shape;203;p25"/>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204" name="Google Shape;204;p25"/>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205" name="Google Shape;205;p25"/>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206" name="Google Shape;206;p25"/>
          <p:cNvSpPr txBox="1"/>
          <p:nvPr/>
        </p:nvSpPr>
        <p:spPr>
          <a:xfrm>
            <a:off x="396475" y="80575"/>
            <a:ext cx="6808800" cy="859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400"/>
              <a:buFont typeface="Arial"/>
              <a:buNone/>
            </a:pPr>
            <a:r>
              <a:rPr b="1" i="0" lang="en" sz="4400" u="sng" cap="none" strike="noStrike">
                <a:solidFill>
                  <a:srgbClr val="CC0000"/>
                </a:solidFill>
                <a:latin typeface="Times New Roman"/>
                <a:ea typeface="Times New Roman"/>
                <a:cs typeface="Times New Roman"/>
                <a:sym typeface="Times New Roman"/>
              </a:rPr>
              <a:t>References</a:t>
            </a:r>
            <a:endParaRPr b="1" i="0" sz="1400" u="sng" cap="none" strike="noStrike">
              <a:solidFill>
                <a:srgbClr val="CC0000"/>
              </a:solidFill>
              <a:latin typeface="Times New Roman"/>
              <a:ea typeface="Times New Roman"/>
              <a:cs typeface="Times New Roman"/>
              <a:sym typeface="Times New Roman"/>
            </a:endParaRPr>
          </a:p>
        </p:txBody>
      </p:sp>
      <p:sp>
        <p:nvSpPr>
          <p:cNvPr id="207" name="Google Shape;207;p25"/>
          <p:cNvSpPr txBox="1"/>
          <p:nvPr/>
        </p:nvSpPr>
        <p:spPr>
          <a:xfrm>
            <a:off x="241800" y="1089375"/>
            <a:ext cx="8520900" cy="33024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Times New Roman"/>
              <a:buChar char="●"/>
            </a:pPr>
            <a:r>
              <a:rPr lang="en" sz="1500">
                <a:solidFill>
                  <a:schemeClr val="dk1"/>
                </a:solidFill>
                <a:latin typeface="Times New Roman"/>
                <a:ea typeface="Times New Roman"/>
                <a:cs typeface="Times New Roman"/>
                <a:sym typeface="Times New Roman"/>
              </a:rPr>
              <a:t>Lee, J., Lee, D., Lee, H., &amp; Yoo, S., A Study on the Possibility of Applying Blockchain to Charitable Organizations, 2019</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SzPts val="1500"/>
              <a:buFont typeface="Times New Roman"/>
              <a:buChar char="●"/>
            </a:pPr>
            <a:r>
              <a:rPr lang="en" sz="1500">
                <a:solidFill>
                  <a:srgbClr val="040C28"/>
                </a:solidFill>
                <a:latin typeface="Times New Roman"/>
                <a:ea typeface="Times New Roman"/>
                <a:cs typeface="Times New Roman"/>
                <a:sym typeface="Times New Roman"/>
              </a:rPr>
              <a:t>Cheon, S. H., Ahn, S. H., &amp; Ryu, K. R., A Study on the Application of Blockchain for Transparent and Accountable Donation , 2019</a:t>
            </a:r>
            <a:endParaRPr sz="1500">
              <a:solidFill>
                <a:srgbClr val="040C28"/>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40C28"/>
              </a:buClr>
              <a:buSzPts val="1500"/>
              <a:buFont typeface="Times New Roman"/>
              <a:buChar char="●"/>
            </a:pPr>
            <a:r>
              <a:rPr lang="en" sz="1500">
                <a:solidFill>
                  <a:schemeClr val="dk1"/>
                </a:solidFill>
                <a:latin typeface="Times New Roman"/>
                <a:ea typeface="Times New Roman"/>
                <a:cs typeface="Times New Roman"/>
                <a:sym typeface="Times New Roman"/>
              </a:rPr>
              <a:t>Zhang, L., &amp; Hu, Y. , An Overview of the Blockchain Technology for Charitable Organizations</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Liang, J., Liang, H., Ye, Y., &amp; Wei, J., Charity Chain: A Blockchain-based Platform for Transparent and Accountable Charitable Donations, 2019</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Khurshid, A., Khan, M. A., &amp; Fong, S., Blockchain-based Charity: A Framework for Transparent and Accountable Charitable Donations</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Li, Y., Li, H., Wang, H., &amp; Yu, S., A Blockchain-based Charity Donation System, 2019</a:t>
            </a:r>
            <a:endParaRPr sz="1500">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400"/>
              <a:buFont typeface="Arial"/>
              <a:buNone/>
            </a:pPr>
            <a:r>
              <a:t/>
            </a:r>
            <a:endParaRPr i="0" sz="1500" u="none" cap="none" strike="noStrike">
              <a:solidFill>
                <a:schemeClr val="dk1"/>
              </a:solidFill>
              <a:latin typeface="Times New Roman"/>
              <a:ea typeface="Times New Roman"/>
              <a:cs typeface="Times New Roman"/>
              <a:sym typeface="Times New Roman"/>
            </a:endParaRPr>
          </a:p>
          <a:p>
            <a:pPr indent="0" lvl="0" marL="457200" marR="0" rtl="0" algn="just">
              <a:lnSpc>
                <a:spcPct val="115000"/>
              </a:lnSpc>
              <a:spcBef>
                <a:spcPts val="0"/>
              </a:spcBef>
              <a:spcAft>
                <a:spcPts val="0"/>
              </a:spcAft>
              <a:buClr>
                <a:srgbClr val="000000"/>
              </a:buClr>
              <a:buSzPts val="1400"/>
              <a:buFont typeface="Arial"/>
              <a:buNone/>
            </a:pPr>
            <a:r>
              <a:t/>
            </a:r>
            <a:endParaRPr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6"/>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214" name="Google Shape;214;p26"/>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215" name="Google Shape;215;p26"/>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216" name="Google Shape;216;p26"/>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217" name="Google Shape;217;p26"/>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218" name="Google Shape;218;p26"/>
          <p:cNvSpPr txBox="1"/>
          <p:nvPr/>
        </p:nvSpPr>
        <p:spPr>
          <a:xfrm>
            <a:off x="805775" y="483475"/>
            <a:ext cx="7950300" cy="2900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6000"/>
              <a:buFont typeface="Arial"/>
              <a:buNone/>
            </a:pPr>
            <a:r>
              <a:t/>
            </a:r>
            <a:endParaRPr b="1" i="0" sz="6000" u="sng" cap="none" strike="noStrike">
              <a:solidFill>
                <a:srgbClr val="CC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9600"/>
              <a:buFont typeface="Arial"/>
              <a:buNone/>
            </a:pPr>
            <a:r>
              <a:rPr b="1" i="0" lang="en" sz="9600" u="none" cap="none" strike="noStrike">
                <a:solidFill>
                  <a:srgbClr val="CC0000"/>
                </a:solidFill>
                <a:latin typeface="Times New Roman"/>
                <a:ea typeface="Times New Roman"/>
                <a:cs typeface="Times New Roman"/>
                <a:sym typeface="Times New Roman"/>
              </a:rPr>
              <a:t>Thank You !</a:t>
            </a:r>
            <a:endParaRPr b="1" i="0" sz="9600" u="none" cap="none" strike="noStrike">
              <a:solidFill>
                <a:srgbClr val="CC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74" name="Google Shape;74;p14"/>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75" name="Google Shape;75;p14"/>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76" name="Google Shape;76;p14"/>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77" name="Google Shape;77;p14"/>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78" name="Google Shape;78;p14"/>
          <p:cNvSpPr txBox="1"/>
          <p:nvPr/>
        </p:nvSpPr>
        <p:spPr>
          <a:xfrm>
            <a:off x="334200" y="147750"/>
            <a:ext cx="7239300" cy="8595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4400"/>
              <a:buFont typeface="Arial"/>
              <a:buNone/>
            </a:pPr>
            <a:r>
              <a:rPr b="1" i="0" lang="en" sz="4400" u="sng" cap="none" strike="noStrike">
                <a:solidFill>
                  <a:srgbClr val="CC0000"/>
                </a:solidFill>
                <a:latin typeface="Times New Roman"/>
                <a:ea typeface="Times New Roman"/>
                <a:cs typeface="Times New Roman"/>
                <a:sym typeface="Times New Roman"/>
              </a:rPr>
              <a:t>Project Outline</a:t>
            </a:r>
            <a:endParaRPr b="0" i="0" sz="1400" u="sng" cap="none" strike="noStrike">
              <a:solidFill>
                <a:srgbClr val="CC0000"/>
              </a:solidFill>
              <a:latin typeface="Times New Roman"/>
              <a:ea typeface="Times New Roman"/>
              <a:cs typeface="Times New Roman"/>
              <a:sym typeface="Times New Roman"/>
            </a:endParaRPr>
          </a:p>
        </p:txBody>
      </p:sp>
      <p:sp>
        <p:nvSpPr>
          <p:cNvPr id="79" name="Google Shape;79;p14"/>
          <p:cNvSpPr txBox="1"/>
          <p:nvPr/>
        </p:nvSpPr>
        <p:spPr>
          <a:xfrm>
            <a:off x="334200" y="1007250"/>
            <a:ext cx="8809800" cy="3533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120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Abstract</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Introduction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Literature Survey </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F</a:t>
            </a:r>
            <a:r>
              <a:rPr i="0" lang="en" sz="1600" u="none" cap="none" strike="noStrike">
                <a:solidFill>
                  <a:srgbClr val="000000"/>
                </a:solidFill>
                <a:latin typeface="Times New Roman"/>
                <a:ea typeface="Times New Roman"/>
                <a:cs typeface="Times New Roman"/>
                <a:sym typeface="Times New Roman"/>
              </a:rPr>
              <a:t>indings</a:t>
            </a:r>
            <a:endParaRPr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Proposed System</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System Implementation</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Result and Discussion</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Observation</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Conclusion</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Future Scope</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References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5"/>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86" name="Google Shape;86;p15"/>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87" name="Google Shape;87;p15"/>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88" name="Google Shape;88;p15"/>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89" name="Google Shape;89;p15"/>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90" name="Google Shape;90;p15"/>
          <p:cNvSpPr txBox="1"/>
          <p:nvPr/>
        </p:nvSpPr>
        <p:spPr>
          <a:xfrm>
            <a:off x="362600" y="416325"/>
            <a:ext cx="6808800" cy="859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400"/>
              <a:buFont typeface="Arial"/>
              <a:buNone/>
            </a:pPr>
            <a:r>
              <a:rPr b="1" i="0" lang="en" sz="4400" u="sng" cap="none" strike="noStrike">
                <a:solidFill>
                  <a:srgbClr val="CC0000"/>
                </a:solidFill>
                <a:latin typeface="Times New Roman"/>
                <a:ea typeface="Times New Roman"/>
                <a:cs typeface="Times New Roman"/>
                <a:sym typeface="Times New Roman"/>
              </a:rPr>
              <a:t>Abstract</a:t>
            </a:r>
            <a:endParaRPr b="0" i="0" sz="1400" u="sng" cap="none" strike="noStrike">
              <a:solidFill>
                <a:srgbClr val="CC0000"/>
              </a:solidFill>
              <a:latin typeface="Times New Roman"/>
              <a:ea typeface="Times New Roman"/>
              <a:cs typeface="Times New Roman"/>
              <a:sym typeface="Times New Roman"/>
            </a:endParaRPr>
          </a:p>
        </p:txBody>
      </p:sp>
      <p:sp>
        <p:nvSpPr>
          <p:cNvPr id="91" name="Google Shape;91;p15"/>
          <p:cNvSpPr txBox="1"/>
          <p:nvPr/>
        </p:nvSpPr>
        <p:spPr>
          <a:xfrm>
            <a:off x="228275" y="1360825"/>
            <a:ext cx="8809800" cy="276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24292F"/>
              </a:buClr>
              <a:buSzPts val="1800"/>
              <a:buFont typeface="Times New Roman"/>
              <a:buChar char="●"/>
            </a:pPr>
            <a:r>
              <a:rPr lang="en" sz="1800">
                <a:solidFill>
                  <a:srgbClr val="24292F"/>
                </a:solidFill>
                <a:highlight>
                  <a:srgbClr val="FFFFFF"/>
                </a:highlight>
                <a:latin typeface="Times New Roman"/>
                <a:ea typeface="Times New Roman"/>
                <a:cs typeface="Times New Roman"/>
                <a:sym typeface="Times New Roman"/>
              </a:rPr>
              <a:t>There are no platforms that can be used by charities to ensure security while providing accessibility to maximum people.</a:t>
            </a:r>
            <a:endParaRPr sz="1800">
              <a:solidFill>
                <a:srgbClr val="24292F"/>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800">
              <a:solidFill>
                <a:srgbClr val="24292F"/>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F"/>
              </a:buClr>
              <a:buSzPts val="1800"/>
              <a:buFont typeface="Times New Roman"/>
              <a:buChar char="●"/>
            </a:pPr>
            <a:r>
              <a:rPr lang="en" sz="1800">
                <a:solidFill>
                  <a:srgbClr val="24292F"/>
                </a:solidFill>
                <a:highlight>
                  <a:srgbClr val="FFFFFF"/>
                </a:highlight>
                <a:latin typeface="Times New Roman"/>
                <a:ea typeface="Times New Roman"/>
                <a:cs typeface="Times New Roman"/>
                <a:sym typeface="Times New Roman"/>
              </a:rPr>
              <a:t>The biggest problem faced is transparency, where people can rightly exercise their Right To Information by asking for a record of expenditure by the charity </a:t>
            </a:r>
            <a:endParaRPr sz="1800">
              <a:solidFill>
                <a:srgbClr val="24292F"/>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800">
              <a:solidFill>
                <a:srgbClr val="24292F"/>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F"/>
              </a:buClr>
              <a:buSzPts val="1800"/>
              <a:buFont typeface="Times New Roman"/>
              <a:buChar char="●"/>
            </a:pPr>
            <a:r>
              <a:rPr lang="en" sz="1800">
                <a:solidFill>
                  <a:srgbClr val="24292F"/>
                </a:solidFill>
                <a:highlight>
                  <a:srgbClr val="FFFFFF"/>
                </a:highlight>
                <a:latin typeface="Times New Roman"/>
                <a:ea typeface="Times New Roman"/>
                <a:cs typeface="Times New Roman"/>
                <a:sym typeface="Times New Roman"/>
              </a:rPr>
              <a:t>Even if such applications are available, they are inaccessible to smaller organisations with a good user interface for ease of access.</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6"/>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98" name="Google Shape;98;p16"/>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99" name="Google Shape;99;p16"/>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100" name="Google Shape;100;p16"/>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101" name="Google Shape;101;p16"/>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102" name="Google Shape;102;p16"/>
          <p:cNvSpPr txBox="1"/>
          <p:nvPr/>
        </p:nvSpPr>
        <p:spPr>
          <a:xfrm>
            <a:off x="326150" y="443250"/>
            <a:ext cx="6808800" cy="859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400"/>
              <a:buFont typeface="Arial"/>
              <a:buNone/>
            </a:pPr>
            <a:r>
              <a:rPr b="1" i="0" lang="en" sz="4400" u="sng" cap="none" strike="noStrike">
                <a:solidFill>
                  <a:srgbClr val="CC0000"/>
                </a:solidFill>
                <a:latin typeface="Times New Roman"/>
                <a:ea typeface="Times New Roman"/>
                <a:cs typeface="Times New Roman"/>
                <a:sym typeface="Times New Roman"/>
              </a:rPr>
              <a:t>Introduction</a:t>
            </a:r>
            <a:endParaRPr b="0" i="0" sz="1400" u="sng" cap="none" strike="noStrike">
              <a:solidFill>
                <a:srgbClr val="CC0000"/>
              </a:solidFill>
              <a:latin typeface="Times New Roman"/>
              <a:ea typeface="Times New Roman"/>
              <a:cs typeface="Times New Roman"/>
              <a:sym typeface="Times New Roman"/>
            </a:endParaRPr>
          </a:p>
        </p:txBody>
      </p:sp>
      <p:sp>
        <p:nvSpPr>
          <p:cNvPr id="103" name="Google Shape;103;p16"/>
          <p:cNvSpPr txBox="1"/>
          <p:nvPr/>
        </p:nvSpPr>
        <p:spPr>
          <a:xfrm>
            <a:off x="326150" y="1410200"/>
            <a:ext cx="8809800" cy="27621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To attain contributions from various donors from different parts of the world, charity puts the maximum effort to reach the maximum crowd. </a:t>
            </a:r>
            <a:endParaRPr sz="1800">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Blockchain is a technology that could have a huge impact on the charity sector, helping to manage and distribute funds securely and transparently. Many businesses and governments are already using blockchain innovations in wide areas. </a:t>
            </a:r>
            <a:endParaRPr sz="1800">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Through blockchain, donations will be largely transparent.</a:t>
            </a:r>
            <a:endParaRPr sz="1800">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Blockchain provides the ability to precisely track where your donation is going when they arrive and whose hands they ended up in.</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110" name="Google Shape;110;p17"/>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111" name="Google Shape;111;p17"/>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112" name="Google Shape;112;p17"/>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113" name="Google Shape;113;p17"/>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114" name="Google Shape;114;p17"/>
          <p:cNvSpPr txBox="1"/>
          <p:nvPr/>
        </p:nvSpPr>
        <p:spPr>
          <a:xfrm>
            <a:off x="189050" y="-104325"/>
            <a:ext cx="6808800" cy="85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300"/>
              <a:buFont typeface="Arial"/>
              <a:buNone/>
            </a:pPr>
            <a:r>
              <a:rPr b="1" i="0" lang="en" sz="4300" u="sng" cap="none" strike="noStrike">
                <a:solidFill>
                  <a:srgbClr val="CC0000"/>
                </a:solidFill>
                <a:latin typeface="Times New Roman"/>
                <a:ea typeface="Times New Roman"/>
                <a:cs typeface="Times New Roman"/>
                <a:sym typeface="Times New Roman"/>
              </a:rPr>
              <a:t>Literature Survey</a:t>
            </a:r>
            <a:endParaRPr b="0" i="0" sz="4300" u="sng" cap="none" strike="noStrike">
              <a:solidFill>
                <a:srgbClr val="CC0000"/>
              </a:solidFill>
              <a:latin typeface="Times New Roman"/>
              <a:ea typeface="Times New Roman"/>
              <a:cs typeface="Times New Roman"/>
              <a:sym typeface="Times New Roman"/>
            </a:endParaRPr>
          </a:p>
        </p:txBody>
      </p:sp>
      <p:graphicFrame>
        <p:nvGraphicFramePr>
          <p:cNvPr id="115" name="Google Shape;115;p17"/>
          <p:cNvGraphicFramePr/>
          <p:nvPr/>
        </p:nvGraphicFramePr>
        <p:xfrm>
          <a:off x="312300" y="611825"/>
          <a:ext cx="3000000" cy="3000000"/>
        </p:xfrm>
        <a:graphic>
          <a:graphicData uri="http://schemas.openxmlformats.org/drawingml/2006/table">
            <a:tbl>
              <a:tblPr>
                <a:noFill/>
                <a:tableStyleId>{E0EA80E8-F90A-4EF1-ADD8-E98E3E8ABE3B}</a:tableStyleId>
              </a:tblPr>
              <a:tblGrid>
                <a:gridCol w="408100"/>
                <a:gridCol w="754975"/>
                <a:gridCol w="1014325"/>
                <a:gridCol w="1048425"/>
                <a:gridCol w="2489100"/>
                <a:gridCol w="2976850"/>
              </a:tblGrid>
              <a:tr h="516275">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Sr.</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Year</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Authors</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Paper</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Proposed Work</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Open Issues</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r>
              <a:tr h="1885650">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2019</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Lee, J., Lee, D., Lee, H., &amp; Yoo, S.</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A Study on the Possibility of Applying Blockchain to Charitable Organizations</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a:latin typeface="Times New Roman"/>
                          <a:ea typeface="Times New Roman"/>
                          <a:cs typeface="Times New Roman"/>
                          <a:sym typeface="Times New Roman"/>
                        </a:rPr>
                        <a:t>Explored the potential of blockchain technology for charitable organizations and proposed a prototype application for donation management.</a:t>
                      </a:r>
                      <a:endParaRPr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a:latin typeface="Times New Roman"/>
                          <a:ea typeface="Times New Roman"/>
                          <a:cs typeface="Times New Roman"/>
                          <a:sym typeface="Times New Roman"/>
                        </a:rPr>
                        <a:t>The scalability and usability of the proposed prototype need to be improved.</a:t>
                      </a:r>
                      <a:endParaRPr u="none" cap="none" strike="noStrike">
                        <a:latin typeface="Times New Roman"/>
                        <a:ea typeface="Times New Roman"/>
                        <a:cs typeface="Times New Roman"/>
                        <a:sym typeface="Times New Roman"/>
                      </a:endParaRPr>
                    </a:p>
                  </a:txBody>
                  <a:tcPr marT="91425" marB="91425" marR="91425" marL="91425"/>
                </a:tc>
              </a:tr>
              <a:tr h="1550500">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2019</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1300">
                          <a:solidFill>
                            <a:srgbClr val="040C28"/>
                          </a:solidFill>
                          <a:latin typeface="Times New Roman"/>
                          <a:ea typeface="Times New Roman"/>
                          <a:cs typeface="Times New Roman"/>
                          <a:sym typeface="Times New Roman"/>
                        </a:rPr>
                        <a:t>Cheon, S. H., Ahn, S. H., &amp; Ryu, K. R.</a:t>
                      </a:r>
                      <a:endParaRPr sz="1300" u="none" cap="none" strike="noStrike">
                        <a:solidFill>
                          <a:srgbClr val="040C28"/>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 sz="1100">
                          <a:solidFill>
                            <a:srgbClr val="040C28"/>
                          </a:solidFill>
                          <a:latin typeface="Times New Roman"/>
                          <a:ea typeface="Times New Roman"/>
                          <a:cs typeface="Times New Roman"/>
                          <a:sym typeface="Times New Roman"/>
                        </a:rPr>
                        <a:t>A Study on the Application of Blockchain for Transparent and Accountable Donation</a:t>
                      </a:r>
                      <a:endParaRPr sz="1100" u="none" cap="none" strike="noStrike">
                        <a:solidFill>
                          <a:srgbClr val="040C28"/>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00"/>
                        <a:buFont typeface="Arial"/>
                        <a:buNone/>
                      </a:pPr>
                      <a:r>
                        <a:rPr lang="en">
                          <a:latin typeface="Times New Roman"/>
                          <a:ea typeface="Times New Roman"/>
                          <a:cs typeface="Times New Roman"/>
                          <a:sym typeface="Times New Roman"/>
                        </a:rPr>
                        <a:t>Proposed a blockchain-based donation platform that provides transparency, accountability, and tamper-proof records for donations</a:t>
                      </a:r>
                      <a:endParaRPr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The platform needs to be tested and implemented in real-world scenarios.</a:t>
                      </a:r>
                      <a:endParaRPr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122" name="Google Shape;122;p18"/>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123" name="Google Shape;123;p18"/>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124" name="Google Shape;124;p18"/>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125" name="Google Shape;125;p18"/>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126" name="Google Shape;126;p18"/>
          <p:cNvSpPr txBox="1"/>
          <p:nvPr/>
        </p:nvSpPr>
        <p:spPr>
          <a:xfrm>
            <a:off x="189050" y="-104325"/>
            <a:ext cx="6808800" cy="85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300"/>
              <a:buFont typeface="Arial"/>
              <a:buNone/>
            </a:pPr>
            <a:r>
              <a:rPr b="1" i="0" lang="en" sz="4300" u="sng" cap="none" strike="noStrike">
                <a:solidFill>
                  <a:srgbClr val="CC0000"/>
                </a:solidFill>
                <a:latin typeface="Times New Roman"/>
                <a:ea typeface="Times New Roman"/>
                <a:cs typeface="Times New Roman"/>
                <a:sym typeface="Times New Roman"/>
              </a:rPr>
              <a:t>Literature Survey</a:t>
            </a:r>
            <a:endParaRPr b="0" i="0" sz="4300" u="sng" cap="none" strike="noStrike">
              <a:solidFill>
                <a:srgbClr val="CC0000"/>
              </a:solidFill>
              <a:latin typeface="Times New Roman"/>
              <a:ea typeface="Times New Roman"/>
              <a:cs typeface="Times New Roman"/>
              <a:sym typeface="Times New Roman"/>
            </a:endParaRPr>
          </a:p>
        </p:txBody>
      </p:sp>
      <p:graphicFrame>
        <p:nvGraphicFramePr>
          <p:cNvPr id="127" name="Google Shape;127;p18"/>
          <p:cNvGraphicFramePr/>
          <p:nvPr/>
        </p:nvGraphicFramePr>
        <p:xfrm>
          <a:off x="312300" y="611825"/>
          <a:ext cx="3000000" cy="3000000"/>
        </p:xfrm>
        <a:graphic>
          <a:graphicData uri="http://schemas.openxmlformats.org/drawingml/2006/table">
            <a:tbl>
              <a:tblPr>
                <a:noFill/>
                <a:tableStyleId>{E0EA80E8-F90A-4EF1-ADD8-E98E3E8ABE3B}</a:tableStyleId>
              </a:tblPr>
              <a:tblGrid>
                <a:gridCol w="408100"/>
                <a:gridCol w="754975"/>
                <a:gridCol w="1014325"/>
                <a:gridCol w="1048425"/>
                <a:gridCol w="2489100"/>
                <a:gridCol w="2976850"/>
              </a:tblGrid>
              <a:tr h="477550">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Sr.</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Year</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Authors</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Paper</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Proposed Work</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b="1" lang="en" sz="1400" u="none" cap="none" strike="noStrike">
                          <a:solidFill>
                            <a:srgbClr val="CC0000"/>
                          </a:solidFill>
                          <a:latin typeface="Times New Roman"/>
                          <a:ea typeface="Times New Roman"/>
                          <a:cs typeface="Times New Roman"/>
                          <a:sym typeface="Times New Roman"/>
                        </a:rPr>
                        <a:t>Open Issues</a:t>
                      </a:r>
                      <a:endParaRPr b="1" sz="1400" u="none" cap="none" strike="noStrike">
                        <a:solidFill>
                          <a:srgbClr val="CC0000"/>
                        </a:solidFill>
                        <a:latin typeface="Times New Roman"/>
                        <a:ea typeface="Times New Roman"/>
                        <a:cs typeface="Times New Roman"/>
                        <a:sym typeface="Times New Roman"/>
                      </a:endParaRPr>
                    </a:p>
                  </a:txBody>
                  <a:tcPr marT="91425" marB="91425" marR="91425" marL="91425"/>
                </a:tc>
              </a:tr>
              <a:tr h="1818475">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2019</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300">
                          <a:latin typeface="Times New Roman"/>
                          <a:ea typeface="Times New Roman"/>
                          <a:cs typeface="Times New Roman"/>
                          <a:sym typeface="Times New Roman"/>
                        </a:rPr>
                        <a:t>Zhang, L., &amp; Hu, Y. </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1100"/>
                        </a:spcBef>
                        <a:spcAft>
                          <a:spcPts val="0"/>
                        </a:spcAft>
                        <a:buClr>
                          <a:srgbClr val="000000"/>
                        </a:buClr>
                        <a:buSzPts val="1200"/>
                        <a:buFont typeface="Arial"/>
                        <a:buNone/>
                      </a:pPr>
                      <a:r>
                        <a:rPr lang="en" sz="1300">
                          <a:latin typeface="Times New Roman"/>
                          <a:ea typeface="Times New Roman"/>
                          <a:cs typeface="Times New Roman"/>
                          <a:sym typeface="Times New Roman"/>
                        </a:rPr>
                        <a:t>An Overview of the Blockchain Technology for Charitable Organizations</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a:latin typeface="Times New Roman"/>
                          <a:ea typeface="Times New Roman"/>
                          <a:cs typeface="Times New Roman"/>
                          <a:sym typeface="Times New Roman"/>
                        </a:rPr>
                        <a:t>Provided an overview of the potential applications of blockchain technology for charitable organizations.</a:t>
                      </a:r>
                      <a:endParaRPr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a:latin typeface="Times New Roman"/>
                          <a:ea typeface="Times New Roman"/>
                          <a:cs typeface="Times New Roman"/>
                          <a:sym typeface="Times New Roman"/>
                        </a:rPr>
                        <a:t>The paper did not propose any specific solutions or address any open issues</a:t>
                      </a:r>
                      <a:endParaRPr u="none" cap="none" strike="noStrike">
                        <a:latin typeface="Times New Roman"/>
                        <a:ea typeface="Times New Roman"/>
                        <a:cs typeface="Times New Roman"/>
                        <a:sym typeface="Times New Roman"/>
                      </a:endParaRPr>
                    </a:p>
                  </a:txBody>
                  <a:tcPr marT="91425" marB="91425" marR="91425" marL="91425"/>
                </a:tc>
              </a:tr>
              <a:tr h="1564750">
                <a:tc>
                  <a:txBody>
                    <a:bodyPr/>
                    <a:lstStyle/>
                    <a:p>
                      <a:pPr indent="0" lvl="0" marL="0" marR="0" rtl="0" algn="just">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2019</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300">
                          <a:latin typeface="Times New Roman"/>
                          <a:ea typeface="Times New Roman"/>
                          <a:cs typeface="Times New Roman"/>
                          <a:sym typeface="Times New Roman"/>
                        </a:rPr>
                        <a:t>Liang, J., Liang, H., Ye, Y., &amp; Wei, J.</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900"/>
                        <a:buFont typeface="Arial"/>
                        <a:buNone/>
                      </a:pPr>
                      <a:r>
                        <a:rPr lang="en" sz="1100">
                          <a:latin typeface="Times New Roman"/>
                          <a:ea typeface="Times New Roman"/>
                          <a:cs typeface="Times New Roman"/>
                          <a:sym typeface="Times New Roman"/>
                        </a:rPr>
                        <a:t>Charity Chain: A Blockchain-based Platform for Transparent and Accountable Charitable Donations</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a:latin typeface="Times New Roman"/>
                          <a:ea typeface="Times New Roman"/>
                          <a:cs typeface="Times New Roman"/>
                          <a:sym typeface="Times New Roman"/>
                        </a:rPr>
                        <a:t>Proposed a blockchain-based platform for charitable donations that provides transparency, accountability, and immutability of data.</a:t>
                      </a:r>
                      <a:endParaRPr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a:latin typeface="Times New Roman"/>
                          <a:ea typeface="Times New Roman"/>
                          <a:cs typeface="Times New Roman"/>
                          <a:sym typeface="Times New Roman"/>
                        </a:rPr>
                        <a:t>The scalability issue needs to be addressed for the platform to be used on a large scale.</a:t>
                      </a:r>
                      <a:endParaRPr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9"/>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134" name="Google Shape;134;p19"/>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135" name="Google Shape;135;p19"/>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136" name="Google Shape;136;p19"/>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137" name="Google Shape;137;p19"/>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138" name="Google Shape;138;p19"/>
          <p:cNvSpPr txBox="1"/>
          <p:nvPr/>
        </p:nvSpPr>
        <p:spPr>
          <a:xfrm>
            <a:off x="282075" y="54900"/>
            <a:ext cx="6808800" cy="859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400"/>
              <a:buFont typeface="Arial"/>
              <a:buNone/>
            </a:pPr>
            <a:r>
              <a:rPr b="1" i="0" lang="en" sz="4400" u="sng" cap="none" strike="noStrike">
                <a:solidFill>
                  <a:srgbClr val="CC0000"/>
                </a:solidFill>
                <a:latin typeface="Times New Roman"/>
                <a:ea typeface="Times New Roman"/>
                <a:cs typeface="Times New Roman"/>
                <a:sym typeface="Times New Roman"/>
              </a:rPr>
              <a:t>Finding </a:t>
            </a:r>
            <a:endParaRPr b="0" i="0" sz="1400" u="sng" cap="none" strike="noStrike">
              <a:solidFill>
                <a:srgbClr val="CC0000"/>
              </a:solidFill>
              <a:latin typeface="Times New Roman"/>
              <a:ea typeface="Times New Roman"/>
              <a:cs typeface="Times New Roman"/>
              <a:sym typeface="Times New Roman"/>
            </a:endParaRPr>
          </a:p>
        </p:txBody>
      </p:sp>
      <p:sp>
        <p:nvSpPr>
          <p:cNvPr id="139" name="Google Shape;139;p19"/>
          <p:cNvSpPr txBox="1"/>
          <p:nvPr/>
        </p:nvSpPr>
        <p:spPr>
          <a:xfrm>
            <a:off x="282075" y="812425"/>
            <a:ext cx="8809800" cy="2987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rgbClr val="24292F"/>
              </a:buClr>
              <a:buSzPts val="1700"/>
              <a:buFont typeface="Times New Roman"/>
              <a:buChar char="●"/>
            </a:pPr>
            <a:r>
              <a:rPr lang="en" sz="1700">
                <a:solidFill>
                  <a:srgbClr val="24292F"/>
                </a:solidFill>
                <a:highlight>
                  <a:srgbClr val="FFFFFF"/>
                </a:highlight>
                <a:latin typeface="Times New Roman"/>
                <a:ea typeface="Times New Roman"/>
                <a:cs typeface="Times New Roman"/>
                <a:sym typeface="Times New Roman"/>
              </a:rPr>
              <a:t>Charity apps using blockchain can provide transparency, accountability, and immutability of data, ensuring that donations are used for their intended purpose.</a:t>
            </a:r>
            <a:endParaRPr sz="1700">
              <a:solidFill>
                <a:srgbClr val="24292F"/>
              </a:solidFill>
              <a:highlight>
                <a:srgbClr val="FFFFFF"/>
              </a:highlight>
              <a:latin typeface="Times New Roman"/>
              <a:ea typeface="Times New Roman"/>
              <a:cs typeface="Times New Roman"/>
              <a:sym typeface="Times New Roman"/>
            </a:endParaRPr>
          </a:p>
          <a:p>
            <a:pPr indent="-336550" lvl="0" marL="457200" marR="0" rtl="0" algn="l">
              <a:lnSpc>
                <a:spcPct val="115000"/>
              </a:lnSpc>
              <a:spcBef>
                <a:spcPts val="0"/>
              </a:spcBef>
              <a:spcAft>
                <a:spcPts val="0"/>
              </a:spcAft>
              <a:buClr>
                <a:srgbClr val="24292F"/>
              </a:buClr>
              <a:buSzPts val="1700"/>
              <a:buFont typeface="Times New Roman"/>
              <a:buChar char="●"/>
            </a:pPr>
            <a:r>
              <a:rPr lang="en" sz="1700">
                <a:solidFill>
                  <a:srgbClr val="24292F"/>
                </a:solidFill>
                <a:highlight>
                  <a:srgbClr val="FFFFFF"/>
                </a:highlight>
                <a:latin typeface="Times New Roman"/>
                <a:ea typeface="Times New Roman"/>
                <a:cs typeface="Times New Roman"/>
                <a:sym typeface="Times New Roman"/>
              </a:rPr>
              <a:t>Smart contracts can be used to ensure the transparency and accountability of charitable donations.</a:t>
            </a:r>
            <a:endParaRPr sz="1700">
              <a:solidFill>
                <a:srgbClr val="24292F"/>
              </a:solidFill>
              <a:highlight>
                <a:srgbClr val="FFFFFF"/>
              </a:highlight>
              <a:latin typeface="Times New Roman"/>
              <a:ea typeface="Times New Roman"/>
              <a:cs typeface="Times New Roman"/>
              <a:sym typeface="Times New Roman"/>
            </a:endParaRPr>
          </a:p>
          <a:p>
            <a:pPr indent="-336550" lvl="0" marL="457200" marR="0" rtl="0" algn="l">
              <a:lnSpc>
                <a:spcPct val="115000"/>
              </a:lnSpc>
              <a:spcBef>
                <a:spcPts val="0"/>
              </a:spcBef>
              <a:spcAft>
                <a:spcPts val="0"/>
              </a:spcAft>
              <a:buClr>
                <a:srgbClr val="24292F"/>
              </a:buClr>
              <a:buSzPts val="1700"/>
              <a:buFont typeface="Times New Roman"/>
              <a:buChar char="●"/>
            </a:pPr>
            <a:r>
              <a:rPr lang="en" sz="1700">
                <a:solidFill>
                  <a:srgbClr val="24292F"/>
                </a:solidFill>
                <a:highlight>
                  <a:srgbClr val="FFFFFF"/>
                </a:highlight>
                <a:latin typeface="Times New Roman"/>
                <a:ea typeface="Times New Roman"/>
                <a:cs typeface="Times New Roman"/>
                <a:sym typeface="Times New Roman"/>
              </a:rPr>
              <a:t>Proposed solutions for charity apps using blockchain include blockchain-based platforms for charitable donations that provide transparency, accountability, and tamper-proof records for donations.</a:t>
            </a:r>
            <a:endParaRPr sz="1700">
              <a:solidFill>
                <a:srgbClr val="24292F"/>
              </a:solidFill>
              <a:highlight>
                <a:srgbClr val="FFFFFF"/>
              </a:highlight>
              <a:latin typeface="Times New Roman"/>
              <a:ea typeface="Times New Roman"/>
              <a:cs typeface="Times New Roman"/>
              <a:sym typeface="Times New Roman"/>
            </a:endParaRPr>
          </a:p>
          <a:p>
            <a:pPr indent="-336550" lvl="0" marL="457200" marR="0" rtl="0" algn="l">
              <a:lnSpc>
                <a:spcPct val="115000"/>
              </a:lnSpc>
              <a:spcBef>
                <a:spcPts val="0"/>
              </a:spcBef>
              <a:spcAft>
                <a:spcPts val="0"/>
              </a:spcAft>
              <a:buClr>
                <a:srgbClr val="24292F"/>
              </a:buClr>
              <a:buSzPts val="1700"/>
              <a:buFont typeface="Times New Roman"/>
              <a:buChar char="●"/>
            </a:pPr>
            <a:r>
              <a:rPr lang="en" sz="1700">
                <a:solidFill>
                  <a:srgbClr val="24292F"/>
                </a:solidFill>
                <a:highlight>
                  <a:srgbClr val="FFFFFF"/>
                </a:highlight>
                <a:latin typeface="Times New Roman"/>
                <a:ea typeface="Times New Roman"/>
                <a:cs typeface="Times New Roman"/>
                <a:sym typeface="Times New Roman"/>
              </a:rPr>
              <a:t>More research and development are needed to address the open issues and ensure that the solutions are effective and user-friendly.</a:t>
            </a:r>
            <a:endParaRPr sz="1700">
              <a:solidFill>
                <a:srgbClr val="24292F"/>
              </a:solidFill>
              <a:highlight>
                <a:srgbClr val="FFFFFF"/>
              </a:highlight>
              <a:latin typeface="Times New Roman"/>
              <a:ea typeface="Times New Roman"/>
              <a:cs typeface="Times New Roman"/>
              <a:sym typeface="Times New Roman"/>
            </a:endParaRPr>
          </a:p>
          <a:p>
            <a:pPr indent="-336550" lvl="0" marL="457200" marR="0" rtl="0" algn="l">
              <a:lnSpc>
                <a:spcPct val="115000"/>
              </a:lnSpc>
              <a:spcBef>
                <a:spcPts val="0"/>
              </a:spcBef>
              <a:spcAft>
                <a:spcPts val="0"/>
              </a:spcAft>
              <a:buClr>
                <a:srgbClr val="24292F"/>
              </a:buClr>
              <a:buSzPts val="1700"/>
              <a:buFont typeface="Times New Roman"/>
              <a:buChar char="●"/>
            </a:pPr>
            <a:r>
              <a:rPr lang="en" sz="1700">
                <a:solidFill>
                  <a:srgbClr val="24292F"/>
                </a:solidFill>
                <a:highlight>
                  <a:srgbClr val="FFFFFF"/>
                </a:highlight>
                <a:latin typeface="Times New Roman"/>
                <a:ea typeface="Times New Roman"/>
                <a:cs typeface="Times New Roman"/>
                <a:sym typeface="Times New Roman"/>
              </a:rPr>
              <a:t>Overall, charity apps using blockchain technology have the potential to revolutionize the way donations are made and managed.</a:t>
            </a:r>
            <a:endParaRPr sz="1700">
              <a:solidFill>
                <a:srgbClr val="24292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0"/>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146" name="Google Shape;146;p20"/>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147" name="Google Shape;147;p20"/>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148" name="Google Shape;148;p20"/>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149" name="Google Shape;149;p20"/>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150" name="Google Shape;150;p20"/>
          <p:cNvSpPr txBox="1"/>
          <p:nvPr/>
        </p:nvSpPr>
        <p:spPr>
          <a:xfrm>
            <a:off x="313700" y="74075"/>
            <a:ext cx="6808800" cy="859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4400"/>
              <a:buFont typeface="Arial"/>
              <a:buNone/>
            </a:pPr>
            <a:r>
              <a:rPr b="1" i="0" lang="en" sz="4400" u="sng" cap="none" strike="noStrike">
                <a:solidFill>
                  <a:srgbClr val="CC0000"/>
                </a:solidFill>
                <a:latin typeface="Times New Roman"/>
                <a:ea typeface="Times New Roman"/>
                <a:cs typeface="Times New Roman"/>
                <a:sym typeface="Times New Roman"/>
              </a:rPr>
              <a:t>Proposed System</a:t>
            </a:r>
            <a:endParaRPr b="0" i="0" sz="1400" u="sng" cap="none" strike="noStrike">
              <a:solidFill>
                <a:srgbClr val="CC0000"/>
              </a:solidFill>
              <a:latin typeface="Times New Roman"/>
              <a:ea typeface="Times New Roman"/>
              <a:cs typeface="Times New Roman"/>
              <a:sym typeface="Times New Roman"/>
            </a:endParaRPr>
          </a:p>
        </p:txBody>
      </p:sp>
      <p:sp>
        <p:nvSpPr>
          <p:cNvPr id="151" name="Google Shape;151;p20"/>
          <p:cNvSpPr txBox="1"/>
          <p:nvPr/>
        </p:nvSpPr>
        <p:spPr>
          <a:xfrm>
            <a:off x="215625" y="849600"/>
            <a:ext cx="8809800" cy="32388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SzPts val="1800"/>
              <a:buFont typeface="Times New Roman"/>
              <a:buChar char="●"/>
            </a:pPr>
            <a:r>
              <a:rPr lang="en" sz="1800">
                <a:highlight>
                  <a:srgbClr val="FFFFFF"/>
                </a:highlight>
                <a:latin typeface="Times New Roman"/>
                <a:ea typeface="Times New Roman"/>
                <a:cs typeface="Times New Roman"/>
                <a:sym typeface="Times New Roman"/>
              </a:rPr>
              <a:t>In our project we are proposing a Decentralized Application for charity funding in which there are two main categories- the campaign creators and donors. With the help of Ethereum Blockchain the information about all the transactions is secured on a blockchain network.</a:t>
            </a:r>
            <a:endParaRPr sz="1800">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SzPts val="1800"/>
              <a:buFont typeface="Times New Roman"/>
              <a:buChar char="●"/>
            </a:pPr>
            <a:r>
              <a:rPr lang="en" sz="1800">
                <a:highlight>
                  <a:srgbClr val="FFFFFF"/>
                </a:highlight>
                <a:latin typeface="Times New Roman"/>
                <a:ea typeface="Times New Roman"/>
                <a:cs typeface="Times New Roman"/>
                <a:sym typeface="Times New Roman"/>
              </a:rPr>
              <a:t>For initiating a charity funding or to donate in an existing campaign, to perform these transfers, a client is first required to associate to the site their Ethereum wallet.</a:t>
            </a:r>
            <a:endParaRPr sz="1800">
              <a:highlight>
                <a:srgbClr val="FFFFFF"/>
              </a:highlight>
              <a:latin typeface="Times New Roman"/>
              <a:ea typeface="Times New Roman"/>
              <a:cs typeface="Times New Roman"/>
              <a:sym typeface="Times New Roman"/>
            </a:endParaRPr>
          </a:p>
          <a:p>
            <a:pPr indent="-342900" lvl="0" marL="457200" marR="0" rtl="0" algn="just">
              <a:lnSpc>
                <a:spcPct val="150000"/>
              </a:lnSpc>
              <a:spcBef>
                <a:spcPts val="0"/>
              </a:spcBef>
              <a:spcAft>
                <a:spcPts val="0"/>
              </a:spcAft>
              <a:buSzPts val="1800"/>
              <a:buFont typeface="Times New Roman"/>
              <a:buChar char="●"/>
            </a:pPr>
            <a:r>
              <a:rPr lang="en" sz="1800">
                <a:highlight>
                  <a:srgbClr val="FFFFFF"/>
                </a:highlight>
                <a:latin typeface="Times New Roman"/>
                <a:ea typeface="Times New Roman"/>
                <a:cs typeface="Times New Roman"/>
                <a:sym typeface="Times New Roman"/>
              </a:rPr>
              <a:t>Clients with successful integration of wallet to the charity can donate the funds.</a:t>
            </a:r>
            <a:endParaRPr sz="1800">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1"/>
          <p:cNvPicPr preferRelativeResize="0"/>
          <p:nvPr/>
        </p:nvPicPr>
        <p:blipFill rotWithShape="1">
          <a:blip r:embed="rId3">
            <a:alphaModFix/>
          </a:blip>
          <a:srcRect b="0" l="0" r="0" t="0"/>
          <a:stretch/>
        </p:blipFill>
        <p:spPr>
          <a:xfrm rot="5400000">
            <a:off x="3621598" y="1179003"/>
            <a:ext cx="358544" cy="7601738"/>
          </a:xfrm>
          <a:prstGeom prst="rect">
            <a:avLst/>
          </a:prstGeom>
          <a:noFill/>
          <a:ln>
            <a:noFill/>
          </a:ln>
        </p:spPr>
      </p:pic>
      <p:pic>
        <p:nvPicPr>
          <p:cNvPr id="157" name="Google Shape;157;p21"/>
          <p:cNvPicPr preferRelativeResize="0"/>
          <p:nvPr/>
        </p:nvPicPr>
        <p:blipFill rotWithShape="1">
          <a:blip r:embed="rId4">
            <a:alphaModFix/>
          </a:blip>
          <a:srcRect b="0" l="0" r="0" t="0"/>
          <a:stretch/>
        </p:blipFill>
        <p:spPr>
          <a:xfrm rot="5400000">
            <a:off x="8165015" y="4164515"/>
            <a:ext cx="358544" cy="159942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rot="5400000">
            <a:off x="141384" y="4399799"/>
            <a:ext cx="259561" cy="542047"/>
          </a:xfrm>
          <a:prstGeom prst="rect">
            <a:avLst/>
          </a:prstGeom>
          <a:noFill/>
          <a:ln>
            <a:noFill/>
          </a:ln>
        </p:spPr>
      </p:pic>
      <p:pic>
        <p:nvPicPr>
          <p:cNvPr id="159" name="Google Shape;159;p21"/>
          <p:cNvPicPr preferRelativeResize="0"/>
          <p:nvPr/>
        </p:nvPicPr>
        <p:blipFill rotWithShape="1">
          <a:blip r:embed="rId6">
            <a:alphaModFix/>
          </a:blip>
          <a:srcRect b="0" l="0" r="0" t="0"/>
          <a:stretch/>
        </p:blipFill>
        <p:spPr>
          <a:xfrm>
            <a:off x="570458" y="4229100"/>
            <a:ext cx="3028950" cy="544790"/>
          </a:xfrm>
          <a:prstGeom prst="rect">
            <a:avLst/>
          </a:prstGeom>
          <a:noFill/>
          <a:ln>
            <a:noFill/>
          </a:ln>
        </p:spPr>
      </p:pic>
      <p:pic>
        <p:nvPicPr>
          <p:cNvPr descr="A close up of a sign&#10;&#10;Description automatically generated" id="160" name="Google Shape;160;p21"/>
          <p:cNvPicPr preferRelativeResize="0"/>
          <p:nvPr/>
        </p:nvPicPr>
        <p:blipFill rotWithShape="1">
          <a:blip r:embed="rId7">
            <a:alphaModFix/>
          </a:blip>
          <a:srcRect b="0" l="0" r="0" t="0"/>
          <a:stretch/>
        </p:blipFill>
        <p:spPr>
          <a:xfrm>
            <a:off x="8123431" y="4207900"/>
            <a:ext cx="726409" cy="541440"/>
          </a:xfrm>
          <a:prstGeom prst="rect">
            <a:avLst/>
          </a:prstGeom>
          <a:noFill/>
          <a:ln>
            <a:noFill/>
          </a:ln>
        </p:spPr>
      </p:pic>
      <p:sp>
        <p:nvSpPr>
          <p:cNvPr id="161" name="Google Shape;161;p21"/>
          <p:cNvSpPr txBox="1"/>
          <p:nvPr/>
        </p:nvSpPr>
        <p:spPr>
          <a:xfrm>
            <a:off x="0" y="0"/>
            <a:ext cx="91440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4400" u="sng">
                <a:solidFill>
                  <a:srgbClr val="CC0000"/>
                </a:solidFill>
                <a:latin typeface="Times New Roman"/>
                <a:ea typeface="Times New Roman"/>
                <a:cs typeface="Times New Roman"/>
                <a:sym typeface="Times New Roman"/>
              </a:rPr>
              <a:t>System Implementation</a:t>
            </a:r>
            <a:endParaRPr b="1" sz="4400" u="sng">
              <a:solidFill>
                <a:srgbClr val="CC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4400" u="sng">
              <a:solidFill>
                <a:srgbClr val="CC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4400" u="sng">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4400" u="sng">
              <a:solidFill>
                <a:srgbClr val="CC0000"/>
              </a:solidFill>
              <a:latin typeface="Times New Roman"/>
              <a:ea typeface="Times New Roman"/>
              <a:cs typeface="Times New Roman"/>
              <a:sym typeface="Times New Roman"/>
            </a:endParaRPr>
          </a:p>
        </p:txBody>
      </p:sp>
      <p:sp>
        <p:nvSpPr>
          <p:cNvPr id="162" name="Google Shape;162;p21"/>
          <p:cNvSpPr txBox="1"/>
          <p:nvPr/>
        </p:nvSpPr>
        <p:spPr>
          <a:xfrm>
            <a:off x="223450" y="1095075"/>
            <a:ext cx="81855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Times New Roman"/>
              <a:buChar char="●"/>
            </a:pPr>
            <a:r>
              <a:rPr b="1" lang="en" sz="1700">
                <a:latin typeface="Times New Roman"/>
                <a:ea typeface="Times New Roman"/>
                <a:cs typeface="Times New Roman"/>
                <a:sym typeface="Times New Roman"/>
              </a:rPr>
              <a:t>Smart Contracts:</a:t>
            </a:r>
            <a:r>
              <a:rPr lang="en" sz="1700">
                <a:latin typeface="Times New Roman"/>
                <a:ea typeface="Times New Roman"/>
                <a:cs typeface="Times New Roman"/>
                <a:sym typeface="Times New Roman"/>
              </a:rPr>
              <a:t> Smart contracts are self-executing contracts with the terms of the agreement between the donor and the charity being directly written into lines of codes.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1" lang="en" sz="1700">
                <a:latin typeface="Times New Roman"/>
                <a:ea typeface="Times New Roman"/>
                <a:cs typeface="Times New Roman"/>
                <a:sym typeface="Times New Roman"/>
              </a:rPr>
              <a:t>Cryptocurrency wallet:</a:t>
            </a:r>
            <a:r>
              <a:rPr lang="en" sz="1700">
                <a:latin typeface="Times New Roman"/>
                <a:ea typeface="Times New Roman"/>
                <a:cs typeface="Times New Roman"/>
                <a:sym typeface="Times New Roman"/>
              </a:rPr>
              <a:t> The platform could include a cryptocurrency wallet that allows donors to easily transfer funds to the charity.</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1" lang="en" sz="1700">
                <a:latin typeface="Times New Roman"/>
                <a:ea typeface="Times New Roman"/>
                <a:cs typeface="Times New Roman"/>
                <a:sym typeface="Times New Roman"/>
              </a:rPr>
              <a:t>Reputation system: </a:t>
            </a:r>
            <a:r>
              <a:rPr lang="en" sz="1700">
                <a:latin typeface="Times New Roman"/>
                <a:ea typeface="Times New Roman"/>
                <a:cs typeface="Times New Roman"/>
                <a:sym typeface="Times New Roman"/>
              </a:rPr>
              <a:t>A reputation system could be implemented to track the performance of charities, incentivizing them to use funds in the most effective way possible and helping donors to make informed decisions about where to donate.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