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88825"/>
  <p:notesSz cx="6858000" cy="9144000"/>
  <p:embeddedFontLst>
    <p:embeddedFont>
      <p:font typeface="Marcellus"/>
      <p:regular r:id="rId16"/>
    </p:embeddedFont>
    <p:embeddedFont>
      <p:font typeface="Fira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39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gwdibJe+boR16afeudODfq5cHg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raSans-regular.fntdata"/><Relationship Id="rId16" Type="http://schemas.openxmlformats.org/officeDocument/2006/relationships/font" Target="fonts/Marcellu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-italic.fntdata"/><Relationship Id="rId6" Type="http://schemas.openxmlformats.org/officeDocument/2006/relationships/slide" Target="slides/slide1.xml"/><Relationship Id="rId18" Type="http://schemas.openxmlformats.org/officeDocument/2006/relationships/font" Target="fonts/Fira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914162" y="2130427"/>
            <a:ext cx="1036050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828325" y="3886200"/>
            <a:ext cx="853217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609442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831432" y="-1621788"/>
            <a:ext cx="4525963" cy="10969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282379" y="1829160"/>
            <a:ext cx="5851525" cy="2742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695834" y="-811752"/>
            <a:ext cx="5851525" cy="8024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609442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609442" y="1600202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962833" y="4406902"/>
            <a:ext cx="1036050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962833" y="2906713"/>
            <a:ext cx="1036050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609442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609441" y="1600202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95986" y="1600202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609442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609441" y="1535113"/>
            <a:ext cx="538551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609441" y="2174875"/>
            <a:ext cx="538551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91755" y="1535113"/>
            <a:ext cx="538763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91755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609442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09442" y="273050"/>
            <a:ext cx="401004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4765493" y="273052"/>
            <a:ext cx="681389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609442" y="1435102"/>
            <a:ext cx="4010040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2389095" y="4800600"/>
            <a:ext cx="731329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2389095" y="5367338"/>
            <a:ext cx="7313295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09442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09442" y="1600202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761128" y="1807954"/>
            <a:ext cx="10666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4400"/>
              <a:buFont typeface="Noto Sans Symbols"/>
              <a:buNone/>
            </a:pPr>
            <a:r>
              <a:rPr b="1" lang="en-US" u="sng">
                <a:solidFill>
                  <a:srgbClr val="974806"/>
                </a:solidFill>
                <a:latin typeface="Marcellus"/>
                <a:ea typeface="Marcellus"/>
                <a:cs typeface="Marcellus"/>
                <a:sym typeface="Marcellus"/>
              </a:rPr>
              <a:t>Driver Drowsiness Detection System</a:t>
            </a:r>
            <a:endParaRPr b="1" u="sng">
              <a:solidFill>
                <a:srgbClr val="97480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75090" y="3834870"/>
            <a:ext cx="8532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By</a:t>
            </a:r>
            <a:endParaRPr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SE_IT_11_</a:t>
            </a:r>
            <a:r>
              <a:rPr lang="en-US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Burhanuddin Dilshad</a:t>
            </a:r>
            <a:endParaRPr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SE_IT_16_Viraj Gholap</a:t>
            </a:r>
            <a:endParaRPr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827476" y="1547350"/>
            <a:ext cx="478058" cy="1013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883790" y="5532116"/>
            <a:ext cx="478059" cy="213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88325" y="5845550"/>
            <a:ext cx="346081" cy="72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113" y="5617953"/>
            <a:ext cx="4216690" cy="726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95" name="Google Shape;9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57355" y="5587541"/>
            <a:ext cx="1422030" cy="79728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>
            <p:ph idx="12" type="sldNum"/>
          </p:nvPr>
        </p:nvSpPr>
        <p:spPr>
          <a:xfrm>
            <a:off x="8735325" y="6335502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912972" y="2590483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25723"/>
              </a:buClr>
              <a:buSzPts val="8800"/>
              <a:buFont typeface="Marcellus"/>
              <a:buNone/>
            </a:pPr>
            <a:r>
              <a:rPr b="1" lang="en-US" sz="8800">
                <a:solidFill>
                  <a:srgbClr val="A25723"/>
                </a:solidFill>
                <a:latin typeface="Marcellus"/>
                <a:ea typeface="Marcellus"/>
                <a:cs typeface="Marcellus"/>
                <a:sym typeface="Marcellus"/>
              </a:rPr>
              <a:t>Thank you..</a:t>
            </a:r>
            <a:endParaRPr b="1" sz="8800">
              <a:solidFill>
                <a:srgbClr val="A25723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827477" y="1573326"/>
            <a:ext cx="478058" cy="1013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883790" y="5552966"/>
            <a:ext cx="478059" cy="213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88325" y="5866400"/>
            <a:ext cx="346081" cy="72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413" y="5638803"/>
            <a:ext cx="4216690" cy="726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03" name="Google Shape;20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57355" y="5608391"/>
            <a:ext cx="1422030" cy="79728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609442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25723"/>
              </a:buClr>
              <a:buSzPts val="4400"/>
              <a:buFont typeface="Marcellus"/>
              <a:buNone/>
            </a:pPr>
            <a:r>
              <a:rPr b="1" lang="en-US" u="sng">
                <a:solidFill>
                  <a:srgbClr val="A25723"/>
                </a:solidFill>
                <a:latin typeface="Marcellus"/>
                <a:ea typeface="Marcellus"/>
                <a:cs typeface="Marcellus"/>
                <a:sym typeface="Marcellus"/>
              </a:rPr>
              <a:t>Problem Definition :-</a:t>
            </a:r>
            <a:endParaRPr b="1" u="sng">
              <a:solidFill>
                <a:srgbClr val="A25723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609442" y="1600202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 lnSpcReduction="10000"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7F7F7F"/>
                </a:solidFill>
                <a:latin typeface="Fira Sans"/>
                <a:ea typeface="Fira Sans"/>
                <a:cs typeface="Fira Sans"/>
                <a:sym typeface="Fira Sans"/>
              </a:rPr>
              <a:t>Driver drowsiness is one of the main causes of road accidents</a:t>
            </a:r>
            <a:endParaRPr>
              <a:solidFill>
                <a:srgbClr val="7F7F7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342900" rtl="0" algn="ctr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lang="en-US">
                <a:solidFill>
                  <a:srgbClr val="7F7F7F"/>
                </a:solidFill>
                <a:latin typeface="Fira Sans"/>
                <a:ea typeface="Fira Sans"/>
                <a:cs typeface="Fira Sans"/>
                <a:sym typeface="Fira Sans"/>
              </a:rPr>
              <a:t>around the world.</a:t>
            </a:r>
            <a:endParaRPr>
              <a:solidFill>
                <a:srgbClr val="7F7F7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60020" lvl="0" marL="342900" rtl="0" algn="ctr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rgbClr val="7F7F7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7F7F7F"/>
                </a:solidFill>
                <a:latin typeface="Fira Sans"/>
                <a:ea typeface="Fira Sans"/>
                <a:cs typeface="Fira Sans"/>
                <a:sym typeface="Fira Sans"/>
              </a:rPr>
              <a:t>Due to lack of sleep and tiredness , drowsiness can occur while driving.</a:t>
            </a:r>
            <a:endParaRPr>
              <a:solidFill>
                <a:srgbClr val="7F7F7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60020" lvl="0" marL="342900" rtl="0" algn="ctr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rgbClr val="7F7F7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7F7F7F"/>
                </a:solidFill>
                <a:latin typeface="Fira Sans"/>
                <a:ea typeface="Fira Sans"/>
                <a:cs typeface="Fira Sans"/>
                <a:sym typeface="Fira Sans"/>
              </a:rPr>
              <a:t>The best way to avoid accidents caused by driver’s drowsiness </a:t>
            </a:r>
            <a:endParaRPr>
              <a:solidFill>
                <a:srgbClr val="7F7F7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342900" rtl="0" algn="ctr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lang="en-US">
                <a:solidFill>
                  <a:srgbClr val="7F7F7F"/>
                </a:solidFill>
                <a:latin typeface="Fira Sans"/>
                <a:ea typeface="Fira Sans"/>
                <a:cs typeface="Fira Sans"/>
                <a:sym typeface="Fira Sans"/>
              </a:rPr>
              <a:t>is to detect drowsiness of the driver and warn him before fall into sleep.</a:t>
            </a:r>
            <a:endParaRPr>
              <a:solidFill>
                <a:srgbClr val="7F7F7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827477" y="1573326"/>
            <a:ext cx="478058" cy="1013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883790" y="5552966"/>
            <a:ext cx="478059" cy="213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88325" y="5866400"/>
            <a:ext cx="346081" cy="72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413" y="5638803"/>
            <a:ext cx="4216690" cy="726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07" name="Google Shape;10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57355" y="5608391"/>
            <a:ext cx="1422030" cy="79728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609442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25723"/>
              </a:buClr>
              <a:buSzPts val="4400"/>
              <a:buFont typeface="Marcellus"/>
              <a:buNone/>
            </a:pPr>
            <a:r>
              <a:rPr b="1" lang="en-US" u="sng">
                <a:solidFill>
                  <a:srgbClr val="A25723"/>
                </a:solidFill>
                <a:latin typeface="Marcellus"/>
                <a:ea typeface="Marcellus"/>
                <a:cs typeface="Marcellus"/>
                <a:sym typeface="Marcellus"/>
              </a:rPr>
              <a:t>Objective of the project :-</a:t>
            </a:r>
            <a:endParaRPr b="1" u="sng">
              <a:solidFill>
                <a:srgbClr val="A25723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609442" y="1600203"/>
            <a:ext cx="10969943" cy="403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Char char="•"/>
            </a:pPr>
            <a:r>
              <a:rPr lang="en-US" sz="2800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To design a system that will detect drowsiness and </a:t>
            </a:r>
            <a:endParaRPr sz="2800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3429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8595B"/>
              </a:buClr>
              <a:buSzPts val="2800"/>
              <a:buNone/>
            </a:pPr>
            <a:r>
              <a:rPr lang="en-US" sz="2800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take necessary steps to avoid accidents.</a:t>
            </a:r>
            <a:endParaRPr sz="2800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3429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6858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8595B"/>
              </a:buClr>
              <a:buSzPts val="2800"/>
              <a:buChar char="•"/>
            </a:pPr>
            <a:r>
              <a:rPr lang="en-US" sz="2800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To ensure the safety system.</a:t>
            </a:r>
            <a:endParaRPr sz="2800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3429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6858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8595B"/>
              </a:buClr>
              <a:buSzPts val="2800"/>
              <a:buChar char="•"/>
            </a:pPr>
            <a:r>
              <a:rPr lang="en-US" sz="2800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The driver drowsiness detection system, being implemented in </a:t>
            </a:r>
            <a:endParaRPr sz="2800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3429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this project aims at being easily available and</a:t>
            </a:r>
            <a:endParaRPr sz="2800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3429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 can be used with different types of vehicles.</a:t>
            </a:r>
            <a:endParaRPr sz="2800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827477" y="1573326"/>
            <a:ext cx="478058" cy="1013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883790" y="5552966"/>
            <a:ext cx="478059" cy="213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88325" y="5866400"/>
            <a:ext cx="346081" cy="72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413" y="5638803"/>
            <a:ext cx="4216690" cy="726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19" name="Google Shape;11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09212" y="5562600"/>
            <a:ext cx="1422030" cy="79728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609442" y="304483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25723"/>
              </a:buClr>
              <a:buSzPts val="4400"/>
              <a:buFont typeface="Marcellus"/>
              <a:buNone/>
            </a:pPr>
            <a:r>
              <a:rPr b="1" lang="en-US" u="sng">
                <a:solidFill>
                  <a:srgbClr val="A25723"/>
                </a:solidFill>
                <a:latin typeface="Marcellus"/>
                <a:ea typeface="Marcellus"/>
                <a:cs typeface="Marcellus"/>
                <a:sym typeface="Marcellus"/>
              </a:rPr>
              <a:t>About project ...</a:t>
            </a:r>
            <a:endParaRPr b="1" u="sng">
              <a:solidFill>
                <a:srgbClr val="A25723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827477" y="1573326"/>
            <a:ext cx="478058" cy="1013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883790" y="5552966"/>
            <a:ext cx="478059" cy="213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88325" y="5866400"/>
            <a:ext cx="346081" cy="72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413" y="5638803"/>
            <a:ext cx="4216690" cy="726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30" name="Google Shape;13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57355" y="5608391"/>
            <a:ext cx="1422030" cy="79728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2303781" y="1447800"/>
            <a:ext cx="7346950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In this project , we have build a system using </a:t>
            </a:r>
            <a:endParaRPr b="0" i="0" sz="2400" u="none" cap="none" strike="noStrike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Python</a:t>
            </a:r>
            <a:r>
              <a:rPr b="0" i="0" lang="en-US" sz="2400" u="none" cap="none" strike="noStrik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 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OpenCV </a:t>
            </a:r>
            <a:r>
              <a:rPr b="0" i="0" lang="en-US" sz="2400" u="none" cap="none" strike="noStrik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Keras</a:t>
            </a:r>
            <a:r>
              <a:rPr b="0" i="0" lang="en-US" sz="2400" u="none" cap="none" strike="noStrik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 which will alert the driver </a:t>
            </a:r>
            <a:endParaRPr b="0" i="0" sz="2400" u="none" cap="none" strike="noStrike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when he feels sleepy.</a:t>
            </a:r>
            <a:endParaRPr b="0" i="0" sz="2400" u="none" cap="none" strike="noStrike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2148205" y="3124200"/>
            <a:ext cx="7658100" cy="1938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In this system , we have used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b="0" i="0" lang="en-US" sz="24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 for gathering</a:t>
            </a:r>
            <a:endParaRPr b="0" i="0" sz="2400" u="none" cap="none" strike="noStrike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 the images from webcam and feed them into</a:t>
            </a:r>
            <a:endParaRPr b="0" i="0" sz="2400" u="none" cap="none" strike="noStrike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Deep </a:t>
            </a:r>
            <a:r>
              <a:rPr b="0" i="0" lang="en-US" sz="2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Learning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2400" u="none" cap="none" strike="noStrike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which will classify whether the person’s eyes are</a:t>
            </a:r>
            <a:endParaRPr b="0" i="0" sz="2400" u="none" cap="none" strike="noStrike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‘Open’ or ‘Closed’.</a:t>
            </a:r>
            <a:endParaRPr b="0" i="0" sz="2400" u="none" cap="none" strike="noStrike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609442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25723"/>
              </a:buClr>
              <a:buSzPts val="4400"/>
              <a:buFont typeface="Marcellus"/>
              <a:buNone/>
            </a:pPr>
            <a:r>
              <a:rPr b="1" lang="en-US" u="sng">
                <a:solidFill>
                  <a:srgbClr val="A25723"/>
                </a:solidFill>
                <a:latin typeface="Marcellus"/>
                <a:ea typeface="Marcellus"/>
                <a:cs typeface="Marcellus"/>
                <a:sym typeface="Marcellus"/>
              </a:rPr>
              <a:t>How our project works...</a:t>
            </a:r>
            <a:endParaRPr b="1" u="sng">
              <a:solidFill>
                <a:srgbClr val="A25723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609442" y="1371601"/>
            <a:ext cx="1096994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–  Take image as input from a camera.</a:t>
            </a:r>
            <a:endParaRPr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lang="en-US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–  Detect the face in the image and create a Region of Interest (ROI).</a:t>
            </a:r>
            <a:endParaRPr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r>
              <a:rPr lang="en-US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–  Detect the eyes from ROI and feed it to the classifier.</a:t>
            </a:r>
            <a:endParaRPr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r>
              <a:rPr lang="en-US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–  Classifier will categorize whether eyes are open or closed.</a:t>
            </a:r>
            <a:endParaRPr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–  Calculate score to check whether the person is drowsy.</a:t>
            </a:r>
            <a:endParaRPr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827477" y="1573326"/>
            <a:ext cx="478058" cy="1013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883790" y="5552966"/>
            <a:ext cx="478059" cy="213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88325" y="5866400"/>
            <a:ext cx="346081" cy="72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413" y="5638803"/>
            <a:ext cx="4216690" cy="726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44" name="Google Shape;14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57355" y="5608391"/>
            <a:ext cx="1422030" cy="79728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827477" y="1573326"/>
            <a:ext cx="478058" cy="1013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883790" y="5552966"/>
            <a:ext cx="478059" cy="213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88325" y="5866400"/>
            <a:ext cx="346081" cy="72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413" y="5638803"/>
            <a:ext cx="4216690" cy="726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55" name="Google Shape;155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57355" y="5608391"/>
            <a:ext cx="1422030" cy="79728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/>
          <p:nvPr/>
        </p:nvSpPr>
        <p:spPr>
          <a:xfrm>
            <a:off x="8862325" y="6483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6"/>
          <p:cNvPicPr preferRelativeResize="0"/>
          <p:nvPr>
            <p:ph idx="1" type="body"/>
          </p:nvPr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49420" y="-635"/>
            <a:ext cx="3469640" cy="6188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609442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25723"/>
              </a:buClr>
              <a:buSzPts val="4400"/>
              <a:buFont typeface="Marcellus"/>
              <a:buNone/>
            </a:pPr>
            <a:r>
              <a:rPr b="1" lang="en-US" u="sng">
                <a:solidFill>
                  <a:srgbClr val="A25723"/>
                </a:solidFill>
                <a:latin typeface="Marcellus"/>
                <a:ea typeface="Marcellus"/>
                <a:cs typeface="Marcellus"/>
                <a:sym typeface="Marcellus"/>
              </a:rPr>
              <a:t>Technology Requirements :- </a:t>
            </a:r>
            <a:endParaRPr b="1" u="sng">
              <a:solidFill>
                <a:srgbClr val="A25723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609442" y="1600203"/>
            <a:ext cx="10969943" cy="388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Webcam </a:t>
            </a:r>
            <a:endParaRPr sz="3000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Python (</a:t>
            </a:r>
            <a:r>
              <a:rPr lang="en-US" sz="30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3.6</a:t>
            </a:r>
            <a:r>
              <a:rPr lang="en-US" sz="3000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 Version)</a:t>
            </a:r>
            <a:endParaRPr sz="3000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Clr>
                <a:srgbClr val="A25723"/>
              </a:buClr>
              <a:buSzPts val="3000"/>
              <a:buNone/>
            </a:pPr>
            <a:r>
              <a:rPr lang="en-US" sz="3000" u="sng">
                <a:solidFill>
                  <a:srgbClr val="A25723"/>
                </a:solidFill>
                <a:latin typeface="Fira Sans"/>
                <a:ea typeface="Fira Sans"/>
                <a:cs typeface="Fira Sans"/>
                <a:sym typeface="Fira Sans"/>
              </a:rPr>
              <a:t>Packages used  -</a:t>
            </a:r>
            <a:endParaRPr sz="3000" u="sng">
              <a:solidFill>
                <a:srgbClr val="A2572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OpenCV</a:t>
            </a:r>
            <a:endParaRPr sz="3000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TensorFlow</a:t>
            </a:r>
            <a:endParaRPr sz="3000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Keras</a:t>
            </a:r>
            <a:endParaRPr sz="3000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Pygame</a:t>
            </a:r>
            <a:endParaRPr sz="3000"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827477" y="1573326"/>
            <a:ext cx="478058" cy="1013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883790" y="5552966"/>
            <a:ext cx="478059" cy="213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88325" y="5866400"/>
            <a:ext cx="346081" cy="72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413" y="5638803"/>
            <a:ext cx="4216690" cy="726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68" name="Google Shape;16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57355" y="5608391"/>
            <a:ext cx="1422030" cy="79728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609442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25723"/>
              </a:buClr>
              <a:buSzPts val="4400"/>
              <a:buFont typeface="Marcellus"/>
              <a:buNone/>
            </a:pPr>
            <a:r>
              <a:rPr b="1" lang="en-US" u="sng">
                <a:solidFill>
                  <a:srgbClr val="A25723"/>
                </a:solidFill>
                <a:latin typeface="Marcellus"/>
                <a:ea typeface="Marcellus"/>
                <a:cs typeface="Marcellus"/>
                <a:sym typeface="Marcellus"/>
              </a:rPr>
              <a:t>Future Scope :-</a:t>
            </a:r>
            <a:endParaRPr b="1" u="sng">
              <a:solidFill>
                <a:srgbClr val="A25723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609442" y="1295401"/>
            <a:ext cx="10969943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 lnSpcReduction="10000"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The model can be improved by using other parameters like </a:t>
            </a:r>
            <a:endParaRPr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342900" rtl="0" algn="ctr">
              <a:spcBef>
                <a:spcPts val="576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None/>
            </a:pPr>
            <a:r>
              <a:rPr lang="en-US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blink rate, yawning, state of the car, etc.</a:t>
            </a:r>
            <a:endParaRPr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342900" rtl="0" algn="ctr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342900" rtl="0" algn="ctr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342900" rtl="0" algn="ctr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342900" rtl="0" algn="ctr">
              <a:spcBef>
                <a:spcPts val="576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Also by adding a sensor to track the heart rate of the driver </a:t>
            </a:r>
            <a:endParaRPr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342900" rtl="0" algn="ctr">
              <a:spcBef>
                <a:spcPts val="576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None/>
            </a:pPr>
            <a:r>
              <a:rPr lang="en-US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in order to prevent accidents </a:t>
            </a:r>
            <a:endParaRPr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342900" rtl="0" algn="ctr">
              <a:spcBef>
                <a:spcPts val="576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None/>
            </a:pPr>
            <a:r>
              <a:rPr lang="en-US">
                <a:solidFill>
                  <a:srgbClr val="58595B"/>
                </a:solidFill>
                <a:latin typeface="Fira Sans"/>
                <a:ea typeface="Fira Sans"/>
                <a:cs typeface="Fira Sans"/>
                <a:sym typeface="Fira Sans"/>
              </a:rPr>
              <a:t>caused due to sudden heart attacks to drivers. </a:t>
            </a:r>
            <a:endParaRPr>
              <a:solidFill>
                <a:srgbClr val="58595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827477" y="1573326"/>
            <a:ext cx="478058" cy="1013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883790" y="5552966"/>
            <a:ext cx="478059" cy="213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88325" y="5866400"/>
            <a:ext cx="346081" cy="72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413" y="5638803"/>
            <a:ext cx="4216690" cy="726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80" name="Google Shape;18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57355" y="5608391"/>
            <a:ext cx="1422030" cy="79728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609442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25723"/>
              </a:buClr>
              <a:buSzPts val="4400"/>
              <a:buFont typeface="Marcellus"/>
              <a:buNone/>
            </a:pPr>
            <a:r>
              <a:rPr b="1" lang="en-US" u="sng">
                <a:solidFill>
                  <a:srgbClr val="A25723"/>
                </a:solidFill>
                <a:latin typeface="Marcellus"/>
                <a:ea typeface="Marcellus"/>
                <a:cs typeface="Marcellus"/>
                <a:sym typeface="Marcellus"/>
              </a:rPr>
              <a:t>Conclusion :-</a:t>
            </a:r>
            <a:endParaRPr b="1" u="sng">
              <a:solidFill>
                <a:srgbClr val="A25723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87" name="Google Shape;187;p9"/>
          <p:cNvSpPr txBox="1"/>
          <p:nvPr>
            <p:ph idx="1" type="body"/>
          </p:nvPr>
        </p:nvSpPr>
        <p:spPr>
          <a:xfrm>
            <a:off x="609442" y="1524001"/>
            <a:ext cx="10969943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The drowsiness detection system developed</a:t>
            </a:r>
            <a:endParaRPr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58595B"/>
              </a:buClr>
              <a:buSzPts val="3200"/>
              <a:buNone/>
            </a:pPr>
            <a:r>
              <a:rPr lang="en-US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is capable of detecting drowsiness in a rapid manner.</a:t>
            </a:r>
            <a:endParaRPr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rgbClr val="58595B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The system can differentiate normal eye blink and</a:t>
            </a:r>
            <a:endParaRPr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58595B"/>
              </a:buClr>
              <a:buSzPts val="3200"/>
              <a:buNone/>
            </a:pPr>
            <a:r>
              <a:rPr lang="en-US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 drowsiness which can prevent the driver from </a:t>
            </a:r>
            <a:endParaRPr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58595B"/>
              </a:buClr>
              <a:buSzPts val="3200"/>
              <a:buNone/>
            </a:pPr>
            <a:r>
              <a:rPr lang="en-US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entering the state of sleepiness while driving.</a:t>
            </a:r>
            <a:endParaRPr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827477" y="1573326"/>
            <a:ext cx="478058" cy="1013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883790" y="5552966"/>
            <a:ext cx="478059" cy="213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88325" y="5866400"/>
            <a:ext cx="346081" cy="72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413" y="5638803"/>
            <a:ext cx="4216690" cy="726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92" name="Google Shape;19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57355" y="5608391"/>
            <a:ext cx="1422030" cy="79728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"/>
          <p:cNvSpPr txBox="1"/>
          <p:nvPr>
            <p:ph idx="12" type="sldNum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2021-05-22T16:52:04Z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