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grqa+PqevNpii0a/xDbM1DJ29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9"/>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p:txBody>
      </p:sp>
      <p:sp>
        <p:nvSpPr>
          <p:cNvPr id="15" name="Google Shape;15;p9"/>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16" name="Google Shape;16;p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51" name="Shape 51"/>
        <p:cNvGrpSpPr/>
        <p:nvPr/>
      </p:nvGrpSpPr>
      <p:grpSpPr>
        <a:xfrm>
          <a:off x="0" y="0"/>
          <a:ext cx="0" cy="0"/>
          <a:chOff x="0" y="0"/>
          <a:chExt cx="0" cy="0"/>
        </a:xfrm>
      </p:grpSpPr>
      <p:sp>
        <p:nvSpPr>
          <p:cNvPr id="52" name="Google Shape;52;p18"/>
          <p:cNvSpPr txBox="1"/>
          <p:nvPr>
            <p:ph idx="1" type="body"/>
          </p:nvPr>
        </p:nvSpPr>
        <p:spPr>
          <a:xfrm>
            <a:off x="415600" y="5640767"/>
            <a:ext cx="7998400" cy="806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3" name="Google Shape;53;p1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4" name="Shape 54"/>
        <p:cNvGrpSpPr/>
        <p:nvPr/>
      </p:nvGrpSpPr>
      <p:grpSpPr>
        <a:xfrm>
          <a:off x="0" y="0"/>
          <a:ext cx="0" cy="0"/>
          <a:chOff x="0" y="0"/>
          <a:chExt cx="0" cy="0"/>
        </a:xfrm>
      </p:grpSpPr>
      <p:sp>
        <p:nvSpPr>
          <p:cNvPr id="55" name="Google Shape;55;p19"/>
          <p:cNvSpPr txBox="1"/>
          <p:nvPr>
            <p:ph type="title"/>
          </p:nvPr>
        </p:nvSpPr>
        <p:spPr>
          <a:xfrm>
            <a:off x="415600" y="1474833"/>
            <a:ext cx="11360800" cy="26180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p:txBody>
      </p:sp>
      <p:sp>
        <p:nvSpPr>
          <p:cNvPr id="56" name="Google Shape;56;p19"/>
          <p:cNvSpPr txBox="1"/>
          <p:nvPr>
            <p:ph idx="1" type="body"/>
          </p:nvPr>
        </p:nvSpPr>
        <p:spPr>
          <a:xfrm>
            <a:off x="415600" y="4202967"/>
            <a:ext cx="11360800" cy="17344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7" name="Google Shape;57;p1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415600" y="2867800"/>
            <a:ext cx="11360800" cy="1122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19" name="Google Shape;19;p1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1"/>
          <p:cNvSpPr txBox="1"/>
          <p:nvPr>
            <p:ph type="title"/>
          </p:nvPr>
        </p:nvSpPr>
        <p:spPr>
          <a:xfrm>
            <a:off x="2592925" y="624110"/>
            <a:ext cx="8911687" cy="128089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1"/>
          <p:cNvSpPr txBox="1"/>
          <p:nvPr>
            <p:ph idx="1" type="body"/>
          </p:nvPr>
        </p:nvSpPr>
        <p:spPr>
          <a:xfrm>
            <a:off x="2589212" y="2133600"/>
            <a:ext cx="8915400" cy="3777622"/>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3" name="Google Shape;23;p11"/>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p11"/>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5" name="Google Shape;25;p1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12"/>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2"/>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9" name="Google Shape;29;p1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13"/>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13"/>
          <p:cNvSpPr txBox="1"/>
          <p:nvPr>
            <p:ph idx="1" type="body"/>
          </p:nvPr>
        </p:nvSpPr>
        <p:spPr>
          <a:xfrm>
            <a:off x="4156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33" name="Google Shape;33;p13"/>
          <p:cNvSpPr txBox="1"/>
          <p:nvPr>
            <p:ph idx="2" type="body"/>
          </p:nvPr>
        </p:nvSpPr>
        <p:spPr>
          <a:xfrm>
            <a:off x="64432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34" name="Google Shape;34;p1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4"/>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1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8" name="Shape 38"/>
        <p:cNvGrpSpPr/>
        <p:nvPr/>
      </p:nvGrpSpPr>
      <p:grpSpPr>
        <a:xfrm>
          <a:off x="0" y="0"/>
          <a:ext cx="0" cy="0"/>
          <a:chOff x="0" y="0"/>
          <a:chExt cx="0" cy="0"/>
        </a:xfrm>
      </p:grpSpPr>
      <p:sp>
        <p:nvSpPr>
          <p:cNvPr id="39" name="Google Shape;39;p15"/>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40" name="Google Shape;40;p15"/>
          <p:cNvSpPr txBox="1"/>
          <p:nvPr>
            <p:ph idx="1" type="body"/>
          </p:nvPr>
        </p:nvSpPr>
        <p:spPr>
          <a:xfrm>
            <a:off x="415600" y="1852800"/>
            <a:ext cx="3744000" cy="4239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41" name="Google Shape;41;p1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42" name="Shape 42"/>
        <p:cNvGrpSpPr/>
        <p:nvPr/>
      </p:nvGrpSpPr>
      <p:grpSpPr>
        <a:xfrm>
          <a:off x="0" y="0"/>
          <a:ext cx="0" cy="0"/>
          <a:chOff x="0" y="0"/>
          <a:chExt cx="0" cy="0"/>
        </a:xfrm>
      </p:grpSpPr>
      <p:sp>
        <p:nvSpPr>
          <p:cNvPr id="43" name="Google Shape;43;p16"/>
          <p:cNvSpPr txBox="1"/>
          <p:nvPr>
            <p:ph type="title"/>
          </p:nvPr>
        </p:nvSpPr>
        <p:spPr>
          <a:xfrm>
            <a:off x="653667" y="600200"/>
            <a:ext cx="8490400" cy="5454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44" name="Google Shape;44;p1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45" name="Shape 45"/>
        <p:cNvGrpSpPr/>
        <p:nvPr/>
      </p:nvGrpSpPr>
      <p:grpSpPr>
        <a:xfrm>
          <a:off x="0" y="0"/>
          <a:ext cx="0" cy="0"/>
          <a:chOff x="0" y="0"/>
          <a:chExt cx="0" cy="0"/>
        </a:xfrm>
      </p:grpSpPr>
      <p:sp>
        <p:nvSpPr>
          <p:cNvPr id="46" name="Google Shape;46;p17"/>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47" name="Google Shape;47;p17"/>
          <p:cNvSpPr txBox="1"/>
          <p:nvPr>
            <p:ph type="title"/>
          </p:nvPr>
        </p:nvSpPr>
        <p:spPr>
          <a:xfrm>
            <a:off x="354000" y="1644233"/>
            <a:ext cx="5393600" cy="197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48" name="Google Shape;48;p17"/>
          <p:cNvSpPr txBox="1"/>
          <p:nvPr>
            <p:ph idx="1" type="subTitle"/>
          </p:nvPr>
        </p:nvSpPr>
        <p:spPr>
          <a:xfrm>
            <a:off x="354000" y="3737433"/>
            <a:ext cx="5393600" cy="1646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49" name="Google Shape;49;p17"/>
          <p:cNvSpPr txBox="1"/>
          <p:nvPr>
            <p:ph idx="2" type="body"/>
          </p:nvPr>
        </p:nvSpPr>
        <p:spPr>
          <a:xfrm>
            <a:off x="6586000" y="965433"/>
            <a:ext cx="5116000" cy="49268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0" name="Google Shape;50;p1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theme" Target="../theme/theme2.xml"/><Relationship Id="rId16" Type="http://schemas.openxmlformats.org/officeDocument/2006/relationships/slideLayout" Target="../slideLayouts/slideLayout1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8"/>
          <p:cNvPicPr preferRelativeResize="0"/>
          <p:nvPr/>
        </p:nvPicPr>
        <p:blipFill rotWithShape="1">
          <a:blip r:embed="rId1">
            <a:alphaModFix/>
          </a:blip>
          <a:srcRect b="0" l="0" r="0" t="0"/>
          <a:stretch/>
        </p:blipFill>
        <p:spPr>
          <a:xfrm>
            <a:off x="5" y="0"/>
            <a:ext cx="569391" cy="6858000"/>
          </a:xfrm>
          <a:prstGeom prst="rect">
            <a:avLst/>
          </a:prstGeom>
          <a:noFill/>
          <a:ln>
            <a:noFill/>
          </a:ln>
        </p:spPr>
      </p:pic>
      <p:pic>
        <p:nvPicPr>
          <p:cNvPr id="10" name="Google Shape;10;p8"/>
          <p:cNvPicPr preferRelativeResize="0"/>
          <p:nvPr/>
        </p:nvPicPr>
        <p:blipFill rotWithShape="1">
          <a:blip r:embed="rId2">
            <a:alphaModFix/>
          </a:blip>
          <a:srcRect b="0" l="0" r="0" t="0"/>
          <a:stretch/>
        </p:blipFill>
        <p:spPr>
          <a:xfrm>
            <a:off x="505434" y="0"/>
            <a:ext cx="653933" cy="5802733"/>
          </a:xfrm>
          <a:prstGeom prst="rect">
            <a:avLst/>
          </a:prstGeom>
          <a:noFill/>
          <a:ln>
            <a:noFill/>
          </a:ln>
        </p:spPr>
      </p:pic>
      <p:pic>
        <p:nvPicPr>
          <p:cNvPr id="11" name="Google Shape;11;p8"/>
          <p:cNvPicPr preferRelativeResize="0"/>
          <p:nvPr/>
        </p:nvPicPr>
        <p:blipFill rotWithShape="1">
          <a:blip r:embed="rId3">
            <a:alphaModFix/>
          </a:blip>
          <a:srcRect b="0" l="0" r="0" t="0"/>
          <a:stretch/>
        </p:blipFill>
        <p:spPr>
          <a:xfrm flipH="1" rot="10800000">
            <a:off x="1159351" y="1"/>
            <a:ext cx="382700" cy="5121567"/>
          </a:xfrm>
          <a:prstGeom prst="rect">
            <a:avLst/>
          </a:prstGeom>
          <a:noFill/>
          <a:ln>
            <a:noFill/>
          </a:ln>
        </p:spPr>
      </p:pic>
      <p:pic>
        <p:nvPicPr>
          <p:cNvPr id="12" name="Google Shape;12;p8"/>
          <p:cNvPicPr preferRelativeResize="0"/>
          <p:nvPr/>
        </p:nvPicPr>
        <p:blipFill rotWithShape="1">
          <a:blip r:embed="rId4">
            <a:alphaModFix/>
          </a:blip>
          <a:srcRect b="0" l="0" r="0" t="0"/>
          <a:stretch/>
        </p:blipFill>
        <p:spPr>
          <a:xfrm>
            <a:off x="2132001" y="247401"/>
            <a:ext cx="6464300" cy="11811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hyperlink" Target="https://ecolivingexpert.com/air-quality-monitors-pros-and-cons/#air-quality-monitors-require-up-to-7-days-to-calibrate" TargetMode="External"/><Relationship Id="rId10" Type="http://schemas.openxmlformats.org/officeDocument/2006/relationships/hyperlink" Target="https://ecolivingexpert.com/air-quality-monitors-pros-and-cons/#an-air-quality-monitor-does-not-clean-the-air" TargetMode="External"/><Relationship Id="rId12" Type="http://schemas.openxmlformats.org/officeDocument/2006/relationships/hyperlink" Target="https://ecolivingexpert.com/air-quality-monitors-pros-and-cons/#measured-vocs-include-both-harmful-and-harmless-compounds"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ecolivingexpert.com/air-quality-monitors-pros-and-cons/#detecting-chemicals-that-can-t-be-detected-by-sight-or-smell" TargetMode="External"/><Relationship Id="rId4" Type="http://schemas.openxmlformats.org/officeDocument/2006/relationships/hyperlink" Target="https://ecolivingexpert.com/air-quality-monitors-pros-and-cons/#an-air-quality-monitor-shows-exactly-how-healthy-your-air-is" TargetMode="External"/><Relationship Id="rId9" Type="http://schemas.openxmlformats.org/officeDocument/2006/relationships/hyperlink" Target="https://ecolivingexpert.com/air-quality-monitors-pros-and-cons/#commercial-air-quality-monitors-are-very-accurate-and-easy-to-operate" TargetMode="External"/><Relationship Id="rId5" Type="http://schemas.openxmlformats.org/officeDocument/2006/relationships/hyperlink" Target="https://ecolivingexpert.com/air-quality-monitors-pros-and-cons/#temperature-humidity-and-pressure-are-measured" TargetMode="External"/><Relationship Id="rId6" Type="http://schemas.openxmlformats.org/officeDocument/2006/relationships/hyperlink" Target="https://ecolivingexpert.com/air-quality-monitors-pros-and-cons/#taking-action-based-on-knowledge-and-data" TargetMode="External"/><Relationship Id="rId7" Type="http://schemas.openxmlformats.org/officeDocument/2006/relationships/hyperlink" Target="https://ecolivingexpert.com/air-quality-monitors-pros-and-cons/#an-air-quality-monitor-helps-create-a-healthy-and-comfortable-home-examples" TargetMode="External"/><Relationship Id="rId8" Type="http://schemas.openxmlformats.org/officeDocument/2006/relationships/hyperlink" Target="https://ecolivingexpert.com/air-quality-monitors-pros-and-cons/#whyipref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3254460" y="1526150"/>
            <a:ext cx="7212600" cy="931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85714"/>
              <a:buNone/>
            </a:pPr>
            <a:r>
              <a:rPr b="1" lang="en-US" sz="2800">
                <a:solidFill>
                  <a:srgbClr val="C00000"/>
                </a:solidFill>
                <a:latin typeface="Times New Roman"/>
                <a:ea typeface="Times New Roman"/>
                <a:cs typeface="Times New Roman"/>
                <a:sym typeface="Times New Roman"/>
              </a:rPr>
              <a:t>Air Pollution Monitoring </a:t>
            </a:r>
            <a:endParaRPr b="1" sz="2800">
              <a:solidFill>
                <a:srgbClr val="C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ct val="185714"/>
              <a:buNone/>
            </a:pPr>
            <a:r>
              <a:rPr b="1" lang="en-US" sz="2800">
                <a:solidFill>
                  <a:srgbClr val="C00000"/>
                </a:solidFill>
                <a:latin typeface="Times New Roman"/>
                <a:ea typeface="Times New Roman"/>
                <a:cs typeface="Times New Roman"/>
                <a:sym typeface="Times New Roman"/>
              </a:rPr>
              <a:t>using NodeMcu</a:t>
            </a:r>
            <a:endParaRPr b="1" sz="2800">
              <a:solidFill>
                <a:srgbClr val="C00000"/>
              </a:solidFill>
              <a:latin typeface="Times New Roman"/>
              <a:ea typeface="Times New Roman"/>
              <a:cs typeface="Times New Roman"/>
              <a:sym typeface="Times New Roman"/>
            </a:endParaRPr>
          </a:p>
        </p:txBody>
      </p:sp>
      <p:sp>
        <p:nvSpPr>
          <p:cNvPr id="65" name="Google Shape;65;p1"/>
          <p:cNvSpPr txBox="1"/>
          <p:nvPr/>
        </p:nvSpPr>
        <p:spPr>
          <a:xfrm>
            <a:off x="4969379" y="2521010"/>
            <a:ext cx="3973800" cy="35556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Team Member Name: </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Burhanuddin Dilshad </a:t>
            </a:r>
            <a:r>
              <a:rPr b="0" i="0" lang="en-US" sz="1800" u="none" cap="none" strike="noStrike">
                <a:solidFill>
                  <a:srgbClr val="000000"/>
                </a:solidFill>
                <a:latin typeface="Times New Roman"/>
                <a:ea typeface="Times New Roman"/>
                <a:cs typeface="Times New Roman"/>
                <a:sym typeface="Times New Roman"/>
              </a:rPr>
              <a:t>(Roll No. 0</a:t>
            </a:r>
            <a:r>
              <a:rPr lang="en-US" sz="1800">
                <a:latin typeface="Times New Roman"/>
                <a:ea typeface="Times New Roman"/>
                <a:cs typeface="Times New Roman"/>
                <a:sym typeface="Times New Roman"/>
              </a:rPr>
              <a:t>7</a:t>
            </a:r>
            <a:r>
              <a:rPr b="0" i="0" lang="en-US" sz="18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Viraj Gholap</a:t>
            </a:r>
            <a:r>
              <a:rPr b="0" i="0" lang="en-US" sz="1800" u="none" cap="none" strike="noStrike">
                <a:solidFill>
                  <a:srgbClr val="000000"/>
                </a:solidFill>
                <a:latin typeface="Times New Roman"/>
                <a:ea typeface="Times New Roman"/>
                <a:cs typeface="Times New Roman"/>
                <a:sym typeface="Times New Roman"/>
              </a:rPr>
              <a:t> (Roll No. </a:t>
            </a:r>
            <a:r>
              <a:rPr lang="en-US" sz="1800">
                <a:latin typeface="Times New Roman"/>
                <a:ea typeface="Times New Roman"/>
                <a:cs typeface="Times New Roman"/>
                <a:sym typeface="Times New Roman"/>
              </a:rPr>
              <a:t>10</a:t>
            </a:r>
            <a:r>
              <a:rPr b="0" i="0" lang="en-US" sz="18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Guided By: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Mr. Uday Rote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p:txBody>
      </p:sp>
      <p:sp>
        <p:nvSpPr>
          <p:cNvPr id="66" name="Google Shape;66;p1"/>
          <p:cNvSpPr txBox="1"/>
          <p:nvPr/>
        </p:nvSpPr>
        <p:spPr>
          <a:xfrm>
            <a:off x="4101982" y="5578980"/>
            <a:ext cx="5845322" cy="806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Department of Information Technology</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1170774" y="1307506"/>
            <a:ext cx="7580119" cy="97422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US" sz="3200">
                <a:solidFill>
                  <a:srgbClr val="C00000"/>
                </a:solidFill>
                <a:latin typeface="Times New Roman"/>
                <a:ea typeface="Times New Roman"/>
                <a:cs typeface="Times New Roman"/>
                <a:sym typeface="Times New Roman"/>
              </a:rPr>
              <a:t>Communication Architecture of Project:</a:t>
            </a:r>
            <a:endParaRPr sz="3200">
              <a:solidFill>
                <a:srgbClr val="C00000"/>
              </a:solidFill>
              <a:latin typeface="Times New Roman"/>
              <a:ea typeface="Times New Roman"/>
              <a:cs typeface="Times New Roman"/>
              <a:sym typeface="Times New Roman"/>
            </a:endParaRPr>
          </a:p>
        </p:txBody>
      </p:sp>
      <p:pic>
        <p:nvPicPr>
          <p:cNvPr id="72" name="Google Shape;72;p2"/>
          <p:cNvPicPr preferRelativeResize="0"/>
          <p:nvPr/>
        </p:nvPicPr>
        <p:blipFill>
          <a:blip r:embed="rId3">
            <a:alphaModFix/>
          </a:blip>
          <a:stretch>
            <a:fillRect/>
          </a:stretch>
        </p:blipFill>
        <p:spPr>
          <a:xfrm>
            <a:off x="3308500" y="2127476"/>
            <a:ext cx="6444845" cy="42714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1742705" y="1596893"/>
            <a:ext cx="5452854" cy="659197"/>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lang="en-US" sz="3600">
                <a:solidFill>
                  <a:srgbClr val="C00000"/>
                </a:solidFill>
                <a:latin typeface="Times New Roman"/>
                <a:ea typeface="Times New Roman"/>
                <a:cs typeface="Times New Roman"/>
                <a:sym typeface="Times New Roman"/>
              </a:rPr>
              <a:t>List the Related Protocols:</a:t>
            </a:r>
            <a:endParaRPr sz="3200">
              <a:solidFill>
                <a:srgbClr val="C00000"/>
              </a:solidFill>
              <a:latin typeface="Times New Roman"/>
              <a:ea typeface="Times New Roman"/>
              <a:cs typeface="Times New Roman"/>
              <a:sym typeface="Times New Roman"/>
            </a:endParaRPr>
          </a:p>
        </p:txBody>
      </p:sp>
      <p:sp>
        <p:nvSpPr>
          <p:cNvPr id="78" name="Google Shape;78;p3"/>
          <p:cNvSpPr txBox="1"/>
          <p:nvPr>
            <p:ph idx="1" type="body"/>
          </p:nvPr>
        </p:nvSpPr>
        <p:spPr>
          <a:xfrm>
            <a:off x="1742706" y="2320629"/>
            <a:ext cx="9382538" cy="3892164"/>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IEEE 802.11(wi-fi)</a:t>
            </a:r>
            <a:endParaRPr/>
          </a:p>
          <a:p>
            <a:pPr indent="-381000" lvl="0" marL="457200" rtl="0" algn="l">
              <a:lnSpc>
                <a:spcPct val="150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HTTP</a:t>
            </a:r>
            <a:endParaRPr sz="2400">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Bluetooth</a:t>
            </a:r>
            <a:endParaRPr sz="2400">
              <a:solidFill>
                <a:schemeClr val="dk1"/>
              </a:solidFill>
              <a:latin typeface="Times New Roman"/>
              <a:ea typeface="Times New Roman"/>
              <a:cs typeface="Times New Roman"/>
              <a:sym typeface="Times New Roman"/>
            </a:endParaRPr>
          </a:p>
          <a:p>
            <a:pPr indent="-355600" lvl="0" marL="457200" rtl="0" algn="l">
              <a:lnSpc>
                <a:spcPct val="160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ZigBee</a:t>
            </a:r>
            <a:endParaRPr sz="2400">
              <a:solidFill>
                <a:schemeClr val="dk1"/>
              </a:solidFill>
              <a:latin typeface="Times New Roman"/>
              <a:ea typeface="Times New Roman"/>
              <a:cs typeface="Times New Roman"/>
              <a:sym typeface="Times New Roman"/>
            </a:endParaRPr>
          </a:p>
          <a:p>
            <a:pPr indent="-342900" lvl="0" marL="457200" rtl="0" algn="l">
              <a:lnSpc>
                <a:spcPct val="250000"/>
              </a:lnSpc>
              <a:spcBef>
                <a:spcPts val="0"/>
              </a:spcBef>
              <a:spcAft>
                <a:spcPts val="0"/>
              </a:spcAft>
              <a:buSzPts val="1800"/>
              <a:buFont typeface="Arial"/>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1759425" y="1512619"/>
            <a:ext cx="8911687" cy="128089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US" sz="3200">
                <a:solidFill>
                  <a:srgbClr val="C00000"/>
                </a:solidFill>
                <a:latin typeface="Times New Roman"/>
                <a:ea typeface="Times New Roman"/>
                <a:cs typeface="Times New Roman"/>
                <a:sym typeface="Times New Roman"/>
              </a:rPr>
              <a:t>Analysis of Protocols</a:t>
            </a:r>
            <a:endParaRPr sz="3200">
              <a:solidFill>
                <a:srgbClr val="C00000"/>
              </a:solidFill>
              <a:latin typeface="Times New Roman"/>
              <a:ea typeface="Times New Roman"/>
              <a:cs typeface="Times New Roman"/>
              <a:sym typeface="Times New Roman"/>
            </a:endParaRPr>
          </a:p>
        </p:txBody>
      </p:sp>
      <p:sp>
        <p:nvSpPr>
          <p:cNvPr id="84" name="Google Shape;84;p4"/>
          <p:cNvSpPr txBox="1"/>
          <p:nvPr>
            <p:ph idx="1" type="body"/>
          </p:nvPr>
        </p:nvSpPr>
        <p:spPr>
          <a:xfrm>
            <a:off x="1592721" y="2153064"/>
            <a:ext cx="10260296" cy="3800812"/>
          </a:xfrm>
          <a:prstGeom prst="rect">
            <a:avLst/>
          </a:prstGeom>
          <a:noFill/>
          <a:ln>
            <a:noFill/>
          </a:ln>
        </p:spPr>
        <p:txBody>
          <a:bodyPr anchorCtr="0" anchor="t" bIns="91425" lIns="91425" spcFirstLastPara="1" rIns="91425" wrap="square" tIns="91425">
            <a:normAutofit fontScale="85000"/>
          </a:bodyPr>
          <a:lstStyle/>
          <a:p>
            <a:pPr indent="-336550" lvl="0" marL="914400" rtl="0" algn="l">
              <a:lnSpc>
                <a:spcPct val="160000"/>
              </a:lnSpc>
              <a:spcBef>
                <a:spcPts val="0"/>
              </a:spcBef>
              <a:spcAft>
                <a:spcPts val="0"/>
              </a:spcAft>
              <a:buClr>
                <a:schemeClr val="dk1"/>
              </a:buClr>
              <a:buSzPct val="100000"/>
              <a:buFont typeface="Times New Roman"/>
              <a:buAutoNum type="arabicPeriod"/>
            </a:pPr>
            <a:r>
              <a:rPr lang="en-US" sz="2000">
                <a:solidFill>
                  <a:schemeClr val="dk1"/>
                </a:solidFill>
                <a:latin typeface="Times New Roman"/>
                <a:ea typeface="Times New Roman"/>
                <a:cs typeface="Times New Roman"/>
                <a:sym typeface="Times New Roman"/>
              </a:rPr>
              <a:t>IEEE 802.11 : Wifi Protocol. Provides Internet Connection. Connects Node MCU to Apache Server.</a:t>
            </a:r>
            <a:endParaRPr/>
          </a:p>
          <a:p>
            <a:pPr indent="-336550" lvl="0" marL="914400" rtl="0" algn="l">
              <a:lnSpc>
                <a:spcPct val="160000"/>
              </a:lnSpc>
              <a:spcBef>
                <a:spcPts val="0"/>
              </a:spcBef>
              <a:spcAft>
                <a:spcPts val="0"/>
              </a:spcAft>
              <a:buClr>
                <a:schemeClr val="dk1"/>
              </a:buClr>
              <a:buSzPct val="100000"/>
              <a:buFont typeface="Times New Roman"/>
              <a:buAutoNum type="arabicPeriod"/>
            </a:pPr>
            <a:r>
              <a:rPr lang="en-US" sz="2000">
                <a:solidFill>
                  <a:schemeClr val="dk1"/>
                </a:solidFill>
                <a:latin typeface="Times New Roman"/>
                <a:ea typeface="Times New Roman"/>
                <a:cs typeface="Times New Roman"/>
                <a:sym typeface="Times New Roman"/>
              </a:rPr>
              <a:t>HTTP: Process large amount of data. Transfers multimedia files. E.g. text, images, sound, video, etc. </a:t>
            </a:r>
            <a:endParaRPr/>
          </a:p>
          <a:p>
            <a:pPr indent="-336550" lvl="0" marL="914400" rtl="0" algn="l">
              <a:lnSpc>
                <a:spcPct val="160000"/>
              </a:lnSpc>
              <a:spcBef>
                <a:spcPts val="0"/>
              </a:spcBef>
              <a:spcAft>
                <a:spcPts val="0"/>
              </a:spcAft>
              <a:buClr>
                <a:schemeClr val="dk1"/>
              </a:buClr>
              <a:buSzPct val="100000"/>
              <a:buFont typeface="Times New Roman"/>
              <a:buAutoNum type="arabicPeriod"/>
            </a:pPr>
            <a:r>
              <a:rPr lang="en-US" sz="2000">
                <a:solidFill>
                  <a:schemeClr val="dk1"/>
                </a:solidFill>
                <a:latin typeface="Times New Roman"/>
                <a:ea typeface="Times New Roman"/>
                <a:cs typeface="Times New Roman"/>
                <a:sym typeface="Times New Roman"/>
              </a:rPr>
              <a:t>Bluetooth: 2.4 GHz frequency. Bluetooth is a standardized protocol for sending and receiving data via a 2.4GHz wireless link. It's a secure protocol, and it's perfect for short-range, low-power, low-cost, wireless transmissions between electronic devices.</a:t>
            </a:r>
            <a:endParaRPr sz="2000">
              <a:solidFill>
                <a:schemeClr val="dk1"/>
              </a:solidFill>
              <a:latin typeface="Times New Roman"/>
              <a:ea typeface="Times New Roman"/>
              <a:cs typeface="Times New Roman"/>
              <a:sym typeface="Times New Roman"/>
            </a:endParaRPr>
          </a:p>
          <a:p>
            <a:pPr indent="-336550" lvl="0" marL="914400" rtl="0" algn="l">
              <a:lnSpc>
                <a:spcPct val="160000"/>
              </a:lnSpc>
              <a:spcBef>
                <a:spcPts val="0"/>
              </a:spcBef>
              <a:spcAft>
                <a:spcPts val="0"/>
              </a:spcAft>
              <a:buClr>
                <a:schemeClr val="dk1"/>
              </a:buClr>
              <a:buSzPct val="100000"/>
              <a:buFont typeface="Times New Roman"/>
              <a:buAutoNum type="arabicPeriod"/>
            </a:pPr>
            <a:r>
              <a:rPr lang="en-US" sz="2000">
                <a:solidFill>
                  <a:schemeClr val="dk1"/>
                </a:solidFill>
                <a:latin typeface="Times New Roman"/>
                <a:ea typeface="Times New Roman"/>
                <a:cs typeface="Times New Roman"/>
                <a:sym typeface="Times New Roman"/>
              </a:rPr>
              <a:t>ZigBee: Zigbee is a standards-based wireless technology developed to enable low-cost, low-power wireless machine-to-machine and internet of things networks.</a:t>
            </a:r>
            <a:endParaRPr sz="2000">
              <a:solidFill>
                <a:schemeClr val="dk1"/>
              </a:solidFill>
              <a:latin typeface="Times New Roman"/>
              <a:ea typeface="Times New Roman"/>
              <a:cs typeface="Times New Roman"/>
              <a:sym typeface="Times New Roman"/>
            </a:endParaRPr>
          </a:p>
          <a:p>
            <a:pPr indent="-342900" lvl="0" marL="571500" rtl="0" algn="l">
              <a:lnSpc>
                <a:spcPct val="160000"/>
              </a:lnSpc>
              <a:spcBef>
                <a:spcPts val="0"/>
              </a:spcBef>
              <a:spcAft>
                <a:spcPts val="0"/>
              </a:spcAft>
              <a:buSzPct val="105882"/>
              <a:buFont typeface="Arial"/>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2068083" y="2055949"/>
            <a:ext cx="8776826" cy="1165814"/>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US" sz="3600">
                <a:latin typeface="Times New Roman"/>
                <a:ea typeface="Times New Roman"/>
                <a:cs typeface="Times New Roman"/>
                <a:sym typeface="Times New Roman"/>
              </a:rPr>
              <a:t>Wi-Fi And HTTP</a:t>
            </a:r>
            <a:br>
              <a:rPr lang="en-US" sz="3600">
                <a:latin typeface="Times New Roman"/>
                <a:ea typeface="Times New Roman"/>
                <a:cs typeface="Times New Roman"/>
                <a:sym typeface="Times New Roman"/>
              </a:rPr>
            </a:br>
            <a:endParaRPr sz="3600">
              <a:latin typeface="Times New Roman"/>
              <a:ea typeface="Times New Roman"/>
              <a:cs typeface="Times New Roman"/>
              <a:sym typeface="Times New Roman"/>
            </a:endParaRPr>
          </a:p>
        </p:txBody>
      </p:sp>
      <p:sp>
        <p:nvSpPr>
          <p:cNvPr id="90" name="Google Shape;90;p5"/>
          <p:cNvSpPr txBox="1"/>
          <p:nvPr/>
        </p:nvSpPr>
        <p:spPr>
          <a:xfrm>
            <a:off x="1264777" y="1229424"/>
            <a:ext cx="5093293" cy="958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b="0" i="0" lang="en-US" sz="3200" u="none" cap="none" strike="noStrike">
                <a:solidFill>
                  <a:srgbClr val="C00000"/>
                </a:solidFill>
                <a:latin typeface="Times New Roman"/>
                <a:ea typeface="Times New Roman"/>
                <a:cs typeface="Times New Roman"/>
                <a:sym typeface="Times New Roman"/>
              </a:rPr>
              <a:t>Justification of Protocols:</a:t>
            </a:r>
            <a:endParaRPr b="0" i="0" sz="1400" u="none" cap="none" strike="noStrike">
              <a:solidFill>
                <a:srgbClr val="000000"/>
              </a:solidFill>
              <a:latin typeface="Arial"/>
              <a:ea typeface="Arial"/>
              <a:cs typeface="Arial"/>
              <a:sym typeface="Arial"/>
            </a:endParaRPr>
          </a:p>
        </p:txBody>
      </p:sp>
      <p:sp>
        <p:nvSpPr>
          <p:cNvPr id="91" name="Google Shape;91;p5"/>
          <p:cNvSpPr txBox="1"/>
          <p:nvPr/>
        </p:nvSpPr>
        <p:spPr>
          <a:xfrm>
            <a:off x="2256090" y="2905569"/>
            <a:ext cx="9135600" cy="12006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Wifi is used to connect to the server.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HTTP is used to send data from Node MCU to server using POST request.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2111975" y="2032577"/>
            <a:ext cx="9158700" cy="5288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None/>
            </a:pPr>
            <a:r>
              <a:rPr b="1" lang="en-US" sz="2000">
                <a:latin typeface="Times New Roman"/>
                <a:ea typeface="Times New Roman"/>
                <a:cs typeface="Times New Roman"/>
                <a:sym typeface="Times New Roman"/>
              </a:rPr>
              <a:t>Benefits :</a:t>
            </a:r>
            <a:endParaRPr b="1" sz="20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ct val="100000"/>
              <a:buFont typeface="Times New Roman"/>
              <a:buAutoNum type="arabicPeriod"/>
            </a:pPr>
            <a:r>
              <a:rPr lang="en-US" sz="2000">
                <a:uFill>
                  <a:noFill/>
                </a:uFill>
                <a:latin typeface="Times New Roman"/>
                <a:ea typeface="Times New Roman"/>
                <a:cs typeface="Times New Roman"/>
                <a:sym typeface="Times New Roman"/>
                <a:hlinkClick r:id="rId3"/>
              </a:rPr>
              <a:t>It can detect compounds that cannot be detected by sight, taste or smell</a:t>
            </a:r>
            <a:endParaRPr sz="2000">
              <a:latin typeface="Times New Roman"/>
              <a:ea typeface="Times New Roman"/>
              <a:cs typeface="Times New Roman"/>
              <a:sym typeface="Times New Roman"/>
            </a:endParaRPr>
          </a:p>
          <a:p>
            <a:pPr indent="-342900" lvl="0" marL="457200" rtl="0" algn="l">
              <a:lnSpc>
                <a:spcPct val="115000"/>
              </a:lnSpc>
              <a:spcBef>
                <a:spcPts val="0"/>
              </a:spcBef>
              <a:spcAft>
                <a:spcPts val="0"/>
              </a:spcAft>
              <a:buSzPct val="100000"/>
              <a:buFont typeface="Times New Roman"/>
              <a:buAutoNum type="arabicPeriod"/>
            </a:pPr>
            <a:r>
              <a:rPr lang="en-US" sz="2000">
                <a:uFill>
                  <a:noFill/>
                </a:uFill>
                <a:latin typeface="Times New Roman"/>
                <a:ea typeface="Times New Roman"/>
                <a:cs typeface="Times New Roman"/>
                <a:sym typeface="Times New Roman"/>
                <a:hlinkClick r:id="rId4"/>
              </a:rPr>
              <a:t>Shows exactly how your air is doing</a:t>
            </a:r>
            <a:endParaRPr sz="2000">
              <a:latin typeface="Times New Roman"/>
              <a:ea typeface="Times New Roman"/>
              <a:cs typeface="Times New Roman"/>
              <a:sym typeface="Times New Roman"/>
            </a:endParaRPr>
          </a:p>
          <a:p>
            <a:pPr indent="-342900" lvl="0" marL="457200" rtl="0" algn="l">
              <a:lnSpc>
                <a:spcPct val="115000"/>
              </a:lnSpc>
              <a:spcBef>
                <a:spcPts val="0"/>
              </a:spcBef>
              <a:spcAft>
                <a:spcPts val="0"/>
              </a:spcAft>
              <a:buSzPct val="100000"/>
              <a:buFont typeface="Times New Roman"/>
              <a:buAutoNum type="arabicPeriod"/>
            </a:pPr>
            <a:r>
              <a:rPr lang="en-US" sz="2000">
                <a:uFill>
                  <a:noFill/>
                </a:uFill>
                <a:latin typeface="Times New Roman"/>
                <a:ea typeface="Times New Roman"/>
                <a:cs typeface="Times New Roman"/>
                <a:sym typeface="Times New Roman"/>
                <a:hlinkClick r:id="rId5"/>
              </a:rPr>
              <a:t>Temperature, humidity and pressure are measured</a:t>
            </a:r>
            <a:endParaRPr sz="2000">
              <a:latin typeface="Times New Roman"/>
              <a:ea typeface="Times New Roman"/>
              <a:cs typeface="Times New Roman"/>
              <a:sym typeface="Times New Roman"/>
            </a:endParaRPr>
          </a:p>
          <a:p>
            <a:pPr indent="-342900" lvl="0" marL="457200" rtl="0" algn="l">
              <a:lnSpc>
                <a:spcPct val="115000"/>
              </a:lnSpc>
              <a:spcBef>
                <a:spcPts val="0"/>
              </a:spcBef>
              <a:spcAft>
                <a:spcPts val="0"/>
              </a:spcAft>
              <a:buSzPct val="100000"/>
              <a:buFont typeface="Times New Roman"/>
              <a:buAutoNum type="arabicPeriod"/>
            </a:pPr>
            <a:r>
              <a:rPr lang="en-US" sz="2000">
                <a:uFill>
                  <a:noFill/>
                </a:uFill>
                <a:latin typeface="Times New Roman"/>
                <a:ea typeface="Times New Roman"/>
                <a:cs typeface="Times New Roman"/>
                <a:sym typeface="Times New Roman"/>
                <a:hlinkClick r:id="rId6"/>
              </a:rPr>
              <a:t>Allows you to take action based on data and knowledge</a:t>
            </a:r>
            <a:endParaRPr sz="2000">
              <a:latin typeface="Times New Roman"/>
              <a:ea typeface="Times New Roman"/>
              <a:cs typeface="Times New Roman"/>
              <a:sym typeface="Times New Roman"/>
            </a:endParaRPr>
          </a:p>
          <a:p>
            <a:pPr indent="-342900" lvl="0" marL="457200" rtl="0" algn="l">
              <a:lnSpc>
                <a:spcPct val="115000"/>
              </a:lnSpc>
              <a:spcBef>
                <a:spcPts val="0"/>
              </a:spcBef>
              <a:spcAft>
                <a:spcPts val="0"/>
              </a:spcAft>
              <a:buSzPct val="100000"/>
              <a:buFont typeface="Times New Roman"/>
              <a:buAutoNum type="arabicPeriod"/>
            </a:pPr>
            <a:r>
              <a:rPr lang="en-US" sz="2000">
                <a:uFill>
                  <a:noFill/>
                </a:uFill>
                <a:latin typeface="Times New Roman"/>
                <a:ea typeface="Times New Roman"/>
                <a:cs typeface="Times New Roman"/>
                <a:sym typeface="Times New Roman"/>
                <a:hlinkClick r:id="rId7"/>
              </a:rPr>
              <a:t>Helps create the most healthy and comfortable home</a:t>
            </a:r>
            <a:endParaRPr sz="2000">
              <a:latin typeface="Times New Roman"/>
              <a:ea typeface="Times New Roman"/>
              <a:cs typeface="Times New Roman"/>
              <a:sym typeface="Times New Roman"/>
            </a:endParaRPr>
          </a:p>
          <a:p>
            <a:pPr indent="-342900" lvl="0" marL="457200" rtl="0" algn="l">
              <a:lnSpc>
                <a:spcPct val="115000"/>
              </a:lnSpc>
              <a:spcBef>
                <a:spcPts val="0"/>
              </a:spcBef>
              <a:spcAft>
                <a:spcPts val="0"/>
              </a:spcAft>
              <a:buSzPct val="100000"/>
              <a:buFont typeface="Times New Roman"/>
              <a:buAutoNum type="arabicPeriod"/>
            </a:pPr>
            <a:r>
              <a:rPr lang="en-US" sz="2000">
                <a:uFill>
                  <a:noFill/>
                </a:uFill>
                <a:latin typeface="Times New Roman"/>
                <a:ea typeface="Times New Roman"/>
                <a:cs typeface="Times New Roman"/>
                <a:sym typeface="Times New Roman"/>
                <a:hlinkClick r:id="rId8"/>
              </a:rPr>
              <a:t>An air quality monitor knows more than an air purifier</a:t>
            </a:r>
            <a:endParaRPr sz="2000">
              <a:latin typeface="Times New Roman"/>
              <a:ea typeface="Times New Roman"/>
              <a:cs typeface="Times New Roman"/>
              <a:sym typeface="Times New Roman"/>
            </a:endParaRPr>
          </a:p>
          <a:p>
            <a:pPr indent="-342900" lvl="0" marL="457200" rtl="0" algn="l">
              <a:lnSpc>
                <a:spcPct val="115000"/>
              </a:lnSpc>
              <a:spcBef>
                <a:spcPts val="0"/>
              </a:spcBef>
              <a:spcAft>
                <a:spcPts val="0"/>
              </a:spcAft>
              <a:buSzPct val="100000"/>
              <a:buFont typeface="Times New Roman"/>
              <a:buAutoNum type="arabicPeriod"/>
            </a:pPr>
            <a:r>
              <a:rPr lang="en-US" sz="2000">
                <a:uFill>
                  <a:noFill/>
                </a:uFill>
                <a:latin typeface="Times New Roman"/>
                <a:ea typeface="Times New Roman"/>
                <a:cs typeface="Times New Roman"/>
                <a:sym typeface="Times New Roman"/>
                <a:hlinkClick r:id="rId9"/>
              </a:rPr>
              <a:t>Commercial air quality monitors are very accurate and easy to operate</a:t>
            </a:r>
            <a:endParaRPr sz="2000">
              <a:latin typeface="Times New Roman"/>
              <a:ea typeface="Times New Roman"/>
              <a:cs typeface="Times New Roman"/>
              <a:sym typeface="Times New Roman"/>
            </a:endParaRPr>
          </a:p>
          <a:p>
            <a:pPr indent="0" lvl="0" marL="0" rtl="0" algn="l">
              <a:lnSpc>
                <a:spcPct val="100000"/>
              </a:lnSpc>
              <a:spcBef>
                <a:spcPts val="1200"/>
              </a:spcBef>
              <a:spcAft>
                <a:spcPts val="0"/>
              </a:spcAft>
              <a:buSzPct val="166665"/>
              <a:buNone/>
            </a:pPr>
            <a:br>
              <a:rPr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Drawbacks:</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1</a:t>
            </a:r>
            <a:r>
              <a:rPr lang="en-US" sz="2000">
                <a:latin typeface="Times New Roman"/>
                <a:ea typeface="Times New Roman"/>
                <a:cs typeface="Times New Roman"/>
                <a:sym typeface="Times New Roman"/>
              </a:rPr>
              <a:t>. </a:t>
            </a:r>
            <a:r>
              <a:rPr lang="en-US" sz="2000">
                <a:uFill>
                  <a:noFill/>
                </a:uFill>
                <a:latin typeface="Times New Roman"/>
                <a:ea typeface="Times New Roman"/>
                <a:cs typeface="Times New Roman"/>
                <a:sym typeface="Times New Roman"/>
                <a:hlinkClick r:id="rId10"/>
              </a:rPr>
              <a:t>An air quality monitor does not clean the air</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2. </a:t>
            </a:r>
            <a:r>
              <a:rPr lang="en-US" sz="2000">
                <a:uFill>
                  <a:noFill/>
                </a:uFill>
                <a:latin typeface="Times New Roman"/>
                <a:ea typeface="Times New Roman"/>
                <a:cs typeface="Times New Roman"/>
                <a:sym typeface="Times New Roman"/>
                <a:hlinkClick r:id="rId11"/>
              </a:rPr>
              <a:t>Air quality monitors require up to 7 days to calibrate</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latin typeface="Times New Roman"/>
                <a:ea typeface="Times New Roman"/>
                <a:cs typeface="Times New Roman"/>
                <a:sym typeface="Times New Roman"/>
              </a:rPr>
              <a:t>3. </a:t>
            </a:r>
            <a:r>
              <a:rPr lang="en-US" sz="2000">
                <a:uFill>
                  <a:noFill/>
                </a:uFill>
                <a:latin typeface="Times New Roman"/>
                <a:ea typeface="Times New Roman"/>
                <a:cs typeface="Times New Roman"/>
                <a:sym typeface="Times New Roman"/>
                <a:hlinkClick r:id="rId12"/>
              </a:rPr>
              <a:t>Measured VOCs include both harmful and harmless compounds</a:t>
            </a:r>
            <a:br>
              <a:rPr lang="en-US" sz="2400">
                <a:latin typeface="Times New Roman"/>
                <a:ea typeface="Times New Roman"/>
                <a:cs typeface="Times New Roman"/>
                <a:sym typeface="Times New Roman"/>
              </a:rPr>
            </a:b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
        <p:nvSpPr>
          <p:cNvPr id="97" name="Google Shape;97;p6"/>
          <p:cNvSpPr txBox="1"/>
          <p:nvPr/>
        </p:nvSpPr>
        <p:spPr>
          <a:xfrm>
            <a:off x="1585692" y="1323428"/>
            <a:ext cx="4965000" cy="95820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3600"/>
              <a:buFont typeface="Arial"/>
              <a:buNone/>
            </a:pPr>
            <a:r>
              <a:rPr b="0" i="0" lang="en-US" sz="3200" u="none" cap="none" strike="noStrike">
                <a:solidFill>
                  <a:srgbClr val="C00000"/>
                </a:solidFill>
                <a:latin typeface="Times New Roman"/>
                <a:ea typeface="Times New Roman"/>
                <a:cs typeface="Times New Roman"/>
                <a:sym typeface="Times New Roman"/>
              </a:rPr>
              <a:t>Benefits and Limitations</a:t>
            </a:r>
            <a:endParaRPr b="0" i="0" sz="3200" u="none" cap="none" strike="noStrike">
              <a:solidFill>
                <a:srgbClr val="C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type="title"/>
          </p:nvPr>
        </p:nvSpPr>
        <p:spPr>
          <a:xfrm>
            <a:off x="1850016" y="2800199"/>
            <a:ext cx="9785230" cy="3075518"/>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SzPts val="3600"/>
              <a:buNone/>
            </a:pPr>
            <a:r>
              <a:rPr lang="en-US" sz="1800">
                <a:latin typeface="Times New Roman"/>
                <a:ea typeface="Times New Roman"/>
                <a:cs typeface="Times New Roman"/>
                <a:sym typeface="Times New Roman"/>
              </a:rPr>
              <a:t>Air pollution monitoring is an important application of Internet of Things. In this project we propose an air pollution monitoring system using IoT. The main objective of this model is to monitor and analyze the air pollution from any location.</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SzPts val="3600"/>
              <a:buNone/>
            </a:pPr>
            <a:r>
              <a:rPr lang="en-US" sz="1800">
                <a:latin typeface="Times New Roman"/>
                <a:ea typeface="Times New Roman"/>
                <a:cs typeface="Times New Roman"/>
                <a:sym typeface="Times New Roman"/>
              </a:rPr>
              <a:t>The use of the MQ135 gas sensor gives the sense of the different types of dangerous gas and Arduino is the heart of this project which controls the entire process. Wi-Fi module connects the whole process to the internet and LCD is used for the visual Output It supports the new technology and effectively supports the healthy life concept. This system has features for people to monitor the amount of pollution on their mobile phones using the application.</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 </a:t>
            </a:r>
            <a:br>
              <a:rPr lang="en-US" sz="2200">
                <a:latin typeface="Times New Roman"/>
                <a:ea typeface="Times New Roman"/>
                <a:cs typeface="Times New Roman"/>
                <a:sym typeface="Times New Roman"/>
              </a:rPr>
            </a:br>
            <a:endParaRPr sz="2200">
              <a:latin typeface="Times New Roman"/>
              <a:ea typeface="Times New Roman"/>
              <a:cs typeface="Times New Roman"/>
              <a:sym typeface="Times New Roman"/>
            </a:endParaRPr>
          </a:p>
        </p:txBody>
      </p:sp>
      <p:sp>
        <p:nvSpPr>
          <p:cNvPr id="103" name="Google Shape;103;p7"/>
          <p:cNvSpPr txBox="1"/>
          <p:nvPr/>
        </p:nvSpPr>
        <p:spPr>
          <a:xfrm>
            <a:off x="1649338" y="1229424"/>
            <a:ext cx="5093293" cy="958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0" i="0" lang="en-US" sz="3200" u="none" cap="none" strike="noStrike">
                <a:solidFill>
                  <a:srgbClr val="C00000"/>
                </a:solidFill>
                <a:latin typeface="Times New Roman"/>
                <a:ea typeface="Times New Roman"/>
                <a:cs typeface="Times New Roman"/>
                <a:sym typeface="Times New Roman"/>
              </a:rPr>
              <a:t>Conclusion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