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2" roundtripDataSignature="AMtx7miJNT6ac8HwvhsuZkja11Q0jQF7T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2" name="Google Shape;6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9" name="Google Shape;6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5" name="Google Shape;7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1" name="Google Shape;8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7" name="Google Shape;8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4" name="Google Shape;9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0" name="Google Shape;10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9"/>
          <p:cNvSpPr txBox="1"/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/>
        </p:txBody>
      </p:sp>
      <p:sp>
        <p:nvSpPr>
          <p:cNvPr id="15" name="Google Shape;15;p9"/>
          <p:cNvSpPr txBox="1"/>
          <p:nvPr>
            <p:ph idx="1" type="subTitle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/>
        </p:txBody>
      </p:sp>
      <p:sp>
        <p:nvSpPr>
          <p:cNvPr id="16" name="Google Shape;16;p9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8"/>
          <p:cNvSpPr txBox="1"/>
          <p:nvPr>
            <p:ph idx="1" type="body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 numb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/>
          <p:nvPr>
            <p:ph type="title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/>
        </p:txBody>
      </p:sp>
      <p:sp>
        <p:nvSpPr>
          <p:cNvPr id="56" name="Google Shape;56;p19"/>
          <p:cNvSpPr txBox="1"/>
          <p:nvPr>
            <p:ph idx="1" type="body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19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/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/>
        </p:txBody>
      </p:sp>
      <p:sp>
        <p:nvSpPr>
          <p:cNvPr id="19" name="Google Shape;19;p10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1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1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11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11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11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2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12"/>
          <p:cNvSpPr txBox="1"/>
          <p:nvPr>
            <p:ph idx="1" type="body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12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3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idx="1" type="body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/>
        </p:txBody>
      </p:sp>
      <p:sp>
        <p:nvSpPr>
          <p:cNvPr id="33" name="Google Shape;33;p13"/>
          <p:cNvSpPr txBox="1"/>
          <p:nvPr>
            <p:ph idx="2" type="body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/>
        </p:txBody>
      </p:sp>
      <p:sp>
        <p:nvSpPr>
          <p:cNvPr id="34" name="Google Shape;34;p13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4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7" name="Google Shape;37;p14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5"/>
          <p:cNvSpPr txBox="1"/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/>
        </p:txBody>
      </p:sp>
      <p:sp>
        <p:nvSpPr>
          <p:cNvPr id="40" name="Google Shape;40;p15"/>
          <p:cNvSpPr txBox="1"/>
          <p:nvPr>
            <p:ph idx="1" type="body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/>
        </p:txBody>
      </p:sp>
      <p:sp>
        <p:nvSpPr>
          <p:cNvPr id="41" name="Google Shape;41;p15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6"/>
          <p:cNvSpPr txBox="1"/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/>
        </p:txBody>
      </p:sp>
      <p:sp>
        <p:nvSpPr>
          <p:cNvPr id="44" name="Google Shape;44;p16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7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7"/>
          <p:cNvSpPr txBox="1"/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/>
        </p:txBody>
      </p:sp>
      <p:sp>
        <p:nvSpPr>
          <p:cNvPr id="48" name="Google Shape;48;p17"/>
          <p:cNvSpPr txBox="1"/>
          <p:nvPr>
            <p:ph idx="1" type="subTitle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/>
        </p:txBody>
      </p:sp>
      <p:sp>
        <p:nvSpPr>
          <p:cNvPr id="49" name="Google Shape;49;p17"/>
          <p:cNvSpPr txBox="1"/>
          <p:nvPr>
            <p:ph idx="2" type="body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0" name="Google Shape;50;p17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7.xml"/><Relationship Id="rId10" Type="http://schemas.openxmlformats.org/officeDocument/2006/relationships/slideLayout" Target="../slideLayouts/slideLayout6.xml"/><Relationship Id="rId13" Type="http://schemas.openxmlformats.org/officeDocument/2006/relationships/slideLayout" Target="../slideLayouts/slideLayout9.xml"/><Relationship Id="rId12" Type="http://schemas.openxmlformats.org/officeDocument/2006/relationships/slideLayout" Target="../slideLayouts/slideLayout8.xml"/><Relationship Id="rId1" Type="http://schemas.openxmlformats.org/officeDocument/2006/relationships/image" Target="../media/image5.png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9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0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8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8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8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8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8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8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8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8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" name="Google Shape;9;p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5" y="0"/>
            <a:ext cx="569391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05434" y="0"/>
            <a:ext cx="653933" cy="58027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1159351" y="1"/>
            <a:ext cx="382700" cy="5121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32001" y="247401"/>
            <a:ext cx="6464300" cy="11811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"/>
          <p:cNvSpPr txBox="1"/>
          <p:nvPr>
            <p:ph type="ctrTitle"/>
          </p:nvPr>
        </p:nvSpPr>
        <p:spPr>
          <a:xfrm>
            <a:off x="3076485" y="1526150"/>
            <a:ext cx="7212650" cy="93149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85714"/>
              <a:buNone/>
            </a:pPr>
            <a:r>
              <a:rPr b="1" lang="en-US" sz="2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Crop Recommendation System</a:t>
            </a:r>
            <a:endParaRPr b="1" sz="280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85714"/>
              <a:buNone/>
            </a:pPr>
            <a:r>
              <a:rPr b="1" lang="en-US" sz="2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Using IoE</a:t>
            </a:r>
            <a:endParaRPr b="1" sz="280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" name="Google Shape;65;p1"/>
          <p:cNvSpPr txBox="1"/>
          <p:nvPr/>
        </p:nvSpPr>
        <p:spPr>
          <a:xfrm>
            <a:off x="4969379" y="2521010"/>
            <a:ext cx="39738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Member Name: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Burhanuddin Dilshad (Roll No. 07)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Viraj Gholap (Roll No. 10)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Guided By: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Mr. Uday Rote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" name="Google Shape;66;p1"/>
          <p:cNvSpPr txBox="1"/>
          <p:nvPr/>
        </p:nvSpPr>
        <p:spPr>
          <a:xfrm>
            <a:off x="4101982" y="5578980"/>
            <a:ext cx="5845322" cy="806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Information Technology</a:t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"/>
          <p:cNvSpPr txBox="1"/>
          <p:nvPr>
            <p:ph type="title"/>
          </p:nvPr>
        </p:nvSpPr>
        <p:spPr>
          <a:xfrm>
            <a:off x="1170774" y="1307506"/>
            <a:ext cx="7580119" cy="9742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2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Communication Architecture of Project:</a:t>
            </a:r>
            <a:endParaRPr sz="320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2" name="Google Shape;72;p2"/>
          <p:cNvPicPr preferRelativeResize="0"/>
          <p:nvPr/>
        </p:nvPicPr>
        <p:blipFill rotWithShape="1">
          <a:blip r:embed="rId3">
            <a:alphaModFix/>
          </a:blip>
          <a:srcRect b="17487" l="48052" r="12565" t="15531"/>
          <a:stretch/>
        </p:blipFill>
        <p:spPr>
          <a:xfrm>
            <a:off x="3213216" y="2153539"/>
            <a:ext cx="6229886" cy="40633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"/>
          <p:cNvSpPr txBox="1"/>
          <p:nvPr>
            <p:ph type="title"/>
          </p:nvPr>
        </p:nvSpPr>
        <p:spPr>
          <a:xfrm>
            <a:off x="1742705" y="1596893"/>
            <a:ext cx="5452854" cy="6591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6419"/>
              <a:buNone/>
            </a:pPr>
            <a:r>
              <a:rPr lang="en-US" sz="36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List the Related Protocols:</a:t>
            </a:r>
            <a:endParaRPr sz="320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" name="Google Shape;78;p3"/>
          <p:cNvSpPr txBox="1"/>
          <p:nvPr>
            <p:ph idx="1" type="body"/>
          </p:nvPr>
        </p:nvSpPr>
        <p:spPr>
          <a:xfrm>
            <a:off x="1742706" y="2320629"/>
            <a:ext cx="9382538" cy="38921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IEEE 802.11(wi-fi)</a:t>
            </a:r>
            <a:endParaRPr/>
          </a:p>
          <a:p>
            <a:pPr indent="-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</a:t>
            </a:r>
            <a:endParaRPr/>
          </a:p>
          <a:p>
            <a:pPr indent="-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MQTT</a:t>
            </a:r>
            <a:endParaRPr/>
          </a:p>
          <a:p>
            <a:pPr indent="-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ZigBee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Bluetooth</a:t>
            </a:r>
            <a:endParaRPr/>
          </a:p>
          <a:p>
            <a:pPr indent="-342900" lvl="0" marL="45720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"/>
          <p:cNvSpPr txBox="1"/>
          <p:nvPr>
            <p:ph type="title"/>
          </p:nvPr>
        </p:nvSpPr>
        <p:spPr>
          <a:xfrm>
            <a:off x="1759425" y="1512619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32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Analysis of Protocols</a:t>
            </a:r>
            <a:endParaRPr sz="320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Google Shape;84;p4"/>
          <p:cNvSpPr txBox="1"/>
          <p:nvPr>
            <p:ph idx="1" type="body"/>
          </p:nvPr>
        </p:nvSpPr>
        <p:spPr>
          <a:xfrm>
            <a:off x="1592721" y="2153064"/>
            <a:ext cx="10260296" cy="38008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457200" lvl="0" marL="5715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ct val="105882"/>
              <a:buFont typeface="Arial"/>
              <a:buAutoNum type="arabicPeriod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IEEE 802.11 : Wifi Protocol. Provides Internet Connection. Connects Node MCU to Apache Server.</a:t>
            </a:r>
            <a:endParaRPr/>
          </a:p>
          <a:p>
            <a:pPr indent="-457200" lvl="0" marL="5715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ct val="105882"/>
              <a:buFont typeface="Arial"/>
              <a:buAutoNum type="arabicPeriod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HTTP: Process large amount of data. Transfers multimedia files. E.g. text, images, sound, video, etc. </a:t>
            </a:r>
            <a:endParaRPr/>
          </a:p>
          <a:p>
            <a:pPr indent="-457200" lvl="0" marL="5715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ct val="105882"/>
              <a:buFont typeface="Arial"/>
              <a:buAutoNum type="arabicPeriod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MQTT: Messaging Query Telemetry Transport. Messaging Protocol. Sub/Pub Model. Broker based. </a:t>
            </a:r>
            <a:endParaRPr/>
          </a:p>
          <a:p>
            <a:pPr indent="-457200" lvl="0" marL="5715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ct val="105882"/>
              <a:buFont typeface="Arial"/>
              <a:buAutoNum type="arabicPeriod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ZigBee: Zigbee is a standards-based wireless technology developed to enable low-cost, low-power wireless machine-to-machine and internet of things networks.</a:t>
            </a:r>
            <a:endParaRPr/>
          </a:p>
          <a:p>
            <a:pPr indent="-457200" lvl="0" marL="5715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ct val="105882"/>
              <a:buFont typeface="Arial"/>
              <a:buAutoNum type="arabicPeriod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Bluetooth: 2.4 GHz frequency. Bluetooth is a standardized protocol for sending and receiving data via a 2.4GHz wireless link. It's a secure protocol, and it's perfect for short-range, low-power, low-cost, wireless transmissions between electronic devices.</a:t>
            </a:r>
            <a:endParaRPr/>
          </a:p>
          <a:p>
            <a:pPr indent="-342900" lvl="0" marL="5715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ct val="105882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 txBox="1"/>
          <p:nvPr>
            <p:ph type="title"/>
          </p:nvPr>
        </p:nvSpPr>
        <p:spPr>
          <a:xfrm>
            <a:off x="2068083" y="2055949"/>
            <a:ext cx="8776826" cy="11658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Wi-Fi And HTTP</a:t>
            </a:r>
            <a:b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5"/>
          <p:cNvSpPr txBox="1"/>
          <p:nvPr/>
        </p:nvSpPr>
        <p:spPr>
          <a:xfrm>
            <a:off x="1264777" y="1229424"/>
            <a:ext cx="5093293" cy="95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-US" sz="32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Justification of Protocols: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5"/>
          <p:cNvSpPr txBox="1"/>
          <p:nvPr/>
        </p:nvSpPr>
        <p:spPr>
          <a:xfrm>
            <a:off x="2256090" y="2905569"/>
            <a:ext cx="9135454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Wifi is used to connect to the server.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 is used to send data from Node MCU to Apache server using POST request. 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"/>
          <p:cNvSpPr txBox="1"/>
          <p:nvPr>
            <p:ph type="title"/>
          </p:nvPr>
        </p:nvSpPr>
        <p:spPr>
          <a:xfrm>
            <a:off x="1948441" y="2078966"/>
            <a:ext cx="8759734" cy="433634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66666"/>
              <a:buNone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Benefits:</a:t>
            </a:r>
            <a:b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1. Suggest a very suitable crop to be cultivated. </a:t>
            </a:r>
            <a:b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2. Maximize productivity in agriculture, reduce soil degradation in cultivated fields, and reduce fertilizer use in crop production.</a:t>
            </a:r>
            <a:b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3. Prediction is automated by fetching the data from SQL database and it is fed into a machine learning model. </a:t>
            </a:r>
            <a:b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Drawbacks:</a:t>
            </a:r>
            <a:b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1. This is done only for a land of less area.</a:t>
            </a:r>
            <a:b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2. Not suitable for commercialization.</a:t>
            </a:r>
            <a:b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b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6"/>
          <p:cNvSpPr txBox="1"/>
          <p:nvPr/>
        </p:nvSpPr>
        <p:spPr>
          <a:xfrm>
            <a:off x="1538242" y="1323428"/>
            <a:ext cx="4965107" cy="95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-US" sz="32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Benefits and Limitations</a:t>
            </a:r>
            <a:endParaRPr b="0" i="0" sz="32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7"/>
          <p:cNvSpPr txBox="1"/>
          <p:nvPr>
            <p:ph type="title"/>
          </p:nvPr>
        </p:nvSpPr>
        <p:spPr>
          <a:xfrm>
            <a:off x="1850016" y="2800199"/>
            <a:ext cx="9785230" cy="307551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1. Helps in Predicting an efficient crop which can be grown in a particular field area which results in a good crop yield, high Income eliminating weather risks.</a:t>
            </a:r>
            <a:b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2. Factors are considered from farmers’ perspective.</a:t>
            </a:r>
            <a:b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3. This Data can also be used for various Educational or Research Purposes..</a:t>
            </a:r>
            <a:b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4. An  algorithm  can  be implemented  to  predict  the  one  factor  using  another  two factors.  (Example  –  predicting  the  soil  pH  level  from  soil moisture and sunlight)</a:t>
            </a:r>
            <a:b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" name="Google Shape;103;p7"/>
          <p:cNvSpPr txBox="1"/>
          <p:nvPr/>
        </p:nvSpPr>
        <p:spPr>
          <a:xfrm>
            <a:off x="1649338" y="1229424"/>
            <a:ext cx="5093293" cy="95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-US" sz="32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 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