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27430" y="2573655"/>
            <a:ext cx="9823450" cy="922020"/>
          </a:xfrm>
          <a:prstGeom prst="rect">
            <a:avLst/>
          </a:prstGeom>
          <a:noFill/>
        </p:spPr>
        <p:txBody>
          <a:bodyPr wrap="none" rtlCol="0" anchor="t">
            <a:spAutoFit/>
          </a:bodyPr>
          <a:p>
            <a:pPr algn="ctr"/>
            <a:r>
              <a:rPr lang="en-US" altLang="zh-CN" sz="5400" b="1">
                <a:ln>
                  <a:solidFill>
                    <a:sysClr val="windowText" lastClr="000000"/>
                  </a:solidFill>
                </a:ln>
                <a:solidFill>
                  <a:schemeClr val="accent4"/>
                </a:solidFill>
                <a:effectLst/>
                <a:latin typeface="Copperplate Gothic Bold" panose="020E0705020206020404" charset="0"/>
                <a:cs typeface="Copperplate Gothic Bold" panose="020E0705020206020404" charset="0"/>
                <a:sym typeface="+mn-ea"/>
              </a:rPr>
              <a:t>Java Download Manager</a:t>
            </a:r>
            <a:endParaRPr lang="en-US" altLang="zh-CN" sz="5400" b="1">
              <a:ln>
                <a:solidFill>
                  <a:sysClr val="windowText" lastClr="000000"/>
                </a:solidFill>
              </a:ln>
              <a:solidFill>
                <a:schemeClr val="accent4"/>
              </a:solidFill>
              <a:effectLst/>
              <a:latin typeface="Copperplate Gothic Bold" panose="020E0705020206020404" charset="0"/>
              <a:cs typeface="Copperplate Gothic Bold" panose="020E0705020206020404" charset="0"/>
              <a:sym typeface="+mn-ea"/>
            </a:endParaRPr>
          </a:p>
        </p:txBody>
      </p:sp>
      <p:sp>
        <p:nvSpPr>
          <p:cNvPr id="5" name="Text Box 4"/>
          <p:cNvSpPr txBox="1"/>
          <p:nvPr/>
        </p:nvSpPr>
        <p:spPr>
          <a:xfrm>
            <a:off x="768985" y="4591685"/>
            <a:ext cx="4139565" cy="1476375"/>
          </a:xfrm>
          <a:prstGeom prst="rect">
            <a:avLst/>
          </a:prstGeom>
          <a:noFill/>
        </p:spPr>
        <p:txBody>
          <a:bodyPr wrap="square" rtlCol="0" anchor="t">
            <a:spAutoFit/>
            <a:scene3d>
              <a:camera prst="orthographicFront"/>
              <a:lightRig rig="soft" dir="t">
                <a:rot lat="0" lon="0" rev="15600000"/>
              </a:lightRig>
            </a:scene3d>
            <a:sp3d extrusionH="57150" prstMaterial="softEdge">
              <a:bevelT w="25400" h="38100"/>
            </a:sp3d>
          </a:bodyPr>
          <a:p>
            <a:pPr algn="l"/>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By</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l"/>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l"/>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SEIT-06  TANUJ  CHAVAN</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l"/>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SEIT-11  BURHANUDDIN  DILSHAD</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l"/>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SEIT-16  VIRAJ  GHOLAP</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endParaRPr>
          </a:p>
        </p:txBody>
      </p:sp>
      <p:sp>
        <p:nvSpPr>
          <p:cNvPr id="6" name="Text Box 5"/>
          <p:cNvSpPr txBox="1"/>
          <p:nvPr/>
        </p:nvSpPr>
        <p:spPr>
          <a:xfrm>
            <a:off x="8250555" y="4591685"/>
            <a:ext cx="3319145" cy="368300"/>
          </a:xfrm>
          <a:prstGeom prst="rect">
            <a:avLst/>
          </a:prstGeom>
          <a:noFill/>
        </p:spPr>
        <p:txBody>
          <a:bodyPr wrap="none" rtlCol="0" anchor="t">
            <a:spAutoFit/>
          </a:bodyPr>
          <a:p>
            <a:pPr algn="ctr"/>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Guided by : Prof. Harsh Bhor Sir</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endParaRPr>
          </a:p>
        </p:txBody>
      </p:sp>
      <p:pic>
        <p:nvPicPr>
          <p:cNvPr id="7171" name="图片 62"/>
          <p:cNvPicPr>
            <a:picLocks noChangeAspect="1"/>
          </p:cNvPicPr>
          <p:nvPr/>
        </p:nvPicPr>
        <p:blipFill>
          <a:blip r:embed="rId1">
            <a:grayscl/>
          </a:blip>
          <a:stretch>
            <a:fillRect/>
          </a:stretch>
        </p:blipFill>
        <p:spPr>
          <a:xfrm>
            <a:off x="1915478" y="2039938"/>
            <a:ext cx="8047037" cy="333375"/>
          </a:xfrm>
          <a:prstGeom prst="rect">
            <a:avLst/>
          </a:prstGeom>
          <a:noFill/>
          <a:ln w="9525">
            <a:noFill/>
          </a:ln>
          <a:effectLst>
            <a:reflection blurRad="6350" stA="50000" endA="300" endPos="55000" dir="5400000" sy="-100000" algn="bl" rotWithShape="0"/>
          </a:effectLst>
        </p:spPr>
      </p:pic>
      <p:pic>
        <p:nvPicPr>
          <p:cNvPr id="7172" name="图片 62"/>
          <p:cNvPicPr>
            <a:picLocks noChangeAspect="1"/>
          </p:cNvPicPr>
          <p:nvPr/>
        </p:nvPicPr>
        <p:blipFill>
          <a:blip r:embed="rId2">
            <a:grayscl/>
          </a:blip>
          <a:stretch>
            <a:fillRect/>
          </a:stretch>
        </p:blipFill>
        <p:spPr>
          <a:xfrm>
            <a:off x="1604328" y="3495358"/>
            <a:ext cx="8048625" cy="333375"/>
          </a:xfrm>
          <a:prstGeom prst="rect">
            <a:avLst/>
          </a:prstGeom>
          <a:noFill/>
          <a:ln w="9525">
            <a:noFill/>
          </a:ln>
          <a:effectLst>
            <a:reflection blurRad="6350" stA="50000" endA="300" endPos="5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2000885" y="861060"/>
            <a:ext cx="7904480" cy="92202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5400" b="1" u="sng">
                <a:ln>
                  <a:noFill/>
                </a:ln>
                <a:solidFill>
                  <a:schemeClr val="accent4"/>
                </a:solidFill>
                <a:effectLst/>
                <a:latin typeface="Copperplate Gothic Bold" panose="020E0705020206020404" charset="0"/>
                <a:cs typeface="Copperplate Gothic Bold" panose="020E0705020206020404" charset="0"/>
              </a:rPr>
              <a:t>Problem Defination</a:t>
            </a:r>
            <a:endParaRPr lang="en-US" altLang="zh-CN" sz="5400" b="1" u="sng">
              <a:ln>
                <a:noFill/>
              </a:ln>
              <a:solidFill>
                <a:schemeClr val="accent4"/>
              </a:solidFill>
              <a:effectLst/>
              <a:latin typeface="Copperplate Gothic Bold" panose="020E0705020206020404" charset="0"/>
              <a:cs typeface="Copperplate Gothic Bold" panose="020E0705020206020404" charset="0"/>
            </a:endParaRPr>
          </a:p>
        </p:txBody>
      </p:sp>
      <p:sp>
        <p:nvSpPr>
          <p:cNvPr id="5" name="Rectangles 4"/>
          <p:cNvSpPr/>
          <p:nvPr/>
        </p:nvSpPr>
        <p:spPr>
          <a:xfrm>
            <a:off x="241936" y="2801620"/>
            <a:ext cx="11708130" cy="138366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rPr>
              <a:t>To overcome the problem of  incompletion of download</a:t>
            </a: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rPr>
              <a:t> due to the network error, low network speed or sometimes unknown error.</a:t>
            </a: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rPr>
              <a:t> </a:t>
            </a: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p:txBody>
      </p:sp>
      <p:pic>
        <p:nvPicPr>
          <p:cNvPr id="7172" name="图片 62"/>
          <p:cNvPicPr>
            <a:picLocks noChangeAspect="1"/>
          </p:cNvPicPr>
          <p:nvPr>
            <p:ph idx="1"/>
          </p:nvPr>
        </p:nvPicPr>
        <p:blipFill>
          <a:blip r:embed="rId1">
            <a:grayscl/>
          </a:blip>
          <a:stretch>
            <a:fillRect/>
          </a:stretch>
        </p:blipFill>
        <p:spPr>
          <a:xfrm>
            <a:off x="695325" y="1783080"/>
            <a:ext cx="10515600" cy="433705"/>
          </a:xfrm>
          <a:prstGeom prst="rect">
            <a:avLst/>
          </a:prstGeom>
          <a:noFill/>
          <a:ln w="9525">
            <a:noFill/>
          </a:ln>
          <a:effectLst>
            <a:reflection blurRad="6350" stA="50000" endA="300" endPos="5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50" name="组合 41"/>
          <p:cNvGrpSpPr/>
          <p:nvPr/>
        </p:nvGrpSpPr>
        <p:grpSpPr>
          <a:xfrm>
            <a:off x="2110740" y="2935605"/>
            <a:ext cx="1924685" cy="1934845"/>
            <a:chOff x="783075" y="2676226"/>
            <a:chExt cx="1820234" cy="2027730"/>
          </a:xfrm>
        </p:grpSpPr>
        <p:sp>
          <p:nvSpPr>
            <p:cNvPr id="19" name="六边形 18"/>
            <p:cNvSpPr/>
            <p:nvPr/>
          </p:nvSpPr>
          <p:spPr bwMode="auto">
            <a:xfrm rot="5400000">
              <a:off x="679327" y="2779974"/>
              <a:ext cx="2027730" cy="1820234"/>
            </a:xfrm>
            <a:prstGeom prst="hexagon">
              <a:avLst>
                <a:gd name="adj" fmla="val 28540"/>
                <a:gd name="vf" fmla="val 115470"/>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cxnSp>
          <p:nvCxnSpPr>
            <p:cNvPr id="25" name="直接连接符 24"/>
            <p:cNvCxnSpPr/>
            <p:nvPr/>
          </p:nvCxnSpPr>
          <p:spPr bwMode="auto">
            <a:xfrm>
              <a:off x="967569" y="3439310"/>
              <a:ext cx="1494800" cy="1059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auto">
            <a:xfrm>
              <a:off x="967569" y="3953715"/>
              <a:ext cx="14948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9" name="等腰三角形 38"/>
            <p:cNvSpPr/>
            <p:nvPr/>
          </p:nvSpPr>
          <p:spPr>
            <a:xfrm rot="10800000">
              <a:off x="1274717" y="4308220"/>
              <a:ext cx="836949" cy="231276"/>
            </a:xfrm>
            <a:prstGeom prst="triangle">
              <a:avLst/>
            </a:prstGeom>
            <a:solidFill>
              <a:srgbClr val="EDEEEF"/>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62" name="组合 70"/>
          <p:cNvGrpSpPr/>
          <p:nvPr/>
        </p:nvGrpSpPr>
        <p:grpSpPr>
          <a:xfrm>
            <a:off x="4906010" y="2935605"/>
            <a:ext cx="1923415" cy="1934845"/>
            <a:chOff x="783075" y="2676226"/>
            <a:chExt cx="1820234" cy="2027730"/>
          </a:xfrm>
        </p:grpSpPr>
        <p:sp>
          <p:nvSpPr>
            <p:cNvPr id="72" name="六边形 71"/>
            <p:cNvSpPr/>
            <p:nvPr/>
          </p:nvSpPr>
          <p:spPr bwMode="auto">
            <a:xfrm rot="5400000">
              <a:off x="679327" y="2779974"/>
              <a:ext cx="2027730" cy="1820234"/>
            </a:xfrm>
            <a:prstGeom prst="hexagon">
              <a:avLst>
                <a:gd name="adj" fmla="val 28540"/>
                <a:gd name="vf" fmla="val 115470"/>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cxnSp>
          <p:nvCxnSpPr>
            <p:cNvPr id="73" name="直接连接符 72"/>
            <p:cNvCxnSpPr/>
            <p:nvPr/>
          </p:nvCxnSpPr>
          <p:spPr bwMode="auto">
            <a:xfrm>
              <a:off x="967569" y="3439310"/>
              <a:ext cx="1494800" cy="1059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bwMode="auto">
            <a:xfrm>
              <a:off x="967569" y="3953715"/>
              <a:ext cx="14948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77" name="等腰三角形 76"/>
            <p:cNvSpPr/>
            <p:nvPr/>
          </p:nvSpPr>
          <p:spPr>
            <a:xfrm rot="10800000">
              <a:off x="1274717" y="4308220"/>
              <a:ext cx="836949" cy="231276"/>
            </a:xfrm>
            <a:prstGeom prst="triangle">
              <a:avLst/>
            </a:prstGeom>
            <a:solidFill>
              <a:srgbClr val="EDEEEF"/>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68" name="组合 77"/>
          <p:cNvGrpSpPr/>
          <p:nvPr/>
        </p:nvGrpSpPr>
        <p:grpSpPr>
          <a:xfrm>
            <a:off x="7557135" y="2935605"/>
            <a:ext cx="1923415" cy="1934845"/>
            <a:chOff x="783075" y="2676226"/>
            <a:chExt cx="1820234" cy="2027730"/>
          </a:xfrm>
        </p:grpSpPr>
        <p:sp>
          <p:nvSpPr>
            <p:cNvPr id="79" name="六边形 78"/>
            <p:cNvSpPr/>
            <p:nvPr/>
          </p:nvSpPr>
          <p:spPr bwMode="auto">
            <a:xfrm rot="5400000">
              <a:off x="679327" y="2779974"/>
              <a:ext cx="2027730" cy="1820234"/>
            </a:xfrm>
            <a:prstGeom prst="hexagon">
              <a:avLst>
                <a:gd name="adj" fmla="val 28540"/>
                <a:gd name="vf" fmla="val 115470"/>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cxnSp>
          <p:nvCxnSpPr>
            <p:cNvPr id="80" name="直接连接符 79"/>
            <p:cNvCxnSpPr/>
            <p:nvPr/>
          </p:nvCxnSpPr>
          <p:spPr bwMode="auto">
            <a:xfrm>
              <a:off x="967569" y="3439310"/>
              <a:ext cx="1494800" cy="1059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bwMode="auto">
            <a:xfrm>
              <a:off x="967569" y="3953715"/>
              <a:ext cx="14948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84" name="等腰三角形 83"/>
            <p:cNvSpPr/>
            <p:nvPr/>
          </p:nvSpPr>
          <p:spPr>
            <a:xfrm rot="10800000">
              <a:off x="1274717" y="4308220"/>
              <a:ext cx="836949" cy="231276"/>
            </a:xfrm>
            <a:prstGeom prst="triangle">
              <a:avLst/>
            </a:prstGeom>
            <a:solidFill>
              <a:srgbClr val="EDEEEF"/>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4" name="Text Box 3"/>
          <p:cNvSpPr txBox="1"/>
          <p:nvPr/>
        </p:nvSpPr>
        <p:spPr>
          <a:xfrm>
            <a:off x="2979420" y="344170"/>
            <a:ext cx="5822950" cy="922020"/>
          </a:xfrm>
          <a:prstGeom prst="rect">
            <a:avLst/>
          </a:prstGeom>
          <a:noFill/>
        </p:spPr>
        <p:txBody>
          <a:bodyPr wrap="none" rtlCol="0" anchor="t">
            <a:spAutoFit/>
          </a:bodyPr>
          <a:p>
            <a:pPr algn="ctr"/>
            <a:r>
              <a:rPr lang="en-US" altLang="zh-CN" sz="5400" b="1" u="sng">
                <a:solidFill>
                  <a:schemeClr val="accent4"/>
                </a:solidFill>
                <a:effectLst/>
                <a:latin typeface="Copperplate Gothic Bold" panose="020E0705020206020404" charset="0"/>
                <a:cs typeface="Copperplate Gothic Bold" panose="020E0705020206020404" charset="0"/>
                <a:sym typeface="+mn-ea"/>
              </a:rPr>
              <a:t>Main Features</a:t>
            </a:r>
            <a:endParaRPr lang="en-US" altLang="zh-CN" sz="5400" b="1" u="sng">
              <a:solidFill>
                <a:schemeClr val="accent4"/>
              </a:solidFill>
              <a:effectLst/>
              <a:latin typeface="Copperplate Gothic Bold" panose="020E0705020206020404" charset="0"/>
              <a:cs typeface="Copperplate Gothic Bold" panose="020E0705020206020404" charset="0"/>
              <a:sym typeface="+mn-ea"/>
            </a:endParaRPr>
          </a:p>
        </p:txBody>
      </p:sp>
      <p:pic>
        <p:nvPicPr>
          <p:cNvPr id="7172" name="图片 62"/>
          <p:cNvPicPr>
            <a:picLocks noChangeAspect="1"/>
          </p:cNvPicPr>
          <p:nvPr>
            <p:ph idx="1"/>
          </p:nvPr>
        </p:nvPicPr>
        <p:blipFill>
          <a:blip r:embed="rId1">
            <a:grayscl/>
          </a:blip>
          <a:stretch>
            <a:fillRect/>
          </a:stretch>
        </p:blipFill>
        <p:spPr>
          <a:xfrm>
            <a:off x="633095" y="1266190"/>
            <a:ext cx="10515600" cy="433705"/>
          </a:xfrm>
          <a:prstGeom prst="rect">
            <a:avLst/>
          </a:prstGeom>
          <a:noFill/>
          <a:ln w="9525">
            <a:noFill/>
          </a:ln>
          <a:effectLst>
            <a:reflection blurRad="6350" stA="50000" endA="300" endPos="55000" dir="5400000" sy="-100000" algn="bl" rotWithShape="0"/>
          </a:effectLst>
        </p:spPr>
      </p:pic>
      <p:sp>
        <p:nvSpPr>
          <p:cNvPr id="5" name="Text Box 4"/>
          <p:cNvSpPr txBox="1"/>
          <p:nvPr/>
        </p:nvSpPr>
        <p:spPr>
          <a:xfrm>
            <a:off x="1826260" y="3832225"/>
            <a:ext cx="2540000" cy="645160"/>
          </a:xfrm>
          <a:prstGeom prst="rect">
            <a:avLst/>
          </a:prstGeom>
          <a:noFill/>
        </p:spPr>
        <p:txBody>
          <a:bodyPr wrap="square" rtlCol="0" anchor="t">
            <a:spAutoFit/>
          </a:bodyPr>
          <a:p>
            <a:pPr algn="ctr"/>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Pause/Resume </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Support</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endParaRPr>
          </a:p>
        </p:txBody>
      </p:sp>
      <p:sp>
        <p:nvSpPr>
          <p:cNvPr id="6" name="Text Box 5"/>
          <p:cNvSpPr txBox="1"/>
          <p:nvPr/>
        </p:nvSpPr>
        <p:spPr>
          <a:xfrm>
            <a:off x="4597400" y="3847465"/>
            <a:ext cx="2540000" cy="645160"/>
          </a:xfrm>
          <a:prstGeom prst="rect">
            <a:avLst/>
          </a:prstGeom>
          <a:noFill/>
        </p:spPr>
        <p:txBody>
          <a:bodyPr wrap="square" rtlCol="0" anchor="t">
            <a:spAutoFit/>
          </a:bodyPr>
          <a:p>
            <a:pPr algn="ctr"/>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Multiple Parallel</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 Downloads</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endParaRPr>
          </a:p>
        </p:txBody>
      </p:sp>
      <p:sp>
        <p:nvSpPr>
          <p:cNvPr id="7" name="Text Box 6"/>
          <p:cNvSpPr txBox="1"/>
          <p:nvPr/>
        </p:nvSpPr>
        <p:spPr>
          <a:xfrm>
            <a:off x="7272020" y="3832225"/>
            <a:ext cx="2540000" cy="645160"/>
          </a:xfrm>
          <a:prstGeom prst="rect">
            <a:avLst/>
          </a:prstGeom>
          <a:noFill/>
        </p:spPr>
        <p:txBody>
          <a:bodyPr wrap="square" rtlCol="0" anchor="t">
            <a:spAutoFit/>
          </a:bodyPr>
          <a:p>
            <a:pPr algn="ctr"/>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Download Progress </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rPr>
              <a:t>Bar</a:t>
            </a:r>
            <a:endParaRPr lang="en-US" altLang="zh-CN" b="1">
              <a:gradFill>
                <a:gsLst>
                  <a:gs pos="0">
                    <a:srgbClr val="E30000"/>
                  </a:gs>
                  <a:gs pos="100000">
                    <a:srgbClr val="760303"/>
                  </a:gs>
                </a:gsLst>
                <a:lin scaled="0"/>
              </a:gradFill>
              <a:effectLst/>
              <a:latin typeface="Californian FB" panose="0207040306080B030204" charset="0"/>
              <a:cs typeface="Californian FB" panose="0207040306080B0302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s 9"/>
          <p:cNvSpPr/>
          <p:nvPr/>
        </p:nvSpPr>
        <p:spPr>
          <a:xfrm>
            <a:off x="2309495" y="453390"/>
            <a:ext cx="7571740" cy="101473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6000" b="1" u="sng">
                <a:solidFill>
                  <a:schemeClr val="accent4"/>
                </a:solidFill>
                <a:effectLst/>
                <a:latin typeface="Copperplate Gothic Bold" panose="020E0705020206020404" charset="0"/>
                <a:cs typeface="Copperplate Gothic Bold" panose="020E0705020206020404" charset="0"/>
              </a:rPr>
              <a:t>Proposed System</a:t>
            </a:r>
            <a:endParaRPr lang="en-US" altLang="zh-CN" sz="6000" b="1" u="sng">
              <a:solidFill>
                <a:schemeClr val="accent4"/>
              </a:solidFill>
              <a:effectLst/>
              <a:latin typeface="Copperplate Gothic Bold" panose="020E0705020206020404" charset="0"/>
              <a:cs typeface="Copperplate Gothic Bold" panose="020E0705020206020404" charset="0"/>
            </a:endParaRPr>
          </a:p>
        </p:txBody>
      </p:sp>
      <p:sp>
        <p:nvSpPr>
          <p:cNvPr id="12" name="Rectangles 11"/>
          <p:cNvSpPr/>
          <p:nvPr/>
        </p:nvSpPr>
        <p:spPr>
          <a:xfrm>
            <a:off x="455613" y="2404110"/>
            <a:ext cx="11279505" cy="156845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marL="342900" indent="-342900" algn="ctr">
              <a:buFont typeface="Wingdings" panose="05000000000000000000" charset="0"/>
              <a:buChar char="q"/>
            </a:pP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To solve the problem of difficulties while dowonloading due to the network error, </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buFont typeface="Wingdings" panose="05000000000000000000" charset="0"/>
            </a:pP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server timeout or sometimes unknown error by providing </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some features like Multiple Parallel Downloads </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via Multi Threading Concept which is use in our project.</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p:txBody>
      </p:sp>
      <p:sp>
        <p:nvSpPr>
          <p:cNvPr id="13" name="Rectangles 12"/>
          <p:cNvSpPr/>
          <p:nvPr/>
        </p:nvSpPr>
        <p:spPr>
          <a:xfrm>
            <a:off x="1901825" y="4916805"/>
            <a:ext cx="8387080" cy="82994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marL="342900" indent="-342900" algn="ctr">
              <a:buFont typeface="Wingdings" panose="05000000000000000000" charset="0"/>
              <a:buChar char="q"/>
            </a:pP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Also Download Progress Bar for tracking downloading files. </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And also Pause/ Resume feature for better experience.</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p:txBody>
      </p:sp>
      <p:pic>
        <p:nvPicPr>
          <p:cNvPr id="7172" name="图片 62"/>
          <p:cNvPicPr>
            <a:picLocks noChangeAspect="1"/>
          </p:cNvPicPr>
          <p:nvPr>
            <p:ph idx="1"/>
          </p:nvPr>
        </p:nvPicPr>
        <p:blipFill>
          <a:blip r:embed="rId1">
            <a:grayscl/>
          </a:blip>
          <a:stretch>
            <a:fillRect/>
          </a:stretch>
        </p:blipFill>
        <p:spPr>
          <a:xfrm>
            <a:off x="614045" y="1468120"/>
            <a:ext cx="10515600" cy="433705"/>
          </a:xfrm>
          <a:prstGeom prst="rect">
            <a:avLst/>
          </a:prstGeom>
          <a:noFill/>
          <a:ln w="9525">
            <a:noFill/>
          </a:ln>
          <a:effectLst>
            <a:reflection blurRad="6350" stA="50000" endA="300" endPos="5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Rectangles 13"/>
          <p:cNvSpPr/>
          <p:nvPr/>
        </p:nvSpPr>
        <p:spPr>
          <a:xfrm>
            <a:off x="2878455" y="458470"/>
            <a:ext cx="6263640" cy="92202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5400" b="1" u="sng">
                <a:ln>
                  <a:noFill/>
                </a:ln>
                <a:solidFill>
                  <a:schemeClr val="accent4"/>
                </a:solidFill>
                <a:effectLst/>
                <a:latin typeface="Copperplate Gothic Bold" panose="020E0705020206020404" charset="0"/>
                <a:cs typeface="Copperplate Gothic Bold" panose="020E0705020206020404" charset="0"/>
              </a:rPr>
              <a:t>Functionalities</a:t>
            </a:r>
            <a:endParaRPr lang="en-US" altLang="zh-CN" sz="5400" b="1" u="sng">
              <a:ln>
                <a:noFill/>
              </a:ln>
              <a:solidFill>
                <a:schemeClr val="accent4"/>
              </a:solidFill>
              <a:effectLst/>
              <a:latin typeface="Copperplate Gothic Bold" panose="020E0705020206020404" charset="0"/>
              <a:cs typeface="Copperplate Gothic Bold" panose="020E0705020206020404" charset="0"/>
            </a:endParaRPr>
          </a:p>
        </p:txBody>
      </p:sp>
      <p:sp>
        <p:nvSpPr>
          <p:cNvPr id="15" name="Rectangles 14"/>
          <p:cNvSpPr/>
          <p:nvPr/>
        </p:nvSpPr>
        <p:spPr>
          <a:xfrm>
            <a:off x="1332865" y="2614930"/>
            <a:ext cx="9354820" cy="310769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rPr>
              <a:t>One big advantage of Download Manager is that</a:t>
            </a: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rPr>
              <a:t> it optimizes the handling of long-running downloads </a:t>
            </a: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rPr>
              <a:t>in the background. </a:t>
            </a: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rPr>
              <a:t>The download manager handles HTTP connections, </a:t>
            </a: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rPr>
              <a:t>monitors connectivity changes,</a:t>
            </a: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rPr>
              <a:t> reboots, and ensures each download completes successfully.</a:t>
            </a:r>
            <a:endParaRPr lang="en-US" altLang="zh-CN" sz="2800" b="1">
              <a:gradFill>
                <a:gsLst>
                  <a:gs pos="0">
                    <a:srgbClr val="E30000"/>
                  </a:gs>
                  <a:gs pos="100000">
                    <a:srgbClr val="760303"/>
                  </a:gs>
                </a:gsLst>
                <a:lin scaled="0"/>
              </a:gradFill>
              <a:effectLst/>
              <a:latin typeface="Californian FB" panose="0207040306080B030204" charset="0"/>
              <a:cs typeface="Californian FB" panose="0207040306080B030204" charset="0"/>
            </a:endParaRPr>
          </a:p>
        </p:txBody>
      </p:sp>
      <p:pic>
        <p:nvPicPr>
          <p:cNvPr id="7172" name="图片 62"/>
          <p:cNvPicPr>
            <a:picLocks noChangeAspect="1"/>
          </p:cNvPicPr>
          <p:nvPr>
            <p:ph idx="1"/>
          </p:nvPr>
        </p:nvPicPr>
        <p:blipFill>
          <a:blip r:embed="rId1">
            <a:grayscl/>
          </a:blip>
          <a:stretch>
            <a:fillRect/>
          </a:stretch>
        </p:blipFill>
        <p:spPr>
          <a:xfrm>
            <a:off x="633095" y="1380490"/>
            <a:ext cx="10515600" cy="433705"/>
          </a:xfrm>
          <a:prstGeom prst="rect">
            <a:avLst/>
          </a:prstGeom>
          <a:noFill/>
          <a:ln w="9525">
            <a:noFill/>
          </a:ln>
          <a:effectLst>
            <a:reflection blurRad="6350" stA="50000" endA="300" endPos="5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Rectangles 11"/>
          <p:cNvSpPr/>
          <p:nvPr/>
        </p:nvSpPr>
        <p:spPr>
          <a:xfrm>
            <a:off x="1118235" y="494030"/>
            <a:ext cx="9635490" cy="70675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4000" b="1" u="sng">
                <a:solidFill>
                  <a:schemeClr val="accent4"/>
                </a:solidFill>
                <a:effectLst/>
                <a:latin typeface="Copperplate Gothic Bold" panose="020E0705020206020404" charset="0"/>
                <a:cs typeface="Copperplate Gothic Bold" panose="020E0705020206020404" charset="0"/>
              </a:rPr>
              <a:t>Technology used in our project :</a:t>
            </a:r>
            <a:endParaRPr lang="en-US" altLang="zh-CN" sz="4000" b="1" u="sng">
              <a:solidFill>
                <a:schemeClr val="accent4"/>
              </a:solidFill>
              <a:effectLst/>
              <a:latin typeface="Copperplate Gothic Bold" panose="020E0705020206020404" charset="0"/>
              <a:cs typeface="Copperplate Gothic Bold" panose="020E0705020206020404" charset="0"/>
            </a:endParaRPr>
          </a:p>
        </p:txBody>
      </p:sp>
      <p:sp>
        <p:nvSpPr>
          <p:cNvPr id="13" name="Rectangles 12"/>
          <p:cNvSpPr/>
          <p:nvPr/>
        </p:nvSpPr>
        <p:spPr>
          <a:xfrm>
            <a:off x="1589088" y="2745105"/>
            <a:ext cx="6698615" cy="353822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marL="342900" indent="-342900" algn="l">
              <a:buFont typeface="Arial" panose="020B0604020202020204" pitchFamily="34" charset="0"/>
              <a:buChar char="•"/>
            </a:pPr>
            <a:r>
              <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rPr>
              <a:t>Language :     JAVA (jdk 8 , jdk 12.0)</a:t>
            </a:r>
            <a:endPar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l"/>
            <a:endPar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marL="342900" indent="-342900" algn="l">
              <a:buFont typeface="Arial" panose="020B0604020202020204" pitchFamily="34" charset="0"/>
              <a:buChar char="•"/>
            </a:pPr>
            <a:r>
              <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rPr>
              <a:t>IDE :               Netbeans</a:t>
            </a:r>
            <a:endPar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marL="342900" indent="-342900" algn="l">
              <a:buFont typeface="Arial" panose="020B0604020202020204" pitchFamily="34" charset="0"/>
              <a:buChar char="•"/>
            </a:pPr>
            <a:endPar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marL="342900" indent="-342900" algn="l">
              <a:buFont typeface="Arial" panose="020B0604020202020204" pitchFamily="34" charset="0"/>
              <a:buChar char="•"/>
            </a:pPr>
            <a:r>
              <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rPr>
              <a:t>GUI:                Java Swing</a:t>
            </a:r>
            <a:endPar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l"/>
            <a:endPar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marL="342900" indent="-342900" algn="l">
              <a:buFont typeface="Arial" panose="020B0604020202020204" pitchFamily="34" charset="0"/>
            </a:pPr>
            <a:endParaRPr lang="en-US" altLang="zh-CN" sz="3200" b="1">
              <a:gradFill>
                <a:gsLst>
                  <a:gs pos="0">
                    <a:srgbClr val="E30000"/>
                  </a:gs>
                  <a:gs pos="100000">
                    <a:srgbClr val="760303"/>
                  </a:gs>
                </a:gsLst>
                <a:lin scaled="0"/>
              </a:gradFill>
              <a:effectLst/>
              <a:latin typeface="Californian FB" panose="0207040306080B030204" charset="0"/>
              <a:cs typeface="Californian FB" panose="0207040306080B030204" charset="0"/>
            </a:endParaRPr>
          </a:p>
        </p:txBody>
      </p:sp>
      <p:pic>
        <p:nvPicPr>
          <p:cNvPr id="7172" name="图片 62"/>
          <p:cNvPicPr>
            <a:picLocks noChangeAspect="1"/>
          </p:cNvPicPr>
          <p:nvPr>
            <p:ph idx="1"/>
          </p:nvPr>
        </p:nvPicPr>
        <p:blipFill>
          <a:blip r:embed="rId1">
            <a:grayscl/>
          </a:blip>
          <a:stretch>
            <a:fillRect/>
          </a:stretch>
        </p:blipFill>
        <p:spPr>
          <a:xfrm>
            <a:off x="678180" y="1200785"/>
            <a:ext cx="10515600" cy="433705"/>
          </a:xfrm>
          <a:prstGeom prst="rect">
            <a:avLst/>
          </a:prstGeom>
          <a:noFill/>
          <a:ln w="9525">
            <a:noFill/>
          </a:ln>
          <a:effectLst>
            <a:reflection blurRad="6350" stA="50000" endA="300" endPos="5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1621155" y="432435"/>
            <a:ext cx="8350250" cy="76835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4400" b="1" u="sng">
                <a:solidFill>
                  <a:schemeClr val="accent4"/>
                </a:solidFill>
                <a:effectLst/>
                <a:latin typeface="Copperplate Gothic Bold" panose="020E0705020206020404" charset="0"/>
                <a:cs typeface="Copperplate Gothic Bold" panose="020E0705020206020404" charset="0"/>
              </a:rPr>
              <a:t>How our project works... </a:t>
            </a:r>
            <a:endParaRPr lang="en-US" altLang="zh-CN" sz="4400" b="1" u="sng">
              <a:solidFill>
                <a:schemeClr val="accent4"/>
              </a:solidFill>
              <a:effectLst/>
              <a:latin typeface="Copperplate Gothic Bold" panose="020E0705020206020404" charset="0"/>
              <a:cs typeface="Copperplate Gothic Bold" panose="020E0705020206020404" charset="0"/>
            </a:endParaRPr>
          </a:p>
        </p:txBody>
      </p:sp>
      <p:sp>
        <p:nvSpPr>
          <p:cNvPr id="10" name="Rectangles 9"/>
          <p:cNvSpPr/>
          <p:nvPr/>
        </p:nvSpPr>
        <p:spPr>
          <a:xfrm>
            <a:off x="607060" y="1905635"/>
            <a:ext cx="10378440" cy="304609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buFont typeface="Wingdings" panose="05000000000000000000" charset="0"/>
            </a:pP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The download manager is a system service that</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buFont typeface="Wingdings" panose="05000000000000000000" charset="0"/>
            </a:pP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 handles long-running HTTP downloads.</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buFont typeface="Wingdings" panose="05000000000000000000" charset="0"/>
            </a:pP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 </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buFont typeface="Wingdings" panose="05000000000000000000" charset="0"/>
            </a:pP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Clients may request that a URL be downloaded to a particular destination file.</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buFont typeface="Wingdings" panose="05000000000000000000" charset="0"/>
            </a:pP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The download manager will conduct the download in the background, </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taking care of HTTP interactions and retrying downloads </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a:p>
            <a:pPr algn="ctr"/>
            <a:r>
              <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rPr>
              <a:t>after failures or across connectivity changes and system reboots.</a:t>
            </a:r>
            <a:endParaRPr lang="en-US" altLang="zh-CN" sz="2400" b="1">
              <a:gradFill>
                <a:gsLst>
                  <a:gs pos="0">
                    <a:srgbClr val="E30000"/>
                  </a:gs>
                  <a:gs pos="100000">
                    <a:srgbClr val="760303"/>
                  </a:gs>
                </a:gsLst>
                <a:lin scaled="0"/>
              </a:gradFill>
              <a:effectLst/>
              <a:latin typeface="Californian FB" panose="0207040306080B030204" charset="0"/>
              <a:cs typeface="Californian FB" panose="0207040306080B030204" charset="0"/>
            </a:endParaRPr>
          </a:p>
        </p:txBody>
      </p:sp>
      <p:pic>
        <p:nvPicPr>
          <p:cNvPr id="12" name="Picture 11"/>
          <p:cNvPicPr>
            <a:picLocks noChangeAspect="1"/>
          </p:cNvPicPr>
          <p:nvPr/>
        </p:nvPicPr>
        <p:blipFill>
          <a:blip r:embed="rId1"/>
          <a:stretch>
            <a:fillRect/>
          </a:stretch>
        </p:blipFill>
        <p:spPr>
          <a:xfrm>
            <a:off x="2139950" y="5255260"/>
            <a:ext cx="7312660" cy="1090295"/>
          </a:xfrm>
          <a:prstGeom prst="rect">
            <a:avLst/>
          </a:prstGeom>
        </p:spPr>
      </p:pic>
      <p:pic>
        <p:nvPicPr>
          <p:cNvPr id="7172" name="图片 62"/>
          <p:cNvPicPr>
            <a:picLocks noChangeAspect="1"/>
          </p:cNvPicPr>
          <p:nvPr>
            <p:ph idx="1"/>
          </p:nvPr>
        </p:nvPicPr>
        <p:blipFill>
          <a:blip r:embed="rId2">
            <a:grayscl/>
          </a:blip>
          <a:stretch>
            <a:fillRect/>
          </a:stretch>
        </p:blipFill>
        <p:spPr>
          <a:xfrm>
            <a:off x="678180" y="1200785"/>
            <a:ext cx="10515600" cy="433705"/>
          </a:xfrm>
          <a:prstGeom prst="rect">
            <a:avLst/>
          </a:prstGeom>
          <a:noFill/>
          <a:ln w="9525">
            <a:noFill/>
          </a:ln>
          <a:effectLst>
            <a:reflection blurRad="6350" stA="50000" endA="300" endPos="5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97025" y="0"/>
            <a:ext cx="10097135" cy="829945"/>
          </a:xfrm>
          <a:prstGeom prst="rect">
            <a:avLst/>
          </a:prstGeom>
          <a:noFill/>
        </p:spPr>
        <p:txBody>
          <a:bodyPr wrap="square" rtlCol="0" anchor="t">
            <a:spAutoFit/>
            <a:scene3d>
              <a:camera prst="orthographicFront"/>
              <a:lightRig rig="soft" dir="t">
                <a:rot lat="0" lon="0" rev="15600000"/>
              </a:lightRig>
            </a:scene3d>
            <a:sp3d extrusionH="57150" prstMaterial="softEdge">
              <a:bevelT w="25400" h="38100"/>
            </a:sp3d>
          </a:bodyPr>
          <a:p>
            <a:r>
              <a:rPr lang="en-US" sz="4800" b="1" u="sng">
                <a:solidFill>
                  <a:schemeClr val="accent4"/>
                </a:solidFill>
                <a:effectLst/>
                <a:latin typeface="Copperplate Gothic Bold" panose="020E0705020206020404" charset="0"/>
                <a:cs typeface="Copperplate Gothic Bold" panose="020E0705020206020404" charset="0"/>
              </a:rPr>
              <a:t>Conclusion and outcomes</a:t>
            </a:r>
            <a:endParaRPr lang="en-US" sz="4800" b="1" u="sng">
              <a:solidFill>
                <a:schemeClr val="accent4"/>
              </a:solidFill>
              <a:effectLst/>
              <a:latin typeface="Copperplate Gothic Bold" panose="020E0705020206020404" charset="0"/>
              <a:cs typeface="Copperplate Gothic Bold" panose="020E0705020206020404" charset="0"/>
            </a:endParaRPr>
          </a:p>
        </p:txBody>
      </p:sp>
      <p:pic>
        <p:nvPicPr>
          <p:cNvPr id="7172" name="图片 62"/>
          <p:cNvPicPr>
            <a:picLocks noChangeAspect="1"/>
          </p:cNvPicPr>
          <p:nvPr>
            <p:ph idx="1"/>
          </p:nvPr>
        </p:nvPicPr>
        <p:blipFill>
          <a:blip r:embed="rId1">
            <a:grayscl/>
          </a:blip>
          <a:stretch>
            <a:fillRect/>
          </a:stretch>
        </p:blipFill>
        <p:spPr>
          <a:xfrm>
            <a:off x="827405" y="829945"/>
            <a:ext cx="10515600" cy="433705"/>
          </a:xfrm>
          <a:prstGeom prst="rect">
            <a:avLst/>
          </a:prstGeom>
          <a:noFill/>
          <a:ln w="9525">
            <a:noFill/>
          </a:ln>
          <a:effectLst>
            <a:reflection blurRad="6350" stA="50000" endA="300" endPos="55000" dir="5400000" sy="-100000" algn="bl" rotWithShape="0"/>
          </a:effectLst>
        </p:spPr>
      </p:pic>
      <p:sp>
        <p:nvSpPr>
          <p:cNvPr id="5" name="Text Box 4"/>
          <p:cNvSpPr txBox="1"/>
          <p:nvPr/>
        </p:nvSpPr>
        <p:spPr>
          <a:xfrm>
            <a:off x="1385570" y="2204720"/>
            <a:ext cx="9730105" cy="4030980"/>
          </a:xfrm>
          <a:prstGeom prst="rect">
            <a:avLst/>
          </a:prstGeom>
          <a:noFill/>
        </p:spPr>
        <p:txBody>
          <a:bodyPr wrap="square" rtlCol="0" anchor="t">
            <a:spAutoFit/>
          </a:bodyPr>
          <a:p>
            <a:r>
              <a:rPr lang="en-US" sz="3200" b="1">
                <a:gradFill>
                  <a:gsLst>
                    <a:gs pos="0">
                      <a:srgbClr val="E30000"/>
                    </a:gs>
                    <a:gs pos="100000">
                      <a:srgbClr val="760303"/>
                    </a:gs>
                  </a:gsLst>
                  <a:lin scaled="0"/>
                </a:gradFill>
                <a:latin typeface="Californian FB" panose="0207040306080B030204" charset="0"/>
                <a:cs typeface="Californian FB" panose="0207040306080B030204" charset="0"/>
              </a:rPr>
              <a:t>The Goal of this project is to download files, music, etc via download manager with the help of internet.</a:t>
            </a:r>
            <a:endParaRPr lang="en-US" sz="3200" b="1">
              <a:gradFill>
                <a:gsLst>
                  <a:gs pos="0">
                    <a:srgbClr val="E30000"/>
                  </a:gs>
                  <a:gs pos="100000">
                    <a:srgbClr val="760303"/>
                  </a:gs>
                </a:gsLst>
                <a:lin scaled="0"/>
              </a:gradFill>
              <a:latin typeface="Californian FB" panose="0207040306080B030204" charset="0"/>
              <a:cs typeface="Californian FB" panose="0207040306080B030204" charset="0"/>
            </a:endParaRPr>
          </a:p>
          <a:p>
            <a:r>
              <a:rPr lang="en-US" sz="3200" b="1">
                <a:gradFill>
                  <a:gsLst>
                    <a:gs pos="0">
                      <a:srgbClr val="E30000"/>
                    </a:gs>
                    <a:gs pos="100000">
                      <a:srgbClr val="760303"/>
                    </a:gs>
                  </a:gsLst>
                  <a:lin scaled="0"/>
                </a:gradFill>
                <a:latin typeface="Californian FB" panose="0207040306080B030204" charset="0"/>
                <a:cs typeface="Californian FB" panose="0207040306080B030204" charset="0"/>
              </a:rPr>
              <a:t>From a proper analysis of positive points and constraints on the components, it can be safely concluded that the product has an efficient GUI. This application will work properly and meet to all requirements. It can be easily plugged into many other systems.</a:t>
            </a:r>
            <a:endParaRPr lang="en-US" sz="3200" b="1">
              <a:gradFill>
                <a:gsLst>
                  <a:gs pos="0">
                    <a:srgbClr val="E30000"/>
                  </a:gs>
                  <a:gs pos="100000">
                    <a:srgbClr val="760303"/>
                  </a:gs>
                </a:gsLst>
                <a:lin scaled="0"/>
              </a:gradFill>
              <a:latin typeface="Californian FB" panose="0207040306080B030204" charset="0"/>
              <a:cs typeface="Californian FB" panose="0207040306080B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1874</Words>
  <Application>WPS Presentation</Application>
  <PresentationFormat>Widescreen</PresentationFormat>
  <Paragraphs>73</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Copperplate Gothic Bold</vt:lpstr>
      <vt:lpstr>Californian FB</vt:lpstr>
      <vt:lpstr>Wingdings</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Viraj Gholap</cp:lastModifiedBy>
  <cp:revision>6</cp:revision>
  <dcterms:created xsi:type="dcterms:W3CDTF">2020-12-11T14:30:00Z</dcterms:created>
  <dcterms:modified xsi:type="dcterms:W3CDTF">2020-12-12T03:10:13Z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