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ghtQ0bV2hBC/0ftZrRNeA89E9M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5C4CDF-161D-4C23-99EC-919221B8EB51}">
  <a:tblStyle styleId="{0A5C4CDF-161D-4C23-99EC-919221B8EB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0" name="Google Shape;80;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1" name="Google Shape;231;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8" name="Google Shape;248;p1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4" name="Google Shape;94;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0" name="Google Shape;110;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38184181e_0_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7" name="Google Shape;127;g2238184181e_0_12: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38184181e_1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4" name="Google Shape;144;g2238184181e_1_0: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1" name="Google Shape;161;p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8" name="Google Shape;178;p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5" name="Google Shape;195;p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3" name="Google Shape;213;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1" name="Google Shape;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2" name="Google Shape;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p:nvPr>
            <p:ph idx="2" type="pic"/>
          </p:nvPr>
        </p:nvSpPr>
        <p:spPr>
          <a:xfrm>
            <a:off x="5183188" y="987425"/>
            <a:ext cx="6172200" cy="4873625"/>
          </a:xfrm>
          <a:prstGeom prst="rect">
            <a:avLst/>
          </a:prstGeom>
          <a:noFill/>
          <a:ln>
            <a:noFill/>
          </a:ln>
        </p:spPr>
      </p:sp>
      <p:sp>
        <p:nvSpPr>
          <p:cNvPr id="62" name="Google Shape;62;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png"/><Relationship Id="rId10" Type="http://schemas.openxmlformats.org/officeDocument/2006/relationships/image" Target="../media/image11.jpg"/><Relationship Id="rId9" Type="http://schemas.openxmlformats.org/officeDocument/2006/relationships/hyperlink" Target="http://drive.google.com/file/d/1cEpgwKx69Tjo1dzPIiuJUYOYUj6ky3op/view" TargetMode="External"/><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83" name="Google Shape;83;p1"/>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84" name="Google Shape;84;p1"/>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85" name="Google Shape;85;p1"/>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86" name="Google Shape;86;p1"/>
          <p:cNvSpPr txBox="1"/>
          <p:nvPr/>
        </p:nvSpPr>
        <p:spPr>
          <a:xfrm>
            <a:off x="1182000" y="1634625"/>
            <a:ext cx="109044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52358"/>
                </a:solidFill>
                <a:latin typeface="Times New Roman"/>
                <a:ea typeface="Times New Roman"/>
                <a:cs typeface="Times New Roman"/>
                <a:sym typeface="Times New Roman"/>
              </a:rPr>
              <a:t>Academic Year 2022-23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Times New Roman"/>
                <a:ea typeface="Times New Roman"/>
                <a:cs typeface="Times New Roman"/>
                <a:sym typeface="Times New Roman"/>
              </a:rPr>
              <a:t>Identification of Leukemia from Microscopic Images using CNN</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Burhanuddin Dilshad</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Viraj Gholap</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Mehul Prajapati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      (Fourth Year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87" name="Google Shape;8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88" name="Google Shape;88;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1299626" y="1481559"/>
            <a:ext cx="108923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7030A0"/>
                </a:solidFill>
                <a:latin typeface="Times New Roman"/>
                <a:ea typeface="Times New Roman"/>
                <a:cs typeface="Times New Roman"/>
                <a:sym typeface="Times New Roman"/>
              </a:rPr>
              <a:t>KJSIT-IET INTECH 2K23 National Level Poster cum Project Competition</a:t>
            </a:r>
            <a:endParaRPr b="0" i="0" sz="1400" u="none" cap="none" strike="noStrike">
              <a:solidFill>
                <a:srgbClr val="000000"/>
              </a:solidFill>
              <a:latin typeface="Arial"/>
              <a:ea typeface="Arial"/>
              <a:cs typeface="Arial"/>
              <a:sym typeface="Arial"/>
            </a:endParaRPr>
          </a:p>
        </p:txBody>
      </p:sp>
      <p:pic>
        <p:nvPicPr>
          <p:cNvPr descr="IET Logo" id="90" name="Google Shape;90;p1"/>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91" name="Google Shape;91;p1"/>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9"/>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34" name="Google Shape;234;p9"/>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35" name="Google Shape;235;p9"/>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36" name="Google Shape;236;p9"/>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37" name="Google Shape;237;p9"/>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38" name="Google Shape;238;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39" name="Google Shape;239;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240" name="Google Shape;240;p9"/>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41" name="Google Shape;241;p9"/>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42" name="Google Shape;242;p9"/>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9"/>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244" name="Google Shape;244;p9"/>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Conclusion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45" name="Google Shape;245;p9"/>
          <p:cNvSpPr txBox="1"/>
          <p:nvPr/>
        </p:nvSpPr>
        <p:spPr>
          <a:xfrm>
            <a:off x="1394300" y="2064275"/>
            <a:ext cx="10353300" cy="307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IN" sz="2400" u="none" cap="none" strike="noStrike">
                <a:solidFill>
                  <a:schemeClr val="dk1"/>
                </a:solidFill>
                <a:latin typeface="Times New Roman"/>
                <a:ea typeface="Times New Roman"/>
                <a:cs typeface="Times New Roman"/>
                <a:sym typeface="Times New Roman"/>
              </a:rPr>
              <a:t>Since Leukemia is a rapidly spreading disease, traditional techniques of cancer detection need a lot of time-consuming transport of sample tissue (biopsy) to a facility for cancer diagnosis.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IN" sz="2400" u="none" cap="none" strike="noStrike">
                <a:solidFill>
                  <a:schemeClr val="dk1"/>
                </a:solidFill>
                <a:latin typeface="Times New Roman"/>
                <a:ea typeface="Times New Roman"/>
                <a:cs typeface="Times New Roman"/>
                <a:sym typeface="Times New Roman"/>
              </a:rPr>
              <a:t>Yet, early cancer treatment is likely to boost the chances of survival for cancer patients. Results obtained with the aid of machine learning are quick and precise, aiding in early diagnosis and enabling low-cost treatment.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0"/>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51" name="Google Shape;251;p10"/>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52" name="Google Shape;252;p10"/>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53" name="Google Shape;253;p10"/>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54" name="Google Shape;254;p10"/>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55" name="Google Shape;255;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56" name="Google Shape;256;p1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257" name="Google Shape;257;p10"/>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58" name="Google Shape;258;p10"/>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59" name="Google Shape;259;p10"/>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10"/>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261" name="Google Shape;261;p10"/>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500"/>
              </a:spcBef>
              <a:spcAft>
                <a:spcPts val="0"/>
              </a:spcAft>
              <a:buClr>
                <a:srgbClr val="000000"/>
              </a:buClr>
              <a:buSzPts val="20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62" name="Google Shape;262;p10"/>
          <p:cNvSpPr txBox="1"/>
          <p:nvPr/>
        </p:nvSpPr>
        <p:spPr>
          <a:xfrm>
            <a:off x="1428575" y="2079250"/>
            <a:ext cx="10193700" cy="3509400"/>
          </a:xfrm>
          <a:prstGeom prst="rect">
            <a:avLst/>
          </a:prstGeom>
          <a:noFill/>
          <a:ln>
            <a:noFill/>
          </a:ln>
        </p:spPr>
        <p:txBody>
          <a:bodyPr anchorCtr="0" anchor="t" bIns="91425" lIns="91425" spcFirstLastPara="1" rIns="91425" wrap="square" tIns="91425">
            <a:spAutoFit/>
          </a:bodyPr>
          <a:lstStyle/>
          <a:p>
            <a:pPr indent="-114300" lvl="0" marL="457200" marR="0" rtl="0" algn="just">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   Chaitali R., and Jyoti Rangole, “Detection of Leukemia in microscopic images</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S. Mohapatra, D. Patra, and S. Satpathy, “Unsupervised blood microscopic image segmentation and unsupervised blood microscopic image segmentation and leukemia detection using color based clustering,” International Journal of Computer Information Systems and Industrial Management Applications, vol. 4, pp. 477–485, 2012.</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457200" marR="0" rtl="0" algn="just">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   J. Zhao, M. Zhang, Z. Zhou, J. Chu, and F. Cao, “Automatic detection and classification of leukocytes using convolutional neural networks,” Medical &amp; Biological Engineering &amp; Computing, vol. 55, no. 8, pp. 1287–1301, 2016.</a:t>
            </a:r>
            <a:endParaRPr b="0" i="0" sz="18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457200" marR="0" rtl="0" algn="just">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   G. Litjens, C. I. Sánchez, N. Timofeeva et al., “Deep learning as a tool for increased accuracy and efficiency of histopathological diagnosis,” Scientific Reports, vol. 6, no. 1, 2016.</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98" name="Google Shape;98;p2"/>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99" name="Google Shape;99;p2"/>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00" name="Google Shape;100;p2"/>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01" name="Google Shape;101;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02" name="Google Shape;102;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03" name="Google Shape;103;p2"/>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04" name="Google Shape;104;p2"/>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05" name="Google Shape;105;p2"/>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2"/>
          <p:cNvSpPr txBox="1"/>
          <p:nvPr/>
        </p:nvSpPr>
        <p:spPr>
          <a:xfrm>
            <a:off x="567575" y="6474373"/>
            <a:ext cx="113931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C00000"/>
                </a:solidFill>
                <a:latin typeface="Times New Roman"/>
                <a:ea typeface="Times New Roman"/>
                <a:cs typeface="Times New Roman"/>
                <a:sym typeface="Times New Roman"/>
              </a:rPr>
              <a:t>Outline of Presentation</a:t>
            </a:r>
            <a:endParaRPr b="0" i="0" sz="14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Introduction</a:t>
            </a:r>
            <a:endParaRPr b="0" i="0" sz="1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Summary / Finding of Literature Survey</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System Design &amp; Architecture</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Proposed Methodology( Algorithm / Flowchart etc)</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Video &amp; Audio demonstration of Running Project(5Mins)</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Results</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Conclusion </a:t>
            </a:r>
            <a:endParaRPr b="0" i="0" sz="700" u="none" cap="none" strike="noStrike">
              <a:solidFill>
                <a:srgbClr val="000000"/>
              </a:solidFill>
              <a:latin typeface="Arial"/>
              <a:ea typeface="Arial"/>
              <a:cs typeface="Arial"/>
              <a:sym typeface="Arial"/>
            </a:endParaRPr>
          </a:p>
          <a:p>
            <a:pPr indent="-412750" lvl="0" marL="457200" marR="0" rtl="0" algn="l">
              <a:lnSpc>
                <a:spcPct val="150000"/>
              </a:lnSpc>
              <a:spcBef>
                <a:spcPts val="0"/>
              </a:spcBef>
              <a:spcAft>
                <a:spcPts val="0"/>
              </a:spcAft>
              <a:buClr>
                <a:srgbClr val="000000"/>
              </a:buClr>
              <a:buSzPts val="2400"/>
              <a:buFont typeface="Noto Sans Symbols"/>
              <a:buChar char="⮚"/>
            </a:pPr>
            <a:r>
              <a:rPr b="0" i="0" lang="en-IN" sz="1700" u="none" cap="none" strike="noStrike">
                <a:solidFill>
                  <a:srgbClr val="052358"/>
                </a:solidFill>
                <a:latin typeface="Times New Roman"/>
                <a:ea typeface="Times New Roman"/>
                <a:cs typeface="Times New Roman"/>
                <a:sym typeface="Times New Roman"/>
              </a:rPr>
              <a:t>References</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13" name="Google Shape;113;p3"/>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15" name="Google Shape;115;p3"/>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16" name="Google Shape;116;p3"/>
          <p:cNvSpPr txBox="1"/>
          <p:nvPr/>
        </p:nvSpPr>
        <p:spPr>
          <a:xfrm>
            <a:off x="7933098" y="4691405"/>
            <a:ext cx="5966214" cy="222335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17" name="Google Shape;11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18" name="Google Shape;118;p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19" name="Google Shape;119;p3"/>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20" name="Google Shape;120;p3"/>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21" name="Google Shape;121;p3"/>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 name="Google Shape;122;p3"/>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200"/>
              <a:buFont typeface="Arial"/>
              <a:buNone/>
            </a:pPr>
            <a:r>
              <a:rPr b="1" i="0" lang="en-IN" sz="3200" u="none" cap="none" strike="noStrike">
                <a:solidFill>
                  <a:srgbClr val="C00000"/>
                </a:solidFill>
                <a:latin typeface="Times New Roman"/>
                <a:ea typeface="Times New Roman"/>
                <a:cs typeface="Times New Roman"/>
                <a:sym typeface="Times New Roman"/>
              </a:rPr>
              <a:t>Introduction</a:t>
            </a:r>
            <a:endParaRPr b="1" i="0" sz="3200" u="none" cap="none" strike="noStrike">
              <a:solidFill>
                <a:srgbClr val="C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Times New Roman"/>
              <a:buChar char="•"/>
            </a:pPr>
            <a:r>
              <a:rPr b="0" i="0" lang="en-IN" sz="1900" u="none" cap="none" strike="noStrike">
                <a:solidFill>
                  <a:schemeClr val="dk1"/>
                </a:solidFill>
                <a:latin typeface="Times New Roman"/>
                <a:ea typeface="Times New Roman"/>
                <a:cs typeface="Times New Roman"/>
                <a:sym typeface="Times New Roman"/>
              </a:rPr>
              <a:t>Blood consists of plasma, and three different types of cells and they are: White Blood Cells, Red Blood Cells and Platelets and each of these performs particular task</a:t>
            </a:r>
            <a:endParaRPr b="0" i="0" sz="15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3200"/>
              <a:buFont typeface="Times New Roman"/>
              <a:buChar char="•"/>
            </a:pPr>
            <a:r>
              <a:rPr b="0" i="0" lang="en-IN" sz="1900" u="none" cap="none" strike="noStrike">
                <a:solidFill>
                  <a:schemeClr val="dk1"/>
                </a:solidFill>
                <a:latin typeface="Times New Roman"/>
                <a:ea typeface="Times New Roman"/>
                <a:cs typeface="Times New Roman"/>
                <a:sym typeface="Times New Roman"/>
              </a:rPr>
              <a:t>Leukemia is cancer of blood cells in which number of white cells is increases numerously and those are immature cells that interfere with other blood cells.</a:t>
            </a:r>
            <a:endParaRPr b="0" i="0" sz="2500" u="none" cap="none" strike="noStrike">
              <a:solidFill>
                <a:schemeClr val="dk1"/>
              </a:solidFill>
              <a:latin typeface="Times New Roman"/>
              <a:ea typeface="Times New Roman"/>
              <a:cs typeface="Times New Roman"/>
              <a:sym typeface="Times New Roman"/>
            </a:endParaRPr>
          </a:p>
        </p:txBody>
      </p:sp>
      <p:pic>
        <p:nvPicPr>
          <p:cNvPr id="124" name="Google Shape;124;p3"/>
          <p:cNvPicPr preferRelativeResize="0"/>
          <p:nvPr/>
        </p:nvPicPr>
        <p:blipFill rotWithShape="1">
          <a:blip r:embed="rId8">
            <a:alphaModFix/>
          </a:blip>
          <a:srcRect b="20188" l="595" r="-593" t="453"/>
          <a:stretch/>
        </p:blipFill>
        <p:spPr>
          <a:xfrm>
            <a:off x="7155409" y="4257675"/>
            <a:ext cx="4805363" cy="2069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238184181e_0_12"/>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30" name="Google Shape;130;g2238184181e_0_12"/>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31" name="Google Shape;131;g2238184181e_0_12"/>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32" name="Google Shape;132;g2238184181e_0_12"/>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33" name="Google Shape;133;g2238184181e_0_12"/>
          <p:cNvSpPr txBox="1"/>
          <p:nvPr/>
        </p:nvSpPr>
        <p:spPr>
          <a:xfrm>
            <a:off x="1182000" y="1634625"/>
            <a:ext cx="11010000" cy="424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34" name="Google Shape;134;g2238184181e_0_1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35" name="Google Shape;135;g2238184181e_0_12"/>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36" name="Google Shape;136;g2238184181e_0_12"/>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37" name="Google Shape;137;g2238184181e_0_12"/>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38" name="Google Shape;138;g2238184181e_0_12"/>
          <p:cNvSpPr/>
          <p:nvPr/>
        </p:nvSpPr>
        <p:spPr>
          <a:xfrm>
            <a:off x="567575" y="6474373"/>
            <a:ext cx="11624400" cy="383700"/>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g2238184181e_0_12"/>
          <p:cNvSpPr txBox="1"/>
          <p:nvPr/>
        </p:nvSpPr>
        <p:spPr>
          <a:xfrm>
            <a:off x="612775" y="6474373"/>
            <a:ext cx="11348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40" name="Google Shape;140;g2238184181e_0_12"/>
          <p:cNvSpPr txBox="1"/>
          <p:nvPr/>
        </p:nvSpPr>
        <p:spPr>
          <a:xfrm>
            <a:off x="1394292" y="143694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Summary / Finding of Literature Survey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graphicFrame>
        <p:nvGraphicFramePr>
          <p:cNvPr id="141" name="Google Shape;141;g2238184181e_0_12"/>
          <p:cNvGraphicFramePr/>
          <p:nvPr/>
        </p:nvGraphicFramePr>
        <p:xfrm>
          <a:off x="1506175" y="2362200"/>
          <a:ext cx="3000000" cy="3000000"/>
        </p:xfrm>
        <a:graphic>
          <a:graphicData uri="http://schemas.openxmlformats.org/drawingml/2006/table">
            <a:tbl>
              <a:tblPr>
                <a:noFill/>
                <a:tableStyleId>{0A5C4CDF-161D-4C23-99EC-919221B8EB51}</a:tableStyleId>
              </a:tblPr>
              <a:tblGrid>
                <a:gridCol w="3249075"/>
                <a:gridCol w="3249075"/>
                <a:gridCol w="32490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Papers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Authors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Key Findings</a:t>
                      </a:r>
                      <a:endParaRPr b="1" sz="1400" u="none" cap="none" strike="noStrike"/>
                    </a:p>
                  </a:txBody>
                  <a:tcPr marT="91425" marB="91425" marR="91425" marL="91425"/>
                </a:tc>
              </a:tr>
              <a:tr h="381000">
                <a:tc>
                  <a:txBody>
                    <a:bodyPr/>
                    <a:lstStyle/>
                    <a:p>
                      <a:pPr indent="0" lvl="0" marL="0" marR="0" rtl="0" algn="l">
                        <a:lnSpc>
                          <a:spcPct val="113333"/>
                        </a:lnSpc>
                        <a:spcBef>
                          <a:spcPts val="0"/>
                        </a:spcBef>
                        <a:spcAft>
                          <a:spcPts val="0"/>
                        </a:spcAft>
                        <a:buClr>
                          <a:srgbClr val="000000"/>
                        </a:buClr>
                        <a:buSzPts val="1500"/>
                        <a:buFont typeface="Arial"/>
                        <a:buNone/>
                      </a:pPr>
                      <a:r>
                        <a:rPr lang="en-IN" sz="1500" u="none" cap="none" strike="noStrike">
                          <a:solidFill>
                            <a:schemeClr val="dk1"/>
                          </a:solidFill>
                          <a:latin typeface="Times New Roman"/>
                          <a:ea typeface="Times New Roman"/>
                          <a:cs typeface="Times New Roman"/>
                          <a:sym typeface="Times New Roman"/>
                        </a:rPr>
                        <a:t>1) Machine Learning in Detection and Classification of Leukemia Using Smear Blood Images: A Systematic Review.</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00"/>
                        <a:buFont typeface="Arial"/>
                        <a:buNone/>
                      </a:pPr>
                      <a:r>
                        <a:rPr lang="en-IN" sz="1500" u="none" cap="none" strike="noStrike">
                          <a:solidFill>
                            <a:schemeClr val="dk1"/>
                          </a:solidFill>
                          <a:highlight>
                            <a:srgbClr val="FFFFFF"/>
                          </a:highlight>
                          <a:latin typeface="Times New Roman"/>
                          <a:ea typeface="Times New Roman"/>
                          <a:cs typeface="Times New Roman"/>
                          <a:sym typeface="Times New Roman"/>
                        </a:rPr>
                        <a:t>Mustafa Ghaderzadeh,Farkhondeh Asadi,Azamossadat Hosseini</a:t>
                      </a:r>
                      <a:endParaRPr sz="15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solidFill>
                            <a:srgbClr val="444444"/>
                          </a:solidFill>
                          <a:latin typeface="Times New Roman"/>
                          <a:ea typeface="Times New Roman"/>
                          <a:cs typeface="Times New Roman"/>
                          <a:sym typeface="Times New Roman"/>
                        </a:rPr>
                        <a:t>This review study presents the average accuracy of the ML methods applied in PBS image analysis to detect leukemia indicating that the use of ML could lead to extraordinary outcomes in leukemia detection from PBS images. Among all ML techniques, deep learning (DL) achieved higher precision and sensitivity in detecting different cases of leukemia.</a:t>
                      </a:r>
                      <a:endParaRPr sz="1400" u="none" cap="none" strike="noStrike">
                        <a:solidFill>
                          <a:srgbClr val="444444"/>
                        </a:solidFill>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500"/>
                        <a:buFont typeface="Arial"/>
                        <a:buNone/>
                      </a:pPr>
                      <a:r>
                        <a:rPr lang="en-IN" sz="1500" u="none" cap="none" strike="noStrike">
                          <a:latin typeface="Times New Roman"/>
                          <a:ea typeface="Times New Roman"/>
                          <a:cs typeface="Times New Roman"/>
                          <a:sym typeface="Times New Roman"/>
                        </a:rPr>
                        <a:t>2) Leukemia detection Mechanism through microscopic images and ML technique</a:t>
                      </a:r>
                      <a:r>
                        <a:rPr b="1" lang="en-IN" sz="1500" u="none" cap="none" strike="noStrike">
                          <a:latin typeface="Times New Roman"/>
                          <a:ea typeface="Times New Roman"/>
                          <a:cs typeface="Times New Roman"/>
                          <a:sym typeface="Times New Roman"/>
                        </a:rPr>
                        <a:t>s</a:t>
                      </a:r>
                      <a:endParaRPr b="1"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highlight>
                            <a:srgbClr val="FFFFFF"/>
                          </a:highlight>
                          <a:latin typeface="Times New Roman"/>
                          <a:ea typeface="Times New Roman"/>
                          <a:cs typeface="Times New Roman"/>
                          <a:sym typeface="Times New Roman"/>
                        </a:rPr>
                        <a:t>Mohammad Akter Hossain; Mubtasim Islam Sabik; Ikramuzzaman Muntasir</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solidFill>
                            <a:srgbClr val="444444"/>
                          </a:solidFill>
                          <a:latin typeface="Times New Roman"/>
                          <a:ea typeface="Times New Roman"/>
                          <a:cs typeface="Times New Roman"/>
                          <a:sym typeface="Times New Roman"/>
                        </a:rPr>
                        <a:t>In this paper Faster-RCNN machine learning algorithm is used to predict the odds of cancer cells forming.</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238184181e_1_0"/>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47" name="Google Shape;147;g2238184181e_1_0"/>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48" name="Google Shape;148;g2238184181e_1_0"/>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49" name="Google Shape;149;g2238184181e_1_0"/>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50" name="Google Shape;150;g2238184181e_1_0"/>
          <p:cNvSpPr txBox="1"/>
          <p:nvPr/>
        </p:nvSpPr>
        <p:spPr>
          <a:xfrm>
            <a:off x="1182000" y="1634625"/>
            <a:ext cx="11010000" cy="424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51" name="Google Shape;151;g2238184181e_1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52" name="Google Shape;152;g2238184181e_1_0"/>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53" name="Google Shape;153;g2238184181e_1_0"/>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54" name="Google Shape;154;g2238184181e_1_0"/>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55" name="Google Shape;155;g2238184181e_1_0"/>
          <p:cNvSpPr/>
          <p:nvPr/>
        </p:nvSpPr>
        <p:spPr>
          <a:xfrm>
            <a:off x="567575" y="6474373"/>
            <a:ext cx="11624400" cy="383700"/>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g2238184181e_1_0"/>
          <p:cNvSpPr txBox="1"/>
          <p:nvPr/>
        </p:nvSpPr>
        <p:spPr>
          <a:xfrm>
            <a:off x="612775" y="6474373"/>
            <a:ext cx="11348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57" name="Google Shape;157;g2238184181e_1_0"/>
          <p:cNvSpPr txBox="1"/>
          <p:nvPr/>
        </p:nvSpPr>
        <p:spPr>
          <a:xfrm>
            <a:off x="1394292" y="143694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Summary / Finding of Literature Survey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graphicFrame>
        <p:nvGraphicFramePr>
          <p:cNvPr id="158" name="Google Shape;158;g2238184181e_1_0"/>
          <p:cNvGraphicFramePr/>
          <p:nvPr/>
        </p:nvGraphicFramePr>
        <p:xfrm>
          <a:off x="1506175" y="2362200"/>
          <a:ext cx="3000000" cy="3000000"/>
        </p:xfrm>
        <a:graphic>
          <a:graphicData uri="http://schemas.openxmlformats.org/drawingml/2006/table">
            <a:tbl>
              <a:tblPr>
                <a:noFill/>
                <a:tableStyleId>{0A5C4CDF-161D-4C23-99EC-919221B8EB51}</a:tableStyleId>
              </a:tblPr>
              <a:tblGrid>
                <a:gridCol w="3249075"/>
                <a:gridCol w="3249075"/>
                <a:gridCol w="32490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Papers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Authors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Key Findings</a:t>
                      </a:r>
                      <a:endParaRPr b="1" sz="1400" u="none" cap="none" strike="noStrike"/>
                    </a:p>
                  </a:txBody>
                  <a:tcPr marT="91425" marB="91425" marR="91425" marL="91425"/>
                </a:tc>
              </a:tr>
              <a:tr h="1203925">
                <a:tc>
                  <a:txBody>
                    <a:bodyPr/>
                    <a:lstStyle/>
                    <a:p>
                      <a:pPr indent="0" lvl="0" marL="0" marR="0" rtl="0" algn="l">
                        <a:lnSpc>
                          <a:spcPct val="113333"/>
                        </a:lnSpc>
                        <a:spcBef>
                          <a:spcPts val="0"/>
                        </a:spcBef>
                        <a:spcAft>
                          <a:spcPts val="0"/>
                        </a:spcAft>
                        <a:buClr>
                          <a:srgbClr val="000000"/>
                        </a:buClr>
                        <a:buSzPts val="1500"/>
                        <a:buFont typeface="Arial"/>
                        <a:buNone/>
                      </a:pPr>
                      <a:r>
                        <a:rPr lang="en-IN" sz="1500" u="none" cap="none" strike="noStrike">
                          <a:solidFill>
                            <a:schemeClr val="dk1"/>
                          </a:solidFill>
                          <a:latin typeface="Times New Roman"/>
                          <a:ea typeface="Times New Roman"/>
                          <a:cs typeface="Times New Roman"/>
                          <a:sym typeface="Times New Roman"/>
                        </a:rPr>
                        <a:t>3) Automated Detection of Acute Lymphotic Leukemia using Blast Cell Morphological features.</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5882"/>
                        </a:lnSpc>
                        <a:spcBef>
                          <a:spcPts val="0"/>
                        </a:spcBef>
                        <a:spcAft>
                          <a:spcPts val="0"/>
                        </a:spcAft>
                        <a:buClr>
                          <a:schemeClr val="dk1"/>
                        </a:buClr>
                        <a:buSzPts val="1100"/>
                        <a:buFont typeface="Arial"/>
                        <a:buNone/>
                      </a:pPr>
                      <a:r>
                        <a:rPr lang="en-IN" sz="1500" u="none" cap="none" strike="noStrike">
                          <a:highlight>
                            <a:srgbClr val="FFFFFF"/>
                          </a:highlight>
                          <a:latin typeface="Times New Roman"/>
                          <a:ea typeface="Times New Roman"/>
                          <a:cs typeface="Times New Roman"/>
                          <a:sym typeface="Times New Roman"/>
                        </a:rPr>
                        <a:t>S. Hariprasath, T. Dharani, Bilal N Shaikh Mohammad</a:t>
                      </a:r>
                      <a:endParaRPr sz="15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IN" sz="1400" u="none" cap="none" strike="noStrike">
                          <a:solidFill>
                            <a:srgbClr val="444444"/>
                          </a:solidFill>
                          <a:latin typeface="Times New Roman"/>
                          <a:ea typeface="Times New Roman"/>
                          <a:cs typeface="Times New Roman"/>
                          <a:sym typeface="Times New Roman"/>
                        </a:rPr>
                        <a:t>In this study, authors propose a novel combination of techniques to overcome the most challenging parts of the detection process and present detailed insights into the greatest shortcomings of the existing classification methodologies</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500"/>
                        <a:buFont typeface="Arial"/>
                        <a:buNone/>
                      </a:pPr>
                      <a:r>
                        <a:rPr lang="en-IN" sz="1500" u="none" cap="none" strike="noStrike">
                          <a:solidFill>
                            <a:schemeClr val="dk1"/>
                          </a:solidFill>
                          <a:latin typeface="Times New Roman"/>
                          <a:ea typeface="Times New Roman"/>
                          <a:cs typeface="Times New Roman"/>
                          <a:sym typeface="Times New Roman"/>
                        </a:rPr>
                        <a:t>4) Automated decision support system for detection of Leukemia from Peripheral blood smear images.</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highlight>
                            <a:srgbClr val="FCFCFC"/>
                          </a:highlight>
                          <a:latin typeface="Times New Roman"/>
                          <a:ea typeface="Times New Roman"/>
                          <a:cs typeface="Times New Roman"/>
                          <a:sym typeface="Times New Roman"/>
                        </a:rPr>
                        <a:t>Iqbal H. Sarker</a:t>
                      </a:r>
                      <a:endParaRPr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300"/>
                        <a:buFont typeface="Arial"/>
                        <a:buNone/>
                      </a:pPr>
                      <a:r>
                        <a:rPr lang="en-IN" sz="1300" u="none" cap="none" strike="noStrike">
                          <a:solidFill>
                            <a:srgbClr val="444444"/>
                          </a:solidFill>
                          <a:latin typeface="Times New Roman"/>
                          <a:ea typeface="Times New Roman"/>
                          <a:cs typeface="Times New Roman"/>
                          <a:sym typeface="Times New Roman"/>
                        </a:rPr>
                        <a:t>In this study, SVM classifier was used for classification of white blood cells into normal and abnormal, and also for detection of leukemic WBCs from the abnormal class. Classification of the normal white blood cells into five sub-types was performed using CNN classifier. Overall classification accuracy of 91.8% was obtained using the combination of CNN and SVM.</a:t>
                      </a:r>
                      <a:endParaRPr sz="13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5"/>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64" name="Google Shape;164;p5"/>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65" name="Google Shape;165;p5"/>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66" name="Google Shape;166;p5"/>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67" name="Google Shape;167;p5"/>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68" name="Google Shape;168;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69" name="Google Shape;169;p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70" name="Google Shape;170;p5"/>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71" name="Google Shape;171;p5"/>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72" name="Google Shape;172;p5"/>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5"/>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174" name="Google Shape;174;p5"/>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System Design &amp; 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175" name="Google Shape;175;p5"/>
          <p:cNvPicPr preferRelativeResize="0"/>
          <p:nvPr/>
        </p:nvPicPr>
        <p:blipFill rotWithShape="1">
          <a:blip r:embed="rId8">
            <a:alphaModFix/>
          </a:blip>
          <a:srcRect b="4144" l="2604" r="2351" t="4176"/>
          <a:stretch/>
        </p:blipFill>
        <p:spPr>
          <a:xfrm>
            <a:off x="1391675" y="2079243"/>
            <a:ext cx="9885925" cy="4221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6"/>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81" name="Google Shape;181;p6"/>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82" name="Google Shape;182;p6"/>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83" name="Google Shape;183;p6"/>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84" name="Google Shape;184;p6"/>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85" name="Google Shape;18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86" name="Google Shape;186;p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187" name="Google Shape;187;p6"/>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88" name="Google Shape;188;p6"/>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89" name="Google Shape;189;p6"/>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0" name="Google Shape;190;p6"/>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191" name="Google Shape;191;p6"/>
          <p:cNvSpPr txBox="1"/>
          <p:nvPr/>
        </p:nvSpPr>
        <p:spPr>
          <a:xfrm>
            <a:off x="1391675" y="136543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Proposed Methodology (Flowchart)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192" name="Google Shape;192;p6"/>
          <p:cNvPicPr preferRelativeResize="0"/>
          <p:nvPr/>
        </p:nvPicPr>
        <p:blipFill rotWithShape="1">
          <a:blip r:embed="rId8">
            <a:alphaModFix/>
          </a:blip>
          <a:srcRect b="0" l="0" r="0" t="0"/>
          <a:stretch/>
        </p:blipFill>
        <p:spPr>
          <a:xfrm>
            <a:off x="2828925" y="2389526"/>
            <a:ext cx="7248526" cy="3485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7"/>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98" name="Google Shape;198;p7"/>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99" name="Google Shape;199;p7"/>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00" name="Google Shape;200;p7"/>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01" name="Google Shape;201;p7"/>
          <p:cNvSpPr txBox="1"/>
          <p:nvPr/>
        </p:nvSpPr>
        <p:spPr>
          <a:xfrm>
            <a:off x="1182000" y="1436943"/>
            <a:ext cx="11010000" cy="44383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02" name="Google Shape;202;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03" name="Google Shape;203;p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204" name="Google Shape;204;p7"/>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05" name="Google Shape;205;p7"/>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06" name="Google Shape;206;p7"/>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7"/>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208" name="Google Shape;208;p7"/>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Video &amp; Audio demonstration of Running Project(5Mins)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209" name="Google Shape;209;p7"/>
          <p:cNvPicPr preferRelativeResize="0"/>
          <p:nvPr/>
        </p:nvPicPr>
        <p:blipFill rotWithShape="1">
          <a:blip r:embed="rId8">
            <a:alphaModFix/>
          </a:blip>
          <a:srcRect b="0" l="0" r="0" t="0"/>
          <a:stretch/>
        </p:blipFill>
        <p:spPr>
          <a:xfrm>
            <a:off x="9067200" y="1355825"/>
            <a:ext cx="682531" cy="588850"/>
          </a:xfrm>
          <a:prstGeom prst="rect">
            <a:avLst/>
          </a:prstGeom>
          <a:noFill/>
          <a:ln>
            <a:noFill/>
          </a:ln>
        </p:spPr>
      </p:pic>
      <p:pic>
        <p:nvPicPr>
          <p:cNvPr id="210" name="Google Shape;210;p7" title="Untitled design.mp4">
            <a:hlinkClick r:id="rId9"/>
          </p:cNvPr>
          <p:cNvPicPr preferRelativeResize="0"/>
          <p:nvPr/>
        </p:nvPicPr>
        <p:blipFill rotWithShape="1">
          <a:blip r:embed="rId10">
            <a:alphaModFix/>
          </a:blip>
          <a:srcRect b="0" l="0" r="0" t="0"/>
          <a:stretch/>
        </p:blipFill>
        <p:spPr>
          <a:xfrm>
            <a:off x="1822000" y="1881175"/>
            <a:ext cx="7890355" cy="443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8"/>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16" name="Google Shape;216;p8"/>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17" name="Google Shape;217;p8"/>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18" name="Google Shape;218;p8"/>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19" name="Google Shape;219;p8"/>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20" name="Google Shape;22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21" name="Google Shape;221;p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ET Logo" id="222" name="Google Shape;222;p8"/>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23" name="Google Shape;223;p8"/>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24" name="Google Shape;224;p8"/>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8"/>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0" i="0" sz="1400" u="none" cap="none" strike="noStrike">
              <a:solidFill>
                <a:srgbClr val="000000"/>
              </a:solidFill>
              <a:latin typeface="Arial"/>
              <a:ea typeface="Arial"/>
              <a:cs typeface="Arial"/>
              <a:sym typeface="Arial"/>
            </a:endParaRPr>
          </a:p>
        </p:txBody>
      </p:sp>
      <p:sp>
        <p:nvSpPr>
          <p:cNvPr id="226" name="Google Shape;226;p8"/>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227" name="Google Shape;227;p8"/>
          <p:cNvPicPr preferRelativeResize="0"/>
          <p:nvPr/>
        </p:nvPicPr>
        <p:blipFill rotWithShape="1">
          <a:blip r:embed="rId8">
            <a:alphaModFix/>
          </a:blip>
          <a:srcRect b="0" l="0" r="0" t="0"/>
          <a:stretch/>
        </p:blipFill>
        <p:spPr>
          <a:xfrm>
            <a:off x="1299625" y="2070263"/>
            <a:ext cx="5063186" cy="4083811"/>
          </a:xfrm>
          <a:prstGeom prst="rect">
            <a:avLst/>
          </a:prstGeom>
          <a:noFill/>
          <a:ln>
            <a:noFill/>
          </a:ln>
        </p:spPr>
      </p:pic>
      <p:pic>
        <p:nvPicPr>
          <p:cNvPr id="228" name="Google Shape;228;p8"/>
          <p:cNvPicPr preferRelativeResize="0"/>
          <p:nvPr/>
        </p:nvPicPr>
        <p:blipFill rotWithShape="1">
          <a:blip r:embed="rId9">
            <a:alphaModFix/>
          </a:blip>
          <a:srcRect b="0" l="0" r="0" t="0"/>
          <a:stretch/>
        </p:blipFill>
        <p:spPr>
          <a:xfrm>
            <a:off x="6480436" y="2088748"/>
            <a:ext cx="5063186" cy="4086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