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734" r:id="rId2"/>
  </p:sldMasterIdLst>
  <p:sldIdLst>
    <p:sldId id="27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57840" y="203040"/>
            <a:ext cx="484452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1800" b="0" strike="noStrike" spc="-1"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57840" y="203040"/>
            <a:ext cx="484452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1800" b="0" strike="noStrike" spc="-1"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57840" y="203040"/>
            <a:ext cx="484452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1800" b="0" strike="noStrike" spc="-1"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28B5-62BC-4BC7-A0D3-66B25B5EF582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797-6DDA-4E3C-8D98-E4453DC3F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8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567749B-9F62-46B0-AB27-75EBCC7B6403}" type="slidenum">
              <a:rPr lang="en-US" sz="1400" b="0" strike="noStrike" spc="-1" smtClean="0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9262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567749B-9F62-46B0-AB27-75EBCC7B6403}" type="slidenum">
              <a:rPr lang="en-US" sz="1400" b="0" strike="noStrike" spc="-1" smtClean="0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936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567749B-9F62-46B0-AB27-75EBCC7B6403}" type="slidenum">
              <a:rPr lang="en-US" sz="1400" b="0" strike="noStrike" spc="-1" smtClean="0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520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567749B-9F62-46B0-AB27-75EBCC7B6403}" type="slidenum">
              <a:rPr lang="en-US" sz="1400" b="0" strike="noStrike" spc="-1" smtClean="0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8450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28B5-62BC-4BC7-A0D3-66B25B5EF582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797-6DDA-4E3C-8D98-E4453DC3F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342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567749B-9F62-46B0-AB27-75EBCC7B6403}" type="slidenum">
              <a:rPr lang="en-US" sz="1400" b="0" strike="noStrike" spc="-1" smtClean="0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44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57840" y="203040"/>
            <a:ext cx="484452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1800" b="0" strike="noStrike" spc="-1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567749B-9F62-46B0-AB27-75EBCC7B6403}" type="slidenum">
              <a:rPr lang="en-US" sz="1400" b="0" strike="noStrike" spc="-1" smtClean="0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0993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567749B-9F62-46B0-AB27-75EBCC7B6403}" type="slidenum">
              <a:rPr lang="en-US" sz="1400" b="0" strike="noStrike" spc="-1" smtClean="0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5753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567749B-9F62-46B0-AB27-75EBCC7B6403}" type="slidenum">
              <a:rPr lang="en-US" sz="1400" b="0" strike="noStrike" spc="-1" smtClean="0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619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567749B-9F62-46B0-AB27-75EBCC7B6403}" type="slidenum">
              <a:rPr lang="en-US" sz="1400" b="0" strike="noStrike" spc="-1" smtClean="0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174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7840" y="203040"/>
            <a:ext cx="484452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1800" b="0" strike="noStrike" spc="-1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7840" y="203040"/>
            <a:ext cx="484452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1800" b="0" strike="noStrike" spc="-1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57840" y="203040"/>
            <a:ext cx="484452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357840" y="203040"/>
            <a:ext cx="4844520" cy="308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7840" y="203040"/>
            <a:ext cx="484452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1800" b="0" strike="noStrike" spc="-1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57840" y="203040"/>
            <a:ext cx="484452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1800" b="0" strike="noStrike" spc="-1"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57840" y="203040"/>
            <a:ext cx="484452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1800" b="0" strike="noStrike" spc="-1"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 hidden="1"/>
          <p:cNvSpPr/>
          <p:nvPr/>
        </p:nvSpPr>
        <p:spPr>
          <a:xfrm>
            <a:off x="0" y="2670120"/>
            <a:ext cx="4036680" cy="418752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3" hidden="1"/>
          <p:cNvSpPr/>
          <p:nvPr/>
        </p:nvSpPr>
        <p:spPr>
          <a:xfrm>
            <a:off x="0" y="2892600"/>
            <a:ext cx="1522080" cy="236484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 hidden="1"/>
          <p:cNvSpPr/>
          <p:nvPr/>
        </p:nvSpPr>
        <p:spPr>
          <a:xfrm>
            <a:off x="8609040" y="1676520"/>
            <a:ext cx="2819160" cy="281916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" hidden="1"/>
          <p:cNvSpPr/>
          <p:nvPr/>
        </p:nvSpPr>
        <p:spPr>
          <a:xfrm>
            <a:off x="7999560" y="0"/>
            <a:ext cx="1602720" cy="114120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6" hidden="1"/>
          <p:cNvSpPr/>
          <p:nvPr/>
        </p:nvSpPr>
        <p:spPr>
          <a:xfrm>
            <a:off x="8606160" y="6095880"/>
            <a:ext cx="993240" cy="76176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7" hidden="1"/>
          <p:cNvSpPr/>
          <p:nvPr/>
        </p:nvSpPr>
        <p:spPr>
          <a:xfrm>
            <a:off x="10398240" y="0"/>
            <a:ext cx="764640" cy="120816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8" hidden="1"/>
          <p:cNvSpPr/>
          <p:nvPr/>
        </p:nvSpPr>
        <p:spPr>
          <a:xfrm>
            <a:off x="10437840" y="0"/>
            <a:ext cx="685440" cy="114264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0"/>
          <p:cNvSpPr>
            <a:spLocks noGrp="1"/>
          </p:cNvSpPr>
          <p:nvPr>
            <p:ph type="title"/>
          </p:nvPr>
        </p:nvSpPr>
        <p:spPr>
          <a:xfrm>
            <a:off x="357840" y="203040"/>
            <a:ext cx="4844520" cy="665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42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59" name="PlaceHolder 11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0" name="PlaceHolder 12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1" name="PlaceHolder 13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D79D6A3A-4206-445E-8A0E-71E218D6F844}" type="slidenum">
              <a:rPr lang="en-US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2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79D6A3A-4206-445E-8A0E-71E218D6F844}" type="slidenum">
              <a:rPr lang="en-US" sz="1400" b="0" strike="noStrike" spc="-1" smtClean="0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723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leinfobd.blogspot.in/2012/01/what-is-lifi.html" TargetMode="External"/><Relationship Id="rId2" Type="http://schemas.openxmlformats.org/officeDocument/2006/relationships/hyperlink" Target="http://en.wikipedia.org/wiki/Li-Fi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hyperlink" Target="http://www.lificonsortium.org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045" y="631718"/>
            <a:ext cx="7903675" cy="2480648"/>
          </a:xfrm>
        </p:spPr>
        <p:txBody>
          <a:bodyPr>
            <a:noAutofit/>
          </a:bodyPr>
          <a:lstStyle/>
          <a:p>
            <a:r>
              <a:rPr lang="en-US" sz="1800" b="1" u="sng" dirty="0" smtClean="0"/>
              <a:t/>
            </a:r>
            <a:br>
              <a:rPr lang="en-US" sz="1800" b="1" u="sng" dirty="0" smtClean="0"/>
            </a:br>
            <a:r>
              <a:rPr lang="en-US" sz="2000" b="1" u="sng" dirty="0" smtClean="0"/>
              <a:t>K.J.SOMAIYA </a:t>
            </a:r>
            <a:r>
              <a:rPr lang="en-US" sz="2000" b="1" u="sng" dirty="0"/>
              <a:t>INSTITUTE OF ENGINEERING AND INFORMATION TECHNOLOGY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US" sz="2000" b="1" u="sng" dirty="0"/>
              <a:t>SION, MUMBAI - 400 022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US" sz="2000" dirty="0"/>
              <a:t> 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US" sz="1800" b="1" dirty="0" smtClean="0"/>
              <a:t>ENGINEERING PHYSICS-I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US" sz="1800" i="1" dirty="0" smtClean="0"/>
              <a:t>FOR FULLFILMENT OF PROJECT WORK IN SEMESTER-I</a:t>
            </a:r>
            <a:r>
              <a:rPr lang="en-US" sz="1800" dirty="0"/>
              <a:t> 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2400" b="1" dirty="0" smtClean="0"/>
              <a:t>TITLE: Li-Fi Technology</a:t>
            </a:r>
            <a:r>
              <a:rPr lang="en-IN" sz="1800" dirty="0"/>
              <a:t/>
            </a:r>
            <a:br>
              <a:rPr lang="en-IN" sz="1800" dirty="0"/>
            </a:br>
            <a:endParaRPr lang="en-IN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5468"/>
              </p:ext>
            </p:extLst>
          </p:nvPr>
        </p:nvGraphicFramePr>
        <p:xfrm>
          <a:off x="2027974" y="3213980"/>
          <a:ext cx="8238656" cy="337475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06030"/>
                <a:gridCol w="2575752"/>
                <a:gridCol w="2956874"/>
              </a:tblGrid>
              <a:tr h="3384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SR. 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ROLL NO.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                      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    </a:t>
                      </a:r>
                      <a:r>
                        <a:rPr lang="en-US" sz="1500" dirty="0" smtClean="0">
                          <a:effectLst/>
                        </a:rPr>
                        <a:t>FEB-44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PRAJAPATI  MEHUL  ASHWIN</a:t>
                      </a:r>
                      <a:endParaRPr lang="en-IN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84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    </a:t>
                      </a:r>
                      <a:r>
                        <a:rPr lang="en-US" sz="1500" dirty="0" smtClean="0">
                          <a:effectLst/>
                        </a:rPr>
                        <a:t>FEB-7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CHAVAN  TANUJ  VIJAY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84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    </a:t>
                      </a:r>
                      <a:r>
                        <a:rPr lang="en-US" sz="1500" dirty="0" smtClean="0">
                          <a:effectLst/>
                        </a:rPr>
                        <a:t>FEB-11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DILSHAD</a:t>
                      </a:r>
                      <a:r>
                        <a:rPr lang="en-IN" sz="1600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BURHANUDDIN ABBAS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0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    </a:t>
                      </a:r>
                      <a:r>
                        <a:rPr lang="en-US" sz="1500" dirty="0" smtClean="0">
                          <a:effectLst/>
                        </a:rPr>
                        <a:t>FEB-12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DUSMAN</a:t>
                      </a:r>
                      <a:r>
                        <a:rPr lang="en-US" sz="1600" baseline="0" dirty="0" smtClean="0">
                          <a:effectLst/>
                        </a:rPr>
                        <a:t> DIVYANG BHIKAJI</a:t>
                      </a:r>
                      <a:endParaRPr lang="en-IN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84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    </a:t>
                      </a:r>
                      <a:r>
                        <a:rPr lang="en-US" sz="1500" dirty="0" smtClean="0">
                          <a:effectLst/>
                        </a:rPr>
                        <a:t>FEB-16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GHOLAP  VIRAJ  SANJAY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6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6.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    </a:t>
                      </a:r>
                      <a:r>
                        <a:rPr lang="en-US" sz="1500" dirty="0" smtClean="0">
                          <a:effectLst/>
                        </a:rPr>
                        <a:t>FEB-47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PATEL  CHIRAG  LADHABHAI</a:t>
                      </a:r>
                      <a:endParaRPr lang="en-IN" sz="1600" dirty="0" smtClean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8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   FEB-53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SHAYANK  SATVIK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C:\Users\Administrator\Desktop\image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539" y="650837"/>
            <a:ext cx="932506" cy="96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istrator\Desktop\images.jpe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66630" y="631718"/>
            <a:ext cx="986827" cy="98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8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726000" y="2133720"/>
            <a:ext cx="360" cy="3962160"/>
          </a:xfrm>
          <a:custGeom>
            <a:avLst/>
            <a:gdLst/>
            <a:ahLst/>
            <a:cxnLst/>
            <a:rect l="l" t="t" r="r" b="b"/>
            <a:pathLst>
              <a:path h="3962400">
                <a:moveTo>
                  <a:pt x="0" y="0"/>
                </a:moveTo>
                <a:lnTo>
                  <a:pt x="0" y="3962400"/>
                </a:lnTo>
              </a:path>
            </a:pathLst>
          </a:custGeom>
          <a:noFill/>
          <a:ln w="12240">
            <a:solidFill>
              <a:srgbClr val="89D0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6961680" y="2133720"/>
            <a:ext cx="360" cy="3967200"/>
          </a:xfrm>
          <a:custGeom>
            <a:avLst/>
            <a:gdLst/>
            <a:ahLst/>
            <a:cxnLst/>
            <a:rect l="l" t="t" r="r" b="b"/>
            <a:pathLst>
              <a:path h="3967479">
                <a:moveTo>
                  <a:pt x="0" y="0"/>
                </a:moveTo>
                <a:lnTo>
                  <a:pt x="0" y="3966883"/>
                </a:lnTo>
              </a:path>
            </a:pathLst>
          </a:custGeom>
          <a:noFill/>
          <a:ln w="12240">
            <a:solidFill>
              <a:srgbClr val="89D0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TextShape 3"/>
          <p:cNvSpPr txBox="1"/>
          <p:nvPr/>
        </p:nvSpPr>
        <p:spPr>
          <a:xfrm>
            <a:off x="725040" y="470520"/>
            <a:ext cx="602532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LIFI/WIFI</a:t>
            </a:r>
            <a:r>
              <a:rPr lang="en-US" sz="4200" b="1" strike="noStrike" spc="-6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4200" b="1" strike="noStrike" spc="-3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COMPARISON</a:t>
            </a:r>
            <a:endParaRPr lang="en-US" sz="4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711720" y="2126160"/>
            <a:ext cx="1896480" cy="7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400" b="0" strike="noStrike" spc="-18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P</a:t>
            </a:r>
            <a:r>
              <a:rPr lang="en-US" sz="24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</a:t>
            </a:r>
            <a:r>
              <a:rPr lang="en-US" sz="24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R</a:t>
            </a:r>
            <a:r>
              <a:rPr lang="en-US" sz="24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AME</a:t>
            </a:r>
            <a:r>
              <a:rPr lang="en-US" sz="2400" b="0" strike="noStrike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</a:t>
            </a:r>
            <a:r>
              <a:rPr lang="en-US" sz="24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ER</a:t>
            </a:r>
            <a:endParaRPr lang="en-US" sz="24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3962880" y="2126160"/>
            <a:ext cx="65232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4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</a:t>
            </a:r>
            <a:r>
              <a:rPr lang="en-US" sz="2400" b="0" strike="noStrike" spc="-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</a:t>
            </a:r>
            <a:r>
              <a:rPr lang="en-US" sz="2400" b="0" strike="noStrike" spc="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-</a:t>
            </a:r>
            <a:r>
              <a:rPr lang="en-US" sz="24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FI</a:t>
            </a:r>
            <a:endParaRPr lang="en-US" sz="2400" b="0" strike="noStrike" spc="-1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7198200" y="2174040"/>
            <a:ext cx="67032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400" b="0" strike="noStrike" spc="-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</a:t>
            </a:r>
            <a:r>
              <a:rPr lang="en-US" sz="2400" b="0" strike="noStrike" spc="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</a:t>
            </a:r>
            <a:r>
              <a:rPr lang="en-US" sz="2400" b="0" strike="noStrike" spc="-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FI</a:t>
            </a:r>
          </a:p>
        </p:txBody>
      </p:sp>
      <p:sp>
        <p:nvSpPr>
          <p:cNvPr id="139" name="CustomShape 7"/>
          <p:cNvSpPr/>
          <p:nvPr/>
        </p:nvSpPr>
        <p:spPr>
          <a:xfrm>
            <a:off x="731160" y="2457720"/>
            <a:ext cx="2727000" cy="352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2320" rIns="0" bIns="0"/>
          <a:lstStyle/>
          <a:p>
            <a:pPr marL="355680" indent="-342720">
              <a:lnSpc>
                <a:spcPct val="100000"/>
              </a:lnSpc>
              <a:spcBef>
                <a:spcPts val="884"/>
              </a:spcBef>
              <a:buClr>
                <a:srgbClr val="89D0D5"/>
              </a:buClr>
              <a:buSzPct val="80000"/>
              <a:buFont typeface="StarSymbol"/>
              <a:buAutoNum type="arabicPeriod"/>
            </a:pPr>
            <a:r>
              <a:rPr lang="en-US" sz="18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Speed</a:t>
            </a:r>
            <a:endParaRPr lang="en-US" sz="1800" b="0" strike="noStrike" spc="-1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80"/>
              </a:spcBef>
              <a:buClr>
                <a:srgbClr val="89D0D5"/>
              </a:buClr>
              <a:buSzPct val="80000"/>
              <a:buFont typeface="StarSymbol"/>
              <a:buAutoNum type="arabicPeriod"/>
            </a:pPr>
            <a:r>
              <a:rPr lang="en-US" sz="18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Range</a:t>
            </a:r>
            <a:endParaRPr lang="en-US" sz="1800" b="0" strike="noStrike" spc="-1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91"/>
              </a:spcBef>
              <a:buClr>
                <a:srgbClr val="89D0D5"/>
              </a:buClr>
              <a:buSzPct val="80000"/>
              <a:buFont typeface="StarSymbol"/>
              <a:buAutoNum type="arabicPeriod"/>
            </a:pPr>
            <a:r>
              <a:rPr lang="en-US" sz="18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Data density</a:t>
            </a:r>
            <a:endParaRPr lang="en-US" sz="1800" b="0" strike="noStrike" spc="-1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80"/>
              </a:spcBef>
              <a:buClr>
                <a:srgbClr val="89D0D5"/>
              </a:buClr>
              <a:buSzPct val="80000"/>
              <a:buFont typeface="StarSymbol"/>
              <a:buAutoNum type="arabicPeriod"/>
            </a:pPr>
            <a:r>
              <a:rPr lang="en-US" sz="18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Security</a:t>
            </a:r>
            <a:endParaRPr lang="en-US" sz="1800" b="0" strike="noStrike" spc="-1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80"/>
              </a:spcBef>
              <a:buClr>
                <a:srgbClr val="89D0D5"/>
              </a:buClr>
              <a:buSzPct val="80000"/>
              <a:buFont typeface="StarSymbol"/>
              <a:buAutoNum type="arabicPeriod"/>
            </a:pPr>
            <a:r>
              <a:rPr lang="en-US" sz="1800" b="0" strike="noStrike" spc="-9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Transmit/receive</a:t>
            </a:r>
            <a:r>
              <a:rPr lang="en-US" sz="1800" b="0" strike="noStrike" spc="-2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1800" b="0" strike="noStrike" spc="-12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power</a:t>
            </a:r>
            <a:endParaRPr lang="en-US" sz="1800" b="0" strike="noStrike" spc="-1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ts val="1939"/>
              </a:lnSpc>
              <a:spcBef>
                <a:spcPts val="1046"/>
              </a:spcBef>
              <a:buClr>
                <a:srgbClr val="89D0D5"/>
              </a:buClr>
              <a:buSzPct val="80000"/>
              <a:buFont typeface="StarSymbol"/>
              <a:buAutoNum type="arabicPeriod"/>
            </a:pPr>
            <a:r>
              <a:rPr lang="en-US" sz="18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</a:t>
            </a:r>
            <a:r>
              <a:rPr lang="en-US" sz="1800" b="0" strike="noStrike" spc="-12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e</a:t>
            </a:r>
            <a:r>
              <a:rPr lang="en-US" sz="18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vic</a:t>
            </a:r>
            <a:r>
              <a:rPr lang="en-US" sz="1800" b="0" strike="noStrike" spc="-12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e</a:t>
            </a:r>
            <a:r>
              <a:rPr lang="en-US" sz="1800" b="0" strike="noStrike" spc="-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-t</a:t>
            </a:r>
            <a:r>
              <a:rPr lang="en-US" sz="18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</a:t>
            </a:r>
            <a:r>
              <a:rPr lang="en-US" sz="1800" b="0" strike="noStrike" spc="-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-</a:t>
            </a:r>
            <a:r>
              <a:rPr lang="en-US" sz="18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</a:t>
            </a:r>
            <a:r>
              <a:rPr lang="en-US" sz="1800" b="0" strike="noStrike" spc="-12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e</a:t>
            </a:r>
            <a:r>
              <a:rPr lang="en-US" sz="18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vice  connectivity</a:t>
            </a:r>
            <a:endParaRPr lang="en-US" sz="1800" b="0" strike="noStrike" spc="-1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54"/>
              </a:spcBef>
              <a:buClr>
                <a:srgbClr val="89D0D5"/>
              </a:buClr>
              <a:buSzPct val="80000"/>
              <a:buFont typeface="StarSymbol"/>
              <a:buAutoNum type="arabicPeriod"/>
            </a:pPr>
            <a:r>
              <a:rPr lang="en-US" sz="18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Reliability</a:t>
            </a:r>
            <a:endParaRPr lang="en-US" sz="1800" b="0" strike="noStrike" spc="-1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80"/>
              </a:spcBef>
              <a:buClr>
                <a:srgbClr val="89D0D5"/>
              </a:buClr>
              <a:buSzPct val="80000"/>
              <a:buFont typeface="StarSymbol"/>
              <a:buAutoNum type="arabicPeriod"/>
            </a:pPr>
            <a:r>
              <a:rPr lang="en-US" sz="18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Obstacle</a:t>
            </a:r>
            <a:r>
              <a:rPr lang="en-US" sz="1800" b="0" strike="noStrike" spc="-9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1800" b="0" strike="noStrike" spc="-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Interference</a:t>
            </a:r>
            <a:endParaRPr lang="en-US" sz="1800" b="0" strike="noStrike" spc="-1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3963240" y="2499480"/>
            <a:ext cx="471600" cy="348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 algn="just">
              <a:lnSpc>
                <a:spcPct val="149000"/>
              </a:lnSpc>
              <a:spcBef>
                <a:spcPts val="96"/>
              </a:spcBef>
            </a:pPr>
            <a:r>
              <a:rPr lang="en-US" sz="1700" b="0" strike="noStrike" spc="-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High  Low  High  High  High</a:t>
            </a:r>
          </a:p>
        </p:txBody>
      </p:sp>
      <p:sp>
        <p:nvSpPr>
          <p:cNvPr id="141" name="CustomShape 9"/>
          <p:cNvSpPr/>
          <p:nvPr/>
        </p:nvSpPr>
        <p:spPr>
          <a:xfrm>
            <a:off x="3963240" y="4816800"/>
            <a:ext cx="794520" cy="116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48000"/>
              </a:lnSpc>
              <a:spcBef>
                <a:spcPts val="99"/>
              </a:spcBef>
            </a:pPr>
            <a:r>
              <a:rPr lang="en-US" sz="17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High  Medium  </a:t>
            </a:r>
            <a:r>
              <a:rPr lang="en-US" sz="1700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Low</a:t>
            </a:r>
            <a:endParaRPr lang="en-US" sz="17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7198200" y="2568600"/>
            <a:ext cx="795960" cy="23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49000"/>
              </a:lnSpc>
              <a:spcBef>
                <a:spcPts val="96"/>
              </a:spcBef>
            </a:pPr>
            <a:r>
              <a:rPr lang="en-US" sz="1700" b="0" strike="noStrike" spc="-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High  Med</a:t>
            </a:r>
            <a:r>
              <a:rPr lang="en-US" sz="1700" b="0" strike="noStrike" spc="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</a:t>
            </a:r>
            <a:r>
              <a:rPr lang="en-US" sz="1700" b="0" strike="noStrike" spc="-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um  Low  Med</a:t>
            </a:r>
            <a:r>
              <a:rPr lang="en-US" sz="1700" b="0" strike="noStrike" spc="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</a:t>
            </a:r>
            <a:r>
              <a:rPr lang="en-US" sz="1700" b="0" strike="noStrike" spc="-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um  Med</a:t>
            </a:r>
            <a:r>
              <a:rPr lang="en-US" sz="1700" b="0" strike="noStrike" spc="4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</a:t>
            </a:r>
            <a:r>
              <a:rPr lang="en-US" sz="1700" b="0" strike="noStrike" spc="-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um</a:t>
            </a:r>
          </a:p>
        </p:txBody>
      </p:sp>
      <p:sp>
        <p:nvSpPr>
          <p:cNvPr id="143" name="CustomShape 11"/>
          <p:cNvSpPr/>
          <p:nvPr/>
        </p:nvSpPr>
        <p:spPr>
          <a:xfrm>
            <a:off x="7198200" y="4884480"/>
            <a:ext cx="795960" cy="116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48000"/>
              </a:lnSpc>
              <a:spcBef>
                <a:spcPts val="99"/>
              </a:spcBef>
            </a:pPr>
            <a:r>
              <a:rPr lang="en-US" sz="17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High  Med</a:t>
            </a:r>
            <a:r>
              <a:rPr lang="en-US" sz="1700" b="0" strike="noStrike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</a:t>
            </a:r>
            <a:r>
              <a:rPr lang="en-US" sz="17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um  </a:t>
            </a:r>
            <a:r>
              <a:rPr lang="en-US" sz="1700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High</a:t>
            </a:r>
            <a:endParaRPr lang="en-US" sz="17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2537640"/>
            <a:ext cx="8436960" cy="19440"/>
          </a:xfrm>
          <a:custGeom>
            <a:avLst/>
            <a:gdLst/>
            <a:ahLst/>
            <a:cxnLst/>
            <a:rect l="l" t="t" r="r" b="b"/>
            <a:pathLst>
              <a:path w="8437245" h="19685">
                <a:moveTo>
                  <a:pt x="0" y="0"/>
                </a:moveTo>
                <a:lnTo>
                  <a:pt x="8437117" y="19685"/>
                </a:lnTo>
              </a:path>
            </a:pathLst>
          </a:custGeom>
          <a:noFill/>
          <a:ln w="90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17223" y="217023"/>
            <a:ext cx="4282200" cy="1287296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2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APPLICATIONS</a:t>
            </a:r>
            <a:r>
              <a:rPr lang="en-US" sz="4200" b="1" strike="noStrike" spc="-5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4200" b="1" strike="noStrike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-</a:t>
            </a: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400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Top 5 fundamental applications:</a:t>
            </a:r>
            <a:endParaRPr lang="en-US" sz="24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24107" y="1504319"/>
            <a:ext cx="621612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8960" rIns="0" bIns="0"/>
          <a:lstStyle/>
          <a:p>
            <a:pPr marL="470160" indent="-457200">
              <a:lnSpc>
                <a:spcPct val="100000"/>
              </a:lnSpc>
              <a:spcBef>
                <a:spcPts val="1094"/>
              </a:spcBef>
              <a:buClr>
                <a:srgbClr val="89D0D5"/>
              </a:buClr>
              <a:buSzPct val="80000"/>
              <a:buFont typeface="+mj-lt"/>
              <a:buAutoNum type="arabicPeriod"/>
            </a:pPr>
            <a:r>
              <a:rPr lang="en-IN" sz="2000" b="1" dirty="0"/>
              <a:t>Li-Fi and Live </a:t>
            </a:r>
            <a:r>
              <a:rPr lang="en-IN" sz="2000" b="1" dirty="0" smtClean="0"/>
              <a:t>Streaming:</a:t>
            </a:r>
          </a:p>
          <a:p>
            <a:pPr marL="12960">
              <a:lnSpc>
                <a:spcPct val="100000"/>
              </a:lnSpc>
              <a:spcBef>
                <a:spcPts val="1094"/>
              </a:spcBef>
              <a:buClr>
                <a:srgbClr val="89D0D5"/>
              </a:buClr>
              <a:buSzPct val="80000"/>
            </a:pPr>
            <a:r>
              <a:rPr lang="en-US" sz="2000" dirty="0"/>
              <a:t>According to </a:t>
            </a:r>
            <a:r>
              <a:rPr lang="en-US" sz="2000" dirty="0" smtClean="0"/>
              <a:t>a Global reports, </a:t>
            </a:r>
            <a:r>
              <a:rPr lang="en-US" sz="2000" dirty="0"/>
              <a:t>82% of consumers prefer to watch live </a:t>
            </a:r>
            <a:r>
              <a:rPr lang="en-US" sz="2000" dirty="0" smtClean="0"/>
              <a:t>videos </a:t>
            </a:r>
            <a:r>
              <a:rPr lang="en-US" sz="2000" dirty="0"/>
              <a:t>than videos that are not live anymore</a:t>
            </a:r>
            <a:r>
              <a:rPr lang="en-US" sz="2000" dirty="0" smtClean="0"/>
              <a:t>.</a:t>
            </a:r>
            <a:r>
              <a:rPr lang="en-US" sz="2000" dirty="0"/>
              <a:t> high-speed rates Li-Fi can reach, </a:t>
            </a:r>
            <a:r>
              <a:rPr lang="en-US" sz="2000" dirty="0" smtClean="0"/>
              <a:t>can </a:t>
            </a:r>
            <a:r>
              <a:rPr lang="en-US" sz="2000" dirty="0"/>
              <a:t>be made available in big shopping malls, sport stadium, street lights, air planes, trains including underground, train stations, airports </a:t>
            </a:r>
            <a:endParaRPr lang="en-US" sz="2000" b="0" strike="noStrike" spc="-1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094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Used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for modern medical</a:t>
            </a:r>
            <a:r>
              <a:rPr lang="en-US" sz="2000" b="0" strike="noStrike" spc="-9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instruments.</a:t>
            </a: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 aircrafts, it can be used for data</a:t>
            </a:r>
            <a:r>
              <a:rPr lang="en-US" sz="2000" b="0" strike="noStrike" spc="-18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transmission.</a:t>
            </a:r>
          </a:p>
          <a:p>
            <a:pPr marL="355680" indent="-342720">
              <a:lnSpc>
                <a:spcPct val="100000"/>
              </a:lnSpc>
              <a:spcBef>
                <a:spcPts val="1009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Used in petroleum or chemical plants where</a:t>
            </a:r>
            <a:r>
              <a:rPr lang="en-US" sz="2000" b="0" strike="noStrike" spc="-16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other  transmission or frequencies can be</a:t>
            </a:r>
            <a:r>
              <a:rPr lang="en-US" sz="2000" b="0" strike="noStrike" spc="-13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hazardous.</a:t>
            </a: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traffic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signals, LI-FI can be used which will  communicate with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LED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lights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of the car</a:t>
            </a:r>
            <a:r>
              <a:rPr lang="en-US" sz="2000" b="0" strike="noStrike" spc="-11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and  number of accidents can be</a:t>
            </a:r>
            <a:r>
              <a:rPr lang="en-US" sz="2000" b="0" strike="noStrike" spc="-11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decreased.</a:t>
            </a:r>
          </a:p>
          <a:p>
            <a:pPr marL="355680" indent="-342720">
              <a:lnSpc>
                <a:spcPct val="100000"/>
              </a:lnSpc>
              <a:spcBef>
                <a:spcPts val="1001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Location based</a:t>
            </a:r>
            <a:r>
              <a:rPr lang="en-US" sz="2000" b="0" strike="noStrike" spc="-5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services:-GPS</a:t>
            </a:r>
          </a:p>
          <a:p>
            <a:pPr marL="355680" indent="-342720">
              <a:lnSpc>
                <a:spcPct val="100000"/>
              </a:lnSpc>
              <a:spcBef>
                <a:spcPts val="1009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Underwater</a:t>
            </a:r>
            <a:r>
              <a:rPr lang="en-US" sz="2000" b="0" strike="noStrike" spc="-5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communication.</a:t>
            </a: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RF Spectrum</a:t>
            </a:r>
            <a:r>
              <a:rPr lang="en-US" sz="2000" b="0" strike="noStrike" spc="-3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relief.</a:t>
            </a: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Li-Fi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can be used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effectively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places where it</a:t>
            </a:r>
            <a:r>
              <a:rPr lang="en-US" sz="2000" b="0" strike="noStrike" spc="-13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is 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difficult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to lay the optical fiber</a:t>
            </a:r>
            <a:r>
              <a:rPr lang="en-US" sz="2000" b="0" strike="noStrike" spc="-9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cable.</a:t>
            </a:r>
          </a:p>
        </p:txBody>
      </p:sp>
      <p:sp>
        <p:nvSpPr>
          <p:cNvPr id="147" name="CustomShape 3"/>
          <p:cNvSpPr/>
          <p:nvPr/>
        </p:nvSpPr>
        <p:spPr>
          <a:xfrm>
            <a:off x="6859440" y="1246680"/>
            <a:ext cx="4399560" cy="3108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39040" y="327960"/>
            <a:ext cx="400788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63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ADVANTAGES</a:t>
            </a:r>
            <a:r>
              <a:rPr lang="en-US" sz="4200" b="1" strike="noStrike" spc="-6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4200" b="1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-</a:t>
            </a:r>
            <a:endParaRPr lang="en-US" sz="4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435360" y="3135240"/>
            <a:ext cx="57996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214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erted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39040" y="1397880"/>
            <a:ext cx="6758640" cy="484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8720" rIns="0" bIns="0"/>
          <a:lstStyle/>
          <a:p>
            <a:pPr marL="355680" indent="-342720">
              <a:lnSpc>
                <a:spcPct val="100000"/>
              </a:lnSpc>
              <a:spcBef>
                <a:spcPts val="856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Larger</a:t>
            </a:r>
            <a:r>
              <a:rPr lang="en-US" sz="2000" b="0" strike="noStrike" spc="-32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bandwidth.</a:t>
            </a:r>
          </a:p>
          <a:p>
            <a:pPr marL="355680" indent="-342720">
              <a:lnSpc>
                <a:spcPct val="100000"/>
              </a:lnSpc>
              <a:spcBef>
                <a:spcPts val="754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High </a:t>
            </a:r>
            <a:r>
              <a:rPr lang="en-US" sz="2000" b="0" strike="noStrike" spc="-1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efficiency.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71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More</a:t>
            </a:r>
            <a:r>
              <a:rPr lang="en-US" sz="2000" b="0" strike="noStrike" spc="-2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availability.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54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High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security.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ts val="2160"/>
              </a:lnSpc>
              <a:spcBef>
                <a:spcPts val="1029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Thousands and millions of street lamps can be</a:t>
            </a:r>
            <a:r>
              <a:rPr lang="en-US" sz="2000" b="0" strike="noStrike" spc="-16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conv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 to Li-Fi</a:t>
            </a:r>
            <a:r>
              <a:rPr lang="en-US" sz="2000" b="0" strike="noStrike" spc="-2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spots.</a:t>
            </a:r>
          </a:p>
          <a:p>
            <a:pPr marL="355680" indent="-342720">
              <a:lnSpc>
                <a:spcPct val="100000"/>
              </a:lnSpc>
              <a:spcBef>
                <a:spcPts val="734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No license</a:t>
            </a:r>
            <a:r>
              <a:rPr lang="en-US" sz="2000" b="0" strike="noStrike" spc="-3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needed.</a:t>
            </a:r>
          </a:p>
          <a:p>
            <a:pPr marL="355680" indent="-342720">
              <a:lnSpc>
                <a:spcPct val="100000"/>
              </a:lnSpc>
              <a:spcBef>
                <a:spcPts val="754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Green information</a:t>
            </a:r>
            <a:r>
              <a:rPr lang="en-US" sz="2000" b="0" strike="noStrike" spc="-7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technology.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60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Lighting points</a:t>
            </a:r>
            <a:r>
              <a:rPr lang="en-US" sz="2000" b="0" strike="noStrike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used</a:t>
            </a:r>
            <a:r>
              <a:rPr lang="en-US" sz="2000" b="0" strike="noStrike" spc="-1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as	Hotspots.</a:t>
            </a:r>
          </a:p>
          <a:p>
            <a:pPr marL="355680" indent="-342720">
              <a:lnSpc>
                <a:spcPts val="2160"/>
              </a:lnSpc>
              <a:spcBef>
                <a:spcPts val="1040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 issues of the</a:t>
            </a:r>
            <a:r>
              <a:rPr lang="en-US" sz="2000" b="0" strike="noStrike" spc="-3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shortage</a:t>
            </a:r>
            <a:r>
              <a:rPr lang="en-US" sz="2000" b="0" strike="noStrike" spc="-4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of	radio frequency</a:t>
            </a:r>
            <a:r>
              <a:rPr lang="en-US" sz="2000" b="0" strike="noStrike" spc="-10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bandwidth  may be sorted out by</a:t>
            </a:r>
            <a:r>
              <a:rPr lang="en-US" sz="2000" b="0" strike="noStrike" spc="-9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Li-Fi.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ts val="2279"/>
              </a:lnSpc>
              <a:spcBef>
                <a:spcPts val="726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This technology worldwide can be used for every</a:t>
            </a:r>
            <a:r>
              <a:rPr lang="en-US" sz="2000" b="0" strike="noStrike" spc="-12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street</a:t>
            </a:r>
          </a:p>
          <a:p>
            <a:pPr marL="354960">
              <a:lnSpc>
                <a:spcPts val="2279"/>
              </a:lnSpc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lamp would be a free data access</a:t>
            </a:r>
            <a:r>
              <a:rPr lang="en-US" sz="2000" b="0" strike="noStrike" spc="-11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points.</a:t>
            </a:r>
          </a:p>
        </p:txBody>
      </p:sp>
      <p:sp>
        <p:nvSpPr>
          <p:cNvPr id="151" name="CustomShape 4"/>
          <p:cNvSpPr/>
          <p:nvPr/>
        </p:nvSpPr>
        <p:spPr>
          <a:xfrm>
            <a:off x="6525720" y="1710000"/>
            <a:ext cx="5421960" cy="265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25040" y="284400"/>
            <a:ext cx="367704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5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LIMITATIONS</a:t>
            </a:r>
            <a:r>
              <a:rPr lang="en-US" sz="4200" b="1" strike="noStrike" spc="-8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4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-</a:t>
            </a:r>
            <a:endParaRPr lang="en-US" sz="4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69360" y="1168920"/>
            <a:ext cx="6733080" cy="443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8960" rIns="0" bIns="0"/>
          <a:lstStyle/>
          <a:p>
            <a:pPr marL="355680" indent="-342720">
              <a:lnSpc>
                <a:spcPct val="100000"/>
              </a:lnSpc>
              <a:spcBef>
                <a:spcPts val="1094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Li-Fi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doesn’t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work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 the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dark</a:t>
            </a:r>
            <a:r>
              <a:rPr lang="en-US" sz="2000" b="0" strike="noStrike" spc="-8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.</a:t>
            </a: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Li-Fi has a big drawback compared to Wi-Fi, unlike</a:t>
            </a:r>
            <a:r>
              <a:rPr lang="en-US" sz="2000" b="0" strike="noStrike" spc="-15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Wi-Fi 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we cannot move to other rooms unless there </a:t>
            </a:r>
            <a:r>
              <a:rPr lang="en-US" sz="2000" b="0" strike="noStrike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are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wired  bulbs</a:t>
            </a:r>
            <a:r>
              <a:rPr lang="en-US" sz="20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too.</a:t>
            </a:r>
          </a:p>
          <a:p>
            <a:pPr marL="355680" indent="-342720">
              <a:lnSpc>
                <a:spcPct val="100000"/>
              </a:lnSpc>
              <a:spcBef>
                <a:spcPts val="1009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Light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can’t pass through the</a:t>
            </a:r>
            <a:r>
              <a:rPr lang="en-US" sz="2000" b="0" strike="noStrike" spc="-10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objects.</a:t>
            </a:r>
          </a:p>
          <a:p>
            <a:pPr marL="355680" indent="-342720" algn="just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Interference from external sources like sun light,</a:t>
            </a:r>
            <a:r>
              <a:rPr lang="en-US" sz="2000" b="0" strike="noStrike" spc="-14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normal  bulbs, and opaque materials in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path of transmission  will </a:t>
            </a:r>
            <a:r>
              <a:rPr lang="en-US" sz="2000" b="0" strike="noStrike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course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interruption in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</a:t>
            </a:r>
            <a:r>
              <a:rPr lang="en-US" sz="2000" b="0" strike="noStrike" spc="-9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communication.</a:t>
            </a: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High installation </a:t>
            </a:r>
            <a:r>
              <a:rPr lang="en-US" sz="2000" b="0" strike="noStrike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cost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of the VLC</a:t>
            </a:r>
            <a:r>
              <a:rPr lang="en-US" sz="2000" b="0" strike="noStrike" spc="-9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systems.</a:t>
            </a:r>
          </a:p>
          <a:p>
            <a:pPr marL="355680" indent="-342720">
              <a:lnSpc>
                <a:spcPct val="100000"/>
              </a:lnSpc>
              <a:spcBef>
                <a:spcPts val="101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 major challenge facing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Li-Fi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is how the</a:t>
            </a:r>
            <a:r>
              <a:rPr lang="en-US" sz="2000" b="0" strike="noStrike" spc="-21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receiving  device will transmit back to</a:t>
            </a:r>
            <a:r>
              <a:rPr lang="en-US" sz="2000" b="0" strike="noStrike" spc="-9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transmitter.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700760" y="2144160"/>
            <a:ext cx="3847680" cy="199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25040" y="470520"/>
            <a:ext cx="707724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FUTURE </a:t>
            </a:r>
            <a:r>
              <a:rPr lang="en-US" sz="4200" b="1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DEVELOPMENTS</a:t>
            </a:r>
            <a:r>
              <a:rPr lang="en-US" sz="4200" b="1" strike="noStrike" spc="-5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4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-</a:t>
            </a:r>
            <a:endParaRPr lang="en-US" sz="4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725040" y="2093040"/>
            <a:ext cx="8388000" cy="32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355680" indent="-342720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Efficient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alternative to radio-based</a:t>
            </a:r>
            <a:r>
              <a:rPr lang="en-US" sz="2000" b="0" strike="noStrike" spc="-8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wireless.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871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Li-Fi is an emerging technology which is quick and</a:t>
            </a:r>
            <a:r>
              <a:rPr lang="en-US" sz="2000" b="0" strike="noStrike" spc="-14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reliable.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86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Air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waves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are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clogged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so </a:t>
            </a:r>
            <a:r>
              <a:rPr lang="en-US" sz="20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let’s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use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light</a:t>
            </a:r>
            <a:r>
              <a:rPr lang="en-US" sz="2000" b="0" strike="noStrike" spc="-8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waves.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874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Hence, </a:t>
            </a:r>
            <a:r>
              <a:rPr lang="en-US" sz="2000" b="0" strike="noStrike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let’s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proceed to Li- Fi for a brighter ,cheaper and greener</a:t>
            </a:r>
            <a:r>
              <a:rPr lang="en-US" sz="2000" b="0" strike="noStrike" spc="-22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future.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25040" y="470520"/>
            <a:ext cx="390888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CONCLUSION</a:t>
            </a:r>
            <a:r>
              <a:rPr lang="en-US" sz="4200" b="0" strike="noStrike" spc="-4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42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-</a:t>
            </a:r>
            <a:endParaRPr lang="en-US" sz="4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48120" y="1466280"/>
            <a:ext cx="995580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9680" rIns="0" bIns="0"/>
          <a:lstStyle/>
          <a:p>
            <a:pPr marL="355680" indent="-342720">
              <a:lnSpc>
                <a:spcPct val="100000"/>
              </a:lnSpc>
              <a:spcBef>
                <a:spcPts val="1100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Overcomes the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limitations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of radio</a:t>
            </a:r>
            <a:r>
              <a:rPr lang="en-US" sz="2000" b="0" strike="noStrike" spc="-10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spectrum.</a:t>
            </a:r>
          </a:p>
          <a:p>
            <a:pPr marL="355680" indent="-342720">
              <a:lnSpc>
                <a:spcPct val="100000"/>
              </a:lnSpc>
              <a:spcBef>
                <a:spcPts val="1001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High speed of 10Gbps can be</a:t>
            </a:r>
            <a:r>
              <a:rPr lang="en-US" sz="2000" b="0" strike="noStrike" spc="-11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achieved.</a:t>
            </a:r>
          </a:p>
          <a:p>
            <a:pPr marL="355680" indent="-342720">
              <a:lnSpc>
                <a:spcPct val="100000"/>
              </a:lnSpc>
              <a:spcBef>
                <a:spcPts val="1006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 possibilities are numerous and can be explored</a:t>
            </a:r>
            <a:r>
              <a:rPr lang="en-US" sz="2000" b="0" strike="noStrike" spc="-15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further.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001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If this technology can be put into practical use, every bulb can be used something</a:t>
            </a:r>
            <a:r>
              <a:rPr lang="en-US" sz="2000" b="0" strike="noStrike" spc="-26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like</a:t>
            </a:r>
          </a:p>
          <a:p>
            <a:pPr marL="354960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 Wi-Fi</a:t>
            </a:r>
            <a:r>
              <a:rPr lang="en-US" sz="2000" b="0" strike="noStrike" spc="-2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hotspot.</a:t>
            </a: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we will proceed toward the </a:t>
            </a:r>
            <a:r>
              <a:rPr lang="en-US" sz="20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cleaner, greener,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safer and brighter</a:t>
            </a:r>
            <a:r>
              <a:rPr lang="en-US" sz="2000" b="0" strike="noStrike" spc="-22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future.</a:t>
            </a:r>
          </a:p>
          <a:p>
            <a:pPr marL="355680" indent="-342720">
              <a:lnSpc>
                <a:spcPct val="100000"/>
              </a:lnSpc>
              <a:spcBef>
                <a:spcPts val="1009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This may solve issues such as the shortage of radio-frequency</a:t>
            </a:r>
            <a:r>
              <a:rPr lang="en-US" sz="2000" b="0" strike="noStrike" spc="-21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bandwidth.</a:t>
            </a:r>
          </a:p>
          <a:p>
            <a:pPr marL="411480" indent="-3985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Allows internet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where traditional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radio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based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wireless isn’t allowed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such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as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aircraft</a:t>
            </a:r>
            <a:r>
              <a:rPr lang="en-US" sz="2000" b="0" strike="noStrike" spc="-16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or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hospitals</a:t>
            </a:r>
          </a:p>
          <a:p>
            <a:pPr marL="425520" indent="-412560">
              <a:lnSpc>
                <a:spcPct val="100000"/>
              </a:lnSpc>
              <a:spcBef>
                <a:spcPts val="1001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LI-FI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is enabled by advance digital transmission</a:t>
            </a:r>
            <a:r>
              <a:rPr lang="en-US" sz="2000" b="0" strike="noStrike" spc="-13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98960" y="256320"/>
            <a:ext cx="364140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REFERENCE</a:t>
            </a:r>
            <a:r>
              <a:rPr lang="en-US" sz="4200" b="1" strike="noStrike" spc="-4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4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-</a:t>
            </a:r>
            <a:endParaRPr lang="en-US" sz="4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67720" y="1265040"/>
            <a:ext cx="6661440" cy="43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355680" indent="-342720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u="sng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hlinkClick r:id="rId2"/>
              </a:rPr>
              <a:t>http://en.wikipedia.org/wiki/Li-Fi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seminarprojects.com/s/seminar-report-on-Li-Fi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u="sng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hlinkClick r:id="rId3"/>
              </a:rPr>
              <a:t>http://teleinfobd.blogspot.in/2012/01/what-is-lifi.html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ts val="1919"/>
              </a:lnSpc>
              <a:spcBef>
                <a:spcPts val="1380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technopits.blogspot.comtechnology.cgap.org/2012/01/a- 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Li-Fi-world</a:t>
            </a: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u="sng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hlinkClick r:id="rId4"/>
              </a:rPr>
              <a:t>www.lificonsortium.org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425520" indent="-412560">
              <a:lnSpc>
                <a:spcPct val="100000"/>
              </a:lnSpc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the-gadgeteer.com/2011/08/LI-FI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7408080" y="3933360"/>
            <a:ext cx="4239360" cy="25340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7566480" y="938880"/>
            <a:ext cx="2956320" cy="25538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22040" y="544680"/>
            <a:ext cx="12069720" cy="6312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0" y="2670120"/>
            <a:ext cx="4036680" cy="4187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0" y="2892600"/>
            <a:ext cx="1522080" cy="23648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8609040" y="1676520"/>
            <a:ext cx="2819160" cy="28191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5"/>
          <p:cNvSpPr/>
          <p:nvPr/>
        </p:nvSpPr>
        <p:spPr>
          <a:xfrm>
            <a:off x="7999560" y="0"/>
            <a:ext cx="1602720" cy="11412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6"/>
          <p:cNvSpPr/>
          <p:nvPr/>
        </p:nvSpPr>
        <p:spPr>
          <a:xfrm>
            <a:off x="8606160" y="6095880"/>
            <a:ext cx="993240" cy="7617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7"/>
          <p:cNvSpPr/>
          <p:nvPr/>
        </p:nvSpPr>
        <p:spPr>
          <a:xfrm>
            <a:off x="10398240" y="0"/>
            <a:ext cx="764640" cy="120816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10437840" y="0"/>
            <a:ext cx="685440" cy="114264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TextShape 9"/>
          <p:cNvSpPr txBox="1"/>
          <p:nvPr/>
        </p:nvSpPr>
        <p:spPr>
          <a:xfrm>
            <a:off x="410760" y="270720"/>
            <a:ext cx="460800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4">
                <a:solidFill>
                  <a:srgbClr val="0D0D0D"/>
                </a:solidFill>
                <a:latin typeface="Arial"/>
              </a:rPr>
              <a:t>ANY</a:t>
            </a:r>
            <a:r>
              <a:rPr lang="en-US" sz="4200" b="1" strike="noStrike" spc="-128">
                <a:solidFill>
                  <a:srgbClr val="0D0D0D"/>
                </a:solidFill>
                <a:latin typeface="Arial"/>
              </a:rPr>
              <a:t> </a:t>
            </a:r>
            <a:r>
              <a:rPr lang="en-US" sz="4200" b="1" strike="noStrike" spc="-4">
                <a:solidFill>
                  <a:srgbClr val="0D0D0D"/>
                </a:solidFill>
                <a:latin typeface="Arial"/>
              </a:rPr>
              <a:t>QUESTIONS-</a:t>
            </a:r>
            <a:endParaRPr lang="en-US" sz="4200" b="0" strike="noStrike" spc="-1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24960" y="313920"/>
            <a:ext cx="6048720" cy="245160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8000" b="1" strike="noStrike" spc="-1">
                <a:solidFill>
                  <a:srgbClr val="EBEBEB"/>
                </a:solidFill>
                <a:latin typeface="Arial"/>
              </a:rPr>
              <a:t>THANK</a:t>
            </a:r>
            <a:r>
              <a:rPr lang="en-US" sz="8000" b="1" strike="noStrike" spc="-233">
                <a:solidFill>
                  <a:srgbClr val="EBEBEB"/>
                </a:solidFill>
                <a:latin typeface="Arial"/>
              </a:rPr>
              <a:t> </a:t>
            </a:r>
            <a:r>
              <a:rPr lang="en-US" sz="8000" b="1" strike="noStrike" spc="-1">
                <a:solidFill>
                  <a:srgbClr val="EBEBEB"/>
                </a:solidFill>
                <a:latin typeface="Arial"/>
              </a:rPr>
              <a:t>YOU</a:t>
            </a:r>
            <a:endParaRPr lang="en-US" sz="8000" b="0" strike="noStrike" spc="-1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1893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0" y="2670120"/>
            <a:ext cx="4036680" cy="4187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0" y="2892600"/>
            <a:ext cx="1522080" cy="23648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7999560" y="0"/>
            <a:ext cx="1602720" cy="11412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8606160" y="6095880"/>
            <a:ext cx="993240" cy="7617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10398240" y="0"/>
            <a:ext cx="764640" cy="12081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7"/>
          <p:cNvSpPr/>
          <p:nvPr/>
        </p:nvSpPr>
        <p:spPr>
          <a:xfrm>
            <a:off x="10437840" y="0"/>
            <a:ext cx="685440" cy="114264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TextShape 8"/>
          <p:cNvSpPr txBox="1"/>
          <p:nvPr/>
        </p:nvSpPr>
        <p:spPr>
          <a:xfrm>
            <a:off x="1520280" y="1955625"/>
            <a:ext cx="6479280" cy="22075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 indent="2260080">
              <a:lnSpc>
                <a:spcPct val="100000"/>
              </a:lnSpc>
              <a:spcBef>
                <a:spcPts val="99"/>
              </a:spcBef>
            </a:pPr>
            <a:r>
              <a:rPr lang="en-US" sz="7200" b="1" strike="noStrike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/>
              </a:rPr>
              <a:t>LI-FI  TECHNOLOGY</a:t>
            </a:r>
            <a:endParaRPr lang="en-US" sz="7200" b="1" strike="noStrike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5040" y="470520"/>
            <a:ext cx="295884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CONTENTS</a:t>
            </a:r>
            <a:endParaRPr lang="en-US" sz="4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5040" y="1753200"/>
            <a:ext cx="2978280" cy="433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8960" rIns="0" bIns="0"/>
          <a:lstStyle/>
          <a:p>
            <a:pPr marL="355680" indent="-342720">
              <a:lnSpc>
                <a:spcPct val="100000"/>
              </a:lnSpc>
              <a:spcBef>
                <a:spcPts val="1094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latin typeface="Arial"/>
              </a:rPr>
              <a:t>Introduction to</a:t>
            </a:r>
            <a:r>
              <a:rPr lang="en-US" sz="2000" b="0" strike="noStrike" spc="-77" dirty="0">
                <a:latin typeface="Arial"/>
              </a:rPr>
              <a:t> </a:t>
            </a:r>
            <a:r>
              <a:rPr lang="en-US" sz="2000" b="0" strike="noStrike" spc="-4" dirty="0">
                <a:latin typeface="Arial"/>
              </a:rPr>
              <a:t>LI-FI</a:t>
            </a:r>
            <a:endParaRPr lang="en-US" sz="20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latin typeface="Arial"/>
              </a:rPr>
              <a:t>History of</a:t>
            </a:r>
            <a:r>
              <a:rPr lang="en-US" sz="2000" b="0" strike="noStrike" spc="-52" dirty="0">
                <a:latin typeface="Arial"/>
              </a:rPr>
              <a:t> </a:t>
            </a:r>
            <a:r>
              <a:rPr lang="en-US" sz="2000" b="0" strike="noStrike" spc="-4" dirty="0">
                <a:latin typeface="Arial"/>
              </a:rPr>
              <a:t>LI-FI</a:t>
            </a:r>
            <a:endParaRPr lang="en-US" sz="20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009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latin typeface="Arial"/>
              </a:rPr>
              <a:t>Implementation of</a:t>
            </a:r>
            <a:r>
              <a:rPr lang="en-US" sz="2000" b="0" strike="noStrike" spc="-111" dirty="0">
                <a:latin typeface="Arial"/>
              </a:rPr>
              <a:t> </a:t>
            </a:r>
            <a:r>
              <a:rPr lang="en-US" sz="2000" b="0" strike="noStrike" spc="-4" dirty="0">
                <a:latin typeface="Arial"/>
              </a:rPr>
              <a:t>LI-FI</a:t>
            </a:r>
            <a:endParaRPr lang="en-US" sz="20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latin typeface="Arial"/>
              </a:rPr>
              <a:t>How it</a:t>
            </a:r>
            <a:r>
              <a:rPr lang="en-US" sz="2000" b="0" strike="noStrike" spc="-29" dirty="0">
                <a:latin typeface="Arial"/>
              </a:rPr>
              <a:t> </a:t>
            </a:r>
            <a:r>
              <a:rPr lang="en-US" sz="2000" b="0" strike="noStrike" spc="-1" dirty="0">
                <a:latin typeface="Arial"/>
              </a:rPr>
              <a:t>works</a:t>
            </a: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4" dirty="0">
                <a:latin typeface="Arial"/>
              </a:rPr>
              <a:t>LI-FI </a:t>
            </a:r>
            <a:r>
              <a:rPr lang="en-US" sz="2000" b="0" strike="noStrike" spc="-1" dirty="0" err="1">
                <a:latin typeface="Arial"/>
              </a:rPr>
              <a:t>vs</a:t>
            </a:r>
            <a:r>
              <a:rPr lang="en-US" sz="2000" b="0" strike="noStrike" spc="-38" dirty="0">
                <a:latin typeface="Arial"/>
              </a:rPr>
              <a:t> </a:t>
            </a:r>
            <a:r>
              <a:rPr lang="en-US" sz="2000" b="0" strike="noStrike" spc="-4" dirty="0">
                <a:latin typeface="Arial"/>
              </a:rPr>
              <a:t>WI-FI</a:t>
            </a:r>
            <a:endParaRPr lang="en-US" sz="20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009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latin typeface="Arial"/>
              </a:rPr>
              <a:t>Application</a:t>
            </a: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latin typeface="Arial"/>
              </a:rPr>
              <a:t>Advantages</a:t>
            </a:r>
          </a:p>
          <a:p>
            <a:pPr marL="355680" indent="-342720">
              <a:lnSpc>
                <a:spcPct val="100000"/>
              </a:lnSpc>
              <a:spcBef>
                <a:spcPts val="1001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latin typeface="Arial"/>
              </a:rPr>
              <a:t>Limitation</a:t>
            </a:r>
          </a:p>
          <a:p>
            <a:pPr marL="355680" indent="-342720">
              <a:lnSpc>
                <a:spcPct val="100000"/>
              </a:lnSpc>
              <a:spcBef>
                <a:spcPts val="1006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latin typeface="Arial"/>
              </a:rPr>
              <a:t>Future</a:t>
            </a:r>
            <a:r>
              <a:rPr lang="en-US" sz="2000" b="0" strike="noStrike" spc="-43" dirty="0">
                <a:latin typeface="Arial"/>
              </a:rPr>
              <a:t> </a:t>
            </a:r>
            <a:r>
              <a:rPr lang="en-US" sz="2000" b="0" strike="noStrike" spc="-1" dirty="0">
                <a:latin typeface="Arial"/>
              </a:rPr>
              <a:t>Developments</a:t>
            </a:r>
          </a:p>
          <a:p>
            <a:pPr marL="355680" indent="-342720">
              <a:lnSpc>
                <a:spcPct val="100000"/>
              </a:lnSpc>
              <a:spcBef>
                <a:spcPts val="1001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latin typeface="Arial"/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57840" y="203040"/>
            <a:ext cx="484452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7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WHAT </a:t>
            </a:r>
            <a:r>
              <a:rPr lang="en-US" sz="4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IS</a:t>
            </a:r>
            <a:r>
              <a:rPr lang="en-US" sz="4200" b="1" strike="noStrike" spc="-2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4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LI-FI….??</a:t>
            </a:r>
            <a:endParaRPr lang="en-US" sz="4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190120" y="266400"/>
            <a:ext cx="3261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4640"/>
              </a:lnSpc>
            </a:pPr>
            <a:r>
              <a:rPr lang="en-US" sz="4200" b="1" strike="noStrike" spc="-1">
                <a:solidFill>
                  <a:srgbClr val="EBEBEB"/>
                </a:solidFill>
                <a:latin typeface="Arial"/>
              </a:rPr>
              <a:t>?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14560" y="1717200"/>
            <a:ext cx="4165920" cy="33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355680" indent="-342720" algn="just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LIFI –”LIGHT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FIDEALITY” is 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transmission of data through  illumination,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i.e.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sending</a:t>
            </a:r>
            <a:r>
              <a:rPr lang="en-US" sz="2000" b="0" strike="noStrike" spc="-8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data  through a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LED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light bulb that  varies in intensity faster than  human eye can</a:t>
            </a:r>
            <a:r>
              <a:rPr lang="en-US" sz="2000" b="0" strike="noStrike" spc="-7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follow.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636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Li-Fi	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is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 light based Wi-Fi it</a:t>
            </a:r>
            <a:r>
              <a:rPr lang="en-US" sz="2000" b="0" strike="noStrike" spc="-10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uses  light instead of radio waves to  transmit</a:t>
            </a:r>
            <a:r>
              <a:rPr lang="en-US" sz="2000" b="0" strike="noStrike" spc="-5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information.</a:t>
            </a:r>
          </a:p>
        </p:txBody>
      </p:sp>
      <p:sp>
        <p:nvSpPr>
          <p:cNvPr id="115" name="CustomShape 4"/>
          <p:cNvSpPr/>
          <p:nvPr/>
        </p:nvSpPr>
        <p:spPr>
          <a:xfrm>
            <a:off x="5429880" y="455760"/>
            <a:ext cx="4938840" cy="33739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5429880" y="4299120"/>
            <a:ext cx="5714640" cy="21913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5040" y="470520"/>
            <a:ext cx="268128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3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HISTORY</a:t>
            </a:r>
            <a:r>
              <a:rPr lang="en-US" sz="4200" b="1" strike="noStrike" spc="-17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4200" b="1" strike="noStrike" spc="-1" dirty="0">
                <a:solidFill>
                  <a:srgbClr val="EBEBEB"/>
                </a:solidFill>
                <a:latin typeface="Arial"/>
              </a:rPr>
              <a:t>-</a:t>
            </a:r>
            <a:endParaRPr lang="en-US" sz="4200" b="0" strike="noStrike" spc="-1" dirty="0">
              <a:latin typeface="Calibri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182240" y="2086560"/>
            <a:ext cx="4207680" cy="349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355680" indent="-342720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 technology truly began</a:t>
            </a:r>
            <a:r>
              <a:rPr lang="en-US" sz="2000" b="0" strike="noStrike" spc="-12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during  the year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1990’s in countries like 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Germany , Korea and </a:t>
            </a:r>
            <a:r>
              <a:rPr lang="en-US" sz="2000" b="0" strike="noStrike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Japan 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where they discovered </a:t>
            </a:r>
            <a:r>
              <a:rPr lang="en-US" sz="2000" b="0" strike="noStrike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LED’s 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could be retrofitted to send  information . Prof. </a:t>
            </a:r>
            <a:r>
              <a:rPr lang="en-US" sz="2000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Harald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Hass 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from university of Edinburgh.  continues to </a:t>
            </a:r>
            <a:r>
              <a:rPr lang="en-US" sz="2000" b="0" strike="noStrike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wow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 world with  the potential to </a:t>
            </a:r>
            <a:r>
              <a:rPr lang="en-US" sz="2000" b="0" strike="noStrike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use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light for  communication</a:t>
            </a:r>
          </a:p>
          <a:p>
            <a:pPr marL="425520" indent="-412560">
              <a:lnSpc>
                <a:spcPct val="100000"/>
              </a:lnSpc>
              <a:spcBef>
                <a:spcPts val="1001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He demonstrated in year</a:t>
            </a:r>
            <a:r>
              <a:rPr lang="en-US" sz="2000" b="0" strike="noStrike" spc="-10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2012.</a:t>
            </a:r>
          </a:p>
        </p:txBody>
      </p:sp>
      <p:sp>
        <p:nvSpPr>
          <p:cNvPr id="119" name="CustomShape 3"/>
          <p:cNvSpPr/>
          <p:nvPr/>
        </p:nvSpPr>
        <p:spPr>
          <a:xfrm>
            <a:off x="5689080" y="1240560"/>
            <a:ext cx="5461560" cy="5617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0000" y="213480"/>
            <a:ext cx="690768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4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IMPLEMENTATION </a:t>
            </a:r>
            <a:r>
              <a:rPr lang="en-US" sz="4200" b="1" strike="noStrike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OF</a:t>
            </a:r>
            <a:r>
              <a:rPr lang="en-US" sz="4200" b="1" strike="noStrike" spc="-3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4200" b="1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LI-FI</a:t>
            </a:r>
            <a:endParaRPr lang="en-US" sz="4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53440" y="1157040"/>
            <a:ext cx="6968160" cy="20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8960" rIns="0" bIns="0"/>
          <a:lstStyle/>
          <a:p>
            <a:pPr marL="355680" indent="-342720">
              <a:lnSpc>
                <a:spcPct val="100000"/>
              </a:lnSpc>
              <a:spcBef>
                <a:spcPts val="1094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 LI-FI product consists of three primary sub</a:t>
            </a:r>
            <a:r>
              <a:rPr lang="en-US" sz="2000" b="0" strike="noStrike" spc="-19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assemblies</a:t>
            </a:r>
          </a:p>
          <a:p>
            <a:pPr marL="469800" indent="-45684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AutoNum type="alphaUcPeriod"/>
            </a:pP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Emitter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1009"/>
              </a:spcBef>
              <a:buClr>
                <a:srgbClr val="89D0D5"/>
              </a:buClr>
              <a:buSzPct val="80000"/>
              <a:buFont typeface="Wingdings" charset="2"/>
              <a:buAutoNum type="alphaUcPeriod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RF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Driver</a:t>
            </a:r>
          </a:p>
          <a:p>
            <a:pPr marL="469800" indent="-45684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AutoNum type="alphaUcPeriod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Power</a:t>
            </a:r>
            <a:r>
              <a:rPr lang="en-US" sz="2000" b="0" strike="noStrike" spc="-1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Supply</a:t>
            </a:r>
          </a:p>
        </p:txBody>
      </p:sp>
      <p:sp>
        <p:nvSpPr>
          <p:cNvPr id="122" name="CustomShape 3"/>
          <p:cNvSpPr/>
          <p:nvPr/>
        </p:nvSpPr>
        <p:spPr>
          <a:xfrm>
            <a:off x="6749640" y="2221920"/>
            <a:ext cx="5327640" cy="4368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81960" y="513720"/>
            <a:ext cx="865908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FUNCTION OF </a:t>
            </a:r>
            <a:r>
              <a:rPr lang="en-US" sz="4200" b="1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BULB </a:t>
            </a:r>
            <a:r>
              <a:rPr lang="en-US" sz="4200" b="1" strike="noStrike" spc="-4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ASSEMBLY</a:t>
            </a:r>
            <a:r>
              <a:rPr lang="en-US" sz="4200" b="1" strike="noStrike" spc="-30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4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-</a:t>
            </a:r>
            <a:endParaRPr lang="en-US" sz="4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1960" y="1922040"/>
            <a:ext cx="6162840" cy="266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355680" indent="-342720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At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heart of LI-FI is the bulb sub assembly</a:t>
            </a:r>
            <a:r>
              <a:rPr lang="en-US" sz="2000" b="0" strike="noStrike" spc="-18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where</a:t>
            </a:r>
          </a:p>
          <a:p>
            <a:pPr marL="110520"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 sealed bulb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is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embedded in a dielectric</a:t>
            </a:r>
            <a:r>
              <a:rPr lang="en-US" sz="2000" b="0" strike="noStrike" spc="-11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material</a:t>
            </a:r>
          </a:p>
          <a:p>
            <a:pPr marL="110520">
              <a:lnSpc>
                <a:spcPct val="100000"/>
              </a:lnSpc>
            </a:pP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874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 dielectric material serves two</a:t>
            </a:r>
            <a:r>
              <a:rPr lang="en-US" sz="2000" b="0" strike="noStrike" spc="-10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purposes</a:t>
            </a:r>
          </a:p>
          <a:p>
            <a:pPr marL="469800" indent="-45684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AutoNum type="alphaUcPeriod"/>
            </a:pPr>
            <a:r>
              <a:rPr lang="en-US" sz="20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Wave</a:t>
            </a:r>
            <a:r>
              <a:rPr lang="en-US" sz="2000" b="0" strike="noStrike" spc="-2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guide</a:t>
            </a:r>
          </a:p>
          <a:p>
            <a:pPr marL="469800" indent="-456840">
              <a:lnSpc>
                <a:spcPct val="100000"/>
              </a:lnSpc>
              <a:spcBef>
                <a:spcPts val="1001"/>
              </a:spcBef>
              <a:buClr>
                <a:srgbClr val="89D0D5"/>
              </a:buClr>
              <a:buSzPct val="80000"/>
              <a:buFont typeface="Wingdings" charset="2"/>
              <a:buAutoNum type="alphaUcPeriod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Electric</a:t>
            </a:r>
            <a:r>
              <a:rPr lang="en-US" sz="2000" b="0" strike="noStrike" spc="-1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field</a:t>
            </a:r>
          </a:p>
        </p:txBody>
      </p:sp>
      <p:sp>
        <p:nvSpPr>
          <p:cNvPr id="125" name="CustomShape 3"/>
          <p:cNvSpPr/>
          <p:nvPr/>
        </p:nvSpPr>
        <p:spPr>
          <a:xfrm>
            <a:off x="6399360" y="2311920"/>
            <a:ext cx="5483160" cy="3631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5040" y="470520"/>
            <a:ext cx="322560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RF DRIVER</a:t>
            </a:r>
            <a:r>
              <a:rPr lang="en-US" sz="4200" b="1" strike="noStrike" spc="-5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4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-</a:t>
            </a:r>
            <a:endParaRPr lang="en-US" sz="4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44240" y="1697400"/>
            <a:ext cx="4710240" cy="31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355680" indent="-342720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Power amplifier </a:t>
            </a:r>
            <a:r>
              <a:rPr lang="en-US" sz="2000" b="0" strike="noStrike" spc="-3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(PA)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assembly</a:t>
            </a:r>
            <a:r>
              <a:rPr lang="en-US" sz="2000" b="0" strike="noStrike" spc="-9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that  uses an LDMOS</a:t>
            </a:r>
            <a:r>
              <a:rPr lang="en-US" sz="2000" b="0" strike="noStrike" spc="-7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device.</a:t>
            </a: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Converts electrical energy into</a:t>
            </a:r>
            <a:r>
              <a:rPr lang="en-US" sz="2000" b="0" strike="noStrike" spc="-12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RF</a:t>
            </a:r>
          </a:p>
          <a:p>
            <a:pPr marL="355680">
              <a:lnSpc>
                <a:spcPct val="100000"/>
              </a:lnSpc>
            </a:pPr>
            <a:r>
              <a:rPr lang="en-US" sz="20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power.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009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 </a:t>
            </a:r>
            <a:r>
              <a:rPr lang="en-US" sz="2000" b="0" strike="noStrike" spc="-7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PA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is designed to ruggedness</a:t>
            </a:r>
            <a:r>
              <a:rPr lang="en-US" sz="2000" b="0" strike="noStrike"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and  </a:t>
            </a:r>
            <a:r>
              <a:rPr lang="en-US" sz="2000" b="0" strike="noStrike" spc="-1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efficiency.</a:t>
            </a:r>
            <a:endParaRPr lang="en-US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</a:t>
            </a:r>
            <a:r>
              <a:rPr lang="en-US" sz="2000" b="0" strike="noStrike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RF</a:t>
            </a:r>
            <a:r>
              <a:rPr lang="en-US" sz="2000" b="0" strike="noStrike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driver	also contains</a:t>
            </a:r>
            <a:r>
              <a:rPr lang="en-US" sz="2000" b="0" strike="noStrike" spc="-10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controls  circuit for digital</a:t>
            </a:r>
            <a:r>
              <a:rPr lang="en-US" sz="2000" b="0" strike="noStrike" spc="-2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and analog	lighting  controls.</a:t>
            </a:r>
          </a:p>
        </p:txBody>
      </p:sp>
      <p:sp>
        <p:nvSpPr>
          <p:cNvPr id="128" name="CustomShape 3"/>
          <p:cNvSpPr/>
          <p:nvPr/>
        </p:nvSpPr>
        <p:spPr>
          <a:xfrm>
            <a:off x="5853600" y="1251360"/>
            <a:ext cx="5728320" cy="5297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79360" y="281160"/>
            <a:ext cx="496908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HOW LI-FI</a:t>
            </a:r>
            <a:r>
              <a:rPr lang="en-US" sz="4200" b="1" strike="noStrike" spc="-11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4200" b="1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WORKS-</a:t>
            </a:r>
            <a:endParaRPr lang="en-US" sz="4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37960" y="1283040"/>
            <a:ext cx="5995440" cy="466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355680" indent="-342720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Operational procedure is very simple, if the LED  is on, you transmit a digit 1, if its </a:t>
            </a:r>
            <a:r>
              <a:rPr lang="en-US" sz="20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off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you transmit</a:t>
            </a:r>
            <a:r>
              <a:rPr lang="en-US" sz="2000" b="0" strike="noStrike" spc="-21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a  digit</a:t>
            </a:r>
            <a:r>
              <a:rPr lang="en-US" sz="20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0.</a:t>
            </a: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the </a:t>
            </a:r>
            <a:r>
              <a:rPr lang="en-US" sz="2000" b="0" strike="noStrike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LED’s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can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be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switched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on and </a:t>
            </a:r>
            <a:r>
              <a:rPr lang="en-US" sz="2000" b="0" strike="noStrike" spc="-1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off quickly, 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which gives nice opportunities for transmitting  data. hence all </a:t>
            </a:r>
            <a:r>
              <a:rPr lang="en-US" sz="2000" b="0" strike="noStrike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that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us required is some LEDS  and a controller that code data into those</a:t>
            </a:r>
            <a:r>
              <a:rPr lang="en-US" sz="2000" b="0" strike="noStrike"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LEDs.</a:t>
            </a:r>
          </a:p>
          <a:p>
            <a:pPr marL="355680" indent="-342720">
              <a:lnSpc>
                <a:spcPct val="100000"/>
              </a:lnSpc>
              <a:spcBef>
                <a:spcPts val="1009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We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have to just vary the rate at which the</a:t>
            </a:r>
            <a:r>
              <a:rPr lang="en-US" sz="2000" b="0" strike="noStrike" spc="-20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LEDs  flicker depending upon the data we want to  encode.</a:t>
            </a:r>
          </a:p>
          <a:p>
            <a:pPr marL="355680" indent="-342720">
              <a:lnSpc>
                <a:spcPct val="100000"/>
              </a:lnSpc>
              <a:spcBef>
                <a:spcPts val="1001"/>
              </a:spcBef>
              <a:buClr>
                <a:srgbClr val="89D0D5"/>
              </a:buClr>
              <a:buSzPct val="80000"/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Thus every light source will work as a hub for</a:t>
            </a:r>
            <a:r>
              <a:rPr lang="en-US" sz="2000" b="0" strike="noStrike"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data</a:t>
            </a:r>
          </a:p>
          <a:p>
            <a:pPr marL="355680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transmission.</a:t>
            </a:r>
          </a:p>
        </p:txBody>
      </p:sp>
      <p:sp>
        <p:nvSpPr>
          <p:cNvPr id="131" name="CustomShape 3"/>
          <p:cNvSpPr/>
          <p:nvPr/>
        </p:nvSpPr>
        <p:spPr>
          <a:xfrm>
            <a:off x="6356520" y="263520"/>
            <a:ext cx="4030560" cy="4472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8372880" y="3671280"/>
            <a:ext cx="3430080" cy="28069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839</Words>
  <Application>Microsoft Office PowerPoint</Application>
  <PresentationFormat>Widescreen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SimSun</vt:lpstr>
      <vt:lpstr>Arial</vt:lpstr>
      <vt:lpstr>Calibri</vt:lpstr>
      <vt:lpstr>Calibri Light</vt:lpstr>
      <vt:lpstr>DejaVu Sans</vt:lpstr>
      <vt:lpstr>StarSymbol</vt:lpstr>
      <vt:lpstr>Symbol</vt:lpstr>
      <vt:lpstr>Times New Roman</vt:lpstr>
      <vt:lpstr>Wingdings</vt:lpstr>
      <vt:lpstr>Office Theme</vt:lpstr>
      <vt:lpstr>1_Office Theme</vt:lpstr>
      <vt:lpstr> K.J.SOMAIYA INSTITUTE OF ENGINEERING AND INFORMATION TECHNOLOGY SION, MUMBAI - 400 022   ENGINEERING PHYSICS-I FOR FULLFILMENT OF PROJECT WORK IN SEMESTER-I   TITLE: Li-Fi Technology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Deep</dc:creator>
  <dc:description/>
  <cp:lastModifiedBy>Divyang Dushman</cp:lastModifiedBy>
  <cp:revision>14</cp:revision>
  <dcterms:created xsi:type="dcterms:W3CDTF">2019-11-18T07:01:57Z</dcterms:created>
  <dcterms:modified xsi:type="dcterms:W3CDTF">2019-11-18T16:05:41Z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2016-02-18T00:00:00Z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false</vt:bool>
  </property>
  <property fmtid="{D5CDD505-2E9C-101B-9397-08002B2CF9AE}" pid="6" name="LastSaved">
    <vt:filetime>2019-11-18T00:00:00Z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