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8" r:id="rId5"/>
    <p:sldId id="262" r:id="rId6"/>
    <p:sldId id="263" r:id="rId7"/>
    <p:sldId id="270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54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4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36A10C-4FC7-450E-B4DA-2369AF36A3A5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D1D6CA-0E6B-4C4D-9B4A-010999BDB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UmyHed0iYE" TargetMode="External"/><Relationship Id="rId2" Type="http://schemas.openxmlformats.org/officeDocument/2006/relationships/hyperlink" Target="https://ieeexplore.ieee.org/abstract/document/73771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how-machine-learning-can-transform-the-energy-industry-caaa965e282a" TargetMode="External"/><Relationship Id="rId4" Type="http://schemas.openxmlformats.org/officeDocument/2006/relationships/hyperlink" Target="https://www.youtube.com/watch?v=HhvTlaN06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1364-86DD-4580-8163-34E72CE57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Photovoltaic and Solar Power Forecasting for Smart Energy Grid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E2763-5C51-41C0-94A0-CACE6D381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Viraj Kamat</a:t>
            </a:r>
          </a:p>
        </p:txBody>
      </p:sp>
    </p:spTree>
    <p:extLst>
      <p:ext uri="{BB962C8B-B14F-4D97-AF65-F5344CB8AC3E}">
        <p14:creationId xmlns:p14="http://schemas.microsoft.com/office/powerpoint/2010/main" val="398224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C506-ADB6-491B-A6BE-0D51E96E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Smart Energy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5BD2-3B64-4264-8E42-46590F86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423"/>
            <a:ext cx="10018713" cy="3988777"/>
          </a:xfrm>
        </p:spPr>
        <p:txBody>
          <a:bodyPr>
            <a:normAutofit fontScale="40000" lnSpcReduction="2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700" dirty="0"/>
              <a:t>The large scale integration of PV generation has called for smart energy-grid management</a:t>
            </a:r>
          </a:p>
          <a:p>
            <a:pPr lvl="1"/>
            <a:endParaRPr lang="en-US" sz="3700" dirty="0"/>
          </a:p>
          <a:p>
            <a:pPr lvl="1"/>
            <a:r>
              <a:rPr lang="en-US" sz="3700" dirty="0"/>
              <a:t>PV generation has problems of voltage fluctuation, power flow, grid losses, short-circuit current of distribution networks.</a:t>
            </a:r>
          </a:p>
          <a:p>
            <a:pPr lvl="1"/>
            <a:endParaRPr lang="en-US" sz="3700" dirty="0"/>
          </a:p>
          <a:p>
            <a:pPr lvl="1"/>
            <a:r>
              <a:rPr lang="en-US" sz="3700" dirty="0"/>
              <a:t>Predicting PV generation is helpful for system operators, city energy decision makers</a:t>
            </a:r>
          </a:p>
          <a:p>
            <a:pPr lvl="1"/>
            <a:endParaRPr lang="en-US" sz="3700" dirty="0"/>
          </a:p>
          <a:p>
            <a:pPr lvl="1"/>
            <a:r>
              <a:rPr lang="en-US" sz="3700" dirty="0"/>
              <a:t>With the use of predictions we can smooth out the voltage and frequency of PV based smart-energy grids. System operators can make informed decisions.</a:t>
            </a:r>
          </a:p>
          <a:p>
            <a:pPr lvl="1"/>
            <a:endParaRPr lang="en-US" sz="3700" dirty="0"/>
          </a:p>
          <a:p>
            <a:pPr lvl="1"/>
            <a:r>
              <a:rPr lang="en-US" sz="3700" dirty="0"/>
              <a:t>These include double layer capacitors, fast ramping generators, battery storage systems that activate as PV output fluctuates.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1E7F-734A-4C58-9921-03B57A14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68F0-5949-4DBE-9552-0C50F774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have explored the need for Smart Energy in PV generation</a:t>
            </a:r>
          </a:p>
          <a:p>
            <a:endParaRPr lang="en-US" dirty="0"/>
          </a:p>
          <a:p>
            <a:r>
              <a:rPr lang="en-US" dirty="0"/>
              <a:t>We have explored different models used to predict PV generation</a:t>
            </a:r>
          </a:p>
          <a:p>
            <a:endParaRPr lang="en-US" dirty="0"/>
          </a:p>
          <a:p>
            <a:r>
              <a:rPr lang="en-US" dirty="0"/>
              <a:t>We now have an understanding of how weather predictors along with PV prediction helps build energy smart cities.</a:t>
            </a:r>
          </a:p>
          <a:p>
            <a:endParaRPr lang="en-US" dirty="0"/>
          </a:p>
          <a:p>
            <a:r>
              <a:rPr lang="en-US" dirty="0"/>
              <a:t>More work is being done to integrate existing models together to provide more precise PV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8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16F6-C5A6-4C94-8BE7-31ED4067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749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249B-88C0-4563-9C4C-37CC6E0E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03585"/>
            <a:ext cx="10018713" cy="34876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https://ieeexplore.ieee.org/abstract/document/7377167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https://www.youtube.com/watch?v=3UmyHed0iYE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https://www.youtube.com/watch?v=HhvTlaN06AM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https://towardsdatascience.com/how-machine-learning-can-transform-the-energy-industry-caaa965e282a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0703-C7EE-4CFC-886B-11FCB1C0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649" y="190501"/>
            <a:ext cx="10018713" cy="1233854"/>
          </a:xfrm>
        </p:spPr>
        <p:txBody>
          <a:bodyPr/>
          <a:lstStyle/>
          <a:p>
            <a:r>
              <a:rPr lang="en-US"/>
              <a:t>Need for Solar Power Forecasting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3D26-7028-4BBF-9229-CD3B8F15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4355"/>
            <a:ext cx="10018713" cy="4366846"/>
          </a:xfrm>
        </p:spPr>
        <p:txBody>
          <a:bodyPr>
            <a:normAutofit fontScale="92500"/>
          </a:bodyPr>
          <a:lstStyle/>
          <a:p>
            <a:r>
              <a:rPr lang="en-US" dirty="0"/>
              <a:t>Climate change is the motivation for alternate sources of energy</a:t>
            </a:r>
          </a:p>
          <a:p>
            <a:endParaRPr lang="en-US" dirty="0"/>
          </a:p>
          <a:p>
            <a:r>
              <a:rPr lang="en-US" dirty="0"/>
              <a:t>Solar energy is a prominent source of power generation</a:t>
            </a:r>
          </a:p>
          <a:p>
            <a:endParaRPr lang="en-US" dirty="0"/>
          </a:p>
          <a:p>
            <a:r>
              <a:rPr lang="en-US" dirty="0"/>
              <a:t>PV power is reaching high penetration in smart grid but introduces volatility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Prediction can help improve electric power delivered, reduce ancillary costs</a:t>
            </a:r>
          </a:p>
          <a:p>
            <a:endParaRPr lang="en-US" dirty="0"/>
          </a:p>
          <a:p>
            <a:r>
              <a:rPr lang="en-US" dirty="0"/>
              <a:t>We employ statistical, AI, physical &amp; hybrid approach models in our predictions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8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EC0B-EB26-4137-B047-B4A9E847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8169"/>
          </a:xfrm>
        </p:spPr>
        <p:txBody>
          <a:bodyPr/>
          <a:lstStyle/>
          <a:p>
            <a:r>
              <a:rPr lang="en-US"/>
              <a:t>Characteristics of Solar Forecasting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0F0F-5574-4ABB-8C55-E1CC60C5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8947"/>
            <a:ext cx="10018713" cy="36722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Solar forecasting predicts solar irradiance or PV generation</a:t>
            </a:r>
          </a:p>
          <a:p>
            <a:endParaRPr lang="en-US" dirty="0"/>
          </a:p>
          <a:p>
            <a:r>
              <a:rPr lang="en-US" dirty="0"/>
              <a:t>PV power generation is affected by many factors such as cell area, temperature,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wish to find MPPT of a PV array, given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</a:t>
            </a:r>
            <a:r>
              <a:rPr lang="fr-FR" dirty="0"/>
              <a:t>PR = </a:t>
            </a:r>
            <a:r>
              <a:rPr lang="fr-FR" dirty="0" err="1"/>
              <a:t>ηSI</a:t>
            </a:r>
            <a:r>
              <a:rPr lang="fr-FR" dirty="0"/>
              <a:t> [1 − 0.05(t</a:t>
            </a:r>
            <a:r>
              <a:rPr lang="fr-FR" baseline="-25000" dirty="0"/>
              <a:t>0</a:t>
            </a:r>
            <a:r>
              <a:rPr lang="fr-FR" dirty="0"/>
              <a:t> − 25)]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historical</a:t>
            </a:r>
            <a:r>
              <a:rPr lang="fr-FR" dirty="0"/>
              <a:t> </a:t>
            </a:r>
            <a:r>
              <a:rPr lang="fr-FR" dirty="0" err="1"/>
              <a:t>measurements</a:t>
            </a:r>
            <a:r>
              <a:rPr lang="fr-FR" dirty="0"/>
              <a:t> and NWP </a:t>
            </a:r>
            <a:r>
              <a:rPr lang="fr-FR" sz="1500" dirty="0"/>
              <a:t>(</a:t>
            </a:r>
            <a:r>
              <a:rPr lang="fr-FR" sz="1500" dirty="0" err="1"/>
              <a:t>numerical</a:t>
            </a:r>
            <a:r>
              <a:rPr lang="fr-FR" sz="1500" dirty="0"/>
              <a:t> </a:t>
            </a:r>
            <a:r>
              <a:rPr lang="fr-FR" sz="1500" dirty="0" err="1"/>
              <a:t>weather</a:t>
            </a:r>
            <a:r>
              <a:rPr lang="fr-FR" sz="1500" dirty="0"/>
              <a:t> </a:t>
            </a:r>
            <a:r>
              <a:rPr lang="fr-FR" sz="1500" dirty="0" err="1"/>
              <a:t>predictors</a:t>
            </a:r>
            <a:r>
              <a:rPr lang="fr-FR" sz="1500" dirty="0"/>
              <a:t>)</a:t>
            </a:r>
          </a:p>
          <a:p>
            <a:endParaRPr lang="fr-FR" sz="1500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for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horizons, </a:t>
            </a:r>
            <a:r>
              <a:rPr lang="fr-FR" dirty="0" err="1"/>
              <a:t>namely</a:t>
            </a:r>
            <a:r>
              <a:rPr lang="fr-FR" dirty="0"/>
              <a:t> short-</a:t>
            </a:r>
            <a:r>
              <a:rPr lang="fr-FR" dirty="0" err="1"/>
              <a:t>term</a:t>
            </a:r>
            <a:r>
              <a:rPr lang="fr-FR" dirty="0"/>
              <a:t> to long-</a:t>
            </a:r>
            <a:r>
              <a:rPr lang="fr-FR" dirty="0" err="1"/>
              <a:t>term</a:t>
            </a:r>
            <a:r>
              <a:rPr lang="fr-FR" dirty="0"/>
              <a:t> horizons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need</a:t>
            </a:r>
            <a:endParaRPr lang="fr-FR" dirty="0"/>
          </a:p>
          <a:p>
            <a:endParaRPr lang="fr-FR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1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1B1D17-4193-4A7A-A456-16B3E6E5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6863BA3-86CE-4E19-A9B2-C8CD3D814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0F1E85B-B620-4481-AF30-7F6337497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86ED306-183F-43FB-9CCE-16542274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B640DB-18BC-440C-97B9-9D70EAD35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2F341A2-6DA3-4FD4-98D3-DEB4D2DD4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2059881-5222-4218-910F-AF5FBAB86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12BF4AB5-4AFA-4CE1-835A-A52B25B63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E71CBB-A34A-4CCB-8991-48D884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4012" y="1742323"/>
            <a:ext cx="3981407" cy="3085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461DD-8B8F-4A83-BC3E-03D408941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152" y="2012374"/>
            <a:ext cx="3981407" cy="25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3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D396-8883-4EB3-8C1E-55A85618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6D1F-A556-4117-919A-594CA468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5177"/>
            <a:ext cx="10018713" cy="393602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persistence model is the simplest model, it refers to previous timesteps for prediction</a:t>
            </a:r>
          </a:p>
          <a:p>
            <a:endParaRPr lang="en-US" dirty="0"/>
          </a:p>
          <a:p>
            <a:r>
              <a:rPr lang="en-US" dirty="0"/>
              <a:t>ARMA is another model that works upon auto-correlated time series data to make future predictions. Used to predict future solar generation in California.</a:t>
            </a:r>
          </a:p>
          <a:p>
            <a:endParaRPr lang="en-US" dirty="0"/>
          </a:p>
          <a:p>
            <a:r>
              <a:rPr lang="en-US" dirty="0"/>
              <a:t>ARMA has limitations, it is applied upon a constantly changing time series data. We employ ARIMA which computes a mean of the statistical properties of the data.</a:t>
            </a:r>
          </a:p>
          <a:p>
            <a:endParaRPr lang="en-US" dirty="0"/>
          </a:p>
          <a:p>
            <a:r>
              <a:rPr lang="en-US" dirty="0"/>
              <a:t>If we include exogenous inputs into ARIMA for PV generation forecasting we get ARMAX which has higher accuracy.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9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27D3-95F6-4C59-8F49-C4EADEAF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D676-7A9B-419B-8A8D-F2CA23F0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2039"/>
            <a:ext cx="10018713" cy="3549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AI techniques are employed due to high learning and better regression capabilities</a:t>
            </a:r>
          </a:p>
          <a:p>
            <a:endParaRPr lang="en-US" dirty="0"/>
          </a:p>
          <a:p>
            <a:r>
              <a:rPr lang="en-US" dirty="0"/>
              <a:t>Artificial neural networks can approximate non-linear mapping can happen to any degree of accuracy</a:t>
            </a:r>
          </a:p>
          <a:p>
            <a:endParaRPr lang="en-US" dirty="0"/>
          </a:p>
          <a:p>
            <a:r>
              <a:rPr lang="en-US" dirty="0"/>
              <a:t>ANN’s employ neurons with mathematical activation function that take in multidimensional data to perform predictions.</a:t>
            </a:r>
          </a:p>
          <a:p>
            <a:endParaRPr lang="en-US" dirty="0"/>
          </a:p>
          <a:p>
            <a:r>
              <a:rPr lang="en-US" dirty="0"/>
              <a:t>ANN’s with back-propagation is widely used in performing predictions that prevent overfitting</a:t>
            </a:r>
          </a:p>
          <a:p>
            <a:endParaRPr lang="en-US" dirty="0"/>
          </a:p>
          <a:p>
            <a:r>
              <a:rPr lang="en-US" dirty="0"/>
              <a:t>While ANN’s predict short-term solar irradiance, MLP(Multilayer perception models) are used to predict solar irradiance for the 24h format.</a:t>
            </a:r>
          </a:p>
        </p:txBody>
      </p:sp>
    </p:spTree>
    <p:extLst>
      <p:ext uri="{BB962C8B-B14F-4D97-AF65-F5344CB8AC3E}">
        <p14:creationId xmlns:p14="http://schemas.microsoft.com/office/powerpoint/2010/main" val="21206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A4B3-D55C-4F5F-8967-A806077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66999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 dirty="0"/>
              <a:t>An Artificial Neural Network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2FE2D4-1D2B-4D82-B06F-0BA879EE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033" y="1714487"/>
            <a:ext cx="6240990" cy="299567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1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4BD8-B746-44EB-9133-389D8206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&amp; Hybrid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989B-0A21-46B4-B088-62232328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Physical models rely on weather data and current state of PV generators to make predictions of solar irradiance.</a:t>
            </a:r>
          </a:p>
          <a:p>
            <a:endParaRPr lang="en-US" dirty="0"/>
          </a:p>
          <a:p>
            <a:r>
              <a:rPr lang="en-US" dirty="0"/>
              <a:t>Sky imaging systems using satellites and infrared scanners provide good temporal &amp; spatial resolution of cloud cover.</a:t>
            </a:r>
          </a:p>
          <a:p>
            <a:endParaRPr lang="en-US" dirty="0"/>
          </a:p>
          <a:p>
            <a:r>
              <a:rPr lang="en-US" dirty="0"/>
              <a:t>Large scale PV generation plants could benefit from detecting sudden changes in solar irradiance</a:t>
            </a:r>
          </a:p>
          <a:p>
            <a:endParaRPr lang="en-US" dirty="0"/>
          </a:p>
          <a:p>
            <a:r>
              <a:rPr lang="en-US" dirty="0"/>
              <a:t>Numerical models require precise details on the current state of the atmosphere </a:t>
            </a:r>
          </a:p>
          <a:p>
            <a:endParaRPr lang="en-US" dirty="0"/>
          </a:p>
          <a:p>
            <a:r>
              <a:rPr lang="en-US" dirty="0"/>
              <a:t>NWP provide lookup for </a:t>
            </a:r>
            <a:r>
              <a:rPr lang="en-US" dirty="0" err="1"/>
              <a:t>upto</a:t>
            </a:r>
            <a:r>
              <a:rPr lang="en-US" dirty="0"/>
              <a:t> 15 days. Data of atmosphere, coupled with satellite imagery is used with governing laws of physics.</a:t>
            </a:r>
          </a:p>
        </p:txBody>
      </p:sp>
    </p:spTree>
    <p:extLst>
      <p:ext uri="{BB962C8B-B14F-4D97-AF65-F5344CB8AC3E}">
        <p14:creationId xmlns:p14="http://schemas.microsoft.com/office/powerpoint/2010/main" val="214428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7E67-A953-4E94-8BC2-6D287108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Block diagram of a physical model for PV generation prediction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F61AB-66E3-46BE-956B-55876A28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273571"/>
            <a:ext cx="6237359" cy="40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69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Photovoltaic and Solar Power Forecasting for Smart Energy Grid Management</vt:lpstr>
      <vt:lpstr>Need for Solar Power Forecasting</vt:lpstr>
      <vt:lpstr>Characteristics of Solar Forecasting</vt:lpstr>
      <vt:lpstr>PowerPoint Presentation</vt:lpstr>
      <vt:lpstr>Statistical Models</vt:lpstr>
      <vt:lpstr>Artificial Intelligence Models</vt:lpstr>
      <vt:lpstr>An Artificial Neural Network Model</vt:lpstr>
      <vt:lpstr>Physical &amp; Hybrid Models</vt:lpstr>
      <vt:lpstr>PowerPoint Presentation</vt:lpstr>
      <vt:lpstr>Applications in Smart Energy Grid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Photovoltaic and Solar Power Forecasting for Smart Energy Grid Management</dc:title>
  <dc:creator>Viraj Kamat</dc:creator>
  <cp:lastModifiedBy>Viraj Kamat</cp:lastModifiedBy>
  <cp:revision>3</cp:revision>
  <dcterms:created xsi:type="dcterms:W3CDTF">2020-04-16T22:08:59Z</dcterms:created>
  <dcterms:modified xsi:type="dcterms:W3CDTF">2020-04-17T05:51:57Z</dcterms:modified>
</cp:coreProperties>
</file>