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7"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4.36754" units="1/cm"/>
          <inkml:channelProperty channel="Y" name="resolution" value="34.35115" units="1/cm"/>
        </inkml:channelProperties>
      </inkml:inkSource>
      <inkml:timestamp xml:id="ts0" timeString="2022-04-08T06:19:25.293"/>
    </inkml:context>
    <inkml:brush xml:id="br0">
      <inkml:brushProperty name="width" value="0.05292" units="cm"/>
      <inkml:brushProperty name="height" value="0.05292" units="cm"/>
      <inkml:brushProperty name="color" value="#FF0000"/>
    </inkml:brush>
  </inkml:definitions>
  <inkml:trace contextRef="#ctx0" brushRef="#br0">12615 10435,'0'21,"-21"1,21-1,0 0,0 0,-21 0,21 22,-21-1,21-21,0 21,0-20,0 20,0 0,0-21,-21 1,21 20,0 0,-21 1,21 20,0 1,0-1,-22 22,1 42,0-64,0 43,0 0,21 0,-21 0,-1-22,22 43,0-21,-42 21,42 0,-21 21,0 0,0-21,-1 22,1-44,0 1,0 0,21-21,-21 42,21 21,-21-42,21 21,0 0,0 0,-22 21,22-42,0 42,0-42,0 42,0 0,0 0,0 22,0-1,22-21,-1-21,21 0,0 21,-20-21,-1-21,-21 21,21-21,0-21,0 42,0-22,22 44,-1-22,-21-22,22 44,-1-22,0 0,-21-43,22 22,-1 42,-21-84,-21 20,43 22,-22 0,0-42,21 41,-42-83,21 62,-21-63,0 1,0 20,0 21,0-20,0-22,0 21,0 1,0-22,0 42,0-42,0 1,0-1,0 0,22-21</inkml:trace>
  <inkml:trace contextRef="#ctx0" brushRef="#br0" timeOffset="3687.2865">9673 12065,'0'21,"0"0,0 43,0-43,0 43,0-22,0 21,0 22,0 0,0-1,0 43,0-21,0-21,0-22,0-20,0-1</inkml:trace>
  <inkml:trace contextRef="#ctx0" brushRef="#br0" timeOffset="5135.8745">14351 12319,'0'-42,"21"42,0-21,22-1,20-20,1 21,20-21,43-1,-63 22,21 0,63 21,-85-21,43 0,-42 21,-22 0,21 0,-41 0,20 0,0 0,1 0,20 42,-21 0,1-21,20 43,-20-22,-1 22,-42-1,0 22,0-22,0 1,-21 42,-43-43,1 43,-1-21,-42-43,22 0,-22 1,0-1,0-21,22 0,20-21,-21 0,22 0,-1 0,1 0,-1 0,22 0,21 0,0 0,-43 0,43 0,42 0,106-21,-21 21,85 0,63-21,0 21,0 0,-22 0,-41 0,-1 0,-41 0,-22 0,-64 0,22-21,-22 0,-42 21,22 0,-1 0,-21 0,0 0,1 0,-1 0,0 0</inkml:trace>
  <inkml:trace contextRef="#ctx0" brushRef="#br0" timeOffset="10095.7863">16531 5376,'21'0,"1"0,-1 0,21 0,43 0,-1 0,65 0,-1 0,21 0,22 0,20 0,22 0,21 0,-21 0,-43 0,1 0,-22 0,-21 0,1 0,-86 0,22 0,-43 0,-21 0,22 0,-1 0,-21 0,21 0,-20 0,20 0,0 0,-21 0,43 22,-22-22,1 0,20 0,22 0,-22 0,1 0,20 0,-20 0,21 0,-1 0,-20 0,42 21,-22-21,1 0,-22 0,22 0,-21 0,-1 0,22 0,-22 0,22 0,-22 0,1 0,-22 0,1 0,-22 0,0 0,0 0,0 0,0 0,1 0,20 0,0 0,22 0,-22 0,22 0,20 0,1 0,-22 0,22 0,-21 0,-1 0,1 0,-43 0,21 0,0 0,-20 0,20 0,-21 0,0 0</inkml:trace>
  <inkml:trace contextRef="#ctx0" brushRef="#br0" timeOffset="13999.9738">8424 13547,'43'0,"-22"0,0-21,21 21,-20-22,-1 22,42 0,-42-21,1 21,-1 0,21 0,-21 0,0 0,43-21,-22 21,1 0,-1 0,21 0,1 0,-1 0,1 0,-22 0,22 0,-22 0,0 0,1 0,20 0,1 0,-1 21,-20-21,-1 0,0 0,1 0,-1 0,21 0,1 0,-22 21,1-21,-1 0,-21 0,21 0,1 22,-1-22,-21 0,22 0,20 0,-42 21,0-21,22 0,-1 0,-21 0,0 0,22 0,-1 0,-21 0,0 0,1 21,-1-21,0 0,0 0,-21 21,21-21,0 0,1 0,-1 0,-42 0,-1-42,22 21,-21-22,-21 1,21 42,21-42,-21 42,21-22,-22 1,22 0,43 21,-1 21,0-21,1 43,-1-22,-21 0,0-21,-21 21,22-21,-22 21,21-21,-21 21,42 1,-42-1,-21 0,0-21,0 21,-1 0,1-21,0 21,0-21,21 22,-21-22,21 21,-21-21,-1 0,22 21,-21-21,21 21,-21 0,21 0,-21-21,21-21,0 0,0 0,0-21,0 20,0 1,0 0,0 0,21 21,-21-21,0 0,21-1</inkml:trace>
  <inkml:trace contextRef="#ctx0" brushRef="#br0" timeOffset="20576.0438">13758 13928,'22'0,"41"0,1 0,41 0,-20 0,63 0,-21 0,43 0,-22 0,0 0,-21 0,0 0,-42 0,-22 0,1 0,-43 0,0 0,-21-21,0-1,0 1,0 0,0 0,0 0,-21 0,21-1,21 22,0 0,-21 22,21-22,0 21,1 0,-22 0,0 0,21-21,-21 21,0 1,21-1,0-21,-21 21,0 0,-21 0,-21 0,-1 1,22-22,-21 0,21 21,-1 0,1-21,42-21,1 21,-1-43,21 43,0-42,-20 21,-1 0</inkml:trace>
  <inkml:trace contextRef="#ctx0" brushRef="#br0" timeOffset="34735.5663">10202 15071,'43'0,"20"0,43-21,21 21,-21 0,42-22,-42 22,21 0,-21 0,21 0,-43 0,1 0,0 0,-1 0,-41 0,20 0,-20 0,-1 0,-21 0,0 0,0 0</inkml:trace>
  <inkml:trace contextRef="#ctx0" brushRef="#br0" timeOffset="36472.0003">13695 15177,'21'0,"43"0,-43 0,0 0,21 0,22 0,-1 0,1 0,-1 0,-20 0,20 0,1 0,20 0,-41 0,41 0,-20 0,-1 0,22 0,-22 0,1 0,-1 0,1 0,-22 0,1 0,-22 0,0 0,0 0,0 0,0 0,22 0,-22 0,0 0,0 0</inkml:trace>
  <inkml:trace contextRef="#ctx0" brushRef="#br0" timeOffset="37840.1266">11007 14669,'21'21,"-21"0,0 21,21-42,-21 21,0 22,0-22,0 0,0 0,0-42</inkml:trace>
  <inkml:trace contextRef="#ctx0" brushRef="#br0" timeOffset="39008.5295">14097 14859,'21'0,"-21"-21,43 0,-1 21,0-21,-21-1,22 22,-22 0,0 0,0 0,-21 22,0-1,0 0,0 0,0 0,0 0,0 1,0-1,-21-21,21 21,-21 0,42-21,0 0,0 0,22 0,-1-21,0 21,-20 0,20 0,0 0,1 0,-22 0,0 0,0 0</inkml:trace>
  <inkml:trace contextRef="#ctx0" brushRef="#br0" timeOffset="43663.8151">6795 12679,'21'21,"-21"0,42 22,-42-22,21-21,-21 21,0 0,0 0,21 0,-21 1</inkml:trace>
  <inkml:trace contextRef="#ctx0" brushRef="#br0" timeOffset="45376.2112">6900 12637,'0'-22,"-21"22,85 0,-1-21,22 21,0 0,20 0,-20 0,21 0,-43 0,-20 0,-1 0,-21 0,0 0,1 0,-1 0,0 0,0 0,-21 21,0 1,0-1,0 0,0 0,0 43,0-43,0 21,0 0,0-20,-21-1,0 0,21 0,0 0,-21 0,-1-21,1 0,0 0,-42 0,20 0,-20 0,-1 0,22 0,21 0,-22-21,1 0,0 21,21-21,-22 0,22 21,0 0,0 0,0 0,-1 0,1 0,0 0,0 21,0-21,0 0,-1 0,1 0,0 0,0 0</inkml:trace>
  <inkml:trace contextRef="#ctx0" brushRef="#br0" timeOffset="46519.4474">7197 12510,'21'0,"42"42,-63 0,64 22,-22-1,22 1,-22-1,0-20,-20-22,20 21,-42-21,42 22,-21-22,-21 0,22-21</inkml:trace>
  <inkml:trace contextRef="#ctx0" brushRef="#br0" timeOffset="47223.2152">7535 12552,'-21'0,"0"21,-21 21,21 1,-22-22,1 64,0-64,20 21,1-21,0 0,0-21,0 22,0-1,-1-21</inkml:trace>
  <inkml:trace contextRef="#ctx0" brushRef="#br0" timeOffset="53183.3248">16404 5419,'21'0,"1"0,-1 0,0 0,0 0,0 0,0 0,1 0,-1 0,0 0</inkml:trace>
  <inkml:trace contextRef="#ctx0" brushRef="#br0" timeOffset="65807.3983">6816 12615,'21'0,"0"0,0 0,-21 22,0-1,0 0,-21 0</inkml:trace>
  <inkml:trace contextRef="#ctx0" brushRef="#br0" timeOffset="77495.9811">11832 14055,'0'-43,"-21"1,21 0,0 21,-21-22,21-20,0-1,0 1,0 20,0-20,-21 21,21-1,0 22,-21-42,21 41,0 1,0 0,0-42,0 41,-22 1,22 0,0 0,-21 0,21 0,0-1,0 1,0 0,-21 0,21-21,0-1,0 22,-21-21,0-22,21 22,-21 0,-1-1,1-20,0 20,0-20,-21-1,-1 1,1-22,21 43,-22-22,22 22,0 0,-21-22,42 43,-43-21,43-1,-42 1,21 21,0-21,-22-1,43 22,-21 0,0 0,0 0,0-1,-22-20,-20-21,21 20,20 22,-41-21,21 21,-1-22,1 22,0 0,-1-21,1 42,0-43,-22 43,22-21,-1 21,1-21,-21 0,20 21,-84-43,64 22,-22 0,-42-21,42-1,-42 43,22-21,-22 21,0-21,21 0,-21 21,42-21,0 0,-42-1,22 22,-1-21,0 0,21 21,-21 0,22 0,-22 0,-21 0,21 0,21 0,-63 0,42-21,-42 0,64 21,-65 0,22 0,0-21,0 21,22 0,-44 0,1 0,21 0,-21 0,0 0,0 0,-22 0,43 0,0 0,-21 0,42 0,-21 0,22 21,-44 0,65-21,-22 21,42 0,-20 22,-1-43,0 21,1 21,-43 0,84-42,-41 43,41-43,-20 21,-22 21,43-21,0 1,-1-1,-41 0,41 21,1-21,-22 43,1-43,-1 43,22-22,0 0,21 22,-22-22,43 0,-42 43,-22 21,1 0,-1-22,43 22,-21-21,0 21,20-22,1 22,0-42,-42 84,20-85,1 43,21-63,0 20,21-21,-43 1,43-22,-21 21,0-21,21 1,0 20,0-21,-21 21,0 1,21 20,-22 1,22-22,-21 64,21-21,0-1,-21-41,21 20,0-21,0 22,0-1,0 22,21 21,0-21,22 20,-22 1,21 0,1-21,-22-1,21-41,-21-1,22 0,-1 22,0-43,-21 21,22-20,-1 20,-21-21,22 21,-1-20,0 20,1-21,-1 0,21 0,-41 1,41 20,-42-42,0 21,43 0,-43 0,-21 1,42-22,43 42,-64-21,43 21,-22-20,43 20,-64-21,42-21,-20 42,-1-20,43-1,-43 0,0 0,22 0,-22 0,1 1,20-1,-42 0,22 0,-1-21,-21 21,0-21,22 21,-22-21,21 22,-21-1,0-21,22 21,-22 0,21 0,1-21,-22 21,21 1,-21-22,22 21,-1 21,-21-42,0 21,22 0,-1 1,0-1,-42 0,21 0,1 0,-1 0,0 1,-21-1,21-21,0 21,0 0,22 0,-43 22,21-43,0 42,0-42,-21 21,21 0,1 0,-1 22,0-43,-21 21,42 0,1 21,-22 1,0-43,0 42,0-21,43 22,-1-22,-42 21,43-21,-22 22,22-22,-1 21,43 0,0 1,0 20,0-20,21-1,-43 0,64 1,-42-1,42 0,-84-21,63 1,-106-22,85 63,21-21,63-20,-20 20,-22 0,21 1,1-22,-22 0,21 42,43-20,-64-22,21 42,-63-63,0 0,0 22,0 20,-64-42,21 21,1-21,-1 21,43 0,-63-21,41 0,-41 22,41-1,86-21,-43 0,-64 0,1 21,-43-21,0 0,21 0,-21 0,1 0,-1 0,21 0,-21 0,0 0,22 0,-22 0,0 0,21 0,1-21,-22 21,21-43,22 22,-43 0,21 0,22 0,-1-22,1 22,-43-21,42 21,-41-22,-1 22,21-21,-21 21,22 0,-22-22,21 22,-21-21,0 21,22-22,-22 1,0 21,0-22,22 1,-22 21,-21-21,21-1,0 1,-21 21,0 0,21-22,-21 1,21 21,-21-22,0 1,0 21,0-21,0 20,0 1,0-21,0 21,0 0,0-22,0 1,0 0,0 20,0-20,0-21,0 20,0 1,0-22,22 43,-1 0,-21 0,21 0,0-22,0 22,-21 0,21-21,1 42,-22-43,42-20,-42 42,21 0,0-43,0 22,-21-1,0 1,0 21,0-43,22 22,-22 0,0-1,21 1,-21-21,0-1,0 22,0-1,0 22,0 0,0 0</inkml:trace>
  <inkml:trace contextRef="#ctx0" brushRef="#br0" timeOffset="83031.7712">9250 15981,'0'21,"0"0,0 0,0 22,0 20,0-20,0-1,0 21,0-20,0 20,0-20,0-1,0 0,0 22,0-22,0 0,0 1,0-22,0 0,0 21,0-20,0 20,0-21,0 21,0-20,0-1,0 0,0 0</inkml:trace>
  <inkml:trace contextRef="#ctx0" brushRef="#br0" timeOffset="85448.808">13589 14097,'0'-21,"0"0,0 0,0-22,21-20,-21-1,21 1,22-22,-22 22,0-43,21-42,1-1,20 1,-63 0,21 0,1 0,-1 21,0-21,0 21,0 42,-21-21,0 21,43 1,-22-22,21 0,0 0,1 22,-22-22,42 0,-20 64,20-22,-20 22,20-43,-21 43,64-64,0 0,0 0,106 0,-1 1,22 20,-42 0,41 1,1 20,0 1,0 41,-64-41,43-1,-22 43,43 0,0-21,0 42,0 0,0 0,-1 0,-41 0,-1 0,-20 0,-22 0,21 0,-21 0,1 0,-22 0,21 0,-21 21,-21 0,21 0,-43 0,43 1,-42-1,42-21,-42 0,-22 21,22-21,-43 21,0 0,22 0,42 22,-43-1,64 22,0 20,-42-41,21-1,-43 21,43 1,-64-43,43 43,-43-22,64 64,-63-64,62 85,22-21,-21 0,42 42,-84-85,42 43,-43 0,22-42,-43 41,22-20,-1 0,1 21,20 42,-62-42,20-22,21 22,1-21,-43-22,0-20,0-22,-21 21,22 0,-22 1,0 20,21 22,0 0,0 42,-21-43,21 64,0-21,1-21,-1 21,-21 21,42-42,-42 64,42 41,-20-20,20 20,-21 22,0-21,0-22,22-41,-43-44,21-20,0 21,-21-21,21 20,0 22,-21-63,0-43,0 0,-21 0</inkml:trace>
  <inkml:trace contextRef="#ctx0" brushRef="#br0" timeOffset="87351.512">13314 15875,'0'42,"0"43,0 0,21 42,21 21,1 0,-1 0,0-42,-20 0,20 21,0-21,1 21,-22-43,0 22,21 21,1-21,-1 0,21-43,-41 22,20-64,0 22,-21 20,43-21,-43-20,21-1,43 21,-21-21,-22-21,21 43,1-43,-1 42,1-42,-1 21,22 0,0 22,42-22,0 21,-43-42,65 21,-44 0,22 1,22-1,-44-21,1 42,-42-21,42 22,-22-22,-20-21,63 42,-21-42,21 42,0-20,-22-1,44 0,-22 0,21 0,-21-21,42 21,22 1,-1-22,-21 0,22 0,-22 0,-21 0,1 21,20-21,0 0,-21 0,-21 0,22 0,-1 0,-42 0,21 0,-22 0,22 0,-21-43,21 22,21-21,-63 21,42-22,0-20,-21 42,-21-22,-22 1,43-21,0 41,-43-20,43-21,-21-1,21 1,-1 20,44-41,-44 20,65-42,20 22,1-22,20 0,-62 21,20 1,-21-1,0 0,0 1,1-22,-22 21,-64 22,-21 20,43-63,-21 22,-43 63,21-22,-21-20,0 20,1 22,-1-21,0 0,-21-1,42 22,-21-21,-21-1,22-20,-22 21,42-22,-21 22,0 21,-21-1,0 1,0 0,21 21</inkml:trace>
  <inkml:trace contextRef="#ctx0" brushRef="#br0" timeOffset="89727.8534">14520 16510,'0'-21,"-21"0,0-22,-21 43,-22-21,1 21,-1-21,-63 21,-21-42,0 42,-21-43,-1 22,-20 0,-1 0,1-21,20 42,22 0,0 0,42 0,-21 0,85 0,-43 0,22 0,-1 0,1 0,-1 0,22 0,0 0,-1 0,22 0,0 0,0 0,0 0,21 21,-22-21,-20 0,21 0,0 0,0 0,-1 0,1 0,0 0,0 21,0 0,21-63,0-22,0-20,0-1,0 0,0 22,0 42,0-1,0 44,-64 62,22-41,0-1,-1 21,-41 1,41-1,1-20,0-1,-22 0,43-20,-21 20,20-42,1 21,0 0,42-21,64 0,21 0,42 21,21 1,1-22,-22 21,-21 0,-64 0,1-21,-43 0,0 0,-42 0,0 0,0-21,-43 0,64 0,-21 21,21-22,-21 22,0-21,-1 0,22 0,-21 0,21 0,-21-1,21 1,0 0,0-21,0 21,-21 21,21-22</inkml:trace>
  <inkml:trace contextRef="#ctx0" brushRef="#br0" timeOffset="90255.8688">12552 16023,'21'0,"21"0,-20 43,41-22,1 42,20-20,1 20,21 1,-64-22,64 21,-64-41,1 20,-1 0,0-21,-21 1</inkml:trace>
  <inkml:trace contextRef="#ctx0" brushRef="#br0" timeOffset="90799.2381">13250 15896,'-21'0,"-21"21,0 22,-1-22,1 21,-43 22,64-43,-42 42,20-20,-20-1,42 0,-1-20,-20 20,0 0,21-21,-1 1,1-22,21 21,-21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4.36754" units="1/cm"/>
          <inkml:channelProperty channel="Y" name="resolution" value="34.35115" units="1/cm"/>
        </inkml:channelProperties>
      </inkml:inkSource>
      <inkml:timestamp xml:id="ts0" timeString="2022-04-08T06:21:11.045"/>
    </inkml:context>
    <inkml:brush xml:id="br0">
      <inkml:brushProperty name="width" value="0.05292" units="cm"/>
      <inkml:brushProperty name="height" value="0.05292" units="cm"/>
      <inkml:brushProperty name="color" value="#FF0000"/>
    </inkml:brush>
  </inkml:definitions>
  <inkml:trace contextRef="#ctx0" brushRef="#br0">2794 5821,'0'-21,"64"21,-1 0,-42 0,43 0,-22-21,22 21,-22-22,21 22,-20 0,20 0,1 0,-1 0,-20 0,20 0,-21 0,22 0,-43 0,43-21,-43 21,42 0,-42 0,1 0,-1 0,21 0,-21 0,0 0,1 0,-1 0,0 0,0 0,43 0,-22 0,0 0,22 0,-22 0,22 0,-22 0,0 0,1 0,20 0,-21 0,1 0,-22 0,0 0,0 0</inkml:trace>
  <inkml:trace contextRef="#ctx0" brushRef="#br0" timeOffset="1207.9813">5440 5736,'42'0,"1"0,-1 21,21-21,22 0,0 0,63 0,-42 0,63 0,0 0,-20 0,41 0,22 0,-22 0,1 0,-22 0,43 0,-43 0,0 0,-42 0,43 0,-43 0,21 0,-42 0,-22 0,1 0,42 0,-21 0,21 0,-21 0,0 0,21 0,-22 0,44 0,-1 0,-21 0,21 0,0 0,0 0,22 0,-43 0,21 0,0 0,21 0,1 0,-1 0,-21 0,21 0,-42 0,22 0,-22 0,-64 0,43 0,-43 0,22 0,0 0,21 0,-22 0,43 0,-21 0,-21 0,-22 0,22 0,-22 0,-20 0,-1 0,22 0,-43 0,0 0,42 0,-20 0,-1 0,22 0,-43 0,42 0,-42 0,1 0,-1 0,0 0</inkml:trace>
  <inkml:trace contextRef="#ctx0" brushRef="#br0" timeOffset="2566.7857">10795 3366,'64'0,"20"0,22 0,42 0,43 0,42 0,21 0,21 0,42-22,-42-20,-21 21,22 21,-44 0,1 0,-106 0,0 0,-63 0,-1 0,-20 0,-1 0,0 0,1 0,20 0,1 0,-1 0,1 0,-1 21,22-21,-22 0,1 0,-1 0,1 0,-22 0,22 0,-43 0</inkml:trace>
  <inkml:trace contextRef="#ctx0" brushRef="#br0" timeOffset="9631.6847">14901 5059,'-21'21,"21"0,0 43,21-1,-21-42,0 22,22-1,-1 0,-21 1,0-1,21-21,-21 0,21 1,0-22,22 0,-1-43,0 22,85-42,43-43,20 0,1 21,63-42,-64 43,43-1,-85 21,21 1,-20-1,-107 22,0 21,1 0,-22 0,0 21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346"/>
            <a:ext cx="7772400" cy="1470025"/>
          </a:xfrm>
        </p:spPr>
        <p:txBody>
          <a:bodyPr/>
          <a:lstStyle/>
          <a:p>
            <a:r>
              <a:rPr lang="en-US" dirty="0" smtClean="0"/>
              <a:t>Network Devices</a:t>
            </a:r>
            <a:endParaRPr lang="en-US" dirty="0"/>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8580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93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077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499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941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AT-5 Wiring Diagram and Crossover Cab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2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132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AT-5 Wiring Diagram | Crossover Cable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457200"/>
            <a:ext cx="8068233"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374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lstStyle/>
          <a:p>
            <a:r>
              <a:rPr lang="en-US" dirty="0" smtClean="0"/>
              <a:t>Layer 3 Device</a:t>
            </a:r>
          </a:p>
          <a:p>
            <a:r>
              <a:rPr lang="en-US" dirty="0" smtClean="0"/>
              <a:t>Network Device</a:t>
            </a:r>
          </a:p>
          <a:p>
            <a:r>
              <a:rPr lang="en-US" dirty="0" smtClean="0"/>
              <a:t>Separates Networks</a:t>
            </a:r>
          </a:p>
          <a:p>
            <a:r>
              <a:rPr lang="en-US" dirty="0" smtClean="0"/>
              <a:t>Multiple Collision Domains</a:t>
            </a:r>
          </a:p>
          <a:p>
            <a:r>
              <a:rPr lang="en-US" dirty="0" smtClean="0"/>
              <a:t>Multiple Broadcast Domains</a:t>
            </a:r>
          </a:p>
          <a:p>
            <a:r>
              <a:rPr lang="en-US" dirty="0" smtClean="0"/>
              <a:t>Can Modify Packets</a:t>
            </a:r>
          </a:p>
          <a:p>
            <a:r>
              <a:rPr lang="en-US" dirty="0" smtClean="0"/>
              <a:t>Can Generate Packets</a:t>
            </a:r>
          </a:p>
          <a:p>
            <a:endParaRPr lang="en-US" dirty="0" smtClean="0"/>
          </a:p>
          <a:p>
            <a:endParaRPr lang="en-US" dirty="0"/>
          </a:p>
        </p:txBody>
      </p:sp>
    </p:spTree>
    <p:extLst>
      <p:ext uri="{BB962C8B-B14F-4D97-AF65-F5344CB8AC3E}">
        <p14:creationId xmlns:p14="http://schemas.microsoft.com/office/powerpoint/2010/main" val="287030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4311869"/>
              </p:ext>
            </p:extLst>
          </p:nvPr>
        </p:nvGraphicFramePr>
        <p:xfrm>
          <a:off x="457200" y="1600200"/>
          <a:ext cx="8153400" cy="4978400"/>
        </p:xfrm>
        <a:graphic>
          <a:graphicData uri="http://schemas.openxmlformats.org/drawingml/2006/table">
            <a:tbl>
              <a:tblPr firstRow="1" bandRow="1">
                <a:tableStyleId>{5C22544A-7EE6-4342-B048-85BDC9FD1C3A}</a:tableStyleId>
              </a:tblPr>
              <a:tblGrid>
                <a:gridCol w="2717800"/>
                <a:gridCol w="2818459"/>
                <a:gridCol w="2617141"/>
              </a:tblGrid>
              <a:tr h="1244600">
                <a:tc>
                  <a:txBody>
                    <a:bodyPr/>
                    <a:lstStyle/>
                    <a:p>
                      <a:pPr algn="ctr"/>
                      <a:endParaRPr lang="en-US" sz="2800" dirty="0"/>
                    </a:p>
                  </a:txBody>
                  <a:tcPr anchor="ctr"/>
                </a:tc>
                <a:tc>
                  <a:txBody>
                    <a:bodyPr/>
                    <a:lstStyle/>
                    <a:p>
                      <a:pPr algn="ctr"/>
                      <a:r>
                        <a:rPr lang="en-US" sz="2800" dirty="0" smtClean="0"/>
                        <a:t>Collision Domain</a:t>
                      </a:r>
                      <a:endParaRPr lang="en-US" sz="2800" dirty="0"/>
                    </a:p>
                  </a:txBody>
                  <a:tcPr anchor="ctr"/>
                </a:tc>
                <a:tc>
                  <a:txBody>
                    <a:bodyPr/>
                    <a:lstStyle/>
                    <a:p>
                      <a:pPr algn="ctr"/>
                      <a:r>
                        <a:rPr lang="en-US" sz="2800" dirty="0" smtClean="0"/>
                        <a:t>Broadcast Domain</a:t>
                      </a:r>
                      <a:endParaRPr lang="en-US" sz="2800" dirty="0"/>
                    </a:p>
                  </a:txBody>
                  <a:tcPr anchor="ctr"/>
                </a:tc>
              </a:tr>
              <a:tr h="1244600">
                <a:tc>
                  <a:txBody>
                    <a:bodyPr/>
                    <a:lstStyle/>
                    <a:p>
                      <a:pPr algn="ctr"/>
                      <a:r>
                        <a:rPr lang="en-US" sz="2800" dirty="0" smtClean="0"/>
                        <a:t>HUB/Repeater</a:t>
                      </a:r>
                      <a:endParaRPr lang="en-US" sz="2800" dirty="0"/>
                    </a:p>
                  </a:txBody>
                  <a:tcPr anchor="ctr"/>
                </a:tc>
                <a:tc>
                  <a:txBody>
                    <a:bodyPr/>
                    <a:lstStyle/>
                    <a:p>
                      <a:pPr algn="ctr"/>
                      <a:r>
                        <a:rPr lang="en-US" sz="2800" dirty="0" smtClean="0"/>
                        <a:t>single</a:t>
                      </a:r>
                      <a:endParaRPr lang="en-US" sz="2800" dirty="0"/>
                    </a:p>
                  </a:txBody>
                  <a:tcPr anchor="ctr"/>
                </a:tc>
                <a:tc>
                  <a:txBody>
                    <a:bodyPr/>
                    <a:lstStyle/>
                    <a:p>
                      <a:pPr algn="ctr"/>
                      <a:r>
                        <a:rPr lang="en-US" sz="2800" dirty="0" smtClean="0"/>
                        <a:t>single</a:t>
                      </a:r>
                      <a:endParaRPr lang="en-US" sz="2800" dirty="0"/>
                    </a:p>
                  </a:txBody>
                  <a:tcPr anchor="ctr"/>
                </a:tc>
              </a:tr>
              <a:tr h="1244600">
                <a:tc>
                  <a:txBody>
                    <a:bodyPr/>
                    <a:lstStyle/>
                    <a:p>
                      <a:pPr algn="ctr"/>
                      <a:r>
                        <a:rPr lang="en-US" sz="2800" dirty="0" smtClean="0"/>
                        <a:t>SWITCH/Bridge</a:t>
                      </a:r>
                      <a:endParaRPr lang="en-US" sz="2800" dirty="0"/>
                    </a:p>
                  </a:txBody>
                  <a:tcPr anchor="ctr"/>
                </a:tc>
                <a:tc>
                  <a:txBody>
                    <a:bodyPr/>
                    <a:lstStyle/>
                    <a:p>
                      <a:pPr algn="ctr"/>
                      <a:r>
                        <a:rPr lang="en-US" sz="2800" dirty="0" smtClean="0"/>
                        <a:t>Multiple</a:t>
                      </a:r>
                      <a:endParaRPr lang="en-US" sz="2800" dirty="0"/>
                    </a:p>
                  </a:txBody>
                  <a:tcPr anchor="ctr"/>
                </a:tc>
                <a:tc>
                  <a:txBody>
                    <a:bodyPr/>
                    <a:lstStyle/>
                    <a:p>
                      <a:pPr algn="ctr"/>
                      <a:r>
                        <a:rPr lang="en-US" sz="2800" dirty="0" smtClean="0"/>
                        <a:t>single</a:t>
                      </a:r>
                      <a:endParaRPr lang="en-US" sz="2800" dirty="0"/>
                    </a:p>
                  </a:txBody>
                  <a:tcPr anchor="ctr"/>
                </a:tc>
              </a:tr>
              <a:tr h="1244600">
                <a:tc>
                  <a:txBody>
                    <a:bodyPr/>
                    <a:lstStyle/>
                    <a:p>
                      <a:pPr algn="ctr"/>
                      <a:r>
                        <a:rPr lang="en-US" sz="2800" dirty="0" smtClean="0"/>
                        <a:t>ROUTER/</a:t>
                      </a:r>
                      <a:r>
                        <a:rPr lang="en-US" sz="2800" dirty="0" err="1" smtClean="0"/>
                        <a:t>Gatway</a:t>
                      </a:r>
                      <a:endParaRPr lang="en-US" sz="2800" dirty="0"/>
                    </a:p>
                  </a:txBody>
                  <a:tcPr anchor="ctr"/>
                </a:tc>
                <a:tc>
                  <a:txBody>
                    <a:bodyPr/>
                    <a:lstStyle/>
                    <a:p>
                      <a:pPr algn="ctr"/>
                      <a:r>
                        <a:rPr lang="en-US" sz="2800" dirty="0" smtClean="0"/>
                        <a:t>Multiple</a:t>
                      </a:r>
                      <a:endParaRPr lang="en-US" sz="2800" dirty="0"/>
                    </a:p>
                  </a:txBody>
                  <a:tcPr anchor="ctr"/>
                </a:tc>
                <a:tc>
                  <a:txBody>
                    <a:bodyPr/>
                    <a:lstStyle/>
                    <a:p>
                      <a:pPr algn="ctr"/>
                      <a:r>
                        <a:rPr lang="en-US" sz="2800" dirty="0" smtClean="0"/>
                        <a:t>Multiple</a:t>
                      </a:r>
                      <a:endParaRPr lang="en-US" sz="2800" dirty="0"/>
                    </a:p>
                  </a:txBody>
                  <a:tcPr anchor="ctr"/>
                </a:tc>
              </a:tr>
            </a:tbl>
          </a:graphicData>
        </a:graphic>
      </p:graphicFrame>
    </p:spTree>
    <p:extLst>
      <p:ext uri="{BB962C8B-B14F-4D97-AF65-F5344CB8AC3E}">
        <p14:creationId xmlns:p14="http://schemas.microsoft.com/office/powerpoint/2010/main" val="385547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4192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Repeater</a:t>
            </a:r>
            <a:endParaRPr lang="en-US" dirty="0"/>
          </a:p>
        </p:txBody>
      </p:sp>
      <p:sp>
        <p:nvSpPr>
          <p:cNvPr id="3" name="Content Placeholder 2"/>
          <p:cNvSpPr>
            <a:spLocks noGrp="1"/>
          </p:cNvSpPr>
          <p:nvPr>
            <p:ph idx="1"/>
          </p:nvPr>
        </p:nvSpPr>
        <p:spPr/>
        <p:txBody>
          <a:bodyPr>
            <a:normAutofit fontScale="92500"/>
          </a:bodyPr>
          <a:lstStyle/>
          <a:p>
            <a:r>
              <a:rPr lang="en-US" dirty="0"/>
              <a:t>A repeater operates at the physical </a:t>
            </a:r>
            <a:r>
              <a:rPr lang="en-US" dirty="0" smtClean="0"/>
              <a:t>layer</a:t>
            </a:r>
          </a:p>
          <a:p>
            <a:r>
              <a:rPr lang="en-US" dirty="0" smtClean="0"/>
              <a:t>Its </a:t>
            </a:r>
            <a:r>
              <a:rPr lang="en-US" dirty="0"/>
              <a:t>job is to regenerate the signal over the same network before the signal becomes too weak or corrupted so as to extend the length to which the signal can be transmitted over the same </a:t>
            </a:r>
            <a:r>
              <a:rPr lang="en-US" dirty="0" smtClean="0"/>
              <a:t>network</a:t>
            </a:r>
          </a:p>
          <a:p>
            <a:r>
              <a:rPr lang="en-US" dirty="0" smtClean="0"/>
              <a:t>When </a:t>
            </a:r>
            <a:r>
              <a:rPr lang="en-US" dirty="0"/>
              <a:t>the signal becomes weak, they copy the signal bit by bit and regenerate it at the original </a:t>
            </a:r>
            <a:r>
              <a:rPr lang="en-US" dirty="0" smtClean="0"/>
              <a:t>strength</a:t>
            </a:r>
          </a:p>
          <a:p>
            <a:r>
              <a:rPr lang="en-US" dirty="0" smtClean="0"/>
              <a:t> </a:t>
            </a:r>
            <a:r>
              <a:rPr lang="en-US" dirty="0"/>
              <a:t>It is a 2 port device</a:t>
            </a:r>
          </a:p>
        </p:txBody>
      </p:sp>
      <p:pic>
        <p:nvPicPr>
          <p:cNvPr id="4100" name="Picture 4" descr="Difference Between Repeaters, Bridges, Routers, Cables And 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181600"/>
            <a:ext cx="4419600" cy="145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610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Physical Layer </a:t>
            </a:r>
          </a:p>
          <a:p>
            <a:r>
              <a:rPr lang="en-US" dirty="0" smtClean="0"/>
              <a:t>Multiport Repeater</a:t>
            </a:r>
          </a:p>
          <a:p>
            <a:r>
              <a:rPr lang="en-US" dirty="0"/>
              <a:t>Hubs cannot filter data, so data packets are sent to all connected </a:t>
            </a:r>
            <a:r>
              <a:rPr lang="en-US" dirty="0" smtClean="0"/>
              <a:t>devices</a:t>
            </a:r>
            <a:endParaRPr lang="en-US" dirty="0"/>
          </a:p>
          <a:p>
            <a:r>
              <a:rPr lang="en-US" dirty="0" smtClean="0"/>
              <a:t>Single </a:t>
            </a:r>
            <a:r>
              <a:rPr lang="en-US" dirty="0"/>
              <a:t>c</a:t>
            </a:r>
            <a:r>
              <a:rPr lang="en-US" dirty="0" smtClean="0"/>
              <a:t>ollision domain</a:t>
            </a:r>
          </a:p>
          <a:p>
            <a:r>
              <a:rPr lang="en-US" dirty="0" smtClean="0"/>
              <a:t>Single broadcast domain</a:t>
            </a:r>
          </a:p>
          <a:p>
            <a:r>
              <a:rPr lang="en-US" dirty="0"/>
              <a:t>they do not have the intelligence to find out the best path for data packets which leads to inefficiencies and wastage</a:t>
            </a:r>
          </a:p>
        </p:txBody>
      </p:sp>
      <p:pic>
        <p:nvPicPr>
          <p:cNvPr id="3074" name="Picture 2" descr="Ethernet Hub Types | Basics and types of Hu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28600"/>
            <a:ext cx="33598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111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3058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01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Bridge</a:t>
            </a:r>
            <a:endParaRPr lang="en-US" dirty="0"/>
          </a:p>
        </p:txBody>
      </p:sp>
      <p:sp>
        <p:nvSpPr>
          <p:cNvPr id="3" name="Content Placeholder 2"/>
          <p:cNvSpPr>
            <a:spLocks noGrp="1"/>
          </p:cNvSpPr>
          <p:nvPr>
            <p:ph idx="1"/>
          </p:nvPr>
        </p:nvSpPr>
        <p:spPr>
          <a:xfrm>
            <a:off x="533400" y="1066800"/>
            <a:ext cx="8229600" cy="2971800"/>
          </a:xfrm>
        </p:spPr>
        <p:txBody>
          <a:bodyPr>
            <a:normAutofit fontScale="92500" lnSpcReduction="20000"/>
          </a:bodyPr>
          <a:lstStyle/>
          <a:p>
            <a:r>
              <a:rPr lang="en-US" dirty="0" smtClean="0"/>
              <a:t>Data link layer , Layer 2 device</a:t>
            </a:r>
          </a:p>
          <a:p>
            <a:r>
              <a:rPr lang="en-US" dirty="0" smtClean="0"/>
              <a:t>Filtering </a:t>
            </a:r>
            <a:r>
              <a:rPr lang="en-US" dirty="0"/>
              <a:t>content by reading the MAC addresses of source and </a:t>
            </a:r>
            <a:r>
              <a:rPr lang="en-US" dirty="0" smtClean="0"/>
              <a:t>destination</a:t>
            </a:r>
          </a:p>
          <a:p>
            <a:r>
              <a:rPr lang="en-US" dirty="0" smtClean="0"/>
              <a:t>It </a:t>
            </a:r>
            <a:r>
              <a:rPr lang="en-US" dirty="0"/>
              <a:t>is also used for interconnecting two LANs working on the same </a:t>
            </a:r>
            <a:r>
              <a:rPr lang="en-US" dirty="0" smtClean="0"/>
              <a:t>protocol</a:t>
            </a:r>
          </a:p>
          <a:p>
            <a:r>
              <a:rPr lang="en-US" dirty="0" smtClean="0"/>
              <a:t>It </a:t>
            </a:r>
            <a:r>
              <a:rPr lang="en-US" dirty="0"/>
              <a:t>has a single input and single output port, thus making it a 2 port </a:t>
            </a:r>
            <a:r>
              <a:rPr lang="en-US" dirty="0" smtClean="0"/>
              <a:t>device</a:t>
            </a:r>
          </a:p>
          <a:p>
            <a:endParaRPr lang="en-US" dirty="0"/>
          </a:p>
        </p:txBody>
      </p:sp>
      <p:pic>
        <p:nvPicPr>
          <p:cNvPr id="5122" name="Picture 2" descr="Network bridge expla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7162800" cy="25565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77240" y="1935360"/>
              <a:ext cx="8016480" cy="4915440"/>
            </p14:xfrm>
          </p:contentPart>
        </mc:Choice>
        <mc:Fallback xmlns="">
          <p:pic>
            <p:nvPicPr>
              <p:cNvPr id="4" name="Ink 3"/>
              <p:cNvPicPr/>
              <p:nvPr/>
            </p:nvPicPr>
            <p:blipFill>
              <a:blip r:embed="rId4"/>
              <a:stretch>
                <a:fillRect/>
              </a:stretch>
            </p:blipFill>
            <p:spPr>
              <a:xfrm>
                <a:off x="767880" y="1926000"/>
                <a:ext cx="8035200" cy="4934160"/>
              </a:xfrm>
              <a:prstGeom prst="rect">
                <a:avLst/>
              </a:prstGeom>
            </p:spPr>
          </p:pic>
        </mc:Fallback>
      </mc:AlternateContent>
    </p:spTree>
    <p:extLst>
      <p:ext uri="{BB962C8B-B14F-4D97-AF65-F5344CB8AC3E}">
        <p14:creationId xmlns:p14="http://schemas.microsoft.com/office/powerpoint/2010/main" val="4251580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Bridge</a:t>
            </a:r>
            <a:endParaRPr lang="en-US" dirty="0"/>
          </a:p>
        </p:txBody>
      </p:sp>
      <p:sp>
        <p:nvSpPr>
          <p:cNvPr id="3" name="Content Placeholder 2"/>
          <p:cNvSpPr>
            <a:spLocks noGrp="1"/>
          </p:cNvSpPr>
          <p:nvPr>
            <p:ph idx="1"/>
          </p:nvPr>
        </p:nvSpPr>
        <p:spPr/>
        <p:txBody>
          <a:bodyPr/>
          <a:lstStyle/>
          <a:p>
            <a:r>
              <a:rPr lang="en-US" dirty="0" smtClean="0"/>
              <a:t>Multiple Collision Domain</a:t>
            </a:r>
          </a:p>
          <a:p>
            <a:r>
              <a:rPr lang="en-US" dirty="0" smtClean="0"/>
              <a:t>Single Broadcast Domain</a:t>
            </a:r>
          </a:p>
          <a:p>
            <a:r>
              <a:rPr lang="en-US" dirty="0"/>
              <a:t>packets are filtered and forwarded by physical address through a </a:t>
            </a:r>
            <a:r>
              <a:rPr lang="en-US" dirty="0" smtClean="0"/>
              <a:t>Bridge</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05840" y="1181160"/>
              <a:ext cx="5159160" cy="914760"/>
            </p14:xfrm>
          </p:contentPart>
        </mc:Choice>
        <mc:Fallback xmlns="">
          <p:pic>
            <p:nvPicPr>
              <p:cNvPr id="4" name="Ink 3"/>
              <p:cNvPicPr/>
              <p:nvPr/>
            </p:nvPicPr>
            <p:blipFill>
              <a:blip r:embed="rId3"/>
              <a:stretch>
                <a:fillRect/>
              </a:stretch>
            </p:blipFill>
            <p:spPr>
              <a:xfrm>
                <a:off x="996480" y="1171800"/>
                <a:ext cx="5177880" cy="933480"/>
              </a:xfrm>
              <a:prstGeom prst="rect">
                <a:avLst/>
              </a:prstGeom>
            </p:spPr>
          </p:pic>
        </mc:Fallback>
      </mc:AlternateContent>
    </p:spTree>
    <p:extLst>
      <p:ext uri="{BB962C8B-B14F-4D97-AF65-F5344CB8AC3E}">
        <p14:creationId xmlns:p14="http://schemas.microsoft.com/office/powerpoint/2010/main" val="1774705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Switch</a:t>
            </a:r>
            <a:endParaRPr lang="en-US" dirty="0"/>
          </a:p>
        </p:txBody>
      </p:sp>
      <p:pic>
        <p:nvPicPr>
          <p:cNvPr id="6148" name="Picture 4" descr="Network switches with varying number of ethernet por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1" y="914400"/>
            <a:ext cx="8077199" cy="289559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Your Own Linux..!: NETWORK SWITCH : Purpose and Fun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114800"/>
            <a:ext cx="61722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47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Switch</a:t>
            </a:r>
            <a:endParaRPr lang="en-US" dirty="0"/>
          </a:p>
        </p:txBody>
      </p:sp>
      <p:sp>
        <p:nvSpPr>
          <p:cNvPr id="3" name="Content Placeholder 2"/>
          <p:cNvSpPr>
            <a:spLocks noGrp="1"/>
          </p:cNvSpPr>
          <p:nvPr>
            <p:ph idx="1"/>
          </p:nvPr>
        </p:nvSpPr>
        <p:spPr>
          <a:xfrm>
            <a:off x="457200" y="1066800"/>
            <a:ext cx="8229600" cy="5486400"/>
          </a:xfrm>
        </p:spPr>
        <p:txBody>
          <a:bodyPr>
            <a:normAutofit fontScale="92500" lnSpcReduction="10000"/>
          </a:bodyPr>
          <a:lstStyle/>
          <a:p>
            <a:r>
              <a:rPr lang="en-US" dirty="0" smtClean="0"/>
              <a:t>Data Link Layer, Layer 2</a:t>
            </a:r>
          </a:p>
          <a:p>
            <a:r>
              <a:rPr lang="en-US" dirty="0" smtClean="0"/>
              <a:t>Multiport Bridge</a:t>
            </a:r>
          </a:p>
          <a:p>
            <a:r>
              <a:rPr lang="en-US" dirty="0" smtClean="0"/>
              <a:t>It </a:t>
            </a:r>
            <a:r>
              <a:rPr lang="en-US" dirty="0"/>
              <a:t>is designed with a buffer.</a:t>
            </a:r>
          </a:p>
          <a:p>
            <a:r>
              <a:rPr lang="en-US" dirty="0" smtClean="0"/>
              <a:t>It </a:t>
            </a:r>
            <a:r>
              <a:rPr lang="en-US" dirty="0"/>
              <a:t>forwards data, but before doing that, it checks errors. This makes it more efficient and improves its performance, as it forwards the good and efficient packet to the correct port only, which doesn’t have errors.</a:t>
            </a:r>
          </a:p>
          <a:p>
            <a:r>
              <a:rPr lang="en-US" dirty="0"/>
              <a:t>It uses </a:t>
            </a:r>
            <a:r>
              <a:rPr lang="en-US" b="1" dirty="0"/>
              <a:t>packet switching</a:t>
            </a:r>
            <a:r>
              <a:rPr lang="en-US" dirty="0"/>
              <a:t> technique to </a:t>
            </a:r>
            <a:r>
              <a:rPr lang="en-US" b="1" dirty="0"/>
              <a:t>receive, store</a:t>
            </a:r>
            <a:r>
              <a:rPr lang="en-US" dirty="0"/>
              <a:t> and </a:t>
            </a:r>
            <a:r>
              <a:rPr lang="en-US" b="1" dirty="0"/>
              <a:t>forward data </a:t>
            </a:r>
            <a:r>
              <a:rPr lang="en-US" b="1" dirty="0" smtClean="0"/>
              <a:t>packets</a:t>
            </a:r>
          </a:p>
          <a:p>
            <a:r>
              <a:rPr lang="en-US" dirty="0"/>
              <a:t>S</a:t>
            </a:r>
            <a:r>
              <a:rPr lang="en-US" dirty="0" smtClean="0"/>
              <a:t>witch </a:t>
            </a:r>
            <a:r>
              <a:rPr lang="en-US" dirty="0"/>
              <a:t>divides the collision domain of hosts, but broadcast domain remains the same</a:t>
            </a:r>
          </a:p>
        </p:txBody>
      </p:sp>
    </p:spTree>
    <p:extLst>
      <p:ext uri="{BB962C8B-B14F-4D97-AF65-F5344CB8AC3E}">
        <p14:creationId xmlns:p14="http://schemas.microsoft.com/office/powerpoint/2010/main" val="169989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Modem</a:t>
            </a:r>
            <a:endParaRPr lang="en-US" dirty="0"/>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r>
              <a:rPr lang="en-US" dirty="0"/>
              <a:t>Modem is a device that enables a computer to send or receive data over telephone or cable </a:t>
            </a:r>
            <a:r>
              <a:rPr lang="en-US" dirty="0" smtClean="0"/>
              <a:t>lines</a:t>
            </a:r>
          </a:p>
          <a:p>
            <a:r>
              <a:rPr lang="en-US" dirty="0" smtClean="0"/>
              <a:t>The </a:t>
            </a:r>
            <a:r>
              <a:rPr lang="en-US" dirty="0"/>
              <a:t>data stored on the computer is digital whereas a telephone line or cable wire can transmit only analog </a:t>
            </a:r>
            <a:r>
              <a:rPr lang="en-US" dirty="0" smtClean="0"/>
              <a:t>data</a:t>
            </a:r>
          </a:p>
          <a:p>
            <a:r>
              <a:rPr lang="en-US" dirty="0"/>
              <a:t>The main function of the modem is to convert digital signal into analog and vice </a:t>
            </a:r>
            <a:r>
              <a:rPr lang="en-US" dirty="0" smtClean="0"/>
              <a:t>versa</a:t>
            </a:r>
          </a:p>
          <a:p>
            <a:r>
              <a:rPr lang="en-US" dirty="0"/>
              <a:t>Modem is a combination of two devices − </a:t>
            </a:r>
            <a:r>
              <a:rPr lang="en-US" b="1" dirty="0"/>
              <a:t>modulator</a:t>
            </a:r>
            <a:r>
              <a:rPr lang="en-US" dirty="0"/>
              <a:t> and </a:t>
            </a:r>
            <a:r>
              <a:rPr lang="en-US" b="1" dirty="0" smtClean="0"/>
              <a:t>demodulator</a:t>
            </a:r>
          </a:p>
          <a:p>
            <a:r>
              <a:rPr lang="en-US" dirty="0" smtClean="0"/>
              <a:t>The</a:t>
            </a:r>
            <a:r>
              <a:rPr lang="en-US" dirty="0"/>
              <a:t> </a:t>
            </a:r>
            <a:r>
              <a:rPr lang="en-US" b="1" dirty="0"/>
              <a:t>modulator</a:t>
            </a:r>
            <a:r>
              <a:rPr lang="en-US" dirty="0"/>
              <a:t> converts digital data into analog data when the data is being sent by the </a:t>
            </a:r>
            <a:r>
              <a:rPr lang="en-US" dirty="0" smtClean="0"/>
              <a:t>computer</a:t>
            </a:r>
          </a:p>
          <a:p>
            <a:r>
              <a:rPr lang="en-US" dirty="0" smtClean="0"/>
              <a:t>The</a:t>
            </a:r>
            <a:r>
              <a:rPr lang="en-US" dirty="0"/>
              <a:t> </a:t>
            </a:r>
            <a:r>
              <a:rPr lang="en-US" b="1" dirty="0"/>
              <a:t>demodulator</a:t>
            </a:r>
            <a:r>
              <a:rPr lang="en-US" dirty="0"/>
              <a:t> converts analog data signals into digital data when it is being received by the computer</a:t>
            </a:r>
          </a:p>
        </p:txBody>
      </p:sp>
    </p:spTree>
    <p:extLst>
      <p:ext uri="{BB962C8B-B14F-4D97-AF65-F5344CB8AC3E}">
        <p14:creationId xmlns:p14="http://schemas.microsoft.com/office/powerpoint/2010/main" val="3540244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343</Words>
  <Application>Microsoft Office PowerPoint</Application>
  <PresentationFormat>On-screen Show (4:3)</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Network Devices</vt:lpstr>
      <vt:lpstr>Repeater</vt:lpstr>
      <vt:lpstr>HUB</vt:lpstr>
      <vt:lpstr>PowerPoint Presentation</vt:lpstr>
      <vt:lpstr>Bridge</vt:lpstr>
      <vt:lpstr>Bridge</vt:lpstr>
      <vt:lpstr>Switch</vt:lpstr>
      <vt:lpstr>Switch</vt:lpstr>
      <vt:lpstr>Modem</vt:lpstr>
      <vt:lpstr>PowerPoint Presentation</vt:lpstr>
      <vt:lpstr>PowerPoint Presentation</vt:lpstr>
      <vt:lpstr>PowerPoint Presentation</vt:lpstr>
      <vt:lpstr>PowerPoint Presentation</vt:lpstr>
      <vt:lpstr>Router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Devices</dc:title>
  <dc:creator>Student</dc:creator>
  <cp:lastModifiedBy>Student</cp:lastModifiedBy>
  <cp:revision>13</cp:revision>
  <dcterms:created xsi:type="dcterms:W3CDTF">2006-08-16T00:00:00Z</dcterms:created>
  <dcterms:modified xsi:type="dcterms:W3CDTF">2022-04-11T07:19:36Z</dcterms:modified>
</cp:coreProperties>
</file>