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Ethernet, NAT, DHCP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2165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ivate vs. Public IP Address Classes – Life Less Ordi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
            <a:ext cx="4517571" cy="2819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P Addressing Subnetting. Addressing Domain names: “radford.edu” IP  Addresses: iii.jjj.kkk.lll, dotted decimal Example: Radford University has  a computer. - ppt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0"/>
            <a:ext cx="8403771"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12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sics On Azure – Network Address Translation (NAT) –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4582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09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tutorialspoint.com/assets/questions/media/56489/n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2296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33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Working of </a:t>
            </a:r>
            <a:r>
              <a:rPr lang="en-US" b="1" dirty="0" smtClean="0"/>
              <a:t>NAT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Usually </a:t>
            </a:r>
            <a:r>
              <a:rPr lang="en-US" dirty="0"/>
              <a:t>we used gateway router / Border devices used for NAT configuration. One of the interfaces for that device is connected to the local Area network (INSIDE) and one of the interfaces for this device connected to the outside network (OUTSIDE).</a:t>
            </a:r>
          </a:p>
          <a:p>
            <a:pPr algn="just"/>
            <a:r>
              <a:rPr lang="en-US" dirty="0"/>
              <a:t>When we have received a request from our local machine it will hit the configuration pool then that Private IP will convert it into Public IP address and vice versa.</a:t>
            </a:r>
          </a:p>
          <a:p>
            <a:endParaRPr lang="en-US" dirty="0"/>
          </a:p>
        </p:txBody>
      </p:sp>
    </p:spTree>
    <p:extLst>
      <p:ext uri="{BB962C8B-B14F-4D97-AF65-F5344CB8AC3E}">
        <p14:creationId xmlns:p14="http://schemas.microsoft.com/office/powerpoint/2010/main" val="82371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Dynamic Host Configuration </a:t>
            </a:r>
            <a:r>
              <a:rPr lang="en-US" dirty="0" smtClean="0"/>
              <a:t>Protocol</a:t>
            </a:r>
            <a:endParaRPr lang="en-US" dirty="0"/>
          </a:p>
        </p:txBody>
      </p:sp>
      <p:sp>
        <p:nvSpPr>
          <p:cNvPr id="3" name="Content Placeholder 2"/>
          <p:cNvSpPr>
            <a:spLocks noGrp="1"/>
          </p:cNvSpPr>
          <p:nvPr>
            <p:ph idx="1"/>
          </p:nvPr>
        </p:nvSpPr>
        <p:spPr>
          <a:xfrm>
            <a:off x="457200" y="990600"/>
            <a:ext cx="8229600" cy="3505200"/>
          </a:xfrm>
        </p:spPr>
        <p:txBody>
          <a:bodyPr>
            <a:normAutofit fontScale="85000" lnSpcReduction="20000"/>
          </a:bodyPr>
          <a:lstStyle/>
          <a:p>
            <a:r>
              <a:rPr lang="en-US" dirty="0"/>
              <a:t>a network management protocol used to dynamically assign an IP address to nay device, or </a:t>
            </a:r>
            <a:r>
              <a:rPr lang="en-US" dirty="0" smtClean="0"/>
              <a:t>node</a:t>
            </a:r>
          </a:p>
          <a:p>
            <a:r>
              <a:rPr lang="en-US" dirty="0"/>
              <a:t>DHCP automates and centrally manages </a:t>
            </a:r>
            <a:r>
              <a:rPr lang="en-US" dirty="0" smtClean="0"/>
              <a:t>IP configurations</a:t>
            </a:r>
          </a:p>
          <a:p>
            <a:r>
              <a:rPr lang="en-US" dirty="0"/>
              <a:t>There is no need to manually assign IP addresses to new </a:t>
            </a:r>
            <a:r>
              <a:rPr lang="en-US" dirty="0" smtClean="0"/>
              <a:t>devices</a:t>
            </a:r>
          </a:p>
          <a:p>
            <a:r>
              <a:rPr lang="en-US" dirty="0"/>
              <a:t>DHCP can be implemented on local networks as well as large enterprise </a:t>
            </a:r>
            <a:r>
              <a:rPr lang="en-US" dirty="0" smtClean="0"/>
              <a:t>networks</a:t>
            </a:r>
          </a:p>
          <a:p>
            <a:r>
              <a:rPr lang="en-US" dirty="0"/>
              <a:t>DHCP is also called RFC (Request for comments) </a:t>
            </a:r>
            <a:r>
              <a:rPr lang="en-US" dirty="0" smtClean="0"/>
              <a:t>2131</a:t>
            </a:r>
          </a:p>
          <a:p>
            <a:endParaRPr lang="en-US" dirty="0"/>
          </a:p>
        </p:txBody>
      </p:sp>
      <p:pic>
        <p:nvPicPr>
          <p:cNvPr id="2050" name="Picture 2" descr="How DHCP works Explained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43400"/>
            <a:ext cx="7239000" cy="2359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76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HCP 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79248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803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a:t>
            </a:r>
            <a:endParaRPr lang="en-US" dirty="0"/>
          </a:p>
        </p:txBody>
      </p:sp>
      <p:sp>
        <p:nvSpPr>
          <p:cNvPr id="3" name="Content Placeholder 2"/>
          <p:cNvSpPr>
            <a:spLocks noGrp="1"/>
          </p:cNvSpPr>
          <p:nvPr>
            <p:ph idx="1"/>
          </p:nvPr>
        </p:nvSpPr>
        <p:spPr/>
        <p:txBody>
          <a:bodyPr>
            <a:normAutofit fontScale="92500"/>
          </a:bodyPr>
          <a:lstStyle/>
          <a:p>
            <a:r>
              <a:rPr lang="en-US" dirty="0"/>
              <a:t>DHCP manages the provision of all the nodes or devices added or dropped from the network.</a:t>
            </a:r>
          </a:p>
          <a:p>
            <a:r>
              <a:rPr lang="en-US" dirty="0"/>
              <a:t>DHCP maintains the unique IP address of the host using a DHCP server.</a:t>
            </a:r>
          </a:p>
          <a:p>
            <a:r>
              <a:rPr lang="en-US" dirty="0"/>
              <a:t>It sends a request to the DHCP server whenever a client/node/device, which is configured to work with DHCP, connects to a network. The server acknowledges by providing an IP address to the client/node/device.</a:t>
            </a:r>
          </a:p>
          <a:p>
            <a:endParaRPr lang="en-US" dirty="0"/>
          </a:p>
        </p:txBody>
      </p:sp>
    </p:spTree>
    <p:extLst>
      <p:ext uri="{BB962C8B-B14F-4D97-AF65-F5344CB8AC3E}">
        <p14:creationId xmlns:p14="http://schemas.microsoft.com/office/powerpoint/2010/main" val="2854356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400800"/>
          </a:xfrm>
        </p:spPr>
        <p:txBody>
          <a:bodyPr>
            <a:normAutofit lnSpcReduction="10000"/>
          </a:bodyPr>
          <a:lstStyle/>
          <a:p>
            <a:r>
              <a:rPr lang="en-US" dirty="0"/>
              <a:t>DHCP runs at the application layer of the TCP/IP protocol stack to dynamically assign IP addresses to DHCP clients/nodes </a:t>
            </a:r>
            <a:endParaRPr lang="en-US" dirty="0" smtClean="0"/>
          </a:p>
          <a:p>
            <a:r>
              <a:rPr lang="en-US" dirty="0" smtClean="0"/>
              <a:t>Allocate </a:t>
            </a:r>
            <a:r>
              <a:rPr lang="en-US" dirty="0"/>
              <a:t>TCP/IP configuration information to the DHCP </a:t>
            </a:r>
            <a:r>
              <a:rPr lang="en-US" dirty="0" smtClean="0"/>
              <a:t>clients</a:t>
            </a:r>
          </a:p>
          <a:p>
            <a:r>
              <a:rPr lang="en-US" dirty="0" smtClean="0"/>
              <a:t>Information </a:t>
            </a:r>
            <a:r>
              <a:rPr lang="en-US" dirty="0"/>
              <a:t>includes subnet mask information, default gateway, IP addresses and domain name system </a:t>
            </a:r>
            <a:r>
              <a:rPr lang="en-US" dirty="0" smtClean="0"/>
              <a:t>addresses</a:t>
            </a:r>
          </a:p>
          <a:p>
            <a:r>
              <a:rPr lang="en-US" dirty="0"/>
              <a:t>DHCP is based on client-server protocol in which servers manage a pool of unique IP addresses, as well as information about client configuration parameters, and assign addresses</a:t>
            </a:r>
            <a:endParaRPr lang="en-US" dirty="0"/>
          </a:p>
        </p:txBody>
      </p:sp>
    </p:spTree>
    <p:extLst>
      <p:ext uri="{BB962C8B-B14F-4D97-AF65-F5344CB8AC3E}">
        <p14:creationId xmlns:p14="http://schemas.microsoft.com/office/powerpoint/2010/main" val="142125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The DHCP lease </a:t>
            </a:r>
            <a:r>
              <a:rPr lang="en-US" dirty="0" smtClean="0"/>
              <a:t>process</a:t>
            </a:r>
            <a:endParaRPr lang="en-US" dirty="0"/>
          </a:p>
        </p:txBody>
      </p:sp>
      <p:sp>
        <p:nvSpPr>
          <p:cNvPr id="3" name="Content Placeholder 2"/>
          <p:cNvSpPr>
            <a:spLocks noGrp="1"/>
          </p:cNvSpPr>
          <p:nvPr>
            <p:ph idx="1"/>
          </p:nvPr>
        </p:nvSpPr>
        <p:spPr>
          <a:xfrm>
            <a:off x="381000" y="990600"/>
            <a:ext cx="8229600" cy="5638800"/>
          </a:xfrm>
        </p:spPr>
        <p:txBody>
          <a:bodyPr>
            <a:normAutofit lnSpcReduction="10000"/>
          </a:bodyPr>
          <a:lstStyle/>
          <a:p>
            <a:r>
              <a:rPr lang="en-US" dirty="0"/>
              <a:t>DHCP clients request an IP address. Typically, client broadcasts a query for this </a:t>
            </a:r>
            <a:r>
              <a:rPr lang="en-US" dirty="0" smtClean="0"/>
              <a:t>information</a:t>
            </a:r>
          </a:p>
          <a:p>
            <a:r>
              <a:rPr lang="en-US" dirty="0"/>
              <a:t>DHCP server responds to the client request by providing IP </a:t>
            </a:r>
            <a:r>
              <a:rPr lang="en-US" dirty="0" smtClean="0"/>
              <a:t>address </a:t>
            </a:r>
            <a:r>
              <a:rPr lang="en-US" dirty="0"/>
              <a:t>and other configuration </a:t>
            </a:r>
            <a:r>
              <a:rPr lang="en-US" dirty="0" smtClean="0"/>
              <a:t>information</a:t>
            </a:r>
          </a:p>
          <a:p>
            <a:r>
              <a:rPr lang="en-US" dirty="0"/>
              <a:t>This configuration information also includes time period, called a lease, for which the allocation is </a:t>
            </a:r>
            <a:r>
              <a:rPr lang="en-US" dirty="0" smtClean="0"/>
              <a:t>valid</a:t>
            </a:r>
          </a:p>
          <a:p>
            <a:r>
              <a:rPr lang="en-US" dirty="0"/>
              <a:t>When refreshing </a:t>
            </a:r>
            <a:r>
              <a:rPr lang="en-US" dirty="0" smtClean="0"/>
              <a:t>configuration, </a:t>
            </a:r>
            <a:r>
              <a:rPr lang="en-US" dirty="0"/>
              <a:t>a DHCP clients request the same parameters, but the DHCP server may assign a new IP </a:t>
            </a:r>
            <a:r>
              <a:rPr lang="en-US" dirty="0" smtClean="0"/>
              <a:t>address</a:t>
            </a:r>
            <a:endParaRPr lang="en-US" dirty="0"/>
          </a:p>
        </p:txBody>
      </p:sp>
    </p:spTree>
    <p:extLst>
      <p:ext uri="{BB962C8B-B14F-4D97-AF65-F5344CB8AC3E}">
        <p14:creationId xmlns:p14="http://schemas.microsoft.com/office/powerpoint/2010/main" val="283263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a:t>
            </a:r>
            <a:r>
              <a:rPr lang="en-US" dirty="0" smtClean="0"/>
              <a:t>DHCP</a:t>
            </a:r>
            <a:endParaRPr lang="en-US" dirty="0"/>
          </a:p>
        </p:txBody>
      </p:sp>
      <p:sp>
        <p:nvSpPr>
          <p:cNvPr id="3" name="Content Placeholder 2"/>
          <p:cNvSpPr>
            <a:spLocks noGrp="1"/>
          </p:cNvSpPr>
          <p:nvPr>
            <p:ph idx="1"/>
          </p:nvPr>
        </p:nvSpPr>
        <p:spPr/>
        <p:txBody>
          <a:bodyPr/>
          <a:lstStyle/>
          <a:p>
            <a:r>
              <a:rPr lang="en-US" b="1" dirty="0"/>
              <a:t>Centralized administration of IP </a:t>
            </a:r>
            <a:r>
              <a:rPr lang="en-US" b="1" dirty="0" smtClean="0"/>
              <a:t>configuration</a:t>
            </a:r>
          </a:p>
          <a:p>
            <a:r>
              <a:rPr lang="en-US" b="1" dirty="0"/>
              <a:t>Dynamic host </a:t>
            </a:r>
            <a:r>
              <a:rPr lang="en-US" b="1" dirty="0" smtClean="0"/>
              <a:t>configuration</a:t>
            </a:r>
          </a:p>
          <a:p>
            <a:r>
              <a:rPr lang="en-US" b="1" dirty="0"/>
              <a:t>Seamless IP host </a:t>
            </a:r>
            <a:r>
              <a:rPr lang="en-US" b="1" dirty="0" smtClean="0"/>
              <a:t>configuration</a:t>
            </a:r>
          </a:p>
          <a:p>
            <a:r>
              <a:rPr lang="en-US" b="1" dirty="0"/>
              <a:t>Flexibility and scalability</a:t>
            </a:r>
            <a:endParaRPr lang="en-US" dirty="0"/>
          </a:p>
        </p:txBody>
      </p:sp>
    </p:spTree>
    <p:extLst>
      <p:ext uri="{BB962C8B-B14F-4D97-AF65-F5344CB8AC3E}">
        <p14:creationId xmlns:p14="http://schemas.microsoft.com/office/powerpoint/2010/main" val="232863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Ethernet</a:t>
            </a:r>
            <a:endParaRPr lang="en-US" dirty="0"/>
          </a:p>
        </p:txBody>
      </p:sp>
      <p:sp>
        <p:nvSpPr>
          <p:cNvPr id="3" name="Content Placeholder 2"/>
          <p:cNvSpPr>
            <a:spLocks noGrp="1"/>
          </p:cNvSpPr>
          <p:nvPr>
            <p:ph idx="1"/>
          </p:nvPr>
        </p:nvSpPr>
        <p:spPr>
          <a:xfrm>
            <a:off x="457200" y="1143000"/>
            <a:ext cx="8229600" cy="5410200"/>
          </a:xfrm>
        </p:spPr>
        <p:txBody>
          <a:bodyPr>
            <a:normAutofit fontScale="85000" lnSpcReduction="20000"/>
          </a:bodyPr>
          <a:lstStyle/>
          <a:p>
            <a:r>
              <a:rPr lang="en-US" dirty="0"/>
              <a:t>Ethernet is the technology that is commonly used in wired local area networks (LANs</a:t>
            </a:r>
            <a:r>
              <a:rPr lang="en-US" dirty="0" smtClean="0"/>
              <a:t>)</a:t>
            </a:r>
          </a:p>
          <a:p>
            <a:r>
              <a:rPr lang="en-US" dirty="0"/>
              <a:t>Ethernet is a network protocol that controls how data is transmitted over a LAN and is referred to as the IEEE 802.3 </a:t>
            </a:r>
            <a:r>
              <a:rPr lang="en-US" dirty="0" smtClean="0"/>
              <a:t>protocol</a:t>
            </a:r>
          </a:p>
          <a:p>
            <a:r>
              <a:rPr lang="en-US" dirty="0"/>
              <a:t>The Ethernet standard was first developed by the </a:t>
            </a:r>
            <a:r>
              <a:rPr lang="en-US" b="1" dirty="0"/>
              <a:t>Xerox Corporation</a:t>
            </a:r>
            <a:r>
              <a:rPr lang="en-US" dirty="0"/>
              <a:t> </a:t>
            </a:r>
            <a:r>
              <a:rPr lang="en-US" dirty="0" smtClean="0"/>
              <a:t>in </a:t>
            </a:r>
            <a:r>
              <a:rPr lang="en-US" dirty="0"/>
              <a:t>the </a:t>
            </a:r>
            <a:r>
              <a:rPr lang="en-US" dirty="0" smtClean="0"/>
              <a:t>1970, </a:t>
            </a:r>
            <a:r>
              <a:rPr lang="en-US" dirty="0"/>
              <a:t>Using a Carrier Sense Multiple Access / Collision Detect (CSMA/CD) protocol to allow multiple </a:t>
            </a:r>
            <a:r>
              <a:rPr lang="en-US" dirty="0" smtClean="0"/>
              <a:t>users share medium</a:t>
            </a:r>
          </a:p>
          <a:p>
            <a:r>
              <a:rPr lang="en-US" dirty="0" smtClean="0"/>
              <a:t>Ethernet </a:t>
            </a:r>
            <a:r>
              <a:rPr lang="en-US" dirty="0"/>
              <a:t>describes how network devices format and transmit data so other devices on the same LAN </a:t>
            </a:r>
            <a:r>
              <a:rPr lang="en-US" dirty="0" smtClean="0"/>
              <a:t>can </a:t>
            </a:r>
            <a:r>
              <a:rPr lang="en-US" dirty="0"/>
              <a:t>recognize, receive and process the information. </a:t>
            </a:r>
            <a:endParaRPr lang="en-US" dirty="0" smtClean="0"/>
          </a:p>
          <a:p>
            <a:r>
              <a:rPr lang="en-US" dirty="0" smtClean="0"/>
              <a:t>An </a:t>
            </a:r>
            <a:r>
              <a:rPr lang="en-US" dirty="0"/>
              <a:t>Ethernet cable is the physical, encased wiring over which the data </a:t>
            </a:r>
            <a:r>
              <a:rPr lang="en-US" dirty="0" smtClean="0"/>
              <a:t>travels</a:t>
            </a:r>
            <a:endParaRPr lang="en-US" dirty="0"/>
          </a:p>
        </p:txBody>
      </p:sp>
    </p:spTree>
    <p:extLst>
      <p:ext uri="{BB962C8B-B14F-4D97-AF65-F5344CB8AC3E}">
        <p14:creationId xmlns:p14="http://schemas.microsoft.com/office/powerpoint/2010/main" val="251502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Ethernet</a:t>
            </a:r>
            <a:endParaRPr lang="en-US" dirty="0"/>
          </a:p>
        </p:txBody>
      </p:sp>
      <p:sp>
        <p:nvSpPr>
          <p:cNvPr id="3" name="Content Placeholder 2"/>
          <p:cNvSpPr>
            <a:spLocks noGrp="1"/>
          </p:cNvSpPr>
          <p:nvPr>
            <p:ph idx="1"/>
          </p:nvPr>
        </p:nvSpPr>
        <p:spPr>
          <a:xfrm>
            <a:off x="457200" y="990600"/>
            <a:ext cx="8229600" cy="5486400"/>
          </a:xfrm>
        </p:spPr>
        <p:txBody>
          <a:bodyPr>
            <a:normAutofit fontScale="85000" lnSpcReduction="20000"/>
          </a:bodyPr>
          <a:lstStyle/>
          <a:p>
            <a:r>
              <a:rPr lang="en-US" dirty="0"/>
              <a:t>Ethernet's original 10 megabits per second throughput increased tenfold to 100 Mbps in the </a:t>
            </a:r>
            <a:r>
              <a:rPr lang="en-US" dirty="0" smtClean="0"/>
              <a:t>mid-1990s</a:t>
            </a:r>
          </a:p>
          <a:p>
            <a:r>
              <a:rPr lang="en-US" dirty="0" smtClean="0"/>
              <a:t>Working:</a:t>
            </a:r>
          </a:p>
          <a:p>
            <a:r>
              <a:rPr lang="en-US" dirty="0"/>
              <a:t>When a machine on the network wants to send data to another, it senses the carrier, which is the main wire connecting the </a:t>
            </a:r>
            <a:r>
              <a:rPr lang="en-US" dirty="0" smtClean="0"/>
              <a:t>devices</a:t>
            </a:r>
          </a:p>
          <a:p>
            <a:r>
              <a:rPr lang="en-US" dirty="0" smtClean="0"/>
              <a:t>If </a:t>
            </a:r>
            <a:r>
              <a:rPr lang="en-US" dirty="0"/>
              <a:t>it is free, meaning no one is sending anything, it sends the data packet on the network, and the other devices check the packet to see whether they are the </a:t>
            </a:r>
            <a:r>
              <a:rPr lang="en-US" dirty="0" smtClean="0"/>
              <a:t>recipient</a:t>
            </a:r>
          </a:p>
          <a:p>
            <a:r>
              <a:rPr lang="en-US" dirty="0" smtClean="0"/>
              <a:t>The </a:t>
            </a:r>
            <a:r>
              <a:rPr lang="en-US" dirty="0"/>
              <a:t>recipient consumes the </a:t>
            </a:r>
            <a:r>
              <a:rPr lang="en-US" dirty="0" smtClean="0"/>
              <a:t>packet</a:t>
            </a:r>
          </a:p>
          <a:p>
            <a:r>
              <a:rPr lang="en-US" dirty="0" smtClean="0"/>
              <a:t>If </a:t>
            </a:r>
            <a:r>
              <a:rPr lang="en-US" dirty="0"/>
              <a:t>there is a packet on the highway, the device that wants to send holds back for some thousandths of a second to try again until it can </a:t>
            </a:r>
            <a:r>
              <a:rPr lang="en-US" dirty="0" smtClean="0"/>
              <a:t>send</a:t>
            </a:r>
          </a:p>
          <a:p>
            <a:endParaRPr lang="en-US" dirty="0"/>
          </a:p>
        </p:txBody>
      </p:sp>
    </p:spTree>
    <p:extLst>
      <p:ext uri="{BB962C8B-B14F-4D97-AF65-F5344CB8AC3E}">
        <p14:creationId xmlns:p14="http://schemas.microsoft.com/office/powerpoint/2010/main" val="333238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What You Need in an Ethernet </a:t>
            </a:r>
            <a:r>
              <a:rPr lang="en-US" dirty="0" smtClean="0"/>
              <a:t>LAN</a:t>
            </a:r>
            <a:endParaRPr lang="en-US" dirty="0"/>
          </a:p>
        </p:txBody>
      </p:sp>
      <p:sp>
        <p:nvSpPr>
          <p:cNvPr id="3" name="Content Placeholder 2"/>
          <p:cNvSpPr>
            <a:spLocks noGrp="1"/>
          </p:cNvSpPr>
          <p:nvPr>
            <p:ph idx="1"/>
          </p:nvPr>
        </p:nvSpPr>
        <p:spPr>
          <a:xfrm>
            <a:off x="457200" y="914400"/>
            <a:ext cx="8229600" cy="5638800"/>
          </a:xfrm>
        </p:spPr>
        <p:txBody>
          <a:bodyPr>
            <a:normAutofit/>
          </a:bodyPr>
          <a:lstStyle/>
          <a:p>
            <a:r>
              <a:rPr lang="en-US" b="1" dirty="0"/>
              <a:t>Computers and devices to </a:t>
            </a:r>
            <a:r>
              <a:rPr lang="en-US" b="1" dirty="0" smtClean="0"/>
              <a:t>connect</a:t>
            </a:r>
          </a:p>
          <a:p>
            <a:r>
              <a:rPr lang="en-US" b="1" dirty="0"/>
              <a:t>Network interface cards in the </a:t>
            </a:r>
            <a:r>
              <a:rPr lang="en-US" b="1" dirty="0" smtClean="0"/>
              <a:t>devices</a:t>
            </a:r>
          </a:p>
          <a:p>
            <a:r>
              <a:rPr lang="en-US" b="1" dirty="0"/>
              <a:t>A router, hub, switch, or gateway to connect </a:t>
            </a:r>
            <a:r>
              <a:rPr lang="en-US" b="1" dirty="0" smtClean="0"/>
              <a:t>devices</a:t>
            </a:r>
          </a:p>
          <a:p>
            <a:r>
              <a:rPr lang="en-US" b="1" dirty="0"/>
              <a:t>Cables</a:t>
            </a:r>
            <a:r>
              <a:rPr lang="en-US" dirty="0"/>
              <a:t>: UTP (Unshielded Twisted Pair</a:t>
            </a:r>
            <a:r>
              <a:rPr lang="en-US" dirty="0" smtClean="0"/>
              <a:t>)</a:t>
            </a:r>
          </a:p>
          <a:p>
            <a:r>
              <a:rPr lang="en-US" dirty="0"/>
              <a:t>relatively low </a:t>
            </a:r>
            <a:r>
              <a:rPr lang="en-US" dirty="0" smtClean="0"/>
              <a:t>cost, generally </a:t>
            </a:r>
            <a:r>
              <a:rPr lang="en-US" dirty="0"/>
              <a:t>resistant to </a:t>
            </a:r>
            <a:r>
              <a:rPr lang="en-US" dirty="0" smtClean="0"/>
              <a:t>noise</a:t>
            </a:r>
            <a:endParaRPr lang="en-US" dirty="0"/>
          </a:p>
          <a:p>
            <a:r>
              <a:rPr lang="en-US" dirty="0"/>
              <a:t>good data transfer </a:t>
            </a:r>
            <a:r>
              <a:rPr lang="en-US" dirty="0" smtClean="0"/>
              <a:t>quality, speed, reliability</a:t>
            </a:r>
          </a:p>
          <a:p>
            <a:r>
              <a:rPr lang="en-US" dirty="0"/>
              <a:t>intended for smaller, shorter distance </a:t>
            </a:r>
            <a:r>
              <a:rPr lang="en-US" dirty="0" smtClean="0"/>
              <a:t>networks, </a:t>
            </a:r>
            <a:r>
              <a:rPr lang="en-US" dirty="0"/>
              <a:t>limited </a:t>
            </a:r>
            <a:r>
              <a:rPr lang="en-US" dirty="0" smtClean="0"/>
              <a:t>mobility, </a:t>
            </a:r>
            <a:r>
              <a:rPr lang="en-US" dirty="0"/>
              <a:t>speeds decrease with increased traffic</a:t>
            </a:r>
          </a:p>
          <a:p>
            <a:endParaRPr lang="en-US" dirty="0"/>
          </a:p>
        </p:txBody>
      </p:sp>
    </p:spTree>
    <p:extLst>
      <p:ext uri="{BB962C8B-B14F-4D97-AF65-F5344CB8AC3E}">
        <p14:creationId xmlns:p14="http://schemas.microsoft.com/office/powerpoint/2010/main" val="8620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IEEE 802.3</a:t>
            </a:r>
          </a:p>
        </p:txBody>
      </p:sp>
      <p:sp>
        <p:nvSpPr>
          <p:cNvPr id="3" name="Content Placeholder 2"/>
          <p:cNvSpPr>
            <a:spLocks noGrp="1"/>
          </p:cNvSpPr>
          <p:nvPr>
            <p:ph idx="1"/>
          </p:nvPr>
        </p:nvSpPr>
        <p:spPr>
          <a:xfrm>
            <a:off x="457200" y="990600"/>
            <a:ext cx="8229600" cy="5486400"/>
          </a:xfrm>
        </p:spPr>
        <p:txBody>
          <a:bodyPr/>
          <a:lstStyle/>
          <a:p>
            <a:r>
              <a:rPr lang="en-US" dirty="0"/>
              <a:t>IEEE 802.3 is a set of standards and protocols that define Ethernet-based </a:t>
            </a:r>
            <a:r>
              <a:rPr lang="en-US" dirty="0" smtClean="0"/>
              <a:t>networks</a:t>
            </a:r>
          </a:p>
          <a:p>
            <a:r>
              <a:rPr lang="en-US" dirty="0"/>
              <a:t>IEEE 802.3 defines the physical layer and the medium access control (MAC) sub-layer of the data link layer for wired </a:t>
            </a:r>
            <a:r>
              <a:rPr lang="en-US" dirty="0" smtClean="0"/>
              <a:t>Ethernet</a:t>
            </a:r>
          </a:p>
          <a:p>
            <a:endParaRPr lang="en-US" dirty="0"/>
          </a:p>
        </p:txBody>
      </p:sp>
      <p:pic>
        <p:nvPicPr>
          <p:cNvPr id="1026" name="Picture 2" descr="https://www.tutorialspoint.com/assets/questions/media/23566/ieee_8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614" y="3505200"/>
            <a:ext cx="78486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9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b="1" dirty="0"/>
              <a:t>Ethernet version numbering</a:t>
            </a:r>
          </a:p>
          <a:p>
            <a:r>
              <a:rPr lang="en-US" dirty="0"/>
              <a:t>The first number (typically one of 10, 100, or 1000) indicates the transmission speed in megabits per </a:t>
            </a:r>
            <a:r>
              <a:rPr lang="en-US" dirty="0" smtClean="0"/>
              <a:t>second</a:t>
            </a:r>
          </a:p>
          <a:p>
            <a:r>
              <a:rPr lang="en-US" dirty="0"/>
              <a:t>The second term indicates transmission type: BASE = baseband; BROAD = broadband.</a:t>
            </a:r>
          </a:p>
          <a:p>
            <a:r>
              <a:rPr lang="en-US" dirty="0"/>
              <a:t>The last number indicates segment length. A 5 means a </a:t>
            </a:r>
            <a:r>
              <a:rPr lang="en-US" dirty="0" smtClean="0"/>
              <a:t>500-meter (</a:t>
            </a:r>
            <a:r>
              <a:rPr lang="en-US" dirty="0"/>
              <a:t>10BASE-5</a:t>
            </a:r>
            <a:r>
              <a:rPr lang="en-US" dirty="0" smtClean="0"/>
              <a:t>)</a:t>
            </a:r>
          </a:p>
          <a:p>
            <a:r>
              <a:rPr lang="en-US" dirty="0" smtClean="0"/>
              <a:t>Recent </a:t>
            </a:r>
            <a:r>
              <a:rPr lang="en-US" dirty="0"/>
              <a:t>versions of the IEEE 802.3 standard, letters replace </a:t>
            </a:r>
            <a:r>
              <a:rPr lang="en-US" dirty="0" smtClean="0"/>
              <a:t>numbers (10BASE-T)</a:t>
            </a:r>
          </a:p>
          <a:p>
            <a:r>
              <a:rPr lang="en-US" dirty="0" smtClean="0"/>
              <a:t>IEEE - </a:t>
            </a:r>
            <a:r>
              <a:rPr lang="en-US" b="1" dirty="0"/>
              <a:t>Institute of Electrical and Electronics Engineers</a:t>
            </a:r>
            <a:endParaRPr lang="en-US" dirty="0" smtClean="0"/>
          </a:p>
        </p:txBody>
      </p:sp>
    </p:spTree>
    <p:extLst>
      <p:ext uri="{BB962C8B-B14F-4D97-AF65-F5344CB8AC3E}">
        <p14:creationId xmlns:p14="http://schemas.microsoft.com/office/powerpoint/2010/main" val="1923304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10000"/>
          </a:bodyPr>
          <a:lstStyle/>
          <a:p>
            <a:r>
              <a:rPr lang="en-US" b="1" dirty="0"/>
              <a:t>IEEE 802.3</a:t>
            </a:r>
            <a:r>
              <a:rPr lang="en-US" dirty="0"/>
              <a:t>: </a:t>
            </a:r>
            <a:r>
              <a:rPr lang="en-US" dirty="0" smtClean="0"/>
              <a:t>original </a:t>
            </a:r>
            <a:r>
              <a:rPr lang="en-US" dirty="0"/>
              <a:t>standard </a:t>
            </a:r>
            <a:r>
              <a:rPr lang="en-US" dirty="0" smtClean="0"/>
              <a:t>10BASE-5</a:t>
            </a:r>
            <a:endParaRPr lang="en-US" dirty="0"/>
          </a:p>
          <a:p>
            <a:pPr lvl="2"/>
            <a:r>
              <a:rPr lang="en-US" dirty="0" smtClean="0"/>
              <a:t> </a:t>
            </a:r>
            <a:r>
              <a:rPr lang="en-US" dirty="0"/>
              <a:t>It used a thick single coaxial cable into which a connection can be tapped by drilling into the cable to the </a:t>
            </a:r>
            <a:r>
              <a:rPr lang="en-US" dirty="0" smtClean="0"/>
              <a:t>core</a:t>
            </a:r>
          </a:p>
          <a:p>
            <a:pPr lvl="2"/>
            <a:r>
              <a:rPr lang="en-US" dirty="0" smtClean="0"/>
              <a:t> </a:t>
            </a:r>
            <a:r>
              <a:rPr lang="en-US" dirty="0"/>
              <a:t>Here, 10 is the maximum throughput, i.e. 10 </a:t>
            </a:r>
            <a:r>
              <a:rPr lang="en-US" dirty="0" smtClean="0"/>
              <a:t>Mbps</a:t>
            </a:r>
          </a:p>
          <a:p>
            <a:pPr lvl="2"/>
            <a:r>
              <a:rPr lang="en-US" dirty="0" smtClean="0"/>
              <a:t>BASE </a:t>
            </a:r>
            <a:r>
              <a:rPr lang="en-US" dirty="0"/>
              <a:t>denoted use of baseband </a:t>
            </a:r>
            <a:r>
              <a:rPr lang="en-US" dirty="0" smtClean="0"/>
              <a:t>transmission</a:t>
            </a:r>
          </a:p>
          <a:p>
            <a:pPr lvl="2"/>
            <a:r>
              <a:rPr lang="en-US" dirty="0" smtClean="0"/>
              <a:t>5 </a:t>
            </a:r>
            <a:r>
              <a:rPr lang="en-US" dirty="0"/>
              <a:t>refers to the maximum segment length of </a:t>
            </a:r>
            <a:r>
              <a:rPr lang="en-US" dirty="0" smtClean="0"/>
              <a:t>500m</a:t>
            </a:r>
          </a:p>
          <a:p>
            <a:r>
              <a:rPr lang="en-US" b="1" dirty="0"/>
              <a:t>IEEE 802.3a</a:t>
            </a:r>
            <a:r>
              <a:rPr lang="en-US" dirty="0"/>
              <a:t>: </a:t>
            </a:r>
            <a:r>
              <a:rPr lang="en-US" dirty="0" smtClean="0"/>
              <a:t>standard </a:t>
            </a:r>
            <a:r>
              <a:rPr lang="en-US" dirty="0"/>
              <a:t>for thin coax </a:t>
            </a:r>
            <a:r>
              <a:rPr lang="en-US" dirty="0" smtClean="0"/>
              <a:t>- 10BASE-2</a:t>
            </a:r>
          </a:p>
          <a:p>
            <a:pPr lvl="2"/>
            <a:r>
              <a:rPr lang="en-US" dirty="0"/>
              <a:t>T</a:t>
            </a:r>
            <a:r>
              <a:rPr lang="en-US" dirty="0" smtClean="0"/>
              <a:t>hinner </a:t>
            </a:r>
            <a:r>
              <a:rPr lang="en-US" dirty="0"/>
              <a:t>variety where the segments of coaxial cables are connected by BNC </a:t>
            </a:r>
            <a:r>
              <a:rPr lang="en-US" dirty="0" smtClean="0"/>
              <a:t>connectors</a:t>
            </a:r>
          </a:p>
          <a:p>
            <a:pPr lvl="2"/>
            <a:r>
              <a:rPr lang="en-US" dirty="0" smtClean="0"/>
              <a:t>The </a:t>
            </a:r>
            <a:r>
              <a:rPr lang="en-US" dirty="0"/>
              <a:t>2 refers to the maximum segment length of about 200m (185m to be precise</a:t>
            </a:r>
            <a:r>
              <a:rPr lang="en-US" dirty="0" smtClean="0"/>
              <a:t>)</a:t>
            </a:r>
          </a:p>
          <a:p>
            <a:r>
              <a:rPr lang="en-US" b="1" dirty="0"/>
              <a:t>IEEE 802.3i</a:t>
            </a:r>
            <a:r>
              <a:rPr lang="en-US" dirty="0"/>
              <a:t>: </a:t>
            </a:r>
            <a:r>
              <a:rPr lang="en-US" dirty="0" smtClean="0"/>
              <a:t>Standard </a:t>
            </a:r>
            <a:r>
              <a:rPr lang="en-US" dirty="0"/>
              <a:t>for twisted pair </a:t>
            </a:r>
            <a:r>
              <a:rPr lang="en-US" dirty="0" smtClean="0"/>
              <a:t>10BASE-T</a:t>
            </a:r>
          </a:p>
          <a:p>
            <a:pPr lvl="2"/>
            <a:r>
              <a:rPr lang="en-US" dirty="0" smtClean="0"/>
              <a:t>Uses </a:t>
            </a:r>
            <a:r>
              <a:rPr lang="en-US" dirty="0"/>
              <a:t>unshielded twisted pair (UTP) copper wires as physical layer </a:t>
            </a:r>
            <a:r>
              <a:rPr lang="en-US" dirty="0" smtClean="0"/>
              <a:t>medium</a:t>
            </a:r>
          </a:p>
          <a:p>
            <a:pPr lvl="2"/>
            <a:r>
              <a:rPr lang="en-US" dirty="0" smtClean="0"/>
              <a:t>The </a:t>
            </a:r>
            <a:r>
              <a:rPr lang="en-US" dirty="0"/>
              <a:t>further variations were given by IEEE 802.3u for 100BASE-TX, 100BASE-T4 and 100BASE-FX</a:t>
            </a:r>
            <a:r>
              <a:rPr lang="en-US" dirty="0" smtClean="0"/>
              <a:t>.</a:t>
            </a:r>
          </a:p>
          <a:p>
            <a:r>
              <a:rPr lang="en-US" b="1" dirty="0"/>
              <a:t>IEEE </a:t>
            </a:r>
            <a:r>
              <a:rPr lang="en-US" b="1" dirty="0" smtClean="0"/>
              <a:t>802.3j</a:t>
            </a:r>
            <a:r>
              <a:rPr lang="en-US" dirty="0" smtClean="0"/>
              <a:t>: Standard </a:t>
            </a:r>
            <a:r>
              <a:rPr lang="en-US" dirty="0"/>
              <a:t>for Ethernet over Fiber </a:t>
            </a:r>
            <a:r>
              <a:rPr lang="en-US" dirty="0" smtClean="0"/>
              <a:t>10BASE-F </a:t>
            </a:r>
          </a:p>
          <a:p>
            <a:pPr lvl="2"/>
            <a:r>
              <a:rPr lang="en-US" dirty="0" smtClean="0"/>
              <a:t>fiber </a:t>
            </a:r>
            <a:r>
              <a:rPr lang="en-US" dirty="0"/>
              <a:t>optic cables as medium of transmission.</a:t>
            </a:r>
          </a:p>
          <a:p>
            <a:endParaRPr lang="en-US" dirty="0"/>
          </a:p>
          <a:p>
            <a:endParaRPr lang="en-US" dirty="0"/>
          </a:p>
          <a:p>
            <a:endParaRPr lang="en-US" dirty="0"/>
          </a:p>
        </p:txBody>
      </p:sp>
    </p:spTree>
    <p:extLst>
      <p:ext uri="{BB962C8B-B14F-4D97-AF65-F5344CB8AC3E}">
        <p14:creationId xmlns:p14="http://schemas.microsoft.com/office/powerpoint/2010/main" val="142878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802.3u – 1995, 100Base-T, Fast Ethernet</a:t>
            </a:r>
          </a:p>
          <a:p>
            <a:r>
              <a:rPr lang="en-US" dirty="0" smtClean="0"/>
              <a:t>802.3x - </a:t>
            </a:r>
            <a:r>
              <a:rPr lang="en-US" dirty="0"/>
              <a:t>	</a:t>
            </a:r>
            <a:r>
              <a:rPr lang="en-US" dirty="0" smtClean="0"/>
              <a:t>1997, Full </a:t>
            </a:r>
            <a:r>
              <a:rPr lang="en-US" dirty="0"/>
              <a:t>duplex</a:t>
            </a:r>
          </a:p>
          <a:p>
            <a:r>
              <a:rPr lang="en-US" dirty="0" smtClean="0"/>
              <a:t>802.3z - </a:t>
            </a:r>
            <a:r>
              <a:rPr lang="en-US" dirty="0"/>
              <a:t>	</a:t>
            </a:r>
            <a:r>
              <a:rPr lang="en-US" dirty="0" smtClean="0"/>
              <a:t>1998, 1000Base-X </a:t>
            </a:r>
            <a:r>
              <a:rPr lang="en-US" dirty="0"/>
              <a:t>(Gigabit Ethernet</a:t>
            </a:r>
            <a:r>
              <a:rPr lang="en-US" dirty="0" smtClean="0"/>
              <a:t>)</a:t>
            </a:r>
          </a:p>
          <a:p>
            <a:r>
              <a:rPr lang="en-US" dirty="0" smtClean="0"/>
              <a:t>802.3ab - 1999, 1000Base-T </a:t>
            </a:r>
            <a:r>
              <a:rPr lang="en-US" dirty="0"/>
              <a:t>(Gigabit Ethernet over </a:t>
            </a:r>
            <a:r>
              <a:rPr lang="en-US" dirty="0" smtClean="0"/>
              <a:t>twisted </a:t>
            </a:r>
            <a:r>
              <a:rPr lang="en-US" dirty="0"/>
              <a:t>pair), 1 </a:t>
            </a:r>
            <a:r>
              <a:rPr lang="en-US" dirty="0" err="1" smtClean="0"/>
              <a:t>Gbps</a:t>
            </a:r>
            <a:endParaRPr lang="en-US" dirty="0" smtClean="0"/>
          </a:p>
          <a:p>
            <a:r>
              <a:rPr lang="en-US" dirty="0" smtClean="0"/>
              <a:t>802.3ae – 2002,10-Gigabit Ethernet</a:t>
            </a:r>
          </a:p>
          <a:p>
            <a:r>
              <a:rPr lang="da-DK" dirty="0" smtClean="0"/>
              <a:t>802.3af -</a:t>
            </a:r>
            <a:r>
              <a:rPr lang="da-DK" dirty="0"/>
              <a:t>	</a:t>
            </a:r>
            <a:r>
              <a:rPr lang="da-DK" dirty="0" smtClean="0"/>
              <a:t>2003, Power </a:t>
            </a:r>
            <a:r>
              <a:rPr lang="da-DK" dirty="0"/>
              <a:t>over Ethernet</a:t>
            </a:r>
            <a:endParaRPr lang="en-US" dirty="0" smtClean="0"/>
          </a:p>
          <a:p>
            <a:endParaRPr lang="en-US" dirty="0"/>
          </a:p>
        </p:txBody>
      </p:sp>
    </p:spTree>
    <p:extLst>
      <p:ext uri="{BB962C8B-B14F-4D97-AF65-F5344CB8AC3E}">
        <p14:creationId xmlns:p14="http://schemas.microsoft.com/office/powerpoint/2010/main" val="417461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NAT – Network Address Translation</a:t>
            </a:r>
            <a:endParaRPr lang="en-US" dirty="0"/>
          </a:p>
        </p:txBody>
      </p:sp>
      <p:sp>
        <p:nvSpPr>
          <p:cNvPr id="3" name="Content Placeholder 2"/>
          <p:cNvSpPr>
            <a:spLocks noGrp="1"/>
          </p:cNvSpPr>
          <p:nvPr>
            <p:ph idx="1"/>
          </p:nvPr>
        </p:nvSpPr>
        <p:spPr>
          <a:xfrm>
            <a:off x="457200" y="990601"/>
            <a:ext cx="8229600" cy="2362199"/>
          </a:xfrm>
        </p:spPr>
        <p:txBody>
          <a:bodyPr>
            <a:normAutofit fontScale="85000" lnSpcReduction="10000"/>
          </a:bodyPr>
          <a:lstStyle/>
          <a:p>
            <a:r>
              <a:rPr lang="en-US" dirty="0"/>
              <a:t>To access the Internet, one public IP address is needed, but we can use a private IP address in our private </a:t>
            </a:r>
            <a:r>
              <a:rPr lang="en-US" dirty="0" smtClean="0"/>
              <a:t>network</a:t>
            </a:r>
          </a:p>
          <a:p>
            <a:r>
              <a:rPr lang="en-US" dirty="0" smtClean="0"/>
              <a:t>The </a:t>
            </a:r>
            <a:r>
              <a:rPr lang="en-US" dirty="0"/>
              <a:t>idea of NAT is to allow multiple devices to access the Internet through a single public address. </a:t>
            </a:r>
          </a:p>
        </p:txBody>
      </p:sp>
      <p:pic>
        <p:nvPicPr>
          <p:cNvPr id="3074" name="Picture 2" descr="This image depicts network address translation (NAT) and the process of syncing all device addresses to a secure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00400"/>
            <a:ext cx="7439025" cy="353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737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1001</Words>
  <Application>Microsoft Office PowerPoint</Application>
  <PresentationFormat>On-screen Show (4:3)</PresentationFormat>
  <Paragraphs>81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Ethernet, NAT, DHCP</vt:lpstr>
      <vt:lpstr>Ethernet</vt:lpstr>
      <vt:lpstr>Ethernet</vt:lpstr>
      <vt:lpstr>What You Need in an Ethernet LAN</vt:lpstr>
      <vt:lpstr>IEEE 802.3</vt:lpstr>
      <vt:lpstr>PowerPoint Presentation</vt:lpstr>
      <vt:lpstr>PowerPoint Presentation</vt:lpstr>
      <vt:lpstr>PowerPoint Presentation</vt:lpstr>
      <vt:lpstr>NAT – Network Address Translation</vt:lpstr>
      <vt:lpstr>PowerPoint Presentation</vt:lpstr>
      <vt:lpstr>PowerPoint Presentation</vt:lpstr>
      <vt:lpstr>PowerPoint Presentation</vt:lpstr>
      <vt:lpstr>Working of NAT</vt:lpstr>
      <vt:lpstr>Dynamic Host Configuration Protocol</vt:lpstr>
      <vt:lpstr>PowerPoint Presentation</vt:lpstr>
      <vt:lpstr>DHCP</vt:lpstr>
      <vt:lpstr>PowerPoint Presentation</vt:lpstr>
      <vt:lpstr>The DHCP lease process</vt:lpstr>
      <vt:lpstr>Benefits of DHCP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Ethernet, NAT, DHCP</dc:title>
  <dc:creator>Student</dc:creator>
  <cp:lastModifiedBy>Student</cp:lastModifiedBy>
  <cp:revision>10</cp:revision>
  <dcterms:created xsi:type="dcterms:W3CDTF">2006-08-16T00:00:00Z</dcterms:created>
  <dcterms:modified xsi:type="dcterms:W3CDTF">2022-05-30T07:39:53Z</dcterms:modified>
</cp:coreProperties>
</file>