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3"/>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4" r:id="rId17"/>
    <p:sldId id="275" r:id="rId18"/>
    <p:sldId id="291"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92" r:id="rId34"/>
    <p:sldId id="293" r:id="rId35"/>
    <p:sldId id="294" r:id="rId36"/>
    <p:sldId id="295" r:id="rId37"/>
    <p:sldId id="336" r:id="rId38"/>
    <p:sldId id="337" r:id="rId39"/>
    <p:sldId id="338" r:id="rId40"/>
    <p:sldId id="339" r:id="rId41"/>
    <p:sldId id="304" r:id="rId42"/>
    <p:sldId id="305" r:id="rId43"/>
    <p:sldId id="306" r:id="rId44"/>
    <p:sldId id="307" r:id="rId45"/>
    <p:sldId id="308" r:id="rId46"/>
    <p:sldId id="310" r:id="rId47"/>
    <p:sldId id="311" r:id="rId48"/>
    <p:sldId id="312" r:id="rId49"/>
    <p:sldId id="314" r:id="rId50"/>
    <p:sldId id="313"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4" r:id="rId70"/>
    <p:sldId id="333" r:id="rId71"/>
    <p:sldId id="335"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8" r:id="rId99"/>
    <p:sldId id="367" r:id="rId100"/>
    <p:sldId id="369" r:id="rId101"/>
    <p:sldId id="370" r:id="rId102"/>
    <p:sldId id="371" r:id="rId103"/>
    <p:sldId id="372" r:id="rId104"/>
    <p:sldId id="373" r:id="rId105"/>
    <p:sldId id="374" r:id="rId106"/>
    <p:sldId id="375" r:id="rId107"/>
    <p:sldId id="376" r:id="rId108"/>
    <p:sldId id="378" r:id="rId109"/>
    <p:sldId id="379" r:id="rId110"/>
    <p:sldId id="380" r:id="rId111"/>
    <p:sldId id="381"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p:scale>
          <a:sx n="62" d="100"/>
          <a:sy n="62" d="100"/>
        </p:scale>
        <p:origin x="-1494"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46744-C10E-4008-B027-4F48C02498AD}" type="datetimeFigureOut">
              <a:rPr lang="en-US" smtClean="0"/>
              <a:pPr/>
              <a:t>9/11/2020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01A87C-626A-4F88-BA8E-7B37C164F8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1A87C-626A-4F88-BA8E-7B37C164F85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1A87C-626A-4F88-BA8E-7B37C164F850}"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1A87C-626A-4F88-BA8E-7B37C164F850}" type="slidenum">
              <a:rPr lang="en-US" smtClean="0"/>
              <a:pPr/>
              <a:t>110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CA940D1E-5DDE-4062-904C-C87F80B8D1CE}" type="datetimeFigureOut">
              <a:rPr lang="en-US" smtClean="0"/>
              <a:pPr/>
              <a:t>9/11/2020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6C0AD2AF-BF1D-4A1F-86F7-FE5DF2F7D31A}"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940D1E-5DDE-4062-904C-C87F80B8D1CE}" type="datetimeFigureOut">
              <a:rPr lang="en-US" smtClean="0"/>
              <a:pPr/>
              <a:t>9/11/2020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C0AD2AF-BF1D-4A1F-86F7-FE5DF2F7D3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940D1E-5DDE-4062-904C-C87F80B8D1CE}" type="datetimeFigureOut">
              <a:rPr lang="en-US" smtClean="0"/>
              <a:pPr/>
              <a:t>9/11/2020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C0AD2AF-BF1D-4A1F-86F7-FE5DF2F7D3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940D1E-5DDE-4062-904C-C87F80B8D1CE}" type="datetimeFigureOut">
              <a:rPr lang="en-US" smtClean="0"/>
              <a:pPr/>
              <a:t>9/11/2020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C0AD2AF-BF1D-4A1F-86F7-FE5DF2F7D3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CA940D1E-5DDE-4062-904C-C87F80B8D1CE}" type="datetimeFigureOut">
              <a:rPr lang="en-US" smtClean="0"/>
              <a:pPr/>
              <a:t>9/11/2020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6C0AD2AF-BF1D-4A1F-86F7-FE5DF2F7D31A}"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A940D1E-5DDE-4062-904C-C87F80B8D1CE}" type="datetimeFigureOut">
              <a:rPr lang="en-US" smtClean="0"/>
              <a:pPr/>
              <a:t>9/11/2020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6C0AD2AF-BF1D-4A1F-86F7-FE5DF2F7D31A}"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A940D1E-5DDE-4062-904C-C87F80B8D1CE}" type="datetimeFigureOut">
              <a:rPr lang="en-US" smtClean="0"/>
              <a:pPr/>
              <a:t>9/11/2020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6C0AD2AF-BF1D-4A1F-86F7-FE5DF2F7D3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A940D1E-5DDE-4062-904C-C87F80B8D1CE}" type="datetimeFigureOut">
              <a:rPr lang="en-US" smtClean="0"/>
              <a:pPr/>
              <a:t>9/11/2020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C0AD2AF-BF1D-4A1F-86F7-FE5DF2F7D31A}"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A940D1E-5DDE-4062-904C-C87F80B8D1CE}" type="datetimeFigureOut">
              <a:rPr lang="en-US" smtClean="0"/>
              <a:pPr/>
              <a:t>9/11/2020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C0AD2AF-BF1D-4A1F-86F7-FE5DF2F7D3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CA940D1E-5DDE-4062-904C-C87F80B8D1CE}" type="datetimeFigureOut">
              <a:rPr lang="en-US" smtClean="0"/>
              <a:pPr/>
              <a:t>9/11/2020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6C0AD2AF-BF1D-4A1F-86F7-FE5DF2F7D31A}"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CA940D1E-5DDE-4062-904C-C87F80B8D1CE}" type="datetimeFigureOut">
              <a:rPr lang="en-US" smtClean="0"/>
              <a:pPr/>
              <a:t>9/11/2020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6C0AD2AF-BF1D-4A1F-86F7-FE5DF2F7D31A}"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CA940D1E-5DDE-4062-904C-C87F80B8D1CE}" type="datetimeFigureOut">
              <a:rPr lang="en-US" smtClean="0"/>
              <a:pPr/>
              <a:t>9/11/2020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6C0AD2AF-BF1D-4A1F-86F7-FE5DF2F7D31A}"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0"/>
            <a:ext cx="8305800" cy="1143000"/>
          </a:xfrm>
        </p:spPr>
        <p:txBody>
          <a:bodyPr>
            <a:normAutofit fontScale="90000"/>
          </a:bodyPr>
          <a:lstStyle/>
          <a:p>
            <a:pPr algn="ctr"/>
            <a:r>
              <a:rPr lang="en-US" dirty="0" smtClean="0"/>
              <a:t>Unit No. 2</a:t>
            </a:r>
            <a:br>
              <a:rPr lang="en-US" dirty="0" smtClean="0"/>
            </a:br>
            <a:r>
              <a:rPr lang="en-US" sz="6700" b="1" dirty="0" smtClean="0"/>
              <a:t>Relational</a:t>
            </a:r>
            <a:r>
              <a:rPr lang="en-US" sz="6700" dirty="0" smtClean="0"/>
              <a:t> </a:t>
            </a:r>
            <a:r>
              <a:rPr lang="en-US" sz="6700" b="1" dirty="0" smtClean="0"/>
              <a:t>Data Model</a:t>
            </a:r>
            <a:endParaRPr lang="en-US" sz="67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533400"/>
            <a:ext cx="8458200" cy="5867400"/>
          </a:xfrm>
        </p:spPr>
        <p:txBody>
          <a:bodyPr>
            <a:normAutofit lnSpcReduction="10000"/>
          </a:bodyPr>
          <a:lstStyle/>
          <a:p>
            <a:r>
              <a:rPr lang="en-US" u="sng" dirty="0" smtClean="0">
                <a:solidFill>
                  <a:srgbClr val="FFFF00"/>
                </a:solidFill>
              </a:rPr>
              <a:t>Structured Query Language:-</a:t>
            </a:r>
          </a:p>
          <a:p>
            <a:pPr>
              <a:buNone/>
            </a:pPr>
            <a:r>
              <a:rPr lang="en-US" dirty="0" smtClean="0"/>
              <a:t>-SQL is a standard database language which is used to create , maintain and retrieve the relational database.</a:t>
            </a:r>
          </a:p>
          <a:p>
            <a:pPr>
              <a:buNone/>
            </a:pPr>
            <a:endParaRPr lang="en-US" dirty="0" smtClean="0"/>
          </a:p>
          <a:p>
            <a:r>
              <a:rPr lang="en-US" u="sng" dirty="0" smtClean="0">
                <a:solidFill>
                  <a:srgbClr val="FFFF00"/>
                </a:solidFill>
              </a:rPr>
              <a:t>Categories of SQL command:-</a:t>
            </a:r>
          </a:p>
          <a:p>
            <a:pPr>
              <a:buNone/>
            </a:pPr>
            <a:r>
              <a:rPr lang="en-US" dirty="0" smtClean="0"/>
              <a:t>1.DDL(Data Definition Language)</a:t>
            </a:r>
          </a:p>
          <a:p>
            <a:pPr>
              <a:buNone/>
            </a:pPr>
            <a:r>
              <a:rPr lang="en-US" dirty="0" smtClean="0"/>
              <a:t>2.DML(Data Manipulation Language)</a:t>
            </a:r>
          </a:p>
          <a:p>
            <a:pPr>
              <a:buNone/>
            </a:pPr>
            <a:r>
              <a:rPr lang="en-US" dirty="0" smtClean="0"/>
              <a:t>3.DCL(Data Control Language)</a:t>
            </a:r>
          </a:p>
          <a:p>
            <a:pPr>
              <a:buNone/>
            </a:pPr>
            <a:r>
              <a:rPr lang="en-US" dirty="0" smtClean="0"/>
              <a:t>4.TCL(Transaction Control Language)</a:t>
            </a:r>
          </a:p>
          <a:p>
            <a:endParaRPr lang="en-US" dirty="0" smtClean="0"/>
          </a:p>
          <a:p>
            <a:endParaRPr lang="en-US" dirty="0" smtClean="0">
              <a:solidFill>
                <a:srgbClr val="FFFF00"/>
              </a:solidFill>
            </a:endParaRPr>
          </a:p>
          <a:p>
            <a:pPr marL="514350" indent="-514350">
              <a:buNone/>
            </a:pPr>
            <a:r>
              <a:rPr lang="en-US" dirty="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Primary Key at table level:</a:t>
            </a:r>
            <a:endParaRPr lang="en-US" sz="2600" dirty="0" smtClean="0"/>
          </a:p>
          <a:p>
            <a:r>
              <a:rPr lang="en-US" sz="2600" dirty="0" smtClean="0"/>
              <a:t>CREATE TABLE employee</a:t>
            </a:r>
            <a:br>
              <a:rPr lang="en-US" sz="2600" dirty="0" smtClean="0"/>
            </a:br>
            <a:r>
              <a:rPr lang="en-US" sz="2600" dirty="0" smtClean="0"/>
              <a:t>( id number(5),</a:t>
            </a:r>
            <a:br>
              <a:rPr lang="en-US" sz="2600" dirty="0" smtClean="0"/>
            </a:br>
            <a:r>
              <a:rPr lang="en-US" sz="2600" dirty="0" smtClean="0"/>
              <a:t>name char(20),</a:t>
            </a:r>
            <a:br>
              <a:rPr lang="en-US" sz="2600" dirty="0" smtClean="0"/>
            </a:br>
            <a:r>
              <a:rPr lang="en-US" sz="2600" dirty="0" smtClean="0"/>
              <a:t>dept char(10),</a:t>
            </a:r>
            <a:br>
              <a:rPr lang="en-US" sz="2600" dirty="0" smtClean="0"/>
            </a:br>
            <a:r>
              <a:rPr lang="en-US" sz="2600" dirty="0" smtClean="0"/>
              <a:t>age number(2),</a:t>
            </a:r>
            <a:br>
              <a:rPr lang="en-US" sz="2600" dirty="0" smtClean="0"/>
            </a:br>
            <a:r>
              <a:rPr lang="en-US" sz="2600" dirty="0" smtClean="0"/>
              <a:t>salary number(10),</a:t>
            </a:r>
            <a:br>
              <a:rPr lang="en-US" sz="2600" dirty="0" smtClean="0"/>
            </a:br>
            <a:r>
              <a:rPr lang="en-US" sz="2600" dirty="0" smtClean="0"/>
              <a:t>location char(10),</a:t>
            </a:r>
            <a:br>
              <a:rPr lang="en-US" sz="2600" dirty="0" smtClean="0"/>
            </a:br>
            <a:r>
              <a:rPr lang="en-US" sz="2600" dirty="0" smtClean="0"/>
              <a:t>CONSTRAINT </a:t>
            </a:r>
            <a:r>
              <a:rPr lang="en-US" sz="2600" dirty="0" err="1" smtClean="0"/>
              <a:t>emp_id_pk</a:t>
            </a:r>
            <a:r>
              <a:rPr lang="en-US" sz="2600" dirty="0" smtClean="0"/>
              <a:t> PRIMARY KEY (</a:t>
            </a:r>
            <a:r>
              <a:rPr lang="en-US" sz="2600" dirty="0" err="1" smtClean="0"/>
              <a:t>id,name</a:t>
            </a:r>
            <a:r>
              <a:rPr lang="en-US" sz="2600" dirty="0" smtClean="0"/>
              <a:t>)</a:t>
            </a:r>
            <a:br>
              <a:rPr lang="en-US" sz="2600" dirty="0" smtClean="0"/>
            </a:br>
            <a:r>
              <a:rPr lang="en-US" sz="2600" dirty="0" smtClean="0"/>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2) SQL Foreign key or Referential Integrity :</a:t>
            </a:r>
          </a:p>
          <a:p>
            <a:r>
              <a:rPr lang="en-US" sz="2600" dirty="0" smtClean="0"/>
              <a:t>This constraint identifies any column referencing the PRIMARY KEY in another table. It establishes a relationship between two columns in the same table or between different tables. For a column to be defined as a Foreign Key, it should be a defined as a Primary Key in the table which it is referring. One or more columns can be defined as Foreign key.</a:t>
            </a:r>
          </a:p>
          <a:p>
            <a:r>
              <a:rPr lang="en-US" sz="2600" b="1" dirty="0" smtClean="0"/>
              <a:t>Syntax to define a Foreign key at column level:</a:t>
            </a:r>
            <a:endParaRPr lang="en-US" sz="2600" dirty="0" smtClean="0"/>
          </a:p>
          <a:p>
            <a:r>
              <a:rPr lang="en-US" sz="2600" dirty="0" smtClean="0"/>
              <a:t>[CONSTRAINT </a:t>
            </a:r>
            <a:r>
              <a:rPr lang="en-US" sz="2600" dirty="0" err="1" smtClean="0"/>
              <a:t>constraint_name</a:t>
            </a:r>
            <a:r>
              <a:rPr lang="en-US" sz="2600" dirty="0" smtClean="0"/>
              <a:t>] REFERENCES </a:t>
            </a:r>
            <a:r>
              <a:rPr lang="en-US" sz="2600" dirty="0" err="1" smtClean="0"/>
              <a:t>Referenced_Table_name</a:t>
            </a:r>
            <a:r>
              <a:rPr lang="en-US" sz="2600" dirty="0" smtClean="0"/>
              <a:t>(</a:t>
            </a:r>
            <a:r>
              <a:rPr lang="en-US" sz="2600" dirty="0" err="1" smtClean="0"/>
              <a:t>column_name</a:t>
            </a:r>
            <a:r>
              <a:rPr lang="en-US" sz="2600" dirty="0" smtClean="0"/>
              <a:t>)</a:t>
            </a:r>
          </a:p>
          <a:p>
            <a:r>
              <a:rPr lang="en-US" sz="2600" b="1" dirty="0" smtClean="0"/>
              <a:t>Syntax to define a Foreign key at table level:</a:t>
            </a:r>
            <a:endParaRPr lang="en-US" sz="2600" dirty="0" smtClean="0"/>
          </a:p>
          <a:p>
            <a:r>
              <a:rPr lang="en-US" sz="2600" dirty="0" smtClean="0"/>
              <a:t>[CONSTRAINT </a:t>
            </a:r>
            <a:r>
              <a:rPr lang="en-US" sz="2600" dirty="0" err="1" smtClean="0"/>
              <a:t>constraint_name</a:t>
            </a:r>
            <a:r>
              <a:rPr lang="en-US" sz="2600" dirty="0" smtClean="0"/>
              <a:t>] FOREIGN KEY(</a:t>
            </a:r>
            <a:r>
              <a:rPr lang="en-US" sz="2600" dirty="0" err="1" smtClean="0"/>
              <a:t>column_name</a:t>
            </a:r>
            <a:r>
              <a:rPr lang="en-US" sz="2600" dirty="0" smtClean="0"/>
              <a:t>) REFERENCES </a:t>
            </a:r>
            <a:r>
              <a:rPr lang="en-US" sz="2600" dirty="0" err="1" smtClean="0"/>
              <a:t>referenced_table_name</a:t>
            </a:r>
            <a:r>
              <a:rPr lang="en-US" sz="2600" dirty="0" smtClean="0"/>
              <a:t>(</a:t>
            </a:r>
            <a:r>
              <a:rPr lang="en-US" sz="2600" dirty="0" err="1" smtClean="0"/>
              <a:t>column_name</a:t>
            </a:r>
            <a:r>
              <a:rPr lang="en-US" sz="2600" dirty="0" smtClean="0"/>
              <a:t>)</a:t>
            </a:r>
          </a:p>
          <a:p>
            <a:endParaRPr lang="en-US" sz="26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9144000" cy="6629400"/>
          </a:xfrm>
        </p:spPr>
        <p:txBody>
          <a:bodyPr>
            <a:noAutofit/>
          </a:bodyPr>
          <a:lstStyle/>
          <a:p>
            <a:r>
              <a:rPr lang="en-US" sz="2400" b="1" dirty="0" smtClean="0"/>
              <a:t>For Example:</a:t>
            </a:r>
            <a:endParaRPr lang="en-US" sz="2400" dirty="0" smtClean="0"/>
          </a:p>
          <a:p>
            <a:r>
              <a:rPr lang="en-US" sz="2400" dirty="0" smtClean="0"/>
              <a:t>1) Lets use the "product" table and "</a:t>
            </a:r>
            <a:r>
              <a:rPr lang="en-US" sz="2400" dirty="0" err="1" smtClean="0"/>
              <a:t>order_items</a:t>
            </a:r>
            <a:r>
              <a:rPr lang="en-US" sz="2400" dirty="0" smtClean="0"/>
              <a:t>".</a:t>
            </a:r>
            <a:br>
              <a:rPr lang="en-US" sz="2400" dirty="0" smtClean="0"/>
            </a:br>
            <a:r>
              <a:rPr lang="en-US" sz="2400" b="1" dirty="0" smtClean="0"/>
              <a:t>Foreign Key at column level:</a:t>
            </a:r>
            <a:endParaRPr lang="en-US" sz="2400" dirty="0" smtClean="0"/>
          </a:p>
          <a:p>
            <a:r>
              <a:rPr lang="en-US" sz="2400" dirty="0" smtClean="0"/>
              <a:t>CREATE TABLE product</a:t>
            </a:r>
            <a:br>
              <a:rPr lang="en-US" sz="2400" dirty="0" smtClean="0"/>
            </a:br>
            <a:r>
              <a:rPr lang="en-US" sz="2400" dirty="0" smtClean="0"/>
              <a:t>( </a:t>
            </a:r>
            <a:r>
              <a:rPr lang="en-US" sz="2400" dirty="0" err="1" smtClean="0"/>
              <a:t>product_id</a:t>
            </a:r>
            <a:r>
              <a:rPr lang="en-US" sz="2400" dirty="0" smtClean="0"/>
              <a:t> number(5) CONSTRAINT </a:t>
            </a:r>
            <a:r>
              <a:rPr lang="en-US" sz="2400" dirty="0" err="1" smtClean="0"/>
              <a:t>pd_id_pk</a:t>
            </a:r>
            <a:r>
              <a:rPr lang="en-US" sz="2400" dirty="0" smtClean="0"/>
              <a:t> PRIMARY KEY,</a:t>
            </a:r>
            <a:br>
              <a:rPr lang="en-US" sz="2400" dirty="0" smtClean="0"/>
            </a:br>
            <a:r>
              <a:rPr lang="en-US" sz="2400" dirty="0" err="1" smtClean="0"/>
              <a:t>product_name</a:t>
            </a:r>
            <a:r>
              <a:rPr lang="en-US" sz="2400" dirty="0" smtClean="0"/>
              <a:t> char(20),</a:t>
            </a:r>
            <a:br>
              <a:rPr lang="en-US" sz="2400" dirty="0" smtClean="0"/>
            </a:br>
            <a:r>
              <a:rPr lang="en-US" sz="2400" dirty="0" err="1" smtClean="0"/>
              <a:t>supplier_name</a:t>
            </a:r>
            <a:r>
              <a:rPr lang="en-US" sz="2400" dirty="0" smtClean="0"/>
              <a:t> char(20),</a:t>
            </a:r>
            <a:br>
              <a:rPr lang="en-US" sz="2400" dirty="0" smtClean="0"/>
            </a:br>
            <a:r>
              <a:rPr lang="en-US" sz="2400" dirty="0" err="1" smtClean="0"/>
              <a:t>unit_price</a:t>
            </a:r>
            <a:r>
              <a:rPr lang="en-US" sz="2400" dirty="0" smtClean="0"/>
              <a:t> number(10)</a:t>
            </a:r>
            <a:br>
              <a:rPr lang="en-US" sz="2400" dirty="0" smtClean="0"/>
            </a:br>
            <a:r>
              <a:rPr lang="en-US" sz="2400" dirty="0" smtClean="0"/>
              <a:t>);</a:t>
            </a:r>
          </a:p>
          <a:p>
            <a:r>
              <a:rPr lang="en-US" sz="2400" dirty="0" smtClean="0"/>
              <a:t>CREATE TABLE </a:t>
            </a:r>
            <a:r>
              <a:rPr lang="en-US" sz="2400" dirty="0" err="1" smtClean="0"/>
              <a:t>order_items</a:t>
            </a:r>
            <a:r>
              <a:rPr lang="en-US" sz="2400" dirty="0" smtClean="0"/>
              <a:t/>
            </a:r>
            <a:br>
              <a:rPr lang="en-US" sz="2400" dirty="0" smtClean="0"/>
            </a:br>
            <a:r>
              <a:rPr lang="en-US" sz="2400" dirty="0" smtClean="0"/>
              <a:t>( </a:t>
            </a:r>
            <a:r>
              <a:rPr lang="en-US" sz="2400" dirty="0" err="1" smtClean="0"/>
              <a:t>order_id</a:t>
            </a:r>
            <a:r>
              <a:rPr lang="en-US" sz="2400" dirty="0" smtClean="0"/>
              <a:t> number(5) CONSTRAINT </a:t>
            </a:r>
            <a:r>
              <a:rPr lang="en-US" sz="2400" dirty="0" err="1" smtClean="0"/>
              <a:t>od_id_pk</a:t>
            </a:r>
            <a:r>
              <a:rPr lang="en-US" sz="2400" dirty="0" smtClean="0"/>
              <a:t> PRIMARY KEY,</a:t>
            </a:r>
            <a:br>
              <a:rPr lang="en-US" sz="2400" dirty="0" smtClean="0"/>
            </a:br>
            <a:r>
              <a:rPr lang="en-US" sz="2400" dirty="0" err="1" smtClean="0"/>
              <a:t>product_id</a:t>
            </a:r>
            <a:r>
              <a:rPr lang="en-US" sz="2400" dirty="0" smtClean="0"/>
              <a:t> number(5) CONSTRAINT </a:t>
            </a:r>
            <a:r>
              <a:rPr lang="en-US" sz="2400" dirty="0" err="1" smtClean="0"/>
              <a:t>pd_id_fk</a:t>
            </a:r>
            <a:r>
              <a:rPr lang="en-US" sz="2400" dirty="0" smtClean="0"/>
              <a:t> REFERENCES, product(</a:t>
            </a:r>
            <a:r>
              <a:rPr lang="en-US" sz="2400" dirty="0" err="1" smtClean="0"/>
              <a:t>product_id</a:t>
            </a:r>
            <a:r>
              <a:rPr lang="en-US" sz="2400" dirty="0" smtClean="0"/>
              <a:t>),</a:t>
            </a:r>
            <a:br>
              <a:rPr lang="en-US" sz="2400" dirty="0" smtClean="0"/>
            </a:br>
            <a:r>
              <a:rPr lang="en-US" sz="2400" dirty="0" err="1" smtClean="0"/>
              <a:t>product_name</a:t>
            </a:r>
            <a:r>
              <a:rPr lang="en-US" sz="2400" dirty="0" smtClean="0"/>
              <a:t> char(20),</a:t>
            </a:r>
            <a:br>
              <a:rPr lang="en-US" sz="2400" dirty="0" smtClean="0"/>
            </a:br>
            <a:r>
              <a:rPr lang="en-US" sz="2400" dirty="0" err="1" smtClean="0"/>
              <a:t>supplier_name</a:t>
            </a:r>
            <a:r>
              <a:rPr lang="en-US" sz="2400" dirty="0" smtClean="0"/>
              <a:t> char(20),</a:t>
            </a:r>
            <a:br>
              <a:rPr lang="en-US" sz="2400" dirty="0" smtClean="0"/>
            </a:br>
            <a:r>
              <a:rPr lang="en-US" sz="2400" dirty="0" err="1" smtClean="0"/>
              <a:t>unit_price</a:t>
            </a:r>
            <a:r>
              <a:rPr lang="en-US" sz="2400" dirty="0" smtClean="0"/>
              <a:t> number(10));</a:t>
            </a:r>
            <a:br>
              <a:rPr lang="en-US" sz="2400" dirty="0" smtClean="0"/>
            </a:b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Foreign Key at table level:</a:t>
            </a:r>
            <a:endParaRPr lang="en-US" sz="2600" dirty="0" smtClean="0"/>
          </a:p>
          <a:p>
            <a:r>
              <a:rPr lang="en-US" sz="2600" dirty="0" smtClean="0"/>
              <a:t>CREATE TABLE </a:t>
            </a:r>
            <a:r>
              <a:rPr lang="en-US" sz="2600" dirty="0" err="1" smtClean="0"/>
              <a:t>order_items</a:t>
            </a:r>
            <a:r>
              <a:rPr lang="en-US" sz="2600" dirty="0" smtClean="0"/>
              <a:t/>
            </a:r>
            <a:br>
              <a:rPr lang="en-US" sz="2600" dirty="0" smtClean="0"/>
            </a:br>
            <a:r>
              <a:rPr lang="en-US" sz="2600" dirty="0" smtClean="0"/>
              <a:t>( </a:t>
            </a:r>
            <a:r>
              <a:rPr lang="en-US" sz="2600" dirty="0" err="1" smtClean="0"/>
              <a:t>order_id</a:t>
            </a:r>
            <a:r>
              <a:rPr lang="en-US" sz="2600" dirty="0" smtClean="0"/>
              <a:t> number(5) ,</a:t>
            </a:r>
            <a:br>
              <a:rPr lang="en-US" sz="2600" dirty="0" smtClean="0"/>
            </a:br>
            <a:r>
              <a:rPr lang="en-US" sz="2600" dirty="0" err="1" smtClean="0"/>
              <a:t>product_id</a:t>
            </a:r>
            <a:r>
              <a:rPr lang="en-US" sz="2600" dirty="0" smtClean="0"/>
              <a:t> number(5),</a:t>
            </a:r>
            <a:br>
              <a:rPr lang="en-US" sz="2600" dirty="0" smtClean="0"/>
            </a:br>
            <a:r>
              <a:rPr lang="en-US" sz="2600" dirty="0" err="1" smtClean="0"/>
              <a:t>product_name</a:t>
            </a:r>
            <a:r>
              <a:rPr lang="en-US" sz="2600" dirty="0" smtClean="0"/>
              <a:t> char(20),</a:t>
            </a:r>
            <a:br>
              <a:rPr lang="en-US" sz="2600" dirty="0" smtClean="0"/>
            </a:br>
            <a:r>
              <a:rPr lang="en-US" sz="2600" dirty="0" err="1" smtClean="0"/>
              <a:t>supplier_name</a:t>
            </a:r>
            <a:r>
              <a:rPr lang="en-US" sz="2600" dirty="0" smtClean="0"/>
              <a:t> char(20),</a:t>
            </a:r>
            <a:br>
              <a:rPr lang="en-US" sz="2600" dirty="0" smtClean="0"/>
            </a:br>
            <a:r>
              <a:rPr lang="en-US" sz="2600" dirty="0" err="1" smtClean="0"/>
              <a:t>unit_price</a:t>
            </a:r>
            <a:r>
              <a:rPr lang="en-US" sz="2600" dirty="0" smtClean="0"/>
              <a:t> number(10)</a:t>
            </a:r>
            <a:br>
              <a:rPr lang="en-US" sz="2600" dirty="0" smtClean="0"/>
            </a:br>
            <a:r>
              <a:rPr lang="en-US" sz="2600" dirty="0" smtClean="0"/>
              <a:t>CONSTRAINT </a:t>
            </a:r>
            <a:r>
              <a:rPr lang="en-US" sz="2600" dirty="0" err="1" smtClean="0"/>
              <a:t>od_id_pk</a:t>
            </a:r>
            <a:r>
              <a:rPr lang="en-US" sz="2600" dirty="0" smtClean="0"/>
              <a:t> PRIMARY KEY(</a:t>
            </a:r>
            <a:r>
              <a:rPr lang="en-US" sz="2600" dirty="0" err="1" smtClean="0"/>
              <a:t>order_id</a:t>
            </a:r>
            <a:r>
              <a:rPr lang="en-US" sz="2600" dirty="0" smtClean="0"/>
              <a:t>),</a:t>
            </a:r>
            <a:br>
              <a:rPr lang="en-US" sz="2600" dirty="0" smtClean="0"/>
            </a:br>
            <a:r>
              <a:rPr lang="en-US" sz="2600" dirty="0" smtClean="0"/>
              <a:t>CONSTRAINT </a:t>
            </a:r>
            <a:r>
              <a:rPr lang="en-US" sz="2600" dirty="0" err="1" smtClean="0"/>
              <a:t>pd_id_fk</a:t>
            </a:r>
            <a:r>
              <a:rPr lang="en-US" sz="2600" dirty="0" smtClean="0"/>
              <a:t> FOREIGN KEY(</a:t>
            </a:r>
            <a:r>
              <a:rPr lang="en-US" sz="2600" dirty="0" err="1" smtClean="0"/>
              <a:t>product_id</a:t>
            </a:r>
            <a:r>
              <a:rPr lang="en-US" sz="2600" dirty="0" smtClean="0"/>
              <a:t>) REFERENCES product(</a:t>
            </a:r>
            <a:r>
              <a:rPr lang="en-US" sz="2600" dirty="0" err="1" smtClean="0"/>
              <a:t>product_id</a:t>
            </a:r>
            <a:r>
              <a:rPr lang="en-US" sz="2600" dirty="0" smtClean="0"/>
              <a:t>)</a:t>
            </a:r>
            <a:br>
              <a:rPr lang="en-US" sz="2600" dirty="0" smtClean="0"/>
            </a:br>
            <a:r>
              <a:rPr lang="en-US" sz="2600" dirty="0" smtClean="0"/>
              <a:t>);</a:t>
            </a:r>
            <a:br>
              <a:rPr lang="en-US" sz="2600" dirty="0" smtClean="0"/>
            </a:br>
            <a:endParaRPr lang="en-US" sz="2600"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dirty="0" smtClean="0"/>
              <a:t>2) If the employee table has a '</a:t>
            </a:r>
            <a:r>
              <a:rPr lang="en-US" sz="2600" dirty="0" err="1" smtClean="0"/>
              <a:t>mgr_id</a:t>
            </a:r>
            <a:r>
              <a:rPr lang="en-US" sz="2600" dirty="0" smtClean="0"/>
              <a:t>' </a:t>
            </a:r>
            <a:r>
              <a:rPr lang="en-US" sz="2600" dirty="0" err="1" smtClean="0"/>
              <a:t>i.e</a:t>
            </a:r>
            <a:r>
              <a:rPr lang="en-US" sz="2600" dirty="0" smtClean="0"/>
              <a:t>, manager id as a foreign key which references primary key 'id' within the same table, the query would be like,</a:t>
            </a:r>
          </a:p>
          <a:p>
            <a:r>
              <a:rPr lang="en-US" sz="2600" dirty="0" smtClean="0"/>
              <a:t>CREATE TABLE employee</a:t>
            </a:r>
            <a:br>
              <a:rPr lang="en-US" sz="2600" dirty="0" smtClean="0"/>
            </a:br>
            <a:r>
              <a:rPr lang="en-US" sz="2600" dirty="0" smtClean="0"/>
              <a:t>( id number(5) PRIMARY KEY,</a:t>
            </a:r>
            <a:br>
              <a:rPr lang="en-US" sz="2600" dirty="0" smtClean="0"/>
            </a:br>
            <a:r>
              <a:rPr lang="en-US" sz="2600" dirty="0" smtClean="0"/>
              <a:t>name char(20),</a:t>
            </a:r>
            <a:br>
              <a:rPr lang="en-US" sz="2600" dirty="0" smtClean="0"/>
            </a:br>
            <a:r>
              <a:rPr lang="en-US" sz="2600" dirty="0" smtClean="0"/>
              <a:t>dept char(10),</a:t>
            </a:r>
            <a:br>
              <a:rPr lang="en-US" sz="2600" dirty="0" smtClean="0"/>
            </a:br>
            <a:r>
              <a:rPr lang="en-US" sz="2600" dirty="0" smtClean="0"/>
              <a:t>age number(2),</a:t>
            </a:r>
            <a:br>
              <a:rPr lang="en-US" sz="2600" dirty="0" smtClean="0"/>
            </a:br>
            <a:r>
              <a:rPr lang="en-US" sz="2600" dirty="0" err="1" smtClean="0"/>
              <a:t>mgr_id</a:t>
            </a:r>
            <a:r>
              <a:rPr lang="en-US" sz="2600" dirty="0" smtClean="0"/>
              <a:t> number(5) REFERENCES employee(id),</a:t>
            </a:r>
            <a:br>
              <a:rPr lang="en-US" sz="2600" dirty="0" smtClean="0"/>
            </a:br>
            <a:r>
              <a:rPr lang="en-US" sz="2600" dirty="0" smtClean="0"/>
              <a:t>salary number(10),</a:t>
            </a:r>
            <a:br>
              <a:rPr lang="en-US" sz="2600" dirty="0" smtClean="0"/>
            </a:br>
            <a:r>
              <a:rPr lang="en-US" sz="2600" dirty="0" smtClean="0"/>
              <a:t>location char(10)</a:t>
            </a:r>
            <a:br>
              <a:rPr lang="en-US" sz="2600" dirty="0" smtClean="0"/>
            </a:br>
            <a:r>
              <a:rPr lang="en-US" sz="2600" dirty="0" smtClean="0"/>
              <a:t>);</a:t>
            </a:r>
          </a:p>
          <a:p>
            <a:endParaRPr lang="en-US" sz="26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3) SQL Not Null Constraint :</a:t>
            </a:r>
          </a:p>
          <a:p>
            <a:r>
              <a:rPr lang="en-US" sz="2600" dirty="0" smtClean="0"/>
              <a:t>This constraint ensures all rows in the table contain a definite value for the column which is specified as not null. Which means a null value is not allowed.</a:t>
            </a:r>
          </a:p>
          <a:p>
            <a:r>
              <a:rPr lang="en-US" sz="2600" b="1" dirty="0" smtClean="0"/>
              <a:t>Syntax to define a Not Null constraint:</a:t>
            </a:r>
            <a:endParaRPr lang="en-US" sz="2600" dirty="0" smtClean="0"/>
          </a:p>
          <a:p>
            <a:r>
              <a:rPr lang="en-US" sz="2600" dirty="0" smtClean="0"/>
              <a:t>[CONSTRAINT </a:t>
            </a:r>
            <a:r>
              <a:rPr lang="en-US" sz="2600" dirty="0" err="1" smtClean="0"/>
              <a:t>constraint</a:t>
            </a:r>
            <a:r>
              <a:rPr lang="en-US" sz="2600" dirty="0" smtClean="0"/>
              <a:t> name] NOT NULL</a:t>
            </a:r>
          </a:p>
          <a:p>
            <a:r>
              <a:rPr lang="en-US" sz="2600" b="1" dirty="0" smtClean="0"/>
              <a:t>For Example:</a:t>
            </a:r>
            <a:r>
              <a:rPr lang="en-US" sz="2600" dirty="0" smtClean="0"/>
              <a:t> To create a employee </a:t>
            </a:r>
            <a:r>
              <a:rPr lang="en-US" sz="2600" smtClean="0"/>
              <a:t>table without </a:t>
            </a:r>
            <a:r>
              <a:rPr lang="en-US" sz="2600" dirty="0" smtClean="0"/>
              <a:t>Null value, the query would be like</a:t>
            </a:r>
          </a:p>
          <a:p>
            <a:r>
              <a:rPr lang="en-US" sz="2600" dirty="0" smtClean="0"/>
              <a:t>CREATE TABLE employee</a:t>
            </a:r>
            <a:br>
              <a:rPr lang="en-US" sz="2600" dirty="0" smtClean="0"/>
            </a:br>
            <a:r>
              <a:rPr lang="en-US" sz="2600" dirty="0" smtClean="0"/>
              <a:t>( id number(5),</a:t>
            </a:r>
            <a:br>
              <a:rPr lang="en-US" sz="2600" dirty="0" smtClean="0"/>
            </a:br>
            <a:r>
              <a:rPr lang="en-US" sz="2600" dirty="0" smtClean="0"/>
              <a:t>name char(20) CONSTRAINT  NOT NULL,</a:t>
            </a:r>
            <a:br>
              <a:rPr lang="en-US" sz="2600" dirty="0" smtClean="0"/>
            </a:br>
            <a:r>
              <a:rPr lang="en-US" sz="2600" dirty="0" smtClean="0"/>
              <a:t>dept char(10),</a:t>
            </a:r>
            <a:br>
              <a:rPr lang="en-US" sz="2600" dirty="0" smtClean="0"/>
            </a:br>
            <a:r>
              <a:rPr lang="en-US" sz="2600" dirty="0" smtClean="0"/>
              <a:t>age number(2),</a:t>
            </a:r>
            <a:br>
              <a:rPr lang="en-US" sz="2600" dirty="0" smtClean="0"/>
            </a:br>
            <a:r>
              <a:rPr lang="en-US" sz="2600" dirty="0" smtClean="0"/>
              <a:t>salary number(10),</a:t>
            </a:r>
            <a:br>
              <a:rPr lang="en-US" sz="2600" dirty="0" smtClean="0"/>
            </a:br>
            <a:r>
              <a:rPr lang="en-US" sz="2600" dirty="0" smtClean="0"/>
              <a:t>location char(10)</a:t>
            </a:r>
            <a:br>
              <a:rPr lang="en-US" sz="2600" dirty="0" smtClean="0"/>
            </a:br>
            <a:r>
              <a:rPr lang="en-US" sz="2600" dirty="0" smtClean="0"/>
              <a:t>);</a:t>
            </a:r>
          </a:p>
          <a:p>
            <a:endParaRPr lang="en-US" sz="26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4) SQL Unique Key:</a:t>
            </a:r>
          </a:p>
          <a:p>
            <a:r>
              <a:rPr lang="en-US" sz="2600" dirty="0" smtClean="0"/>
              <a:t>This constraint ensures that a column or a group of columns in each row have a distinct value. A column(s) can have a null value but the values cannot be duplicated.</a:t>
            </a:r>
          </a:p>
          <a:p>
            <a:r>
              <a:rPr lang="en-US" sz="2600" b="1" dirty="0" smtClean="0"/>
              <a:t>Syntax to define a Unique key at column level:</a:t>
            </a:r>
            <a:endParaRPr lang="en-US" sz="2600" dirty="0" smtClean="0"/>
          </a:p>
          <a:p>
            <a:r>
              <a:rPr lang="en-US" sz="2600" dirty="0" smtClean="0"/>
              <a:t>[CONSTRAINT </a:t>
            </a:r>
            <a:r>
              <a:rPr lang="en-US" sz="2600" dirty="0" err="1" smtClean="0"/>
              <a:t>constraint_name</a:t>
            </a:r>
            <a:r>
              <a:rPr lang="en-US" sz="2600" dirty="0" smtClean="0"/>
              <a:t>] UNIQUE</a:t>
            </a:r>
          </a:p>
          <a:p>
            <a:r>
              <a:rPr lang="en-US" sz="2600" b="1" dirty="0" smtClean="0"/>
              <a:t>Syntax to define a Unique key at table level:</a:t>
            </a:r>
            <a:endParaRPr lang="en-US" sz="2600" dirty="0" smtClean="0"/>
          </a:p>
          <a:p>
            <a:r>
              <a:rPr lang="en-US" sz="2600" dirty="0" smtClean="0"/>
              <a:t>[CONSTRAINT </a:t>
            </a:r>
            <a:r>
              <a:rPr lang="en-US" sz="2600" dirty="0" err="1" smtClean="0"/>
              <a:t>constraint_name</a:t>
            </a:r>
            <a:r>
              <a:rPr lang="en-US" sz="2600" dirty="0" smtClean="0"/>
              <a:t>] UNIQUE(</a:t>
            </a:r>
            <a:r>
              <a:rPr lang="en-US" sz="2600" dirty="0" err="1" smtClean="0"/>
              <a:t>column_name</a:t>
            </a:r>
            <a:r>
              <a:rPr lang="en-US" sz="2600" dirty="0" smtClean="0"/>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For Example: </a:t>
            </a:r>
            <a:r>
              <a:rPr lang="en-US" sz="2600" dirty="0" smtClean="0"/>
              <a:t>To create an employee table with Unique key, the query would be like,</a:t>
            </a:r>
          </a:p>
          <a:p>
            <a:r>
              <a:rPr lang="en-US" sz="2600" b="1" dirty="0" smtClean="0"/>
              <a:t>Unique Key at column level:</a:t>
            </a:r>
            <a:endParaRPr lang="en-US" sz="2600" dirty="0" smtClean="0"/>
          </a:p>
          <a:p>
            <a:r>
              <a:rPr lang="en-US" sz="2600" dirty="0" smtClean="0"/>
              <a:t>CREATE TABLE employee</a:t>
            </a:r>
            <a:br>
              <a:rPr lang="en-US" sz="2600" dirty="0" smtClean="0"/>
            </a:br>
            <a:r>
              <a:rPr lang="en-US" sz="2600" dirty="0" smtClean="0"/>
              <a:t>( id number(5) PRIMARY </a:t>
            </a:r>
            <a:r>
              <a:rPr lang="en-US" sz="2600" dirty="0" err="1" smtClean="0"/>
              <a:t>KEY,name</a:t>
            </a:r>
            <a:r>
              <a:rPr lang="en-US" sz="2600" dirty="0" smtClean="0"/>
              <a:t> char(20),</a:t>
            </a:r>
            <a:br>
              <a:rPr lang="en-US" sz="2600" dirty="0" smtClean="0"/>
            </a:br>
            <a:r>
              <a:rPr lang="en-US" sz="2600" dirty="0" smtClean="0"/>
              <a:t>dept char(10),age number(2),salary number(10),</a:t>
            </a:r>
            <a:br>
              <a:rPr lang="en-US" sz="2600" dirty="0" smtClean="0"/>
            </a:br>
            <a:r>
              <a:rPr lang="en-US" sz="2600" dirty="0" smtClean="0"/>
              <a:t>location char(10) UNIQUE</a:t>
            </a:r>
            <a:br>
              <a:rPr lang="en-US" sz="2600" dirty="0" smtClean="0"/>
            </a:br>
            <a:r>
              <a:rPr lang="en-US" sz="2600" dirty="0" smtClean="0"/>
              <a:t>);</a:t>
            </a:r>
          </a:p>
          <a:p>
            <a:r>
              <a:rPr lang="en-US" sz="2600" b="1" dirty="0" smtClean="0"/>
              <a:t>Unique Key at table level:</a:t>
            </a:r>
            <a:endParaRPr lang="en-US" sz="2600" dirty="0" smtClean="0"/>
          </a:p>
          <a:p>
            <a:r>
              <a:rPr lang="en-US" sz="2600" dirty="0" smtClean="0"/>
              <a:t>CREATE TABLE employee</a:t>
            </a:r>
            <a:br>
              <a:rPr lang="en-US" sz="2600" dirty="0" smtClean="0"/>
            </a:br>
            <a:r>
              <a:rPr lang="en-US" sz="2600" dirty="0" smtClean="0"/>
              <a:t>( id number(5) PRIMARY KEY,</a:t>
            </a:r>
            <a:br>
              <a:rPr lang="en-US" sz="2600" dirty="0" smtClean="0"/>
            </a:br>
            <a:r>
              <a:rPr lang="en-US" sz="2600" dirty="0" smtClean="0"/>
              <a:t>name char(20),dept char(10),age number(2),</a:t>
            </a:r>
            <a:br>
              <a:rPr lang="en-US" sz="2600" dirty="0" smtClean="0"/>
            </a:br>
            <a:r>
              <a:rPr lang="en-US" sz="2600" dirty="0" smtClean="0"/>
              <a:t>salary number(10),location char(10),</a:t>
            </a:r>
            <a:br>
              <a:rPr lang="en-US" sz="2600" dirty="0" smtClean="0"/>
            </a:br>
            <a:r>
              <a:rPr lang="en-US" sz="2600" dirty="0" smtClean="0"/>
              <a:t>CONSTRAINT </a:t>
            </a:r>
            <a:r>
              <a:rPr lang="en-US" sz="2600" dirty="0" err="1" smtClean="0"/>
              <a:t>loc_un</a:t>
            </a:r>
            <a:r>
              <a:rPr lang="en-US" sz="2600" dirty="0" smtClean="0"/>
              <a:t> UNIQUE(location)</a:t>
            </a:r>
            <a:br>
              <a:rPr lang="en-US" sz="2600" dirty="0" smtClean="0"/>
            </a:br>
            <a:r>
              <a:rPr lang="en-US" sz="2600" dirty="0" smtClean="0"/>
              <a:t>);</a:t>
            </a:r>
          </a:p>
          <a:p>
            <a:endParaRPr lang="en-US" sz="2600" dirty="0" smtClean="0"/>
          </a:p>
          <a:p>
            <a:endParaRPr lang="en-US" sz="2600" dirty="0" smtClean="0"/>
          </a:p>
          <a:p>
            <a:endParaRPr lang="en-US" sz="26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5) SQL Check Constraint :</a:t>
            </a:r>
          </a:p>
          <a:p>
            <a:r>
              <a:rPr lang="en-US" sz="2600" dirty="0" smtClean="0"/>
              <a:t>All the rows must satisfy this rule. The constraint can be applied for a single column or a group of columns.</a:t>
            </a:r>
          </a:p>
          <a:p>
            <a:r>
              <a:rPr lang="en-US" sz="2600" b="1" dirty="0" smtClean="0"/>
              <a:t>Syntax to define a Check constraint:</a:t>
            </a:r>
            <a:endParaRPr lang="en-US" sz="2600" dirty="0" smtClean="0"/>
          </a:p>
          <a:p>
            <a:r>
              <a:rPr lang="en-US" sz="2600" dirty="0" smtClean="0"/>
              <a:t>[CONSTRAINT </a:t>
            </a:r>
            <a:r>
              <a:rPr lang="en-US" sz="2600" dirty="0" err="1" smtClean="0"/>
              <a:t>constraint_name</a:t>
            </a:r>
            <a:r>
              <a:rPr lang="en-US" sz="2600" dirty="0" smtClean="0"/>
              <a:t>] CHECK (condition)</a:t>
            </a:r>
          </a:p>
          <a:p>
            <a:r>
              <a:rPr lang="en-US" sz="2600" b="1" dirty="0" smtClean="0"/>
              <a:t>For Example: </a:t>
            </a:r>
            <a:r>
              <a:rPr lang="en-US" sz="2600" dirty="0" smtClean="0"/>
              <a:t>In the employee table to select the gender of a person, the query would be like</a:t>
            </a:r>
          </a:p>
          <a:p>
            <a:r>
              <a:rPr lang="en-US" sz="2600" b="1" dirty="0" smtClean="0"/>
              <a:t>Check Constraint at column level:</a:t>
            </a:r>
            <a:endParaRPr lang="en-US" sz="2600" dirty="0" smtClean="0"/>
          </a:p>
          <a:p>
            <a:r>
              <a:rPr lang="en-US" sz="2600" dirty="0" smtClean="0"/>
              <a:t>CREATE TABLE employee</a:t>
            </a:r>
            <a:br>
              <a:rPr lang="en-US" sz="2600" dirty="0" smtClean="0"/>
            </a:br>
            <a:r>
              <a:rPr lang="en-US" sz="2600" dirty="0" smtClean="0"/>
              <a:t>( id number(5) PRIMARY KEY,</a:t>
            </a:r>
            <a:br>
              <a:rPr lang="en-US" sz="2600" dirty="0" smtClean="0"/>
            </a:br>
            <a:r>
              <a:rPr lang="en-US" sz="2600" dirty="0" smtClean="0"/>
              <a:t>name char(20),dept char(10),</a:t>
            </a:r>
            <a:br>
              <a:rPr lang="en-US" sz="2600" dirty="0" smtClean="0"/>
            </a:br>
            <a:r>
              <a:rPr lang="en-US" sz="2600" dirty="0" smtClean="0"/>
              <a:t>age number(2),</a:t>
            </a:r>
            <a:br>
              <a:rPr lang="en-US" sz="2600" dirty="0" smtClean="0"/>
            </a:br>
            <a:r>
              <a:rPr lang="en-US" sz="2600" dirty="0" smtClean="0"/>
              <a:t>gender char(1) CHECK (gender in ('M','F')),</a:t>
            </a:r>
            <a:br>
              <a:rPr lang="en-US" sz="2600" dirty="0" smtClean="0"/>
            </a:br>
            <a:r>
              <a:rPr lang="en-US" sz="2600" dirty="0" smtClean="0"/>
              <a:t>salary number(10), location char(10));</a:t>
            </a:r>
          </a:p>
          <a:p>
            <a:endParaRPr lang="en-US" sz="2600" dirty="0" smtClean="0"/>
          </a:p>
          <a:p>
            <a:endParaRPr lang="en-US" sz="26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Check Constraint at table level:</a:t>
            </a:r>
            <a:endParaRPr lang="en-US" sz="2600" dirty="0" smtClean="0"/>
          </a:p>
          <a:p>
            <a:r>
              <a:rPr lang="en-US" sz="2600" dirty="0" smtClean="0"/>
              <a:t>CREATE TABLE employee</a:t>
            </a:r>
            <a:br>
              <a:rPr lang="en-US" sz="2600" dirty="0" smtClean="0"/>
            </a:br>
            <a:r>
              <a:rPr lang="en-US" sz="2600" dirty="0" smtClean="0"/>
              <a:t>( id number(5) PRIMARY KEY,</a:t>
            </a:r>
            <a:br>
              <a:rPr lang="en-US" sz="2600" dirty="0" smtClean="0"/>
            </a:br>
            <a:r>
              <a:rPr lang="en-US" sz="2600" dirty="0" smtClean="0"/>
              <a:t>name char(20),</a:t>
            </a:r>
            <a:br>
              <a:rPr lang="en-US" sz="2600" dirty="0" smtClean="0"/>
            </a:br>
            <a:r>
              <a:rPr lang="en-US" sz="2600" dirty="0" smtClean="0"/>
              <a:t>dept char(10),</a:t>
            </a:r>
            <a:br>
              <a:rPr lang="en-US" sz="2600" dirty="0" smtClean="0"/>
            </a:br>
            <a:r>
              <a:rPr lang="en-US" sz="2600" dirty="0" smtClean="0"/>
              <a:t>age number(2),</a:t>
            </a:r>
            <a:br>
              <a:rPr lang="en-US" sz="2600" dirty="0" smtClean="0"/>
            </a:br>
            <a:r>
              <a:rPr lang="en-US" sz="2600" dirty="0" smtClean="0"/>
              <a:t>gender char(1),</a:t>
            </a:r>
            <a:br>
              <a:rPr lang="en-US" sz="2600" dirty="0" smtClean="0"/>
            </a:br>
            <a:r>
              <a:rPr lang="en-US" sz="2600" dirty="0" smtClean="0"/>
              <a:t>salary number(10),</a:t>
            </a:r>
            <a:br>
              <a:rPr lang="en-US" sz="2600" dirty="0" smtClean="0"/>
            </a:br>
            <a:r>
              <a:rPr lang="en-US" sz="2600" dirty="0" smtClean="0"/>
              <a:t>location char(10),</a:t>
            </a:r>
            <a:br>
              <a:rPr lang="en-US" sz="2600" dirty="0" smtClean="0"/>
            </a:br>
            <a:r>
              <a:rPr lang="en-US" sz="2600" dirty="0" smtClean="0"/>
              <a:t>CONSTRAINT </a:t>
            </a:r>
            <a:r>
              <a:rPr lang="en-US" sz="2600" dirty="0" err="1" smtClean="0"/>
              <a:t>gender_ck</a:t>
            </a:r>
            <a:r>
              <a:rPr lang="en-US" sz="2600" dirty="0" smtClean="0"/>
              <a:t> CHECK (gender in ('M','F'))</a:t>
            </a:r>
            <a:br>
              <a:rPr lang="en-US" sz="2600" dirty="0" smtClean="0"/>
            </a:br>
            <a:r>
              <a:rPr lang="en-US" sz="2600" dirty="0" smtClean="0"/>
              <a:t>);</a:t>
            </a:r>
            <a:endParaRPr lang="en-US" sz="2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096000"/>
          </a:xfrm>
        </p:spPr>
        <p:txBody>
          <a:bodyPr>
            <a:normAutofit lnSpcReduction="10000"/>
          </a:bodyPr>
          <a:lstStyle/>
          <a:p>
            <a:r>
              <a:rPr lang="en-US" u="sng" dirty="0" smtClean="0">
                <a:solidFill>
                  <a:srgbClr val="FFFF00"/>
                </a:solidFill>
              </a:rPr>
              <a:t>Data Definition Language(DDL):-</a:t>
            </a:r>
          </a:p>
          <a:p>
            <a:pPr>
              <a:buNone/>
            </a:pPr>
            <a:r>
              <a:rPr lang="en-US" dirty="0" smtClean="0">
                <a:solidFill>
                  <a:srgbClr val="FFFF00"/>
                </a:solidFill>
              </a:rPr>
              <a:t> </a:t>
            </a:r>
            <a:r>
              <a:rPr lang="en-US" dirty="0" smtClean="0"/>
              <a:t>-DDL consists of the SQL commands that can be used to define the database schema.</a:t>
            </a:r>
          </a:p>
          <a:p>
            <a:pPr>
              <a:buNone/>
            </a:pPr>
            <a:r>
              <a:rPr lang="en-US" dirty="0" smtClean="0"/>
              <a:t>-It simply deals with descriptions of the database schema and is used to create and modify the structure of db objects in db.</a:t>
            </a:r>
          </a:p>
          <a:p>
            <a:pPr>
              <a:buNone/>
            </a:pPr>
            <a:endParaRPr lang="en-US" dirty="0" smtClean="0"/>
          </a:p>
          <a:p>
            <a:pPr>
              <a:buNone/>
            </a:pPr>
            <a:r>
              <a:rPr lang="en-US" u="sng" dirty="0" smtClean="0">
                <a:solidFill>
                  <a:srgbClr val="FFC000"/>
                </a:solidFill>
              </a:rPr>
              <a:t>1.CREATE:-</a:t>
            </a:r>
          </a:p>
          <a:p>
            <a:pPr>
              <a:buNone/>
            </a:pPr>
            <a:r>
              <a:rPr lang="en-US" dirty="0" smtClean="0"/>
              <a:t>-It is used to create the database or its objects (like table, </a:t>
            </a:r>
            <a:r>
              <a:rPr lang="en-US" dirty="0" err="1" smtClean="0"/>
              <a:t>index,function,views,store</a:t>
            </a:r>
            <a:r>
              <a:rPr lang="en-US" dirty="0" smtClean="0"/>
              <a:t> procedure and triggers).</a:t>
            </a:r>
          </a:p>
          <a:p>
            <a:pPr>
              <a:buNone/>
            </a:pPr>
            <a:r>
              <a:rPr lang="en-US" dirty="0" err="1" smtClean="0"/>
              <a:t>i</a:t>
            </a:r>
            <a:r>
              <a:rPr lang="en-US" dirty="0" smtClean="0"/>
              <a:t>]create database</a:t>
            </a:r>
          </a:p>
          <a:p>
            <a:pPr>
              <a:buNone/>
            </a:pPr>
            <a:r>
              <a:rPr lang="en-US" dirty="0" smtClean="0"/>
              <a:t>ii]create table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u="sng" dirty="0" smtClean="0">
                <a:solidFill>
                  <a:srgbClr val="FFC000"/>
                </a:solidFill>
              </a:rPr>
              <a:t>Authorization:-</a:t>
            </a:r>
          </a:p>
          <a:p>
            <a:r>
              <a:rPr lang="en-US" sz="2600" dirty="0" smtClean="0"/>
              <a:t>Authorization is a privilege provided by the Database Administer. Users of the database can only view the contents they are authorized to view. The rest of the database is out of bounds to them.</a:t>
            </a:r>
          </a:p>
          <a:p>
            <a:r>
              <a:rPr lang="en-US" sz="2600" dirty="0" smtClean="0"/>
              <a:t>The different permissions for authorizations available are:</a:t>
            </a:r>
          </a:p>
          <a:p>
            <a:r>
              <a:rPr lang="en-US" sz="2600" b="1" u="sng" dirty="0" smtClean="0">
                <a:solidFill>
                  <a:srgbClr val="FFC000"/>
                </a:solidFill>
              </a:rPr>
              <a:t>Primary Permission -</a:t>
            </a:r>
            <a:r>
              <a:rPr lang="en-US" sz="2600" b="1" dirty="0" smtClean="0"/>
              <a:t> </a:t>
            </a:r>
            <a:r>
              <a:rPr lang="en-US" sz="2600" dirty="0" smtClean="0"/>
              <a:t> This is granted to users publicly and directly.</a:t>
            </a:r>
          </a:p>
          <a:p>
            <a:r>
              <a:rPr lang="en-US" sz="2600" b="1" u="sng" dirty="0" smtClean="0">
                <a:solidFill>
                  <a:srgbClr val="FFC000"/>
                </a:solidFill>
              </a:rPr>
              <a:t>Secondary Permission -</a:t>
            </a:r>
            <a:r>
              <a:rPr lang="en-US" sz="2600" b="1" dirty="0" smtClean="0"/>
              <a:t> </a:t>
            </a:r>
            <a:r>
              <a:rPr lang="en-US" sz="2600" dirty="0" smtClean="0"/>
              <a:t> This is granted to groups and automatically awarded to a user if he is a member of the group.</a:t>
            </a:r>
          </a:p>
          <a:p>
            <a:r>
              <a:rPr lang="en-US" sz="2600" b="1" u="sng" dirty="0" smtClean="0">
                <a:solidFill>
                  <a:srgbClr val="FFC000"/>
                </a:solidFill>
              </a:rPr>
              <a:t>Public Permission -</a:t>
            </a:r>
            <a:r>
              <a:rPr lang="en-US" sz="2600" b="1" dirty="0" smtClean="0"/>
              <a:t> </a:t>
            </a:r>
            <a:r>
              <a:rPr lang="en-US" sz="2600" dirty="0" smtClean="0"/>
              <a:t> This is publicly granted to all the users.</a:t>
            </a:r>
          </a:p>
          <a:p>
            <a:r>
              <a:rPr lang="en-US" sz="2600" b="1" u="sng" dirty="0" smtClean="0">
                <a:solidFill>
                  <a:srgbClr val="FFC000"/>
                </a:solidFill>
              </a:rPr>
              <a:t>Context sensitive permission - </a:t>
            </a:r>
            <a:r>
              <a:rPr lang="en-US" sz="2600" dirty="0" smtClean="0"/>
              <a:t> This is related to sensitive content and only granted to a select users.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9144000" cy="6553200"/>
          </a:xfrm>
        </p:spPr>
        <p:txBody>
          <a:bodyPr>
            <a:noAutofit/>
          </a:bodyPr>
          <a:lstStyle/>
          <a:p>
            <a:r>
              <a:rPr lang="en-US" sz="2800" dirty="0" smtClean="0"/>
              <a:t>The categories of authorization that can be given to users are:</a:t>
            </a:r>
            <a:endParaRPr lang="en-US" sz="2600" b="1" dirty="0" smtClean="0"/>
          </a:p>
          <a:p>
            <a:r>
              <a:rPr lang="en-US" sz="2600" b="1" u="sng" dirty="0" smtClean="0">
                <a:solidFill>
                  <a:srgbClr val="FFC000"/>
                </a:solidFill>
              </a:rPr>
              <a:t>System Administrator -</a:t>
            </a:r>
            <a:r>
              <a:rPr lang="en-US" sz="2600" b="1" dirty="0" smtClean="0"/>
              <a:t> </a:t>
            </a:r>
            <a:r>
              <a:rPr lang="en-US" sz="2600" dirty="0" smtClean="0"/>
              <a:t> This is the highest administrative authorization for a user. Users with this authorization can also execute some database administrator commands such as restore or upgrade a database.</a:t>
            </a:r>
          </a:p>
          <a:p>
            <a:r>
              <a:rPr lang="en-US" sz="2600" b="1" u="sng" dirty="0" smtClean="0">
                <a:solidFill>
                  <a:srgbClr val="FFC000"/>
                </a:solidFill>
              </a:rPr>
              <a:t>System Control - </a:t>
            </a:r>
            <a:r>
              <a:rPr lang="en-US" sz="2600" dirty="0" smtClean="0"/>
              <a:t> This is also the highest control authorization for a user. This allows maintenance operations on the database but not direct access to data.</a:t>
            </a:r>
          </a:p>
          <a:p>
            <a:r>
              <a:rPr lang="en-US" sz="2600" b="1" u="sng" dirty="0" smtClean="0">
                <a:solidFill>
                  <a:srgbClr val="FFC000"/>
                </a:solidFill>
              </a:rPr>
              <a:t>System Maintenance -</a:t>
            </a:r>
            <a:r>
              <a:rPr lang="en-US" sz="2600" b="1" dirty="0" smtClean="0"/>
              <a:t> </a:t>
            </a:r>
            <a:r>
              <a:rPr lang="en-US" sz="2600" dirty="0" smtClean="0"/>
              <a:t> This is the lower level of system control authority. It also allows users to maintain the database but within a database manager instance.</a:t>
            </a:r>
          </a:p>
          <a:p>
            <a:r>
              <a:rPr lang="en-US" sz="2600" b="1" u="sng" dirty="0" smtClean="0">
                <a:solidFill>
                  <a:srgbClr val="FFC000"/>
                </a:solidFill>
              </a:rPr>
              <a:t>System Monitor - </a:t>
            </a:r>
            <a:r>
              <a:rPr lang="en-US" sz="2600" dirty="0" smtClean="0"/>
              <a:t> Using this authority, the user can monitor the database and take snapshots of it.</a:t>
            </a:r>
            <a:endParaRPr lang="en-US"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458200" cy="6781800"/>
          </a:xfrm>
        </p:spPr>
        <p:txBody>
          <a:bodyPr>
            <a:normAutofit fontScale="92500" lnSpcReduction="20000"/>
          </a:bodyPr>
          <a:lstStyle/>
          <a:p>
            <a:pPr>
              <a:buNone/>
            </a:pPr>
            <a:r>
              <a:rPr lang="en-US" u="sng" dirty="0" err="1" smtClean="0">
                <a:solidFill>
                  <a:srgbClr val="FFFF00"/>
                </a:solidFill>
              </a:rPr>
              <a:t>i</a:t>
            </a:r>
            <a:r>
              <a:rPr lang="en-US" u="sng" dirty="0" smtClean="0">
                <a:solidFill>
                  <a:srgbClr val="FFFF00"/>
                </a:solidFill>
              </a:rPr>
              <a:t>]Create database:-</a:t>
            </a:r>
          </a:p>
          <a:p>
            <a:r>
              <a:rPr lang="en-US" u="sng" dirty="0" smtClean="0">
                <a:solidFill>
                  <a:srgbClr val="FFFF00"/>
                </a:solidFill>
              </a:rPr>
              <a:t>Syntax:-</a:t>
            </a:r>
            <a:r>
              <a:rPr lang="en-US" dirty="0" smtClean="0"/>
              <a:t>create database </a:t>
            </a:r>
            <a:r>
              <a:rPr lang="en-US" dirty="0" err="1" smtClean="0"/>
              <a:t>database_name</a:t>
            </a:r>
            <a:r>
              <a:rPr lang="en-US" dirty="0" smtClean="0"/>
              <a:t>;</a:t>
            </a:r>
          </a:p>
          <a:p>
            <a:pPr>
              <a:buNone/>
            </a:pPr>
            <a:r>
              <a:rPr lang="en-US" dirty="0" smtClean="0"/>
              <a:t>-</a:t>
            </a:r>
            <a:r>
              <a:rPr lang="en-US" dirty="0" err="1" smtClean="0"/>
              <a:t>database_name:name</a:t>
            </a:r>
            <a:r>
              <a:rPr lang="en-US" dirty="0" smtClean="0"/>
              <a:t> of the database</a:t>
            </a:r>
          </a:p>
          <a:p>
            <a:r>
              <a:rPr lang="en-US" u="sng" dirty="0" err="1" smtClean="0">
                <a:solidFill>
                  <a:srgbClr val="FFFF00"/>
                </a:solidFill>
              </a:rPr>
              <a:t>Ex.</a:t>
            </a:r>
            <a:r>
              <a:rPr lang="en-US" dirty="0" err="1" smtClean="0"/>
              <a:t>create</a:t>
            </a:r>
            <a:r>
              <a:rPr lang="en-US" dirty="0" smtClean="0"/>
              <a:t> database </a:t>
            </a:r>
            <a:r>
              <a:rPr lang="en-US" dirty="0" err="1" smtClean="0"/>
              <a:t>my_database</a:t>
            </a:r>
            <a:r>
              <a:rPr lang="en-US" dirty="0" smtClean="0"/>
              <a:t>;</a:t>
            </a:r>
          </a:p>
          <a:p>
            <a:pPr>
              <a:buNone/>
            </a:pPr>
            <a:endParaRPr lang="en-US" u="sng" dirty="0" smtClean="0">
              <a:solidFill>
                <a:srgbClr val="FFFF00"/>
              </a:solidFill>
            </a:endParaRPr>
          </a:p>
          <a:p>
            <a:pPr>
              <a:buNone/>
            </a:pPr>
            <a:r>
              <a:rPr lang="en-US" u="sng" dirty="0" smtClean="0">
                <a:solidFill>
                  <a:srgbClr val="FFFF00"/>
                </a:solidFill>
              </a:rPr>
              <a:t>Ii]Create table:-</a:t>
            </a:r>
          </a:p>
          <a:p>
            <a:r>
              <a:rPr lang="en-US" u="sng" dirty="0" smtClean="0">
                <a:solidFill>
                  <a:srgbClr val="FFFF00"/>
                </a:solidFill>
              </a:rPr>
              <a:t>Syntax:-</a:t>
            </a:r>
            <a:r>
              <a:rPr lang="en-US" dirty="0" smtClean="0"/>
              <a:t>create table </a:t>
            </a:r>
            <a:r>
              <a:rPr lang="en-US" dirty="0" err="1" smtClean="0"/>
              <a:t>table_name</a:t>
            </a:r>
            <a:endParaRPr lang="en-US" dirty="0" smtClean="0"/>
          </a:p>
          <a:p>
            <a:pPr>
              <a:buNone/>
            </a:pPr>
            <a:r>
              <a:rPr lang="en-US" dirty="0" smtClean="0"/>
              <a:t>                  (column1 </a:t>
            </a:r>
            <a:r>
              <a:rPr lang="en-US" dirty="0" err="1" smtClean="0"/>
              <a:t>data_type</a:t>
            </a:r>
            <a:r>
              <a:rPr lang="en-US" dirty="0" smtClean="0"/>
              <a:t>(size),</a:t>
            </a:r>
          </a:p>
          <a:p>
            <a:pPr>
              <a:buNone/>
            </a:pPr>
            <a:r>
              <a:rPr lang="en-US" dirty="0" smtClean="0"/>
              <a:t>                   column2 </a:t>
            </a:r>
            <a:r>
              <a:rPr lang="en-US" dirty="0" err="1" smtClean="0"/>
              <a:t>data_type</a:t>
            </a:r>
            <a:r>
              <a:rPr lang="en-US" dirty="0" smtClean="0"/>
              <a:t>(size),</a:t>
            </a:r>
          </a:p>
          <a:p>
            <a:pPr>
              <a:buNone/>
            </a:pPr>
            <a:r>
              <a:rPr lang="en-US" dirty="0" smtClean="0"/>
              <a:t>                   column3 </a:t>
            </a:r>
            <a:r>
              <a:rPr lang="en-US" dirty="0" err="1" smtClean="0"/>
              <a:t>data_type</a:t>
            </a:r>
            <a:r>
              <a:rPr lang="en-US" dirty="0" smtClean="0"/>
              <a:t>(size),</a:t>
            </a:r>
          </a:p>
          <a:p>
            <a:pPr>
              <a:buNone/>
            </a:pPr>
            <a:r>
              <a:rPr lang="en-US" dirty="0" smtClean="0"/>
              <a:t>                   -------------------------------,</a:t>
            </a:r>
          </a:p>
          <a:p>
            <a:pPr>
              <a:buNone/>
            </a:pPr>
            <a:r>
              <a:rPr lang="en-US" dirty="0" smtClean="0"/>
              <a:t>                   --------------------- ---------);</a:t>
            </a:r>
          </a:p>
          <a:p>
            <a:pPr>
              <a:buNone/>
            </a:pPr>
            <a:r>
              <a:rPr lang="en-US" dirty="0" smtClean="0"/>
              <a:t>-</a:t>
            </a:r>
            <a:r>
              <a:rPr lang="en-US" u="sng" dirty="0" err="1" smtClean="0"/>
              <a:t>Table_name</a:t>
            </a:r>
            <a:r>
              <a:rPr lang="en-US" dirty="0" err="1" smtClean="0"/>
              <a:t>:name</a:t>
            </a:r>
            <a:r>
              <a:rPr lang="en-US" dirty="0" smtClean="0"/>
              <a:t> of the table.</a:t>
            </a:r>
          </a:p>
          <a:p>
            <a:pPr>
              <a:buNone/>
            </a:pPr>
            <a:r>
              <a:rPr lang="en-US" dirty="0" smtClean="0"/>
              <a:t>-</a:t>
            </a:r>
            <a:r>
              <a:rPr lang="en-US" u="sng" dirty="0" smtClean="0"/>
              <a:t>Column1</a:t>
            </a:r>
            <a:r>
              <a:rPr lang="en-US" dirty="0" smtClean="0"/>
              <a:t>:name of the first column.</a:t>
            </a:r>
          </a:p>
          <a:p>
            <a:pPr>
              <a:buNone/>
            </a:pPr>
            <a:r>
              <a:rPr lang="en-US" dirty="0" smtClean="0"/>
              <a:t>-</a:t>
            </a:r>
            <a:r>
              <a:rPr lang="en-US" u="sng" dirty="0" err="1" smtClean="0"/>
              <a:t>Data_type</a:t>
            </a:r>
            <a:r>
              <a:rPr lang="en-US" u="sng" dirty="0" smtClean="0"/>
              <a:t>: </a:t>
            </a:r>
            <a:r>
              <a:rPr lang="en-US" dirty="0" smtClean="0"/>
              <a:t>type of data we want to store in the particular column. Ex. </a:t>
            </a:r>
            <a:r>
              <a:rPr lang="en-US" dirty="0" err="1" smtClean="0"/>
              <a:t>int</a:t>
            </a:r>
            <a:r>
              <a:rPr lang="en-US" dirty="0" smtClean="0"/>
              <a:t> for integer</a:t>
            </a:r>
          </a:p>
          <a:p>
            <a:pPr>
              <a:buNone/>
            </a:pPr>
            <a:r>
              <a:rPr lang="en-US" dirty="0" smtClean="0"/>
              <a:t>-</a:t>
            </a:r>
            <a:r>
              <a:rPr lang="en-US" u="sng" dirty="0" smtClean="0"/>
              <a:t>Size: </a:t>
            </a:r>
            <a:r>
              <a:rPr lang="en-US" dirty="0" smtClean="0"/>
              <a:t>size of data.</a:t>
            </a:r>
          </a:p>
          <a:p>
            <a:pPr>
              <a:buNone/>
            </a:pPr>
            <a:r>
              <a:rPr lang="en-US"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763000" cy="6400800"/>
          </a:xfrm>
        </p:spPr>
        <p:txBody>
          <a:bodyPr>
            <a:normAutofit/>
          </a:bodyPr>
          <a:lstStyle/>
          <a:p>
            <a:r>
              <a:rPr lang="en-US" u="sng" dirty="0" err="1" smtClean="0">
                <a:solidFill>
                  <a:srgbClr val="FFFF00"/>
                </a:solidFill>
              </a:rPr>
              <a:t>EX.</a:t>
            </a:r>
            <a:r>
              <a:rPr lang="en-US" dirty="0" err="1" smtClean="0"/>
              <a:t>Create</a:t>
            </a:r>
            <a:r>
              <a:rPr lang="en-US" dirty="0" smtClean="0"/>
              <a:t> table Students(ROLL_NO </a:t>
            </a:r>
            <a:r>
              <a:rPr lang="en-US" dirty="0" err="1" smtClean="0"/>
              <a:t>int</a:t>
            </a:r>
            <a:r>
              <a:rPr lang="en-US" dirty="0" smtClean="0"/>
              <a:t> (3), NAME </a:t>
            </a:r>
            <a:r>
              <a:rPr lang="en-US" dirty="0" err="1" smtClean="0"/>
              <a:t>varchar</a:t>
            </a:r>
            <a:r>
              <a:rPr lang="en-US" dirty="0" smtClean="0"/>
              <a:t>(20),SUBJECT </a:t>
            </a:r>
            <a:r>
              <a:rPr lang="en-US" dirty="0" err="1" smtClean="0"/>
              <a:t>varchar</a:t>
            </a:r>
            <a:r>
              <a:rPr lang="en-US" dirty="0" smtClean="0"/>
              <a:t>(20));</a:t>
            </a:r>
          </a:p>
          <a:p>
            <a:pPr>
              <a:buNone/>
            </a:pPr>
            <a:endParaRPr lang="en-US" dirty="0" smtClean="0"/>
          </a:p>
          <a:p>
            <a:pPr>
              <a:buNone/>
            </a:pPr>
            <a:r>
              <a:rPr lang="en-US" u="sng" dirty="0" smtClean="0">
                <a:solidFill>
                  <a:srgbClr val="FFC000"/>
                </a:solidFill>
              </a:rPr>
              <a:t>2.DROP, TRUNCATE:-</a:t>
            </a:r>
          </a:p>
          <a:p>
            <a:r>
              <a:rPr lang="en-US" dirty="0" smtClean="0"/>
              <a:t>DROP is used to delete a whole database or just a table. The DROP statement destroys the objects like an existing database, table, index or view.</a:t>
            </a:r>
          </a:p>
          <a:p>
            <a:r>
              <a:rPr lang="en-US" u="sng" dirty="0" smtClean="0">
                <a:solidFill>
                  <a:srgbClr val="FFC000"/>
                </a:solidFill>
              </a:rPr>
              <a:t>Syntax:-</a:t>
            </a:r>
            <a:r>
              <a:rPr lang="en-US" dirty="0" smtClean="0"/>
              <a:t>drop object </a:t>
            </a:r>
            <a:r>
              <a:rPr lang="en-US" dirty="0" err="1" smtClean="0"/>
              <a:t>object_name</a:t>
            </a:r>
            <a:r>
              <a:rPr lang="en-US" dirty="0" smtClean="0"/>
              <a:t>;</a:t>
            </a:r>
          </a:p>
          <a:p>
            <a:r>
              <a:rPr lang="en-US" u="sng" dirty="0" err="1" smtClean="0">
                <a:solidFill>
                  <a:srgbClr val="FFC000"/>
                </a:solidFill>
              </a:rPr>
              <a:t>EX.</a:t>
            </a:r>
            <a:r>
              <a:rPr lang="en-US" dirty="0" err="1" smtClean="0"/>
              <a:t>drop</a:t>
            </a:r>
            <a:r>
              <a:rPr lang="en-US" dirty="0" smtClean="0"/>
              <a:t> table </a:t>
            </a:r>
            <a:r>
              <a:rPr lang="en-US" dirty="0" err="1" smtClean="0"/>
              <a:t>table_name</a:t>
            </a:r>
            <a:r>
              <a:rPr lang="en-US" dirty="0" smtClean="0"/>
              <a:t>;</a:t>
            </a:r>
          </a:p>
          <a:p>
            <a:pPr>
              <a:buNone/>
            </a:pPr>
            <a:r>
              <a:rPr lang="en-US" dirty="0" smtClean="0">
                <a:solidFill>
                  <a:srgbClr val="FFC000"/>
                </a:solidFill>
              </a:rPr>
              <a:t>        </a:t>
            </a:r>
            <a:r>
              <a:rPr lang="en-US" dirty="0" smtClean="0"/>
              <a:t>  drop table students;</a:t>
            </a:r>
            <a:endParaRPr lang="en-US" u="sng" dirty="0" smtClean="0">
              <a:solidFill>
                <a:srgbClr val="FFC000"/>
              </a:solidFill>
            </a:endParaRP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533400"/>
            <a:ext cx="9144000" cy="5867400"/>
          </a:xfrm>
        </p:spPr>
        <p:txBody>
          <a:bodyPr>
            <a:normAutofit fontScale="92500" lnSpcReduction="10000"/>
          </a:bodyPr>
          <a:lstStyle/>
          <a:p>
            <a:r>
              <a:rPr lang="en-US" u="sng" dirty="0" smtClean="0">
                <a:solidFill>
                  <a:srgbClr val="FFC000"/>
                </a:solidFill>
              </a:rPr>
              <a:t>TRUNCATE:-</a:t>
            </a:r>
          </a:p>
          <a:p>
            <a:pPr>
              <a:buNone/>
            </a:pPr>
            <a:r>
              <a:rPr lang="en-US" dirty="0" smtClean="0"/>
              <a:t>-TRUNCATE statement in DDL is used to mark the extents of a table for </a:t>
            </a:r>
            <a:r>
              <a:rPr lang="en-US" dirty="0" err="1" smtClean="0"/>
              <a:t>deallocation</a:t>
            </a:r>
            <a:r>
              <a:rPr lang="en-US" dirty="0" smtClean="0"/>
              <a:t> (empty for reuse). </a:t>
            </a:r>
          </a:p>
          <a:p>
            <a:pPr>
              <a:buNone/>
            </a:pPr>
            <a:r>
              <a:rPr lang="en-US" dirty="0" smtClean="0"/>
              <a:t>-The result of this operation quickly removes all data from a table, typically by passing a number of integrity enforcing mechanism.</a:t>
            </a:r>
            <a:r>
              <a:rPr lang="en-US" u="sng" dirty="0" smtClean="0">
                <a:solidFill>
                  <a:srgbClr val="FFFF00"/>
                </a:solidFill>
              </a:rPr>
              <a:t> </a:t>
            </a:r>
          </a:p>
          <a:p>
            <a:pPr>
              <a:buNone/>
            </a:pPr>
            <a:r>
              <a:rPr lang="en-US" u="sng" dirty="0" smtClean="0">
                <a:solidFill>
                  <a:srgbClr val="FFFF00"/>
                </a:solidFill>
              </a:rPr>
              <a:t>Syntax:-</a:t>
            </a:r>
            <a:r>
              <a:rPr lang="en-US" dirty="0" smtClean="0"/>
              <a:t>truncate table </a:t>
            </a:r>
            <a:r>
              <a:rPr lang="en-US" dirty="0" err="1" smtClean="0"/>
              <a:t>table_name</a:t>
            </a:r>
            <a:r>
              <a:rPr lang="en-US" dirty="0" smtClean="0"/>
              <a:t>;</a:t>
            </a:r>
          </a:p>
          <a:p>
            <a:pPr>
              <a:buNone/>
            </a:pPr>
            <a:r>
              <a:rPr lang="en-US" dirty="0" smtClean="0"/>
              <a:t>-Truncate preserves the structure of the table for future use, unlike drop table where the table is deleted with its full structure.</a:t>
            </a:r>
          </a:p>
          <a:p>
            <a:pPr>
              <a:buNone/>
            </a:pPr>
            <a:r>
              <a:rPr lang="en-US" dirty="0" smtClean="0"/>
              <a:t>-Table or database deleting using DROP statement cannot be rolled back, so it must be used wisely.</a:t>
            </a:r>
            <a:endParaRPr lang="en-US" u="sng" dirty="0" smtClean="0">
              <a:solidFill>
                <a:srgbClr val="FFFF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533400"/>
            <a:ext cx="8915400" cy="6934200"/>
          </a:xfrm>
        </p:spPr>
        <p:txBody>
          <a:bodyPr>
            <a:normAutofit fontScale="85000" lnSpcReduction="20000"/>
          </a:bodyPr>
          <a:lstStyle/>
          <a:p>
            <a:pPr>
              <a:buNone/>
            </a:pPr>
            <a:r>
              <a:rPr lang="en-US" u="sng" dirty="0" smtClean="0">
                <a:solidFill>
                  <a:srgbClr val="FFC000"/>
                </a:solidFill>
              </a:rPr>
              <a:t>3]ALTER(ADD,DROP,MODIFY):-</a:t>
            </a:r>
          </a:p>
          <a:p>
            <a:pPr>
              <a:buNone/>
            </a:pPr>
            <a:r>
              <a:rPr lang="en-US" dirty="0" smtClean="0"/>
              <a:t>-Alter table is used to add, delete (drop) or modify columns I  the existing table.</a:t>
            </a:r>
          </a:p>
          <a:p>
            <a:pPr>
              <a:buNone/>
            </a:pPr>
            <a:r>
              <a:rPr lang="en-US" dirty="0" smtClean="0"/>
              <a:t>-It also used to add and drop various constraints on the existing table.</a:t>
            </a:r>
          </a:p>
          <a:p>
            <a:pPr>
              <a:buNone/>
            </a:pPr>
            <a:endParaRPr lang="en-US" dirty="0" smtClean="0"/>
          </a:p>
          <a:p>
            <a:pPr>
              <a:buNone/>
            </a:pPr>
            <a:r>
              <a:rPr lang="en-US" u="sng" dirty="0" smtClean="0">
                <a:solidFill>
                  <a:srgbClr val="FFFF00"/>
                </a:solidFill>
              </a:rPr>
              <a:t>-ALTER TABLE –ADD:-</a:t>
            </a:r>
          </a:p>
          <a:p>
            <a:pPr>
              <a:buNone/>
            </a:pPr>
            <a:r>
              <a:rPr lang="en-US" dirty="0" smtClean="0"/>
              <a:t>-ADD is used to add columns into the existing table. Sometimes we may requires to add additional information in that case we do not require to create the whole database again, ADD comes to our rescue.</a:t>
            </a:r>
          </a:p>
          <a:p>
            <a:r>
              <a:rPr lang="en-US" u="sng" dirty="0" smtClean="0">
                <a:solidFill>
                  <a:srgbClr val="FFFF00"/>
                </a:solidFill>
              </a:rPr>
              <a:t>Syntax:-</a:t>
            </a:r>
            <a:r>
              <a:rPr lang="en-US" dirty="0" smtClean="0"/>
              <a:t>alter table </a:t>
            </a:r>
            <a:r>
              <a:rPr lang="en-US" dirty="0" err="1" smtClean="0"/>
              <a:t>table_name</a:t>
            </a:r>
            <a:r>
              <a:rPr lang="en-US" dirty="0" smtClean="0"/>
              <a:t> </a:t>
            </a:r>
          </a:p>
          <a:p>
            <a:pPr>
              <a:buNone/>
            </a:pPr>
            <a:r>
              <a:rPr lang="en-US" dirty="0" smtClean="0"/>
              <a:t>                  add (</a:t>
            </a:r>
            <a:r>
              <a:rPr lang="en-US" dirty="0" err="1" smtClean="0"/>
              <a:t>columnname</a:t>
            </a:r>
            <a:r>
              <a:rPr lang="en-US" dirty="0" smtClean="0"/>
              <a:t> 1 </a:t>
            </a:r>
            <a:r>
              <a:rPr lang="en-US" dirty="0" err="1" smtClean="0"/>
              <a:t>datatype</a:t>
            </a:r>
            <a:r>
              <a:rPr lang="en-US" dirty="0" smtClean="0"/>
              <a:t>, </a:t>
            </a:r>
          </a:p>
          <a:p>
            <a:pPr>
              <a:buNone/>
            </a:pPr>
            <a:r>
              <a:rPr lang="en-US" dirty="0" smtClean="0"/>
              <a:t>                            </a:t>
            </a:r>
            <a:r>
              <a:rPr lang="en-US" dirty="0" err="1" smtClean="0"/>
              <a:t>columnname</a:t>
            </a:r>
            <a:r>
              <a:rPr lang="en-US" dirty="0" smtClean="0"/>
              <a:t> 2 </a:t>
            </a:r>
            <a:r>
              <a:rPr lang="en-US" dirty="0" err="1" smtClean="0"/>
              <a:t>datatype</a:t>
            </a:r>
            <a:r>
              <a:rPr lang="en-US" dirty="0" smtClean="0"/>
              <a:t>,</a:t>
            </a:r>
          </a:p>
          <a:p>
            <a:pPr>
              <a:buNone/>
            </a:pPr>
            <a:r>
              <a:rPr lang="en-US" dirty="0" smtClean="0"/>
              <a:t>                            - - - - - - - - - - - - - - - - - - ,</a:t>
            </a:r>
          </a:p>
          <a:p>
            <a:pPr>
              <a:buNone/>
            </a:pPr>
            <a:r>
              <a:rPr lang="en-US" dirty="0" smtClean="0"/>
              <a:t>                            - - - - - - - - - - - - - - - - - -,</a:t>
            </a:r>
          </a:p>
          <a:p>
            <a:pPr>
              <a:buNone/>
            </a:pPr>
            <a:r>
              <a:rPr lang="en-US" dirty="0" smtClean="0"/>
              <a:t>                            </a:t>
            </a:r>
            <a:r>
              <a:rPr lang="en-US" dirty="0" err="1" smtClean="0"/>
              <a:t>Columnname</a:t>
            </a:r>
            <a:r>
              <a:rPr lang="en-US" dirty="0" smtClean="0"/>
              <a:t> n </a:t>
            </a:r>
            <a:r>
              <a:rPr lang="en-US" dirty="0" err="1" smtClean="0"/>
              <a:t>datattype</a:t>
            </a:r>
            <a:r>
              <a:rPr lang="en-US" dirty="0" smtClean="0"/>
              <a:t>);</a:t>
            </a:r>
          </a:p>
          <a:p>
            <a:pPr>
              <a:buNone/>
            </a:pPr>
            <a:endParaRPr lang="en-US" dirty="0" smtClean="0"/>
          </a:p>
          <a:p>
            <a:pPr>
              <a:buNone/>
            </a:pPr>
            <a:endParaRPr lang="en-US" u="sng" dirty="0" smtClean="0"/>
          </a:p>
          <a:p>
            <a:pPr>
              <a:buNone/>
            </a:pPr>
            <a:r>
              <a:rPr lang="en-US"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915400" cy="6172200"/>
          </a:xfrm>
        </p:spPr>
        <p:txBody>
          <a:bodyPr>
            <a:normAutofit/>
          </a:bodyPr>
          <a:lstStyle/>
          <a:p>
            <a:pPr>
              <a:buNone/>
            </a:pPr>
            <a:r>
              <a:rPr lang="en-US" u="sng" dirty="0" smtClean="0">
                <a:solidFill>
                  <a:srgbClr val="FFC000"/>
                </a:solidFill>
              </a:rPr>
              <a:t>-ALTER TABLE-DROP:-</a:t>
            </a:r>
          </a:p>
          <a:p>
            <a:pPr>
              <a:buNone/>
            </a:pPr>
            <a:r>
              <a:rPr lang="en-US" dirty="0" smtClean="0"/>
              <a:t>-Drop column is used to drop column in a table. Deleting the unwanted columns from the table.</a:t>
            </a:r>
          </a:p>
          <a:p>
            <a:r>
              <a:rPr lang="en-US" u="sng" dirty="0" smtClean="0">
                <a:solidFill>
                  <a:srgbClr val="FFC000"/>
                </a:solidFill>
              </a:rPr>
              <a:t>Syntax:-</a:t>
            </a:r>
            <a:r>
              <a:rPr lang="en-US" dirty="0" smtClean="0"/>
              <a:t>  alter table </a:t>
            </a:r>
            <a:r>
              <a:rPr lang="en-US" dirty="0" err="1" smtClean="0"/>
              <a:t>table_name</a:t>
            </a:r>
            <a:endParaRPr lang="en-US" dirty="0" smtClean="0"/>
          </a:p>
          <a:p>
            <a:pPr>
              <a:buNone/>
            </a:pPr>
            <a:r>
              <a:rPr lang="en-US" dirty="0" smtClean="0"/>
              <a:t>                 drop column </a:t>
            </a:r>
            <a:r>
              <a:rPr lang="en-US" dirty="0" err="1" smtClean="0"/>
              <a:t>column_name</a:t>
            </a:r>
            <a:r>
              <a:rPr lang="en-US" dirty="0" smtClean="0"/>
              <a:t>;</a:t>
            </a:r>
          </a:p>
          <a:p>
            <a:pPr>
              <a:buNone/>
            </a:pPr>
            <a:r>
              <a:rPr lang="en-US" u="sng" dirty="0" smtClean="0">
                <a:solidFill>
                  <a:srgbClr val="FFC000"/>
                </a:solidFill>
              </a:rPr>
              <a:t>-ALTER TABLE-MODIFY:-</a:t>
            </a:r>
          </a:p>
          <a:p>
            <a:pPr>
              <a:buNone/>
            </a:pPr>
            <a:r>
              <a:rPr lang="en-US" dirty="0" smtClean="0"/>
              <a:t>-It is used to modify the existing columns in table . Multiple columns can also be modified at once.</a:t>
            </a:r>
          </a:p>
          <a:p>
            <a:r>
              <a:rPr lang="en-US" dirty="0" smtClean="0"/>
              <a:t>Syntax:-  alter table </a:t>
            </a:r>
            <a:r>
              <a:rPr lang="en-US" dirty="0" err="1" smtClean="0"/>
              <a:t>table_name</a:t>
            </a:r>
            <a:endParaRPr lang="en-US" dirty="0" smtClean="0"/>
          </a:p>
          <a:p>
            <a:pPr>
              <a:buNone/>
            </a:pPr>
            <a:r>
              <a:rPr lang="en-US" dirty="0" smtClean="0"/>
              <a:t>           modify </a:t>
            </a:r>
            <a:r>
              <a:rPr lang="en-US" dirty="0" err="1" smtClean="0"/>
              <a:t>column_name</a:t>
            </a:r>
            <a:r>
              <a:rPr lang="en-US" dirty="0" smtClean="0"/>
              <a:t> </a:t>
            </a:r>
            <a:r>
              <a:rPr lang="en-US" dirty="0" err="1" smtClean="0"/>
              <a:t>column_datatype</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304800"/>
            <a:ext cx="8534400" cy="6248400"/>
          </a:xfrm>
        </p:spPr>
        <p:txBody>
          <a:bodyPr>
            <a:normAutofit/>
          </a:bodyPr>
          <a:lstStyle/>
          <a:p>
            <a:r>
              <a:rPr lang="en-US" sz="2800" u="sng" dirty="0" smtClean="0">
                <a:solidFill>
                  <a:srgbClr val="FFFF00"/>
                </a:solidFill>
              </a:rPr>
              <a:t>Example:-</a:t>
            </a:r>
          </a:p>
          <a:p>
            <a:pPr>
              <a:buNone/>
            </a:pPr>
            <a:r>
              <a:rPr lang="en-US" sz="2800" dirty="0" smtClean="0"/>
              <a:t>Student table</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-To add 2 columns Age and Course to table Student</a:t>
            </a:r>
          </a:p>
          <a:p>
            <a:pPr>
              <a:buNone/>
            </a:pPr>
            <a:r>
              <a:rPr lang="en-US" sz="2800" dirty="0" smtClean="0"/>
              <a:t>alter table Student add(Age integer, Course </a:t>
            </a:r>
            <a:r>
              <a:rPr lang="en-US" sz="2800" dirty="0" err="1" smtClean="0"/>
              <a:t>varchar</a:t>
            </a:r>
            <a:r>
              <a:rPr lang="en-US" sz="2800" dirty="0" smtClean="0"/>
              <a:t>(40));</a:t>
            </a:r>
          </a:p>
          <a:p>
            <a:pPr>
              <a:buNone/>
            </a:pPr>
            <a:endParaRPr lang="en-US" sz="2800" dirty="0" smtClean="0"/>
          </a:p>
          <a:p>
            <a:pPr>
              <a:buNone/>
            </a:pPr>
            <a:endParaRPr lang="en-US" sz="2800" dirty="0" smtClean="0"/>
          </a:p>
        </p:txBody>
      </p:sp>
      <p:graphicFrame>
        <p:nvGraphicFramePr>
          <p:cNvPr id="4" name="Table 3"/>
          <p:cNvGraphicFramePr>
            <a:graphicFrameLocks noGrp="1"/>
          </p:cNvGraphicFramePr>
          <p:nvPr/>
        </p:nvGraphicFramePr>
        <p:xfrm>
          <a:off x="1524000" y="1397000"/>
          <a:ext cx="6096000" cy="1463040"/>
        </p:xfrm>
        <a:graphic>
          <a:graphicData uri="http://schemas.openxmlformats.org/drawingml/2006/table">
            <a:tbl>
              <a:tblPr firstRow="1" bandRow="1">
                <a:tableStyleId>{5C22544A-7EE6-4342-B048-85BDC9FD1C3A}</a:tableStyleId>
              </a:tblPr>
              <a:tblGrid>
                <a:gridCol w="3048000"/>
                <a:gridCol w="3048000"/>
              </a:tblGrid>
              <a:tr h="317500">
                <a:tc>
                  <a:txBody>
                    <a:bodyPr/>
                    <a:lstStyle/>
                    <a:p>
                      <a:pPr algn="ctr"/>
                      <a:r>
                        <a:rPr lang="en-US" dirty="0" err="1" smtClean="0"/>
                        <a:t>Roll_no</a:t>
                      </a:r>
                      <a:endParaRPr lang="en-US" dirty="0"/>
                    </a:p>
                  </a:txBody>
                  <a:tcPr/>
                </a:tc>
                <a:tc>
                  <a:txBody>
                    <a:bodyPr/>
                    <a:lstStyle/>
                    <a:p>
                      <a:pPr algn="ctr"/>
                      <a:r>
                        <a:rPr lang="en-US" dirty="0" smtClean="0"/>
                        <a:t>Name</a:t>
                      </a:r>
                      <a:endParaRPr lang="en-US" dirty="0"/>
                    </a:p>
                  </a:txBody>
                  <a:tcPr/>
                </a:tc>
              </a:tr>
              <a:tr h="317500">
                <a:tc>
                  <a:txBody>
                    <a:bodyPr/>
                    <a:lstStyle/>
                    <a:p>
                      <a:pPr algn="ctr"/>
                      <a:r>
                        <a:rPr lang="en-US" dirty="0" smtClean="0"/>
                        <a:t>1</a:t>
                      </a:r>
                      <a:endParaRPr lang="en-US" dirty="0"/>
                    </a:p>
                  </a:txBody>
                  <a:tcPr/>
                </a:tc>
                <a:tc>
                  <a:txBody>
                    <a:bodyPr/>
                    <a:lstStyle/>
                    <a:p>
                      <a:pPr algn="ctr"/>
                      <a:r>
                        <a:rPr lang="en-US" dirty="0" smtClean="0"/>
                        <a:t>ABC</a:t>
                      </a:r>
                      <a:endParaRPr lang="en-US" dirty="0"/>
                    </a:p>
                  </a:txBody>
                  <a:tcPr/>
                </a:tc>
              </a:tr>
              <a:tr h="317500">
                <a:tc>
                  <a:txBody>
                    <a:bodyPr/>
                    <a:lstStyle/>
                    <a:p>
                      <a:pPr algn="ctr"/>
                      <a:r>
                        <a:rPr lang="en-US" dirty="0" smtClean="0"/>
                        <a:t>2</a:t>
                      </a:r>
                      <a:endParaRPr lang="en-US" dirty="0"/>
                    </a:p>
                  </a:txBody>
                  <a:tcPr/>
                </a:tc>
                <a:tc>
                  <a:txBody>
                    <a:bodyPr/>
                    <a:lstStyle/>
                    <a:p>
                      <a:pPr algn="ctr"/>
                      <a:r>
                        <a:rPr lang="en-US" dirty="0" smtClean="0"/>
                        <a:t>PQR</a:t>
                      </a:r>
                      <a:endParaRPr lang="en-US" dirty="0"/>
                    </a:p>
                  </a:txBody>
                  <a:tcPr/>
                </a:tc>
              </a:tr>
              <a:tr h="317500">
                <a:tc>
                  <a:txBody>
                    <a:bodyPr/>
                    <a:lstStyle/>
                    <a:p>
                      <a:pPr algn="ctr"/>
                      <a:r>
                        <a:rPr lang="en-US" dirty="0" smtClean="0"/>
                        <a:t>3</a:t>
                      </a:r>
                      <a:endParaRPr lang="en-US" dirty="0"/>
                    </a:p>
                  </a:txBody>
                  <a:tcPr/>
                </a:tc>
                <a:tc>
                  <a:txBody>
                    <a:bodyPr/>
                    <a:lstStyle/>
                    <a:p>
                      <a:pPr algn="ctr"/>
                      <a:r>
                        <a:rPr lang="en-US" dirty="0" smtClean="0"/>
                        <a:t>XYZ</a:t>
                      </a:r>
                      <a:endParaRPr lang="en-US" dirty="0"/>
                    </a:p>
                  </a:txBody>
                  <a:tcPr/>
                </a:tc>
              </a:tr>
            </a:tbl>
          </a:graphicData>
        </a:graphic>
      </p:graphicFrame>
      <p:graphicFrame>
        <p:nvGraphicFramePr>
          <p:cNvPr id="5" name="Table 4"/>
          <p:cNvGraphicFramePr>
            <a:graphicFrameLocks noGrp="1"/>
          </p:cNvGraphicFramePr>
          <p:nvPr/>
        </p:nvGraphicFramePr>
        <p:xfrm>
          <a:off x="1295400" y="4343400"/>
          <a:ext cx="6096000" cy="1625600"/>
        </p:xfrm>
        <a:graphic>
          <a:graphicData uri="http://schemas.openxmlformats.org/drawingml/2006/table">
            <a:tbl>
              <a:tblPr firstRow="1" bandRow="1">
                <a:tableStyleId>{5C22544A-7EE6-4342-B048-85BDC9FD1C3A}</a:tableStyleId>
              </a:tblPr>
              <a:tblGrid>
                <a:gridCol w="1524000"/>
                <a:gridCol w="1524000"/>
                <a:gridCol w="1524000"/>
                <a:gridCol w="1524000"/>
              </a:tblGrid>
              <a:tr h="406400">
                <a:tc>
                  <a:txBody>
                    <a:bodyPr/>
                    <a:lstStyle/>
                    <a:p>
                      <a:pPr algn="ctr"/>
                      <a:r>
                        <a:rPr lang="en-US" dirty="0" err="1" smtClean="0"/>
                        <a:t>Roll_no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Age</a:t>
                      </a:r>
                      <a:endParaRPr lang="en-US" dirty="0"/>
                    </a:p>
                  </a:txBody>
                  <a:tcPr/>
                </a:tc>
                <a:tc>
                  <a:txBody>
                    <a:bodyPr/>
                    <a:lstStyle/>
                    <a:p>
                      <a:pPr algn="ctr"/>
                      <a:r>
                        <a:rPr lang="en-US" dirty="0" smtClean="0"/>
                        <a:t>Course</a:t>
                      </a:r>
                      <a:endParaRPr lang="en-US" dirty="0"/>
                    </a:p>
                  </a:txBody>
                  <a:tcPr/>
                </a:tc>
              </a:tr>
              <a:tr h="406400">
                <a:tc>
                  <a:txBody>
                    <a:bodyPr/>
                    <a:lstStyle/>
                    <a:p>
                      <a:pPr algn="ctr"/>
                      <a:r>
                        <a:rPr lang="en-US" dirty="0" smtClean="0"/>
                        <a:t>1</a:t>
                      </a:r>
                      <a:endParaRPr lang="en-US" dirty="0"/>
                    </a:p>
                  </a:txBody>
                  <a:tcPr/>
                </a:tc>
                <a:tc>
                  <a:txBody>
                    <a:bodyPr/>
                    <a:lstStyle/>
                    <a:p>
                      <a:pPr algn="ctr"/>
                      <a:r>
                        <a:rPr lang="en-US" dirty="0" smtClean="0"/>
                        <a:t>ABC</a:t>
                      </a:r>
                      <a:endParaRPr lang="en-US" dirty="0"/>
                    </a:p>
                  </a:txBody>
                  <a:tcPr/>
                </a:tc>
                <a:tc>
                  <a:txBody>
                    <a:bodyPr/>
                    <a:lstStyle/>
                    <a:p>
                      <a:pPr algn="ctr"/>
                      <a:endParaRPr lang="en-US"/>
                    </a:p>
                  </a:txBody>
                  <a:tcPr/>
                </a:tc>
                <a:tc>
                  <a:txBody>
                    <a:bodyPr/>
                    <a:lstStyle/>
                    <a:p>
                      <a:pPr algn="ctr"/>
                      <a:endParaRPr lang="en-US"/>
                    </a:p>
                  </a:txBody>
                  <a:tcPr/>
                </a:tc>
              </a:tr>
              <a:tr h="406400">
                <a:tc>
                  <a:txBody>
                    <a:bodyPr/>
                    <a:lstStyle/>
                    <a:p>
                      <a:pPr algn="ctr"/>
                      <a:r>
                        <a:rPr lang="en-US" dirty="0" smtClean="0"/>
                        <a:t>2</a:t>
                      </a:r>
                      <a:endParaRPr lang="en-US" dirty="0"/>
                    </a:p>
                  </a:txBody>
                  <a:tcPr/>
                </a:tc>
                <a:tc>
                  <a:txBody>
                    <a:bodyPr/>
                    <a:lstStyle/>
                    <a:p>
                      <a:pPr algn="ctr"/>
                      <a:r>
                        <a:rPr lang="en-US" dirty="0" smtClean="0"/>
                        <a:t>PQR</a:t>
                      </a:r>
                      <a:endParaRPr lang="en-US" dirty="0"/>
                    </a:p>
                  </a:txBody>
                  <a:tcPr/>
                </a:tc>
                <a:tc>
                  <a:txBody>
                    <a:bodyPr/>
                    <a:lstStyle/>
                    <a:p>
                      <a:pPr algn="ctr"/>
                      <a:endParaRPr lang="en-US" dirty="0"/>
                    </a:p>
                  </a:txBody>
                  <a:tcPr/>
                </a:tc>
                <a:tc>
                  <a:txBody>
                    <a:bodyPr/>
                    <a:lstStyle/>
                    <a:p>
                      <a:pPr algn="ctr"/>
                      <a:endParaRPr lang="en-US" dirty="0"/>
                    </a:p>
                  </a:txBody>
                  <a:tcPr/>
                </a:tc>
              </a:tr>
              <a:tr h="406400">
                <a:tc>
                  <a:txBody>
                    <a:bodyPr/>
                    <a:lstStyle/>
                    <a:p>
                      <a:pPr algn="ctr"/>
                      <a:r>
                        <a:rPr lang="en-US" dirty="0" smtClean="0"/>
                        <a:t>3</a:t>
                      </a:r>
                      <a:endParaRPr lang="en-US" dirty="0"/>
                    </a:p>
                  </a:txBody>
                  <a:tcPr/>
                </a:tc>
                <a:tc>
                  <a:txBody>
                    <a:bodyPr/>
                    <a:lstStyle/>
                    <a:p>
                      <a:pPr algn="ctr"/>
                      <a:r>
                        <a:rPr lang="en-US" dirty="0" smtClean="0"/>
                        <a:t>XYZ</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52400"/>
            <a:ext cx="8534400" cy="6400800"/>
          </a:xfrm>
        </p:spPr>
        <p:txBody>
          <a:bodyPr>
            <a:normAutofit/>
          </a:bodyPr>
          <a:lstStyle/>
          <a:p>
            <a:r>
              <a:rPr lang="en-US" sz="2800" u="sng" dirty="0" smtClean="0">
                <a:solidFill>
                  <a:srgbClr val="FFFF00"/>
                </a:solidFill>
              </a:rPr>
              <a:t>Example:-</a:t>
            </a:r>
          </a:p>
          <a:p>
            <a:pPr>
              <a:buNone/>
            </a:pPr>
            <a:r>
              <a:rPr lang="en-US" sz="2800" dirty="0" smtClean="0"/>
              <a:t>Student table</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-Modify column Course in table Student </a:t>
            </a:r>
          </a:p>
          <a:p>
            <a:pPr>
              <a:buNone/>
            </a:pPr>
            <a:r>
              <a:rPr lang="en-US" sz="2800" dirty="0" smtClean="0"/>
              <a:t>        alter table Student </a:t>
            </a:r>
          </a:p>
          <a:p>
            <a:pPr>
              <a:buNone/>
            </a:pPr>
            <a:r>
              <a:rPr lang="en-US" sz="2800" dirty="0" smtClean="0"/>
              <a:t>        modify Course </a:t>
            </a:r>
            <a:r>
              <a:rPr lang="en-US" sz="2800" dirty="0" err="1" smtClean="0"/>
              <a:t>varchar</a:t>
            </a:r>
            <a:r>
              <a:rPr lang="en-US" sz="2800" dirty="0" smtClean="0"/>
              <a:t>(20);</a:t>
            </a:r>
          </a:p>
          <a:p>
            <a:pPr>
              <a:buNone/>
            </a:pPr>
            <a:r>
              <a:rPr lang="en-US" sz="2800" dirty="0" smtClean="0"/>
              <a:t>-Drop column Course in table Student</a:t>
            </a:r>
          </a:p>
          <a:p>
            <a:pPr>
              <a:buNone/>
            </a:pPr>
            <a:r>
              <a:rPr lang="en-US" sz="2800" dirty="0" smtClean="0"/>
              <a:t>         alter table Student drop column Course;</a:t>
            </a:r>
          </a:p>
          <a:p>
            <a:pPr>
              <a:buNone/>
            </a:pPr>
            <a:endParaRPr lang="en-US" sz="2800" dirty="0" smtClean="0"/>
          </a:p>
          <a:p>
            <a:pPr>
              <a:buNone/>
            </a:pPr>
            <a:endParaRPr lang="en-US" sz="2800" dirty="0" smtClean="0"/>
          </a:p>
        </p:txBody>
      </p:sp>
      <p:graphicFrame>
        <p:nvGraphicFramePr>
          <p:cNvPr id="5" name="Table 4"/>
          <p:cNvGraphicFramePr>
            <a:graphicFrameLocks noGrp="1"/>
          </p:cNvGraphicFramePr>
          <p:nvPr/>
        </p:nvGraphicFramePr>
        <p:xfrm>
          <a:off x="1676400" y="1066800"/>
          <a:ext cx="6096000" cy="1463040"/>
        </p:xfrm>
        <a:graphic>
          <a:graphicData uri="http://schemas.openxmlformats.org/drawingml/2006/table">
            <a:tbl>
              <a:tblPr firstRow="1" bandRow="1">
                <a:tableStyleId>{5C22544A-7EE6-4342-B048-85BDC9FD1C3A}</a:tableStyleId>
              </a:tblPr>
              <a:tblGrid>
                <a:gridCol w="1524000"/>
                <a:gridCol w="1524000"/>
                <a:gridCol w="1524000"/>
                <a:gridCol w="1524000"/>
              </a:tblGrid>
              <a:tr h="342900">
                <a:tc>
                  <a:txBody>
                    <a:bodyPr/>
                    <a:lstStyle/>
                    <a:p>
                      <a:pPr algn="ctr"/>
                      <a:r>
                        <a:rPr lang="en-US" dirty="0" err="1" smtClean="0"/>
                        <a:t>Roll_no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Age</a:t>
                      </a:r>
                      <a:endParaRPr lang="en-US" dirty="0"/>
                    </a:p>
                  </a:txBody>
                  <a:tcPr/>
                </a:tc>
                <a:tc>
                  <a:txBody>
                    <a:bodyPr/>
                    <a:lstStyle/>
                    <a:p>
                      <a:pPr algn="ctr"/>
                      <a:r>
                        <a:rPr lang="en-US" dirty="0" smtClean="0"/>
                        <a:t>Course</a:t>
                      </a:r>
                      <a:endParaRPr lang="en-US" dirty="0"/>
                    </a:p>
                  </a:txBody>
                  <a:tcPr/>
                </a:tc>
              </a:tr>
              <a:tr h="342900">
                <a:tc>
                  <a:txBody>
                    <a:bodyPr/>
                    <a:lstStyle/>
                    <a:p>
                      <a:pPr algn="ctr"/>
                      <a:r>
                        <a:rPr lang="en-US" dirty="0" smtClean="0"/>
                        <a:t>1</a:t>
                      </a:r>
                      <a:endParaRPr lang="en-US" dirty="0"/>
                    </a:p>
                  </a:txBody>
                  <a:tcPr/>
                </a:tc>
                <a:tc>
                  <a:txBody>
                    <a:bodyPr/>
                    <a:lstStyle/>
                    <a:p>
                      <a:pPr algn="ctr"/>
                      <a:r>
                        <a:rPr lang="en-US" dirty="0" smtClean="0"/>
                        <a:t>ABC</a:t>
                      </a:r>
                      <a:endParaRPr lang="en-US" dirty="0"/>
                    </a:p>
                  </a:txBody>
                  <a:tcPr/>
                </a:tc>
                <a:tc>
                  <a:txBody>
                    <a:bodyPr/>
                    <a:lstStyle/>
                    <a:p>
                      <a:pPr algn="ctr"/>
                      <a:endParaRPr lang="en-US"/>
                    </a:p>
                  </a:txBody>
                  <a:tcPr/>
                </a:tc>
                <a:tc>
                  <a:txBody>
                    <a:bodyPr/>
                    <a:lstStyle/>
                    <a:p>
                      <a:pPr algn="ctr"/>
                      <a:endParaRPr lang="en-US"/>
                    </a:p>
                  </a:txBody>
                  <a:tcPr/>
                </a:tc>
              </a:tr>
              <a:tr h="342900">
                <a:tc>
                  <a:txBody>
                    <a:bodyPr/>
                    <a:lstStyle/>
                    <a:p>
                      <a:pPr algn="ctr"/>
                      <a:r>
                        <a:rPr lang="en-US" dirty="0" smtClean="0"/>
                        <a:t>2</a:t>
                      </a:r>
                      <a:endParaRPr lang="en-US" dirty="0"/>
                    </a:p>
                  </a:txBody>
                  <a:tcPr/>
                </a:tc>
                <a:tc>
                  <a:txBody>
                    <a:bodyPr/>
                    <a:lstStyle/>
                    <a:p>
                      <a:pPr algn="ctr"/>
                      <a:r>
                        <a:rPr lang="en-US" dirty="0" smtClean="0"/>
                        <a:t>PQR</a:t>
                      </a:r>
                      <a:endParaRPr lang="en-US" dirty="0"/>
                    </a:p>
                  </a:txBody>
                  <a:tcPr/>
                </a:tc>
                <a:tc>
                  <a:txBody>
                    <a:bodyPr/>
                    <a:lstStyle/>
                    <a:p>
                      <a:pPr algn="ctr"/>
                      <a:endParaRPr lang="en-US" dirty="0"/>
                    </a:p>
                  </a:txBody>
                  <a:tcPr/>
                </a:tc>
                <a:tc>
                  <a:txBody>
                    <a:bodyPr/>
                    <a:lstStyle/>
                    <a:p>
                      <a:pPr algn="ctr"/>
                      <a:endParaRPr lang="en-US" dirty="0"/>
                    </a:p>
                  </a:txBody>
                  <a:tcPr/>
                </a:tc>
              </a:tr>
              <a:tr h="342900">
                <a:tc>
                  <a:txBody>
                    <a:bodyPr/>
                    <a:lstStyle/>
                    <a:p>
                      <a:pPr algn="ctr"/>
                      <a:r>
                        <a:rPr lang="en-US" dirty="0" smtClean="0"/>
                        <a:t>3</a:t>
                      </a:r>
                      <a:endParaRPr lang="en-US" dirty="0"/>
                    </a:p>
                  </a:txBody>
                  <a:tcPr/>
                </a:tc>
                <a:tc>
                  <a:txBody>
                    <a:bodyPr/>
                    <a:lstStyle/>
                    <a:p>
                      <a:pPr algn="ctr"/>
                      <a:r>
                        <a:rPr lang="en-US" dirty="0" smtClean="0"/>
                        <a:t>XYZ</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6" name="Table 5"/>
          <p:cNvGraphicFramePr>
            <a:graphicFrameLocks noGrp="1"/>
          </p:cNvGraphicFramePr>
          <p:nvPr/>
        </p:nvGraphicFramePr>
        <p:xfrm>
          <a:off x="1295400" y="5105400"/>
          <a:ext cx="6096000" cy="1463040"/>
        </p:xfrm>
        <a:graphic>
          <a:graphicData uri="http://schemas.openxmlformats.org/drawingml/2006/table">
            <a:tbl>
              <a:tblPr firstRow="1" bandRow="1">
                <a:tableStyleId>{5C22544A-7EE6-4342-B048-85BDC9FD1C3A}</a:tableStyleId>
              </a:tblPr>
              <a:tblGrid>
                <a:gridCol w="2032000"/>
                <a:gridCol w="2032000"/>
                <a:gridCol w="2032000"/>
              </a:tblGrid>
              <a:tr h="342900">
                <a:tc>
                  <a:txBody>
                    <a:bodyPr/>
                    <a:lstStyle/>
                    <a:p>
                      <a:pPr algn="ctr"/>
                      <a:r>
                        <a:rPr lang="en-US" dirty="0" err="1" smtClean="0"/>
                        <a:t>Roll_no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Age</a:t>
                      </a:r>
                      <a:endParaRPr lang="en-US" dirty="0"/>
                    </a:p>
                  </a:txBody>
                  <a:tcPr/>
                </a:tc>
              </a:tr>
              <a:tr h="342900">
                <a:tc>
                  <a:txBody>
                    <a:bodyPr/>
                    <a:lstStyle/>
                    <a:p>
                      <a:pPr algn="ctr"/>
                      <a:r>
                        <a:rPr lang="en-US" dirty="0" smtClean="0"/>
                        <a:t>1</a:t>
                      </a:r>
                      <a:endParaRPr lang="en-US" dirty="0"/>
                    </a:p>
                  </a:txBody>
                  <a:tcPr/>
                </a:tc>
                <a:tc>
                  <a:txBody>
                    <a:bodyPr/>
                    <a:lstStyle/>
                    <a:p>
                      <a:pPr algn="ctr"/>
                      <a:r>
                        <a:rPr lang="en-US" dirty="0" smtClean="0"/>
                        <a:t>ABC</a:t>
                      </a:r>
                      <a:endParaRPr lang="en-US" dirty="0"/>
                    </a:p>
                  </a:txBody>
                  <a:tcPr/>
                </a:tc>
                <a:tc>
                  <a:txBody>
                    <a:bodyPr/>
                    <a:lstStyle/>
                    <a:p>
                      <a:pPr algn="ctr"/>
                      <a:endParaRPr lang="en-US" dirty="0"/>
                    </a:p>
                  </a:txBody>
                  <a:tcPr/>
                </a:tc>
              </a:tr>
              <a:tr h="342900">
                <a:tc>
                  <a:txBody>
                    <a:bodyPr/>
                    <a:lstStyle/>
                    <a:p>
                      <a:pPr algn="ctr"/>
                      <a:r>
                        <a:rPr lang="en-US" dirty="0" smtClean="0"/>
                        <a:t>2</a:t>
                      </a:r>
                      <a:endParaRPr lang="en-US" dirty="0"/>
                    </a:p>
                  </a:txBody>
                  <a:tcPr/>
                </a:tc>
                <a:tc>
                  <a:txBody>
                    <a:bodyPr/>
                    <a:lstStyle/>
                    <a:p>
                      <a:pPr algn="ctr"/>
                      <a:r>
                        <a:rPr lang="en-US" dirty="0" smtClean="0"/>
                        <a:t>PQR</a:t>
                      </a:r>
                      <a:endParaRPr lang="en-US" dirty="0"/>
                    </a:p>
                  </a:txBody>
                  <a:tcPr/>
                </a:tc>
                <a:tc>
                  <a:txBody>
                    <a:bodyPr/>
                    <a:lstStyle/>
                    <a:p>
                      <a:pPr algn="ctr"/>
                      <a:endParaRPr lang="en-US" dirty="0"/>
                    </a:p>
                  </a:txBody>
                  <a:tcPr/>
                </a:tc>
              </a:tr>
              <a:tr h="342900">
                <a:tc>
                  <a:txBody>
                    <a:bodyPr/>
                    <a:lstStyle/>
                    <a:p>
                      <a:pPr algn="ctr"/>
                      <a:r>
                        <a:rPr lang="en-US" dirty="0" smtClean="0"/>
                        <a:t>3</a:t>
                      </a:r>
                      <a:endParaRPr lang="en-US" dirty="0"/>
                    </a:p>
                  </a:txBody>
                  <a:tcPr/>
                </a:tc>
                <a:tc>
                  <a:txBody>
                    <a:bodyPr/>
                    <a:lstStyle/>
                    <a:p>
                      <a:pPr algn="ctr"/>
                      <a:r>
                        <a:rPr lang="en-US" dirty="0" smtClean="0"/>
                        <a:t>XYZ</a:t>
                      </a:r>
                      <a:endParaRPr lang="en-US" dirty="0"/>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458200" cy="6629400"/>
          </a:xfrm>
        </p:spPr>
        <p:txBody>
          <a:bodyPr>
            <a:normAutofit/>
          </a:bodyPr>
          <a:lstStyle/>
          <a:p>
            <a:pPr>
              <a:buNone/>
            </a:pPr>
            <a:r>
              <a:rPr lang="en-US" sz="2800" u="sng" dirty="0" smtClean="0">
                <a:solidFill>
                  <a:srgbClr val="FFC000"/>
                </a:solidFill>
              </a:rPr>
              <a:t>4.Comment:-</a:t>
            </a:r>
          </a:p>
          <a:p>
            <a:pPr>
              <a:buNone/>
            </a:pPr>
            <a:r>
              <a:rPr lang="en-US" sz="2800" dirty="0" smtClean="0"/>
              <a:t>-It is used to add comments to the data dictionary.</a:t>
            </a:r>
          </a:p>
          <a:p>
            <a:pPr>
              <a:buNone/>
            </a:pPr>
            <a:r>
              <a:rPr lang="en-US" sz="2800" dirty="0" smtClean="0"/>
              <a:t>-Comments can be written in the following three formats</a:t>
            </a:r>
          </a:p>
          <a:p>
            <a:pPr>
              <a:buNone/>
            </a:pPr>
            <a:r>
              <a:rPr lang="en-US" sz="2800" dirty="0" smtClean="0"/>
              <a:t>1.Single line comments</a:t>
            </a:r>
          </a:p>
          <a:p>
            <a:pPr>
              <a:buNone/>
            </a:pPr>
            <a:r>
              <a:rPr lang="en-US" sz="2800" dirty="0" smtClean="0"/>
              <a:t>2.Multi line comments</a:t>
            </a:r>
          </a:p>
          <a:p>
            <a:pPr>
              <a:buNone/>
            </a:pPr>
            <a:r>
              <a:rPr lang="en-US" sz="2800" dirty="0" smtClean="0"/>
              <a:t>3.In line comments.</a:t>
            </a:r>
          </a:p>
          <a:p>
            <a:pPr>
              <a:buNone/>
            </a:pPr>
            <a:endParaRPr lang="en-US" sz="2800" dirty="0" smtClean="0"/>
          </a:p>
          <a:p>
            <a:pPr>
              <a:buNone/>
            </a:pPr>
            <a:r>
              <a:rPr lang="en-US" sz="2800" u="sng" dirty="0" smtClean="0">
                <a:solidFill>
                  <a:srgbClr val="FFC000"/>
                </a:solidFill>
              </a:rPr>
              <a:t>1]Single line comments:-</a:t>
            </a:r>
          </a:p>
          <a:p>
            <a:pPr>
              <a:buNone/>
            </a:pPr>
            <a:r>
              <a:rPr lang="en-US" sz="2800" dirty="0" smtClean="0"/>
              <a:t>-Comments starting and ending in a single line are considered as a single line comments.</a:t>
            </a:r>
          </a:p>
          <a:p>
            <a:pPr>
              <a:buNone/>
            </a:pPr>
            <a:r>
              <a:rPr lang="en-US" sz="2800" dirty="0" smtClean="0"/>
              <a:t>-Line starting with ‘-’ is a comment and will not be executed.</a:t>
            </a:r>
          </a:p>
          <a:p>
            <a:r>
              <a:rPr lang="en-US" sz="2800" dirty="0" smtClean="0">
                <a:solidFill>
                  <a:srgbClr val="FFC000"/>
                </a:solidFill>
              </a:rPr>
              <a:t>Ex:-       </a:t>
            </a:r>
            <a:r>
              <a:rPr lang="en-US" sz="2800" dirty="0" smtClean="0"/>
              <a:t>        - - single line comment</a:t>
            </a:r>
          </a:p>
          <a:p>
            <a:pPr>
              <a:buNone/>
            </a:pPr>
            <a:r>
              <a:rPr lang="en-US" sz="2800" dirty="0" smtClean="0"/>
              <a:t>                         select * from Student;</a:t>
            </a:r>
          </a:p>
          <a:p>
            <a:pPr>
              <a:buNone/>
            </a:pPr>
            <a:endParaRPr lang="en-US" sz="2800" dirty="0" smtClean="0"/>
          </a:p>
          <a:p>
            <a:pPr>
              <a:buNone/>
            </a:pPr>
            <a:endParaRPr lang="en-US" sz="2800" dirty="0" smtClean="0"/>
          </a:p>
          <a:p>
            <a:pPr>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762000"/>
          </a:xfrm>
        </p:spPr>
        <p:txBody>
          <a:bodyPr>
            <a:normAutofit fontScale="90000"/>
          </a:bodyPr>
          <a:lstStyle/>
          <a:p>
            <a:pPr algn="l"/>
            <a:r>
              <a:rPr lang="en-US" u="sng" dirty="0" smtClean="0">
                <a:solidFill>
                  <a:srgbClr val="FFFF00"/>
                </a:solidFill>
              </a:rPr>
              <a:t>Basic concepts of Relational Model</a:t>
            </a:r>
            <a:r>
              <a:rPr lang="en-US" dirty="0" smtClean="0">
                <a:solidFill>
                  <a:srgbClr val="FFFF00"/>
                </a:solidFill>
              </a:rPr>
              <a:t>:</a:t>
            </a:r>
            <a:endParaRPr lang="en-US" dirty="0">
              <a:solidFill>
                <a:srgbClr val="FFFF00"/>
              </a:solidFill>
            </a:endParaRPr>
          </a:p>
        </p:txBody>
      </p:sp>
      <p:sp>
        <p:nvSpPr>
          <p:cNvPr id="3" name="Content Placeholder 2"/>
          <p:cNvSpPr>
            <a:spLocks noGrp="1"/>
          </p:cNvSpPr>
          <p:nvPr>
            <p:ph idx="1"/>
          </p:nvPr>
        </p:nvSpPr>
        <p:spPr>
          <a:xfrm>
            <a:off x="152400" y="1066800"/>
            <a:ext cx="9296400" cy="5791200"/>
          </a:xfrm>
        </p:spPr>
        <p:txBody>
          <a:bodyPr>
            <a:normAutofit fontScale="92500" lnSpcReduction="20000"/>
          </a:bodyPr>
          <a:lstStyle/>
          <a:p>
            <a:r>
              <a:rPr lang="en-US" u="sng" dirty="0" err="1" smtClean="0">
                <a:solidFill>
                  <a:srgbClr val="FFFF00"/>
                </a:solidFill>
              </a:rPr>
              <a:t>Tuples</a:t>
            </a:r>
            <a:r>
              <a:rPr lang="en-US" u="sng" dirty="0" smtClean="0">
                <a:solidFill>
                  <a:srgbClr val="FFFF00"/>
                </a:solidFill>
              </a:rPr>
              <a:t>:-</a:t>
            </a:r>
          </a:p>
          <a:p>
            <a:pPr>
              <a:buNone/>
            </a:pPr>
            <a:r>
              <a:rPr lang="en-US" dirty="0" smtClean="0"/>
              <a:t>A single row in a table , which contains a single </a:t>
            </a:r>
          </a:p>
          <a:p>
            <a:pPr>
              <a:buNone/>
            </a:pPr>
            <a:r>
              <a:rPr lang="en-US" dirty="0" smtClean="0"/>
              <a:t>record for that relation is called a </a:t>
            </a:r>
            <a:r>
              <a:rPr lang="en-US" dirty="0" err="1" smtClean="0"/>
              <a:t>tuple</a:t>
            </a:r>
            <a:r>
              <a:rPr lang="en-US" dirty="0" smtClean="0"/>
              <a:t>.</a:t>
            </a:r>
          </a:p>
          <a:p>
            <a:r>
              <a:rPr lang="en-US" u="sng" dirty="0" smtClean="0">
                <a:solidFill>
                  <a:srgbClr val="FFFF00"/>
                </a:solidFill>
              </a:rPr>
              <a:t>Attributes:-</a:t>
            </a:r>
          </a:p>
          <a:p>
            <a:pPr>
              <a:buNone/>
            </a:pPr>
            <a:r>
              <a:rPr lang="en-US" dirty="0" smtClean="0"/>
              <a:t>The headers of the tables are called as </a:t>
            </a:r>
          </a:p>
          <a:p>
            <a:pPr>
              <a:buNone/>
            </a:pPr>
            <a:r>
              <a:rPr lang="en-US" dirty="0" smtClean="0"/>
              <a:t>attributes , for each attribute there is a set of </a:t>
            </a:r>
          </a:p>
          <a:p>
            <a:pPr>
              <a:buNone/>
            </a:pPr>
            <a:r>
              <a:rPr lang="en-US" dirty="0" smtClean="0"/>
              <a:t>permitted values, called the </a:t>
            </a:r>
            <a:r>
              <a:rPr lang="en-US" dirty="0" smtClean="0">
                <a:solidFill>
                  <a:srgbClr val="FFFF00"/>
                </a:solidFill>
              </a:rPr>
              <a:t>domain</a:t>
            </a:r>
            <a:r>
              <a:rPr lang="en-US" dirty="0" smtClean="0"/>
              <a:t> of that</a:t>
            </a:r>
          </a:p>
          <a:p>
            <a:pPr>
              <a:buNone/>
            </a:pPr>
            <a:r>
              <a:rPr lang="en-US" dirty="0" smtClean="0"/>
              <a:t> attribute.</a:t>
            </a:r>
          </a:p>
          <a:p>
            <a:pPr>
              <a:buNone/>
            </a:pPr>
            <a:r>
              <a:rPr lang="en-US" dirty="0" smtClean="0"/>
              <a:t>Ex. For the attribute </a:t>
            </a:r>
            <a:r>
              <a:rPr lang="en-US" dirty="0" err="1" smtClean="0"/>
              <a:t>branch_name</a:t>
            </a:r>
            <a:r>
              <a:rPr lang="en-US" dirty="0" smtClean="0"/>
              <a:t> , the domain</a:t>
            </a:r>
          </a:p>
          <a:p>
            <a:pPr>
              <a:buNone/>
            </a:pPr>
            <a:r>
              <a:rPr lang="en-US" dirty="0" smtClean="0"/>
              <a:t> is the set of all </a:t>
            </a:r>
            <a:r>
              <a:rPr lang="en-US" dirty="0" err="1" smtClean="0"/>
              <a:t>branch_name</a:t>
            </a:r>
            <a:r>
              <a:rPr lang="en-US" dirty="0" smtClean="0"/>
              <a:t>.</a:t>
            </a:r>
          </a:p>
          <a:p>
            <a:r>
              <a:rPr lang="en-US" u="sng" dirty="0" smtClean="0">
                <a:solidFill>
                  <a:srgbClr val="FFFF00"/>
                </a:solidFill>
              </a:rPr>
              <a:t>Relation:-</a:t>
            </a:r>
          </a:p>
          <a:p>
            <a:pPr>
              <a:buNone/>
            </a:pPr>
            <a:r>
              <a:rPr lang="en-US" dirty="0" smtClean="0"/>
              <a:t>-Relation is something used to refer to a table in a</a:t>
            </a:r>
          </a:p>
          <a:p>
            <a:pPr>
              <a:buNone/>
            </a:pPr>
            <a:r>
              <a:rPr lang="en-US" dirty="0" smtClean="0"/>
              <a:t> relational model.</a:t>
            </a:r>
          </a:p>
          <a:p>
            <a:pPr>
              <a:buNone/>
            </a:pPr>
            <a:r>
              <a:rPr lang="en-US" dirty="0" smtClean="0"/>
              <a:t>-In relational data model, relations are saved in the </a:t>
            </a:r>
          </a:p>
          <a:p>
            <a:pPr>
              <a:buNone/>
            </a:pPr>
            <a:r>
              <a:rPr lang="en-US" dirty="0" smtClean="0"/>
              <a:t>format of table.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458200" cy="6248400"/>
          </a:xfrm>
        </p:spPr>
        <p:txBody>
          <a:bodyPr>
            <a:normAutofit lnSpcReduction="10000"/>
          </a:bodyPr>
          <a:lstStyle/>
          <a:p>
            <a:pPr>
              <a:buNone/>
            </a:pPr>
            <a:r>
              <a:rPr lang="en-US" sz="2800" u="sng" dirty="0" smtClean="0">
                <a:solidFill>
                  <a:srgbClr val="FFC000"/>
                </a:solidFill>
              </a:rPr>
              <a:t>2]Multiline comment:-</a:t>
            </a:r>
          </a:p>
          <a:p>
            <a:pPr>
              <a:buNone/>
            </a:pPr>
            <a:r>
              <a:rPr lang="en-US" sz="2800" dirty="0" smtClean="0"/>
              <a:t>-Comment starting in one line and ending in different line are considered as multiline comments.</a:t>
            </a:r>
          </a:p>
          <a:p>
            <a:pPr>
              <a:buNone/>
            </a:pPr>
            <a:r>
              <a:rPr lang="en-US" sz="2800" dirty="0" smtClean="0"/>
              <a:t>-Line starting with ‘/*. Is considered as starting point of comment and are terminated when ‘*/’ is encountered.</a:t>
            </a:r>
          </a:p>
          <a:p>
            <a:pPr>
              <a:buNone/>
            </a:pPr>
            <a:r>
              <a:rPr lang="en-US" sz="2800" u="sng" dirty="0" smtClean="0">
                <a:solidFill>
                  <a:srgbClr val="FFC000"/>
                </a:solidFill>
              </a:rPr>
              <a:t>EX:-</a:t>
            </a:r>
            <a:r>
              <a:rPr lang="en-US" sz="2800" dirty="0" smtClean="0"/>
              <a:t>/* multiline comment</a:t>
            </a:r>
          </a:p>
          <a:p>
            <a:pPr>
              <a:buNone/>
            </a:pPr>
            <a:r>
              <a:rPr lang="en-US" sz="2800" dirty="0" smtClean="0"/>
              <a:t>                    another comment */</a:t>
            </a:r>
          </a:p>
          <a:p>
            <a:pPr>
              <a:buNone/>
            </a:pPr>
            <a:r>
              <a:rPr lang="en-US" sz="2800" dirty="0" smtClean="0"/>
              <a:t>                select * from Student;</a:t>
            </a:r>
          </a:p>
          <a:p>
            <a:pPr>
              <a:buNone/>
            </a:pPr>
            <a:r>
              <a:rPr lang="en-US" sz="2800" u="sng" dirty="0" smtClean="0">
                <a:solidFill>
                  <a:srgbClr val="FFC000"/>
                </a:solidFill>
              </a:rPr>
              <a:t>3]Inline Comment:-</a:t>
            </a:r>
          </a:p>
          <a:p>
            <a:pPr>
              <a:buNone/>
            </a:pPr>
            <a:r>
              <a:rPr lang="en-US" sz="2800" dirty="0" smtClean="0"/>
              <a:t>-Inline comments are extension of multiline comments. Comments can be started in between the statement and are enclosed in between ‘/*’ and ‘*/’</a:t>
            </a:r>
          </a:p>
          <a:p>
            <a:pPr>
              <a:buNone/>
            </a:pPr>
            <a:r>
              <a:rPr lang="en-US" sz="2800" u="sng" dirty="0" smtClean="0">
                <a:solidFill>
                  <a:srgbClr val="FFC000"/>
                </a:solidFill>
              </a:rPr>
              <a:t>Ex:-</a:t>
            </a:r>
            <a:r>
              <a:rPr lang="en-US" sz="2800" dirty="0" smtClean="0"/>
              <a:t>select * from /*  Student ; */ Employee;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533400"/>
            <a:ext cx="8458200" cy="5867400"/>
          </a:xfrm>
        </p:spPr>
        <p:txBody>
          <a:bodyPr>
            <a:normAutofit/>
          </a:bodyPr>
          <a:lstStyle/>
          <a:p>
            <a:pPr>
              <a:buNone/>
            </a:pPr>
            <a:r>
              <a:rPr lang="en-US" sz="2800" u="sng" dirty="0" smtClean="0">
                <a:solidFill>
                  <a:srgbClr val="FFC000"/>
                </a:solidFill>
              </a:rPr>
              <a:t>5. Rename:-</a:t>
            </a:r>
          </a:p>
          <a:p>
            <a:pPr>
              <a:buNone/>
            </a:pPr>
            <a:r>
              <a:rPr lang="en-US" sz="2800" dirty="0" smtClean="0"/>
              <a:t>-Sometime we want to rename our table to give it a more relevant name. For this purpose we can use ALTER TABLE to rename the name of table.</a:t>
            </a:r>
          </a:p>
          <a:p>
            <a:pPr>
              <a:buNone/>
            </a:pPr>
            <a:r>
              <a:rPr lang="en-US" sz="2800" u="sng" dirty="0" smtClean="0">
                <a:solidFill>
                  <a:srgbClr val="FFC000"/>
                </a:solidFill>
              </a:rPr>
              <a:t>-Syntax:-</a:t>
            </a:r>
            <a:r>
              <a:rPr lang="en-US" sz="2800" dirty="0" smtClean="0">
                <a:solidFill>
                  <a:srgbClr val="FFC000"/>
                </a:solidFill>
              </a:rPr>
              <a:t> </a:t>
            </a:r>
            <a:r>
              <a:rPr lang="en-US" sz="2800" dirty="0" smtClean="0"/>
              <a:t>     alter table </a:t>
            </a:r>
            <a:r>
              <a:rPr lang="en-US" sz="2800" dirty="0" err="1" smtClean="0"/>
              <a:t>table_name</a:t>
            </a:r>
            <a:endParaRPr lang="en-US" sz="2800" dirty="0" smtClean="0"/>
          </a:p>
          <a:p>
            <a:pPr>
              <a:buNone/>
            </a:pPr>
            <a:r>
              <a:rPr lang="en-US" sz="2800" dirty="0" smtClean="0"/>
              <a:t>                      rename to </a:t>
            </a:r>
            <a:r>
              <a:rPr lang="en-US" sz="2800" dirty="0" err="1" smtClean="0"/>
              <a:t>new_table_name</a:t>
            </a:r>
            <a:r>
              <a:rPr lang="en-US" sz="2800" dirty="0" smtClean="0"/>
              <a:t>;</a:t>
            </a:r>
          </a:p>
          <a:p>
            <a:pPr>
              <a:buNone/>
            </a:pPr>
            <a:r>
              <a:rPr lang="en-US" sz="2800" dirty="0" smtClean="0"/>
              <a:t>-Columns can be also be given new name with the use of ALTER TABLE.</a:t>
            </a:r>
          </a:p>
          <a:p>
            <a:pPr>
              <a:buNone/>
            </a:pPr>
            <a:r>
              <a:rPr lang="en-US" sz="2800" u="sng" dirty="0" smtClean="0">
                <a:solidFill>
                  <a:srgbClr val="FFC000"/>
                </a:solidFill>
              </a:rPr>
              <a:t>-Syntax:- </a:t>
            </a:r>
            <a:r>
              <a:rPr lang="en-US" sz="2800" dirty="0" smtClean="0"/>
              <a:t>  alter table </a:t>
            </a:r>
            <a:r>
              <a:rPr lang="en-US" sz="2800" dirty="0" err="1" smtClean="0"/>
              <a:t>table_name</a:t>
            </a:r>
            <a:endParaRPr lang="en-US" sz="2800" dirty="0" smtClean="0"/>
          </a:p>
          <a:p>
            <a:pPr>
              <a:buNone/>
            </a:pPr>
            <a:r>
              <a:rPr lang="en-US" sz="2800" dirty="0" smtClean="0"/>
              <a:t>                   rename column </a:t>
            </a:r>
            <a:r>
              <a:rPr lang="en-US" sz="2800" dirty="0" err="1" smtClean="0"/>
              <a:t>old_name</a:t>
            </a:r>
            <a:r>
              <a:rPr lang="en-US" sz="2800" dirty="0" smtClean="0"/>
              <a:t> to </a:t>
            </a:r>
            <a:r>
              <a:rPr lang="en-US" sz="2800" dirty="0" err="1" smtClean="0"/>
              <a:t>new_name</a:t>
            </a:r>
            <a:r>
              <a:rPr lang="en-US" sz="2800" dirty="0" smtClean="0"/>
              <a:t>;</a:t>
            </a:r>
          </a:p>
          <a:p>
            <a:pPr>
              <a:buNone/>
            </a:pPr>
            <a:endParaRPr 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9144000" cy="6934200"/>
          </a:xfrm>
        </p:spPr>
        <p:txBody>
          <a:bodyPr>
            <a:normAutofit/>
          </a:bodyPr>
          <a:lstStyle/>
          <a:p>
            <a:pPr>
              <a:buNone/>
            </a:pPr>
            <a:r>
              <a:rPr lang="en-US" sz="2800" u="sng" dirty="0" smtClean="0">
                <a:solidFill>
                  <a:srgbClr val="FFFF00"/>
                </a:solidFill>
              </a:rPr>
              <a:t>6]DESC TABLE:-</a:t>
            </a:r>
          </a:p>
          <a:p>
            <a:pPr>
              <a:buNone/>
            </a:pPr>
            <a:r>
              <a:rPr lang="en-US" sz="2800" dirty="0" smtClean="0"/>
              <a:t>-It describes either the columns in a table or the current (and default) values for the table.</a:t>
            </a:r>
          </a:p>
          <a:p>
            <a:pPr>
              <a:buNone/>
            </a:pPr>
            <a:r>
              <a:rPr lang="en-US" sz="2800" dirty="0" smtClean="0"/>
              <a:t>Ex.:-create table </a:t>
            </a:r>
            <a:r>
              <a:rPr lang="en-US" sz="2800" dirty="0" err="1" smtClean="0"/>
              <a:t>emp</a:t>
            </a:r>
            <a:r>
              <a:rPr lang="en-US" sz="2800" dirty="0" smtClean="0"/>
              <a:t>(id integer not null primary key, </a:t>
            </a:r>
            <a:r>
              <a:rPr lang="en-US" sz="2800" dirty="0" err="1" smtClean="0"/>
              <a:t>fname</a:t>
            </a:r>
            <a:r>
              <a:rPr lang="en-US" sz="2800" dirty="0" smtClean="0"/>
              <a:t> </a:t>
            </a:r>
            <a:r>
              <a:rPr lang="en-US" sz="2800" dirty="0" err="1" smtClean="0"/>
              <a:t>varchar</a:t>
            </a:r>
            <a:r>
              <a:rPr lang="en-US" sz="2800" dirty="0" smtClean="0"/>
              <a:t>(50), </a:t>
            </a:r>
            <a:r>
              <a:rPr lang="en-US" sz="2800" dirty="0" err="1" smtClean="0"/>
              <a:t>lname</a:t>
            </a:r>
            <a:r>
              <a:rPr lang="en-US" sz="2800" dirty="0" smtClean="0"/>
              <a:t> </a:t>
            </a:r>
            <a:r>
              <a:rPr lang="en-US" sz="2800" dirty="0" err="1" smtClean="0"/>
              <a:t>varchar</a:t>
            </a:r>
            <a:r>
              <a:rPr lang="en-US" sz="2800" dirty="0" smtClean="0"/>
              <a:t>(50), location </a:t>
            </a:r>
            <a:r>
              <a:rPr lang="en-US" sz="2800" dirty="0" err="1" smtClean="0"/>
              <a:t>varchar</a:t>
            </a:r>
            <a:r>
              <a:rPr lang="en-US" sz="2800" dirty="0" smtClean="0"/>
              <a:t>(100));</a:t>
            </a:r>
          </a:p>
          <a:p>
            <a:pPr>
              <a:buNone/>
            </a:pPr>
            <a:r>
              <a:rPr lang="en-US" sz="2800" dirty="0" smtClean="0"/>
              <a:t>-Describe the columns in the table.</a:t>
            </a:r>
          </a:p>
          <a:p>
            <a:pPr>
              <a:buNone/>
            </a:pPr>
            <a:r>
              <a:rPr lang="en-US" sz="2800" dirty="0" smtClean="0"/>
              <a:t>   </a:t>
            </a:r>
            <a:r>
              <a:rPr lang="en-US" sz="2800" dirty="0" err="1" smtClean="0"/>
              <a:t>desc</a:t>
            </a:r>
            <a:r>
              <a:rPr lang="en-US" sz="2800" dirty="0" smtClean="0"/>
              <a:t> </a:t>
            </a:r>
            <a:r>
              <a:rPr lang="en-US" sz="2800" dirty="0" err="1" smtClean="0"/>
              <a:t>emp</a:t>
            </a:r>
            <a:r>
              <a:rPr lang="en-US" sz="2800" dirty="0" smtClean="0"/>
              <a:t>;</a:t>
            </a:r>
          </a:p>
          <a:p>
            <a:pPr>
              <a:buNone/>
            </a:pPr>
            <a:r>
              <a:rPr lang="en-US" sz="2800" dirty="0" smtClean="0"/>
              <a:t>+- - - - - - - - - - + - - - - - - - - - - - - - - - + </a:t>
            </a:r>
          </a:p>
          <a:p>
            <a:pPr>
              <a:buNone/>
            </a:pPr>
            <a:r>
              <a:rPr lang="en-US" sz="1200" dirty="0" smtClean="0"/>
              <a:t>|                  </a:t>
            </a:r>
            <a:r>
              <a:rPr lang="en-US" sz="2800" dirty="0" smtClean="0"/>
              <a:t>name         </a:t>
            </a:r>
            <a:r>
              <a:rPr lang="en-US" sz="1200" dirty="0" smtClean="0"/>
              <a:t>|</a:t>
            </a:r>
            <a:r>
              <a:rPr lang="en-US" sz="2800" dirty="0" smtClean="0"/>
              <a:t>        type                      </a:t>
            </a:r>
            <a:r>
              <a:rPr lang="en-US" sz="1200" dirty="0" smtClean="0"/>
              <a:t>|</a:t>
            </a:r>
          </a:p>
          <a:p>
            <a:pPr>
              <a:buNone/>
            </a:pPr>
            <a:r>
              <a:rPr lang="en-US" sz="1200" dirty="0" smtClean="0"/>
              <a:t> |                  </a:t>
            </a:r>
            <a:r>
              <a:rPr lang="en-US" sz="2800" dirty="0" smtClean="0"/>
              <a:t>ID               </a:t>
            </a:r>
            <a:r>
              <a:rPr lang="en-US" sz="1200" dirty="0" smtClean="0"/>
              <a:t>|                </a:t>
            </a:r>
            <a:r>
              <a:rPr lang="en-US" sz="2800" dirty="0" smtClean="0"/>
              <a:t>NUMBER(38,0)    </a:t>
            </a:r>
            <a:r>
              <a:rPr lang="en-US" sz="1200" dirty="0" smtClean="0"/>
              <a:t>|</a:t>
            </a:r>
          </a:p>
          <a:p>
            <a:pPr>
              <a:buNone/>
            </a:pPr>
            <a:r>
              <a:rPr lang="en-US" sz="1200" dirty="0" smtClean="0"/>
              <a:t>|</a:t>
            </a:r>
            <a:r>
              <a:rPr lang="en-US" sz="2800" dirty="0" smtClean="0"/>
              <a:t>      FNAME       </a:t>
            </a:r>
            <a:r>
              <a:rPr lang="en-US" sz="1200" dirty="0" smtClean="0"/>
              <a:t>|                  </a:t>
            </a:r>
            <a:r>
              <a:rPr lang="en-US" sz="2800" dirty="0" smtClean="0"/>
              <a:t>VARCHAR(50)    </a:t>
            </a:r>
            <a:r>
              <a:rPr lang="en-US" sz="1200" dirty="0" smtClean="0"/>
              <a:t>|</a:t>
            </a:r>
            <a:r>
              <a:rPr lang="en-US" sz="2800" dirty="0" smtClean="0"/>
              <a:t> </a:t>
            </a:r>
          </a:p>
          <a:p>
            <a:pPr>
              <a:buNone/>
            </a:pPr>
            <a:r>
              <a:rPr lang="en-US" sz="1200" dirty="0" smtClean="0"/>
              <a:t>|</a:t>
            </a:r>
            <a:r>
              <a:rPr lang="en-US" sz="2800" dirty="0" smtClean="0"/>
              <a:t>      LNAME       </a:t>
            </a:r>
            <a:r>
              <a:rPr lang="en-US" sz="1200" dirty="0" smtClean="0"/>
              <a:t>|                  </a:t>
            </a:r>
            <a:r>
              <a:rPr lang="en-US" sz="2800" dirty="0" smtClean="0"/>
              <a:t>VARCHAR(50)</a:t>
            </a:r>
            <a:r>
              <a:rPr lang="en-US" sz="1200" dirty="0" smtClean="0"/>
              <a:t>           |</a:t>
            </a:r>
          </a:p>
          <a:p>
            <a:pPr>
              <a:buNone/>
            </a:pPr>
            <a:r>
              <a:rPr lang="en-US" sz="1200" dirty="0" smtClean="0"/>
              <a:t>|</a:t>
            </a:r>
            <a:r>
              <a:rPr lang="en-US" sz="2800" dirty="0" smtClean="0"/>
              <a:t>   LOCATION   </a:t>
            </a:r>
            <a:r>
              <a:rPr lang="en-US" sz="1200" dirty="0" smtClean="0"/>
              <a:t>|                   </a:t>
            </a:r>
            <a:r>
              <a:rPr lang="en-US" sz="2800" dirty="0" smtClean="0"/>
              <a:t>VARCHAR(100)  </a:t>
            </a:r>
            <a:r>
              <a:rPr lang="en-US" sz="1200" dirty="0" smtClean="0"/>
              <a:t>|</a:t>
            </a:r>
          </a:p>
          <a:p>
            <a:pPr>
              <a:buNone/>
            </a:pPr>
            <a:r>
              <a:rPr lang="en-US" sz="2800" dirty="0" smtClean="0"/>
              <a:t>+ - - - - - - - - - -+ - - - - - - - - - - - - - -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458200" cy="6553200"/>
          </a:xfrm>
        </p:spPr>
        <p:txBody>
          <a:bodyPr>
            <a:normAutofit/>
          </a:bodyPr>
          <a:lstStyle/>
          <a:p>
            <a:r>
              <a:rPr lang="en-US" sz="2800" u="sng" dirty="0" smtClean="0">
                <a:solidFill>
                  <a:srgbClr val="FFFF00"/>
                </a:solidFill>
              </a:rPr>
              <a:t>Data Manipulation Language:-</a:t>
            </a:r>
            <a:r>
              <a:rPr lang="en-US" sz="2800" dirty="0" smtClean="0"/>
              <a:t> </a:t>
            </a:r>
          </a:p>
          <a:p>
            <a:pPr>
              <a:buNone/>
            </a:pPr>
            <a:r>
              <a:rPr lang="en-US" sz="2800" dirty="0" smtClean="0"/>
              <a:t>-The SQL command that deals with the manipulation of data present in database belong to DML or Data Manipulation </a:t>
            </a:r>
          </a:p>
          <a:p>
            <a:pPr>
              <a:buNone/>
            </a:pPr>
            <a:r>
              <a:rPr lang="en-US" sz="2800" dirty="0" smtClean="0"/>
              <a:t>   Language and this includes most of the SQL statements.</a:t>
            </a:r>
          </a:p>
          <a:p>
            <a:pPr>
              <a:buNone/>
            </a:pPr>
            <a:endParaRPr lang="en-US" sz="2800" dirty="0" smtClean="0"/>
          </a:p>
          <a:p>
            <a:pPr>
              <a:buNone/>
            </a:pPr>
            <a:r>
              <a:rPr lang="en-US" sz="2800" u="sng" dirty="0" smtClean="0">
                <a:solidFill>
                  <a:srgbClr val="FFC000"/>
                </a:solidFill>
              </a:rPr>
              <a:t>1]SELECT:-</a:t>
            </a:r>
          </a:p>
          <a:p>
            <a:pPr>
              <a:buNone/>
            </a:pPr>
            <a:r>
              <a:rPr lang="en-US" sz="2800" dirty="0" smtClean="0"/>
              <a:t>-Select is a most commonly used statement in SQL.</a:t>
            </a:r>
          </a:p>
          <a:p>
            <a:pPr>
              <a:buNone/>
            </a:pPr>
            <a:r>
              <a:rPr lang="en-US" sz="2800" dirty="0" smtClean="0"/>
              <a:t>-The select statement in SQL is used to retrieve or fetch data from db.</a:t>
            </a:r>
          </a:p>
          <a:p>
            <a:pPr>
              <a:buNone/>
            </a:pPr>
            <a:r>
              <a:rPr lang="en-US" sz="2800" dirty="0" smtClean="0"/>
              <a:t>-We can fetch either the entire table or according to some specified rule.</a:t>
            </a:r>
          </a:p>
          <a:p>
            <a:pPr>
              <a:buNone/>
            </a:pPr>
            <a:r>
              <a:rPr lang="en-US" sz="2800" dirty="0" smtClean="0"/>
              <a:t>-The data returned is stored in a result table .</a:t>
            </a:r>
          </a:p>
          <a:p>
            <a:pPr>
              <a:buNone/>
            </a:pPr>
            <a:r>
              <a:rPr lang="en-US" sz="2800" dirty="0" smtClean="0"/>
              <a:t>-This result table is also called as result set.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533400"/>
            <a:ext cx="8610600" cy="5867400"/>
          </a:xfrm>
        </p:spPr>
        <p:txBody>
          <a:bodyPr>
            <a:normAutofit/>
          </a:bodyPr>
          <a:lstStyle/>
          <a:p>
            <a:pPr>
              <a:buNone/>
            </a:pPr>
            <a:r>
              <a:rPr lang="en-US" sz="2800" dirty="0" smtClean="0"/>
              <a:t>-With the SELECT clause of a SELECT command statement, we specify the columns that we want to be displayed in the query result and </a:t>
            </a:r>
            <a:r>
              <a:rPr lang="en-US" sz="2800" dirty="0" err="1" smtClean="0"/>
              <a:t>optinally</a:t>
            </a:r>
            <a:r>
              <a:rPr lang="en-US" sz="2800" dirty="0" smtClean="0"/>
              <a:t> which column heading we prefer to see above the result table.</a:t>
            </a:r>
          </a:p>
          <a:p>
            <a:r>
              <a:rPr lang="en-US" sz="2800" u="sng" dirty="0" smtClean="0">
                <a:solidFill>
                  <a:srgbClr val="FFC000"/>
                </a:solidFill>
              </a:rPr>
              <a:t>Syntax:- </a:t>
            </a:r>
            <a:r>
              <a:rPr lang="en-US" sz="2800" dirty="0" smtClean="0"/>
              <a:t>select column1, column2,column3</a:t>
            </a:r>
          </a:p>
          <a:p>
            <a:pPr>
              <a:buNone/>
            </a:pPr>
            <a:r>
              <a:rPr lang="en-US" sz="2800" dirty="0" smtClean="0"/>
              <a:t>                   from </a:t>
            </a:r>
            <a:r>
              <a:rPr lang="en-US" sz="2800" dirty="0" err="1" smtClean="0"/>
              <a:t>table_name</a:t>
            </a:r>
            <a:r>
              <a:rPr lang="en-US" sz="2800" dirty="0" smtClean="0"/>
              <a:t>;</a:t>
            </a:r>
          </a:p>
          <a:p>
            <a:pPr>
              <a:buNone/>
            </a:pPr>
            <a:r>
              <a:rPr lang="en-US" sz="2800" dirty="0" smtClean="0"/>
              <a:t>-To fetch the entire table or all the fields in the table</a:t>
            </a:r>
          </a:p>
          <a:p>
            <a:pPr>
              <a:buNone/>
            </a:pPr>
            <a:r>
              <a:rPr lang="en-US" sz="2800" dirty="0" smtClean="0"/>
              <a:t>                   select * from </a:t>
            </a:r>
            <a:r>
              <a:rPr lang="en-US" sz="2800" dirty="0" err="1" smtClean="0"/>
              <a:t>table_name</a:t>
            </a:r>
            <a:r>
              <a:rPr lang="en-US" sz="2800" dirty="0" smtClean="0"/>
              <a:t>;</a:t>
            </a:r>
          </a:p>
          <a:p>
            <a:endParaRPr lang="en-US"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533400"/>
            <a:ext cx="8458200" cy="5867400"/>
          </a:xfrm>
        </p:spPr>
        <p:txBody>
          <a:bodyPr>
            <a:normAutofit/>
          </a:bodyPr>
          <a:lstStyle/>
          <a:p>
            <a:pPr>
              <a:buNone/>
            </a:pPr>
            <a:r>
              <a:rPr lang="en-US" u="sng" dirty="0" smtClean="0">
                <a:solidFill>
                  <a:srgbClr val="FFC000"/>
                </a:solidFill>
              </a:rPr>
              <a:t>2]INSERT :-</a:t>
            </a:r>
          </a:p>
          <a:p>
            <a:pPr>
              <a:buNone/>
            </a:pPr>
            <a:r>
              <a:rPr lang="en-US" dirty="0" smtClean="0"/>
              <a:t>-The INSERT INTO statement of SQL is used to insert a new row in a table.</a:t>
            </a:r>
          </a:p>
          <a:p>
            <a:pPr>
              <a:buNone/>
            </a:pPr>
            <a:r>
              <a:rPr lang="en-US" dirty="0" smtClean="0"/>
              <a:t>-There are two ways of using INSERT INTO statement for inserting rows.</a:t>
            </a:r>
          </a:p>
          <a:p>
            <a:pPr>
              <a:buNone/>
            </a:pPr>
            <a:r>
              <a:rPr lang="en-US" u="sng" dirty="0" err="1" smtClean="0">
                <a:solidFill>
                  <a:srgbClr val="FFC000"/>
                </a:solidFill>
              </a:rPr>
              <a:t>i</a:t>
            </a:r>
            <a:r>
              <a:rPr lang="en-US" u="sng" dirty="0" smtClean="0">
                <a:solidFill>
                  <a:srgbClr val="FFC000"/>
                </a:solidFill>
              </a:rPr>
              <a:t>)Only value:-</a:t>
            </a:r>
          </a:p>
          <a:p>
            <a:pPr>
              <a:buNone/>
            </a:pPr>
            <a:r>
              <a:rPr lang="en-US" dirty="0" smtClean="0"/>
              <a:t>-First method is to specify only the value of data to be inserted without the column names.</a:t>
            </a:r>
          </a:p>
          <a:p>
            <a:pPr>
              <a:buNone/>
            </a:pPr>
            <a:r>
              <a:rPr lang="en-US" dirty="0" smtClean="0"/>
              <a:t>Syntax:-INSERT INTO </a:t>
            </a:r>
            <a:r>
              <a:rPr lang="en-US" dirty="0" err="1" smtClean="0"/>
              <a:t>table_name</a:t>
            </a:r>
            <a:r>
              <a:rPr lang="en-US" dirty="0" smtClean="0"/>
              <a:t> VALUES(value1, value2, value3,…………);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629400"/>
          </a:xfrm>
        </p:spPr>
        <p:txBody>
          <a:bodyPr>
            <a:normAutofit/>
          </a:bodyPr>
          <a:lstStyle/>
          <a:p>
            <a:pPr>
              <a:buNone/>
            </a:pPr>
            <a:r>
              <a:rPr lang="en-US" sz="2800" u="sng" dirty="0" err="1" smtClean="0">
                <a:solidFill>
                  <a:srgbClr val="FFC000"/>
                </a:solidFill>
              </a:rPr>
              <a:t>i</a:t>
            </a:r>
            <a:r>
              <a:rPr lang="en-US" sz="2800" u="sng" dirty="0" smtClean="0">
                <a:solidFill>
                  <a:srgbClr val="FFC000"/>
                </a:solidFill>
              </a:rPr>
              <a:t>)Column name and values both:-</a:t>
            </a:r>
          </a:p>
          <a:p>
            <a:pPr>
              <a:buNone/>
            </a:pPr>
            <a:r>
              <a:rPr lang="en-US" sz="2800" dirty="0" smtClean="0"/>
              <a:t>-In the second method we will specify both the</a:t>
            </a:r>
          </a:p>
          <a:p>
            <a:pPr>
              <a:buNone/>
            </a:pPr>
            <a:r>
              <a:rPr lang="en-US" sz="2800" dirty="0" smtClean="0"/>
              <a:t>columns which we want fill and their corresponding</a:t>
            </a:r>
          </a:p>
          <a:p>
            <a:pPr>
              <a:buNone/>
            </a:pPr>
            <a:r>
              <a:rPr lang="en-US" sz="2800" dirty="0" smtClean="0"/>
              <a:t>values as shown below</a:t>
            </a:r>
          </a:p>
          <a:p>
            <a:pPr>
              <a:buNone/>
            </a:pPr>
            <a:r>
              <a:rPr lang="en-US" sz="2800" u="sng" dirty="0" smtClean="0">
                <a:solidFill>
                  <a:srgbClr val="FFC000"/>
                </a:solidFill>
              </a:rPr>
              <a:t>Syntax:-</a:t>
            </a:r>
            <a:r>
              <a:rPr lang="en-US" sz="2800" dirty="0" smtClean="0"/>
              <a:t> insert into </a:t>
            </a:r>
            <a:r>
              <a:rPr lang="en-US" sz="2800" dirty="0" err="1" smtClean="0"/>
              <a:t>table_name</a:t>
            </a:r>
            <a:endParaRPr lang="en-US" sz="2800" dirty="0" smtClean="0"/>
          </a:p>
          <a:p>
            <a:pPr>
              <a:buNone/>
            </a:pPr>
            <a:r>
              <a:rPr lang="en-US" sz="2800" dirty="0" smtClean="0"/>
              <a:t>               (column1,column2,……….)</a:t>
            </a:r>
          </a:p>
          <a:p>
            <a:pPr>
              <a:buNone/>
            </a:pPr>
            <a:r>
              <a:rPr lang="en-US" sz="2800" dirty="0" smtClean="0"/>
              <a:t>                values(value1,value2,…….); </a:t>
            </a:r>
          </a:p>
          <a:p>
            <a:pPr>
              <a:buNone/>
            </a:pPr>
            <a:r>
              <a:rPr lang="en-US" sz="2800" u="sng" dirty="0" smtClean="0">
                <a:solidFill>
                  <a:srgbClr val="FFC000"/>
                </a:solidFill>
              </a:rPr>
              <a:t>Queries:-</a:t>
            </a:r>
            <a:r>
              <a:rPr lang="en-US" sz="2800" dirty="0" smtClean="0"/>
              <a:t>  </a:t>
            </a:r>
          </a:p>
          <a:p>
            <a:pPr>
              <a:buNone/>
            </a:pPr>
            <a:r>
              <a:rPr lang="en-US" sz="2800" u="sng" dirty="0" smtClean="0">
                <a:solidFill>
                  <a:srgbClr val="FFC000"/>
                </a:solidFill>
              </a:rPr>
              <a:t>Method1:- </a:t>
            </a:r>
            <a:r>
              <a:rPr lang="en-US" sz="2800" dirty="0" smtClean="0"/>
              <a:t>insert into student values(‘5’,’Harsh’,’West Bengal’,’8765789998’,’19’);</a:t>
            </a:r>
            <a:endParaRPr lang="en-US" sz="2800" u="sng" dirty="0" smtClean="0">
              <a:solidFill>
                <a:srgbClr val="FFC000"/>
              </a:solidFill>
            </a:endParaRPr>
          </a:p>
          <a:p>
            <a:pPr>
              <a:buNone/>
            </a:pPr>
            <a:r>
              <a:rPr lang="en-US" sz="2800" u="sng" dirty="0" smtClean="0">
                <a:solidFill>
                  <a:srgbClr val="FFC000"/>
                </a:solidFill>
              </a:rPr>
              <a:t>Method2:-</a:t>
            </a:r>
            <a:r>
              <a:rPr lang="en-US" sz="2800" dirty="0" smtClean="0"/>
              <a:t>insert into student(</a:t>
            </a:r>
            <a:r>
              <a:rPr lang="en-US" sz="2800" dirty="0" err="1" smtClean="0"/>
              <a:t>Roll_no</a:t>
            </a:r>
            <a:r>
              <a:rPr lang="en-US" sz="2800" dirty="0" smtClean="0"/>
              <a:t>., Name, Age)    </a:t>
            </a:r>
          </a:p>
          <a:p>
            <a:pPr>
              <a:buNone/>
            </a:pPr>
            <a:r>
              <a:rPr lang="en-US" sz="2800" dirty="0" smtClean="0"/>
              <a:t>                    values(‘6’,’Pratik’,’19’);</a:t>
            </a:r>
          </a:p>
          <a:p>
            <a:pPr>
              <a:buNone/>
            </a:pPr>
            <a:r>
              <a:rPr lang="en-US" sz="2800" dirty="0" smtClean="0"/>
              <a:t>-Notice that the columns for which the values are not</a:t>
            </a:r>
          </a:p>
          <a:p>
            <a:pPr>
              <a:buNone/>
            </a:pPr>
            <a:r>
              <a:rPr lang="en-US" sz="2800" dirty="0" smtClean="0"/>
              <a:t>provided are filled by NULL which is the default </a:t>
            </a:r>
          </a:p>
          <a:p>
            <a:pPr>
              <a:buNone/>
            </a:pPr>
            <a:r>
              <a:rPr lang="en-US" sz="2800" dirty="0" smtClean="0"/>
              <a:t>values for those columns.</a:t>
            </a:r>
          </a:p>
          <a:p>
            <a:pPr>
              <a:buNone/>
            </a:pPr>
            <a:endParaRPr lang="en-US" sz="2800" dirty="0" smtClean="0"/>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477000"/>
          </a:xfrm>
        </p:spPr>
        <p:txBody>
          <a:bodyPr>
            <a:normAutofit lnSpcReduction="10000"/>
          </a:bodyPr>
          <a:lstStyle/>
          <a:p>
            <a:pPr>
              <a:buNone/>
            </a:pPr>
            <a:r>
              <a:rPr lang="en-US" sz="2800" u="sng" dirty="0" smtClean="0">
                <a:solidFill>
                  <a:srgbClr val="FFC000"/>
                </a:solidFill>
              </a:rPr>
              <a:t>3]UPDATE statement:-</a:t>
            </a:r>
          </a:p>
          <a:p>
            <a:pPr>
              <a:buNone/>
            </a:pPr>
            <a:r>
              <a:rPr lang="en-US" sz="2800" dirty="0" smtClean="0"/>
              <a:t>-The UPDATE statement in SQL is used to update the data of an existing table in database.</a:t>
            </a:r>
          </a:p>
          <a:p>
            <a:pPr>
              <a:buNone/>
            </a:pPr>
            <a:r>
              <a:rPr lang="en-US" sz="2800" dirty="0" smtClean="0"/>
              <a:t>-We can update single columns as well as multiple columns using UPDATE statement as per our requirement.</a:t>
            </a:r>
          </a:p>
          <a:p>
            <a:pPr>
              <a:buNone/>
            </a:pPr>
            <a:r>
              <a:rPr lang="en-US" sz="2800" u="sng" dirty="0" smtClean="0">
                <a:solidFill>
                  <a:srgbClr val="FFC000"/>
                </a:solidFill>
              </a:rPr>
              <a:t>Syntax:-</a:t>
            </a:r>
            <a:r>
              <a:rPr lang="en-US" sz="2800" dirty="0" smtClean="0"/>
              <a:t>UPDATE </a:t>
            </a:r>
            <a:r>
              <a:rPr lang="en-US" sz="2800" dirty="0" err="1" smtClean="0"/>
              <a:t>table_name</a:t>
            </a:r>
            <a:r>
              <a:rPr lang="en-US" sz="2800" dirty="0" smtClean="0"/>
              <a:t> SET column1=value1,</a:t>
            </a:r>
          </a:p>
          <a:p>
            <a:pPr>
              <a:buNone/>
            </a:pPr>
            <a:r>
              <a:rPr lang="en-US" sz="2800" dirty="0" smtClean="0"/>
              <a:t>column2=value2,………….. WHERE condition;</a:t>
            </a:r>
          </a:p>
          <a:p>
            <a:pPr>
              <a:buNone/>
            </a:pPr>
            <a:r>
              <a:rPr lang="en-US" sz="2800" dirty="0" smtClean="0"/>
              <a:t>-In the above query the SET statement is used to set</a:t>
            </a:r>
          </a:p>
          <a:p>
            <a:pPr>
              <a:buNone/>
            </a:pPr>
            <a:r>
              <a:rPr lang="en-US" sz="2800" dirty="0" smtClean="0"/>
              <a:t>new values to the particular column and the WHERE</a:t>
            </a:r>
          </a:p>
          <a:p>
            <a:pPr>
              <a:buNone/>
            </a:pPr>
            <a:r>
              <a:rPr lang="en-US" sz="2800" dirty="0" smtClean="0"/>
              <a:t>clause is used to select the rows for which the</a:t>
            </a:r>
          </a:p>
          <a:p>
            <a:pPr>
              <a:buNone/>
            </a:pPr>
            <a:r>
              <a:rPr lang="en-US" sz="2800" dirty="0" smtClean="0"/>
              <a:t>columns are needed to be updated. </a:t>
            </a:r>
          </a:p>
          <a:p>
            <a:pPr>
              <a:buNone/>
            </a:pPr>
            <a:r>
              <a:rPr lang="en-US" sz="2800" dirty="0" smtClean="0"/>
              <a:t>-If we have not used the WHERE clause the columns </a:t>
            </a:r>
          </a:p>
          <a:p>
            <a:pPr>
              <a:buNone/>
            </a:pPr>
            <a:r>
              <a:rPr lang="en-US" sz="2800" dirty="0" smtClean="0"/>
              <a:t>in all the rows will be updated.</a:t>
            </a:r>
          </a:p>
          <a:p>
            <a:pPr>
              <a:buNone/>
            </a:pPr>
            <a:r>
              <a:rPr lang="en-US" sz="2800" dirty="0" smtClean="0"/>
              <a:t>-So WHERE clause is used to choose particular rows.</a:t>
            </a:r>
          </a:p>
          <a:p>
            <a:pPr>
              <a:buNone/>
            </a:pPr>
            <a:endParaRPr lang="en-US"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9067800" cy="6934200"/>
          </a:xfrm>
        </p:spPr>
        <p:txBody>
          <a:bodyPr>
            <a:normAutofit/>
          </a:bodyPr>
          <a:lstStyle/>
          <a:p>
            <a:pPr>
              <a:buNone/>
            </a:pPr>
            <a:r>
              <a:rPr lang="en-US" sz="2800" u="sng" dirty="0" smtClean="0">
                <a:solidFill>
                  <a:srgbClr val="FFC000"/>
                </a:solidFill>
              </a:rPr>
              <a:t>1]Updating single column:-</a:t>
            </a:r>
          </a:p>
          <a:p>
            <a:pPr>
              <a:buNone/>
            </a:pPr>
            <a:r>
              <a:rPr lang="en-US" sz="2800" dirty="0" smtClean="0"/>
              <a:t>-Update the column name and set the value to ‘PRATIK’ in all the rows where Age is 20.</a:t>
            </a:r>
          </a:p>
          <a:p>
            <a:r>
              <a:rPr lang="en-US" sz="2800" u="sng" dirty="0" smtClean="0">
                <a:solidFill>
                  <a:srgbClr val="FFC000"/>
                </a:solidFill>
              </a:rPr>
              <a:t>Query:-</a:t>
            </a:r>
            <a:r>
              <a:rPr lang="en-US" sz="2800" dirty="0" smtClean="0"/>
              <a:t>UPDATE student SET NAME = ‘PRATIK’       </a:t>
            </a:r>
          </a:p>
          <a:p>
            <a:pPr>
              <a:buNone/>
            </a:pPr>
            <a:r>
              <a:rPr lang="en-US" sz="2800" dirty="0" smtClean="0"/>
              <a:t>               WHERE Age=20;</a:t>
            </a:r>
          </a:p>
          <a:p>
            <a:pPr>
              <a:buNone/>
            </a:pPr>
            <a:r>
              <a:rPr lang="en-US" sz="2800" u="sng" dirty="0" smtClean="0">
                <a:solidFill>
                  <a:srgbClr val="FFC000"/>
                </a:solidFill>
              </a:rPr>
              <a:t>2]Updating multiple columns:-</a:t>
            </a:r>
          </a:p>
          <a:p>
            <a:pPr>
              <a:buNone/>
            </a:pPr>
            <a:r>
              <a:rPr lang="en-US" sz="2800" dirty="0" smtClean="0"/>
              <a:t>-Update the column name to ‘PRATIK’ and Address to ‘SIKKIM’ where </a:t>
            </a:r>
            <a:r>
              <a:rPr lang="en-US" sz="2800" dirty="0" err="1" smtClean="0"/>
              <a:t>Roll_no</a:t>
            </a:r>
            <a:r>
              <a:rPr lang="en-US" sz="2800" dirty="0" smtClean="0"/>
              <a:t> is 1.</a:t>
            </a:r>
          </a:p>
          <a:p>
            <a:r>
              <a:rPr lang="en-US" sz="2800" u="sng" dirty="0" smtClean="0">
                <a:solidFill>
                  <a:srgbClr val="FFC000"/>
                </a:solidFill>
              </a:rPr>
              <a:t>Query:-</a:t>
            </a:r>
            <a:r>
              <a:rPr lang="en-US" sz="2800" dirty="0" smtClean="0"/>
              <a:t>UPDATE student SET name=‘PRATIK’ Address = ‘SIKKIM’ WHERE </a:t>
            </a:r>
            <a:r>
              <a:rPr lang="en-US" sz="2800" dirty="0" err="1" smtClean="0"/>
              <a:t>Roll_no</a:t>
            </a:r>
            <a:r>
              <a:rPr lang="en-US" sz="2800" dirty="0" smtClean="0"/>
              <a:t> =1;</a:t>
            </a:r>
          </a:p>
          <a:p>
            <a:pPr>
              <a:buNone/>
            </a:pPr>
            <a:r>
              <a:rPr lang="en-US" sz="2800" u="sng" dirty="0" smtClean="0">
                <a:solidFill>
                  <a:srgbClr val="FFC000"/>
                </a:solidFill>
              </a:rPr>
              <a:t>3]Omitting WHERE clause:-</a:t>
            </a:r>
          </a:p>
          <a:p>
            <a:pPr>
              <a:buNone/>
            </a:pPr>
            <a:r>
              <a:rPr lang="en-US" sz="2800" dirty="0" smtClean="0"/>
              <a:t>-If we omit the WHERE clause from the update query</a:t>
            </a:r>
          </a:p>
          <a:p>
            <a:pPr>
              <a:buNone/>
            </a:pPr>
            <a:r>
              <a:rPr lang="en-US" sz="2800" dirty="0" smtClean="0"/>
              <a:t>then all of the rows will get updated.</a:t>
            </a:r>
          </a:p>
          <a:p>
            <a:pPr>
              <a:buNone/>
            </a:pPr>
            <a:r>
              <a:rPr lang="en-US" sz="2800" dirty="0" smtClean="0"/>
              <a:t>Query:- UPDATE student SET name=‘PRATIK’;</a:t>
            </a:r>
          </a:p>
          <a:p>
            <a:pPr>
              <a:buNone/>
            </a:pPr>
            <a:endParaRPr 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324600"/>
          </a:xfrm>
        </p:spPr>
        <p:txBody>
          <a:bodyPr>
            <a:normAutofit/>
          </a:bodyPr>
          <a:lstStyle/>
          <a:p>
            <a:pPr>
              <a:buNone/>
            </a:pPr>
            <a:r>
              <a:rPr lang="en-US" sz="2800" u="sng" dirty="0" smtClean="0">
                <a:solidFill>
                  <a:srgbClr val="FFFF00"/>
                </a:solidFill>
              </a:rPr>
              <a:t>3]DELETE statement:-</a:t>
            </a:r>
          </a:p>
          <a:p>
            <a:pPr>
              <a:buNone/>
            </a:pPr>
            <a:r>
              <a:rPr lang="en-US" sz="2800" dirty="0" smtClean="0"/>
              <a:t>-The DELETE statement in SQL is used to delete </a:t>
            </a:r>
          </a:p>
          <a:p>
            <a:pPr>
              <a:buNone/>
            </a:pPr>
            <a:r>
              <a:rPr lang="en-US" sz="2800" dirty="0" smtClean="0"/>
              <a:t>existing records from a table.</a:t>
            </a:r>
          </a:p>
          <a:p>
            <a:pPr>
              <a:buNone/>
            </a:pPr>
            <a:r>
              <a:rPr lang="en-US" sz="2800" dirty="0" smtClean="0"/>
              <a:t>-We can delete a single record or multiple records</a:t>
            </a:r>
          </a:p>
          <a:p>
            <a:pPr>
              <a:buNone/>
            </a:pPr>
            <a:r>
              <a:rPr lang="en-US" sz="2800" dirty="0" smtClean="0"/>
              <a:t>depending on the condition we specify in the </a:t>
            </a:r>
          </a:p>
          <a:p>
            <a:pPr>
              <a:buNone/>
            </a:pPr>
            <a:r>
              <a:rPr lang="en-US" sz="2800" dirty="0" smtClean="0"/>
              <a:t>WHERE clause.</a:t>
            </a:r>
          </a:p>
          <a:p>
            <a:pPr>
              <a:buNone/>
            </a:pPr>
            <a:r>
              <a:rPr lang="en-US" sz="2800" u="sng" dirty="0" smtClean="0">
                <a:solidFill>
                  <a:srgbClr val="FFFF00"/>
                </a:solidFill>
              </a:rPr>
              <a:t>Syntax:-</a:t>
            </a:r>
            <a:r>
              <a:rPr lang="en-US" sz="2800" dirty="0" smtClean="0"/>
              <a:t> delete from </a:t>
            </a:r>
            <a:r>
              <a:rPr lang="en-US" sz="2800" dirty="0" err="1" smtClean="0"/>
              <a:t>table_name</a:t>
            </a:r>
            <a:r>
              <a:rPr lang="en-US" sz="2800" dirty="0" smtClean="0"/>
              <a:t> where</a:t>
            </a:r>
          </a:p>
          <a:p>
            <a:pPr>
              <a:buNone/>
            </a:pPr>
            <a:r>
              <a:rPr lang="en-US" sz="2800" dirty="0" smtClean="0"/>
              <a:t>                condition;</a:t>
            </a:r>
          </a:p>
          <a:p>
            <a:pPr>
              <a:buNone/>
            </a:pPr>
            <a:r>
              <a:rPr lang="en-US" sz="2800" dirty="0" smtClean="0"/>
              <a:t>-We can delete single as well as multiple records </a:t>
            </a:r>
          </a:p>
          <a:p>
            <a:pPr>
              <a:buNone/>
            </a:pPr>
            <a:r>
              <a:rPr lang="en-US" sz="2800" dirty="0" smtClean="0"/>
              <a:t>depending on the condition we provide in WHERE </a:t>
            </a:r>
          </a:p>
          <a:p>
            <a:pPr>
              <a:buNone/>
            </a:pPr>
            <a:r>
              <a:rPr lang="en-US" sz="2800" dirty="0" smtClean="0"/>
              <a:t>clause.</a:t>
            </a:r>
          </a:p>
          <a:p>
            <a:pPr>
              <a:buNone/>
            </a:pPr>
            <a:r>
              <a:rPr lang="en-US" sz="2800" dirty="0" smtClean="0"/>
              <a:t>-If we omit the WHERE clause then all of the records </a:t>
            </a:r>
          </a:p>
          <a:p>
            <a:pPr>
              <a:buNone/>
            </a:pPr>
            <a:r>
              <a:rPr lang="en-US" sz="2800" dirty="0" smtClean="0"/>
              <a:t>will be deleted and the table will be empty.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81000"/>
            <a:ext cx="8915400" cy="6019800"/>
          </a:xfrm>
        </p:spPr>
        <p:txBody>
          <a:bodyPr>
            <a:normAutofit lnSpcReduction="10000"/>
          </a:bodyPr>
          <a:lstStyle/>
          <a:p>
            <a:r>
              <a:rPr lang="en-US" u="sng" dirty="0" smtClean="0">
                <a:solidFill>
                  <a:srgbClr val="FFFF00"/>
                </a:solidFill>
              </a:rPr>
              <a:t>RDBMS:-</a:t>
            </a:r>
          </a:p>
          <a:p>
            <a:pPr>
              <a:buNone/>
            </a:pPr>
            <a:r>
              <a:rPr lang="en-US" dirty="0" smtClean="0"/>
              <a:t>-It is an advanced technique to store and</a:t>
            </a:r>
          </a:p>
          <a:p>
            <a:pPr>
              <a:buNone/>
            </a:pPr>
            <a:r>
              <a:rPr lang="en-US" dirty="0" smtClean="0"/>
              <a:t>access the data. It is a database based on the</a:t>
            </a:r>
          </a:p>
          <a:p>
            <a:pPr>
              <a:buNone/>
            </a:pPr>
            <a:r>
              <a:rPr lang="en-US" dirty="0" smtClean="0"/>
              <a:t>relational model.</a:t>
            </a:r>
          </a:p>
          <a:p>
            <a:r>
              <a:rPr lang="en-US" u="sng" dirty="0" err="1" smtClean="0">
                <a:solidFill>
                  <a:srgbClr val="FFFF00"/>
                </a:solidFill>
              </a:rPr>
              <a:t>Codd’s</a:t>
            </a:r>
            <a:r>
              <a:rPr lang="en-US" u="sng" dirty="0" smtClean="0">
                <a:solidFill>
                  <a:srgbClr val="FFFF00"/>
                </a:solidFill>
              </a:rPr>
              <a:t> Rule for Relational DBMS:-</a:t>
            </a:r>
          </a:p>
          <a:p>
            <a:pPr>
              <a:buNone/>
            </a:pPr>
            <a:r>
              <a:rPr lang="en-US" dirty="0" smtClean="0"/>
              <a:t>-E. F. </a:t>
            </a:r>
            <a:r>
              <a:rPr lang="en-US" dirty="0" err="1" smtClean="0"/>
              <a:t>Codd</a:t>
            </a:r>
            <a:r>
              <a:rPr lang="en-US" dirty="0" smtClean="0"/>
              <a:t> was a computer scientist who </a:t>
            </a:r>
          </a:p>
          <a:p>
            <a:pPr>
              <a:buNone/>
            </a:pPr>
            <a:r>
              <a:rPr lang="en-US" dirty="0" smtClean="0"/>
              <a:t>invented the relational model for DBMS based</a:t>
            </a:r>
          </a:p>
          <a:p>
            <a:pPr>
              <a:buNone/>
            </a:pPr>
            <a:r>
              <a:rPr lang="en-US" dirty="0" smtClean="0"/>
              <a:t>on relational model .</a:t>
            </a:r>
          </a:p>
          <a:p>
            <a:pPr>
              <a:buNone/>
            </a:pPr>
            <a:r>
              <a:rPr lang="en-US" dirty="0" smtClean="0"/>
              <a:t>-</a:t>
            </a:r>
            <a:r>
              <a:rPr lang="en-US" dirty="0" err="1" smtClean="0"/>
              <a:t>Codd</a:t>
            </a:r>
            <a:r>
              <a:rPr lang="en-US" dirty="0" smtClean="0"/>
              <a:t> proposed 12 rules popularly known as</a:t>
            </a:r>
          </a:p>
          <a:p>
            <a:pPr>
              <a:buNone/>
            </a:pPr>
            <a:r>
              <a:rPr lang="en-US" dirty="0" err="1" smtClean="0"/>
              <a:t>Codd’s</a:t>
            </a:r>
            <a:r>
              <a:rPr lang="en-US" dirty="0" smtClean="0"/>
              <a:t> 13 rules to test DBMS’s concept against</a:t>
            </a:r>
          </a:p>
          <a:p>
            <a:pPr>
              <a:buNone/>
            </a:pPr>
            <a:r>
              <a:rPr lang="en-US" dirty="0" smtClean="0"/>
              <a:t>his relational model .</a:t>
            </a:r>
          </a:p>
          <a:p>
            <a:pPr>
              <a:buNone/>
            </a:pPr>
            <a:r>
              <a:rPr lang="en-US" dirty="0" smtClean="0"/>
              <a:t>-</a:t>
            </a:r>
            <a:r>
              <a:rPr lang="en-US" dirty="0" err="1" smtClean="0"/>
              <a:t>Codd’s</a:t>
            </a:r>
            <a:r>
              <a:rPr lang="en-US" dirty="0" smtClean="0"/>
              <a:t> rule </a:t>
            </a:r>
            <a:r>
              <a:rPr lang="en-US" dirty="0" err="1" smtClean="0"/>
              <a:t>actualy</a:t>
            </a:r>
            <a:r>
              <a:rPr lang="en-US" dirty="0" smtClean="0"/>
              <a:t> defined what quality a</a:t>
            </a:r>
          </a:p>
          <a:p>
            <a:pPr>
              <a:buNone/>
            </a:pPr>
            <a:r>
              <a:rPr lang="en-US" dirty="0" smtClean="0"/>
              <a:t>DBMS requires in order to become a RDBMS.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458200" cy="6019800"/>
          </a:xfrm>
        </p:spPr>
        <p:txBody>
          <a:bodyPr>
            <a:normAutofit fontScale="92500" lnSpcReduction="10000"/>
          </a:bodyPr>
          <a:lstStyle/>
          <a:p>
            <a:pPr>
              <a:buNone/>
            </a:pPr>
            <a:r>
              <a:rPr lang="en-US" sz="3000" u="sng" dirty="0" err="1" smtClean="0">
                <a:solidFill>
                  <a:srgbClr val="FFC000"/>
                </a:solidFill>
              </a:rPr>
              <a:t>i</a:t>
            </a:r>
            <a:r>
              <a:rPr lang="en-US" sz="3000" u="sng" dirty="0" smtClean="0">
                <a:solidFill>
                  <a:srgbClr val="FFC000"/>
                </a:solidFill>
              </a:rPr>
              <a:t>]Deleting single record:-</a:t>
            </a:r>
          </a:p>
          <a:p>
            <a:pPr>
              <a:buNone/>
            </a:pPr>
            <a:r>
              <a:rPr lang="en-US" sz="3000" dirty="0" smtClean="0"/>
              <a:t>-Delete the rows where name=‘Ram’ this will delete only the first row.</a:t>
            </a:r>
          </a:p>
          <a:p>
            <a:pPr>
              <a:buNone/>
            </a:pPr>
            <a:r>
              <a:rPr lang="en-US" sz="3000" u="sng" dirty="0" smtClean="0">
                <a:solidFill>
                  <a:srgbClr val="FFC000"/>
                </a:solidFill>
              </a:rPr>
              <a:t>Query:-</a:t>
            </a:r>
            <a:r>
              <a:rPr lang="en-US" sz="3000" dirty="0" smtClean="0"/>
              <a:t>Delete from student</a:t>
            </a:r>
          </a:p>
          <a:p>
            <a:pPr>
              <a:buNone/>
            </a:pPr>
            <a:r>
              <a:rPr lang="en-US" sz="3000" dirty="0" smtClean="0"/>
              <a:t>              where name=‘Ram’;</a:t>
            </a:r>
          </a:p>
          <a:p>
            <a:pPr>
              <a:buNone/>
            </a:pPr>
            <a:endParaRPr lang="en-US" sz="3000" dirty="0" smtClean="0"/>
          </a:p>
          <a:p>
            <a:pPr>
              <a:buNone/>
            </a:pPr>
            <a:r>
              <a:rPr lang="en-US" sz="3000" u="sng" dirty="0" smtClean="0">
                <a:solidFill>
                  <a:srgbClr val="FFC000"/>
                </a:solidFill>
              </a:rPr>
              <a:t>ii]Deleting multiple records:-</a:t>
            </a:r>
          </a:p>
          <a:p>
            <a:pPr>
              <a:buNone/>
            </a:pPr>
            <a:r>
              <a:rPr lang="en-US" sz="3000" dirty="0" smtClean="0"/>
              <a:t>Delete the rows from the table student where Age is 20. This will delete rows where age is 20.</a:t>
            </a:r>
          </a:p>
          <a:p>
            <a:pPr>
              <a:buNone/>
            </a:pPr>
            <a:r>
              <a:rPr lang="en-US" sz="3000" u="sng" dirty="0" smtClean="0">
                <a:solidFill>
                  <a:srgbClr val="FFC000"/>
                </a:solidFill>
              </a:rPr>
              <a:t>Query:-</a:t>
            </a:r>
            <a:r>
              <a:rPr lang="en-US" sz="3000" dirty="0" smtClean="0"/>
              <a:t>delete from student where Age=’20’;</a:t>
            </a:r>
          </a:p>
          <a:p>
            <a:pPr>
              <a:buNone/>
            </a:pPr>
            <a:endParaRPr lang="en-US" sz="3000" dirty="0" smtClean="0"/>
          </a:p>
          <a:p>
            <a:pPr>
              <a:buNone/>
            </a:pPr>
            <a:r>
              <a:rPr lang="en-US" sz="3000" u="sng" dirty="0" smtClean="0">
                <a:solidFill>
                  <a:srgbClr val="FFC000"/>
                </a:solidFill>
              </a:rPr>
              <a:t>iii]Delete all of the records:-</a:t>
            </a:r>
          </a:p>
          <a:p>
            <a:pPr>
              <a:buNone/>
            </a:pPr>
            <a:r>
              <a:rPr lang="en-US" sz="3000" dirty="0" smtClean="0"/>
              <a:t>There are two queries to do this as shown below:</a:t>
            </a:r>
          </a:p>
          <a:p>
            <a:pPr>
              <a:buNone/>
            </a:pPr>
            <a:r>
              <a:rPr lang="en-US" sz="3000" u="sng" dirty="0" smtClean="0">
                <a:solidFill>
                  <a:srgbClr val="FFC000"/>
                </a:solidFill>
              </a:rPr>
              <a:t>Query1:-</a:t>
            </a:r>
            <a:r>
              <a:rPr lang="en-US" sz="3000" dirty="0" smtClean="0"/>
              <a:t>delete from student;</a:t>
            </a:r>
          </a:p>
          <a:p>
            <a:pPr>
              <a:buNone/>
            </a:pPr>
            <a:r>
              <a:rPr lang="en-US" sz="3000" u="sng" dirty="0" smtClean="0">
                <a:solidFill>
                  <a:srgbClr val="FFC000"/>
                </a:solidFill>
              </a:rPr>
              <a:t>Query2:-</a:t>
            </a:r>
            <a:r>
              <a:rPr lang="en-US" sz="3000" dirty="0" smtClean="0"/>
              <a:t>delete * from student;</a:t>
            </a:r>
          </a:p>
          <a:p>
            <a:pPr>
              <a:buNone/>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0"/>
            <a:ext cx="8915400" cy="7086600"/>
          </a:xfrm>
        </p:spPr>
        <p:txBody>
          <a:bodyPr>
            <a:noAutofit/>
          </a:bodyPr>
          <a:lstStyle/>
          <a:p>
            <a:pPr>
              <a:buNone/>
            </a:pPr>
            <a:r>
              <a:rPr lang="en-US" sz="2600" dirty="0" smtClean="0"/>
              <a:t>    </a:t>
            </a:r>
            <a:r>
              <a:rPr lang="en-US" sz="2600" dirty="0" smtClean="0">
                <a:solidFill>
                  <a:srgbClr val="FFFF00"/>
                </a:solidFill>
              </a:rPr>
              <a:t> </a:t>
            </a:r>
            <a:r>
              <a:rPr lang="en-US" sz="2600" u="sng" dirty="0" smtClean="0">
                <a:solidFill>
                  <a:srgbClr val="FFFF00"/>
                </a:solidFill>
              </a:rPr>
              <a:t>-TCL Commands in SQL:-</a:t>
            </a:r>
          </a:p>
          <a:p>
            <a:pPr>
              <a:buNone/>
            </a:pPr>
            <a:r>
              <a:rPr lang="en-US" sz="2600" dirty="0" smtClean="0"/>
              <a:t>-Transaction control language commands are used to manage transactions in the database.</a:t>
            </a:r>
          </a:p>
          <a:p>
            <a:pPr>
              <a:buNone/>
            </a:pPr>
            <a:r>
              <a:rPr lang="en-US" sz="2600" dirty="0" smtClean="0"/>
              <a:t>-These are used to manage the changes made to the data in a table by DML statements.</a:t>
            </a:r>
          </a:p>
          <a:p>
            <a:pPr>
              <a:buNone/>
            </a:pPr>
            <a:r>
              <a:rPr lang="en-US" sz="2600" dirty="0" smtClean="0"/>
              <a:t>-It also allows statements to be grouped together into logical transactions.</a:t>
            </a:r>
          </a:p>
          <a:p>
            <a:pPr>
              <a:buNone/>
            </a:pPr>
            <a:r>
              <a:rPr lang="en-US" sz="2600" u="sng" dirty="0" smtClean="0">
                <a:solidFill>
                  <a:srgbClr val="FFC000"/>
                </a:solidFill>
              </a:rPr>
              <a:t>1]COMMIT command:-</a:t>
            </a:r>
          </a:p>
          <a:p>
            <a:pPr>
              <a:buNone/>
            </a:pPr>
            <a:r>
              <a:rPr lang="en-US" sz="2600" dirty="0" smtClean="0"/>
              <a:t>-COMMIT command is used to permanently save any transaction into the database.</a:t>
            </a:r>
          </a:p>
          <a:p>
            <a:pPr>
              <a:buNone/>
            </a:pPr>
            <a:r>
              <a:rPr lang="en-US" sz="2600" dirty="0" smtClean="0"/>
              <a:t>-When we use any DML command like INSERT , UPDATE or DELETE the changes made by these commands are not permanent , until the current session is closed , the changes made by these commands can be rolled back.</a:t>
            </a:r>
          </a:p>
          <a:p>
            <a:pPr>
              <a:buNone/>
            </a:pPr>
            <a:r>
              <a:rPr lang="en-US" sz="2600" dirty="0" smtClean="0"/>
              <a:t>-To avoid that we use the COMMIT command to mark the changes as permanent.           </a:t>
            </a:r>
          </a:p>
          <a:p>
            <a:pPr>
              <a:buNone/>
            </a:pPr>
            <a:r>
              <a:rPr lang="en-US" sz="2600" dirty="0" smtClean="0"/>
              <a:t>    </a:t>
            </a:r>
            <a:r>
              <a:rPr lang="en-US" sz="2600" dirty="0" smtClean="0">
                <a:solidFill>
                  <a:srgbClr val="FFC000"/>
                </a:solidFill>
              </a:rPr>
              <a:t>Syntax:-  </a:t>
            </a:r>
            <a:r>
              <a:rPr lang="en-US" sz="2600" dirty="0" smtClean="0"/>
              <a:t>COMMIT;</a:t>
            </a:r>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705600"/>
          </a:xfrm>
        </p:spPr>
        <p:txBody>
          <a:bodyPr>
            <a:normAutofit/>
          </a:bodyPr>
          <a:lstStyle/>
          <a:p>
            <a:pPr>
              <a:buNone/>
            </a:pPr>
            <a:r>
              <a:rPr lang="en-US" u="sng" dirty="0" smtClean="0">
                <a:solidFill>
                  <a:srgbClr val="FFC000"/>
                </a:solidFill>
              </a:rPr>
              <a:t>2]ROLLBACK command:-</a:t>
            </a:r>
          </a:p>
          <a:p>
            <a:pPr>
              <a:buNone/>
            </a:pPr>
            <a:r>
              <a:rPr lang="en-US" dirty="0" smtClean="0"/>
              <a:t>-This command restores the database to last committed state.</a:t>
            </a:r>
          </a:p>
          <a:p>
            <a:pPr>
              <a:buNone/>
            </a:pPr>
            <a:r>
              <a:rPr lang="en-US" dirty="0" smtClean="0"/>
              <a:t>-It is also used with SAVEPOINT command to jump to a </a:t>
            </a:r>
            <a:r>
              <a:rPr lang="en-US" dirty="0" err="1" smtClean="0"/>
              <a:t>savepoint</a:t>
            </a:r>
            <a:r>
              <a:rPr lang="en-US" dirty="0" smtClean="0"/>
              <a:t> in an ongoing transaction.</a:t>
            </a:r>
          </a:p>
          <a:p>
            <a:pPr>
              <a:buNone/>
            </a:pPr>
            <a:r>
              <a:rPr lang="en-US" dirty="0" smtClean="0"/>
              <a:t>-If we have used the UPDATE command to make some changes into the database and realize that those changes were not required then we can use the ROLLBACK command to rollback those changes if they were not committed using the COMMIT command.</a:t>
            </a:r>
          </a:p>
          <a:p>
            <a:pPr>
              <a:buNone/>
            </a:pPr>
            <a:r>
              <a:rPr lang="en-US" dirty="0" smtClean="0"/>
              <a:t>  </a:t>
            </a:r>
            <a:r>
              <a:rPr lang="en-US" dirty="0" smtClean="0">
                <a:solidFill>
                  <a:srgbClr val="FFC000"/>
                </a:solidFill>
              </a:rPr>
              <a:t>Syntax:- </a:t>
            </a:r>
            <a:r>
              <a:rPr lang="en-US" dirty="0" smtClean="0"/>
              <a:t>ROLLBACK TO </a:t>
            </a:r>
            <a:r>
              <a:rPr lang="en-US" dirty="0" err="1" smtClean="0"/>
              <a:t>savepoint_name</a:t>
            </a:r>
            <a:r>
              <a:rPr lang="en-US"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705600"/>
          </a:xfrm>
        </p:spPr>
        <p:txBody>
          <a:bodyPr>
            <a:normAutofit/>
          </a:bodyPr>
          <a:lstStyle/>
          <a:p>
            <a:pPr>
              <a:buNone/>
            </a:pPr>
            <a:r>
              <a:rPr lang="en-US" sz="2800" u="sng" dirty="0" smtClean="0">
                <a:solidFill>
                  <a:srgbClr val="FFC000"/>
                </a:solidFill>
              </a:rPr>
              <a:t>3]SAVEPOINT command:-</a:t>
            </a:r>
          </a:p>
          <a:p>
            <a:pPr>
              <a:buNone/>
            </a:pPr>
            <a:r>
              <a:rPr lang="en-US" sz="2800" dirty="0" smtClean="0"/>
              <a:t>-SAVEPOINT command is used to temporarily save a transaction so that you can rollback to that point wherever required.</a:t>
            </a:r>
          </a:p>
          <a:p>
            <a:pPr>
              <a:buNone/>
            </a:pPr>
            <a:r>
              <a:rPr lang="en-US" sz="2800" dirty="0" smtClean="0"/>
              <a:t>    Syntax:- SAVEPOINT </a:t>
            </a:r>
            <a:r>
              <a:rPr lang="en-US" sz="2800" dirty="0" err="1" smtClean="0"/>
              <a:t>savepoint_name</a:t>
            </a:r>
            <a:r>
              <a:rPr lang="en-US" sz="2800" dirty="0" smtClean="0"/>
              <a:t>;</a:t>
            </a:r>
          </a:p>
          <a:p>
            <a:pPr>
              <a:buNone/>
            </a:pPr>
            <a:r>
              <a:rPr lang="en-US" sz="2800" dirty="0" smtClean="0"/>
              <a:t>-In short using this command we can name the different states of our data in any table and then rollback to that state using the ROLLBACK command wherever required.</a:t>
            </a:r>
          </a:p>
          <a:p>
            <a:pPr>
              <a:buNone/>
            </a:pPr>
            <a:r>
              <a:rPr lang="en-US" sz="2800" dirty="0" smtClean="0"/>
              <a:t>Example:-Using TCL commands</a:t>
            </a:r>
          </a:p>
          <a:p>
            <a:pPr>
              <a:buNone/>
            </a:pPr>
            <a:r>
              <a:rPr lang="en-US" sz="2800" dirty="0" smtClean="0"/>
              <a:t>Table name:-Class</a:t>
            </a:r>
          </a:p>
          <a:p>
            <a:pPr>
              <a:buNone/>
            </a:pPr>
            <a:endParaRPr lang="en-US" sz="2800" dirty="0" smtClean="0"/>
          </a:p>
        </p:txBody>
      </p:sp>
      <p:graphicFrame>
        <p:nvGraphicFramePr>
          <p:cNvPr id="4" name="Table 3"/>
          <p:cNvGraphicFramePr>
            <a:graphicFrameLocks noGrp="1"/>
          </p:cNvGraphicFramePr>
          <p:nvPr/>
        </p:nvGraphicFramePr>
        <p:xfrm>
          <a:off x="2514600" y="4953000"/>
          <a:ext cx="3886200" cy="1483360"/>
        </p:xfrm>
        <a:graphic>
          <a:graphicData uri="http://schemas.openxmlformats.org/drawingml/2006/table">
            <a:tbl>
              <a:tblPr firstRow="1" bandRow="1">
                <a:tableStyleId>{5C22544A-7EE6-4342-B048-85BDC9FD1C3A}</a:tableStyleId>
              </a:tblPr>
              <a:tblGrid>
                <a:gridCol w="1943100"/>
                <a:gridCol w="1943100"/>
              </a:tblGrid>
              <a:tr h="370840">
                <a:tc>
                  <a:txBody>
                    <a:bodyPr/>
                    <a:lstStyle/>
                    <a:p>
                      <a:pPr algn="ctr"/>
                      <a:r>
                        <a:rPr lang="en-US" dirty="0" smtClean="0"/>
                        <a:t>id</a:t>
                      </a:r>
                      <a:endParaRPr lang="en-US" dirty="0"/>
                    </a:p>
                  </a:txBody>
                  <a:tcPr/>
                </a:tc>
                <a:tc>
                  <a:txBody>
                    <a:bodyPr/>
                    <a:lstStyle/>
                    <a:p>
                      <a:pPr algn="ctr"/>
                      <a:r>
                        <a:rPr lang="en-US" dirty="0" smtClean="0"/>
                        <a:t>name</a:t>
                      </a:r>
                      <a:endParaRPr lang="en-US" dirty="0"/>
                    </a:p>
                  </a:txBody>
                  <a:tcPr/>
                </a:tc>
              </a:tr>
              <a:tr h="370840">
                <a:tc>
                  <a:txBody>
                    <a:bodyPr/>
                    <a:lstStyle/>
                    <a:p>
                      <a:pPr algn="ctr"/>
                      <a:r>
                        <a:rPr lang="en-US" dirty="0" smtClean="0"/>
                        <a:t>1</a:t>
                      </a:r>
                      <a:endParaRPr lang="en-US" dirty="0"/>
                    </a:p>
                  </a:txBody>
                  <a:tcPr/>
                </a:tc>
                <a:tc>
                  <a:txBody>
                    <a:bodyPr/>
                    <a:lstStyle/>
                    <a:p>
                      <a:pPr algn="ctr"/>
                      <a:r>
                        <a:rPr lang="en-US" dirty="0" err="1" smtClean="0"/>
                        <a:t>Abhi</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Adam</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Alex</a:t>
                      </a:r>
                      <a:endParaRPr lang="en-US"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dirty="0" smtClean="0"/>
              <a:t>-Use some SQL queries on the above table and see the results.</a:t>
            </a:r>
          </a:p>
          <a:p>
            <a:pPr>
              <a:buNone/>
            </a:pPr>
            <a:r>
              <a:rPr lang="en-US" sz="2800" dirty="0" smtClean="0"/>
              <a:t>INSERT INTO class VALUES (5, ‘</a:t>
            </a:r>
            <a:r>
              <a:rPr lang="en-US" sz="2800" dirty="0" err="1" smtClean="0"/>
              <a:t>Rahil</a:t>
            </a:r>
            <a:r>
              <a:rPr lang="en-US" sz="2800" dirty="0" smtClean="0"/>
              <a:t>’);</a:t>
            </a:r>
          </a:p>
          <a:p>
            <a:pPr>
              <a:buNone/>
            </a:pPr>
            <a:r>
              <a:rPr lang="en-US" sz="2800" dirty="0" smtClean="0"/>
              <a:t>COMMIT;</a:t>
            </a:r>
          </a:p>
          <a:p>
            <a:pPr>
              <a:buNone/>
            </a:pPr>
            <a:r>
              <a:rPr lang="en-US" sz="2800" dirty="0" smtClean="0"/>
              <a:t>UPDATE class SET name=‘</a:t>
            </a:r>
            <a:r>
              <a:rPr lang="en-US" sz="2800" dirty="0" err="1" smtClean="0"/>
              <a:t>Abhijit</a:t>
            </a:r>
            <a:r>
              <a:rPr lang="en-US" sz="2800" dirty="0" smtClean="0"/>
              <a:t>’ WHERE</a:t>
            </a:r>
          </a:p>
          <a:p>
            <a:pPr>
              <a:buNone/>
            </a:pPr>
            <a:r>
              <a:rPr lang="en-US" sz="2800" dirty="0" smtClean="0"/>
              <a:t> ID=‘5’;</a:t>
            </a:r>
          </a:p>
          <a:p>
            <a:pPr>
              <a:buNone/>
            </a:pPr>
            <a:r>
              <a:rPr lang="en-US" sz="2800" dirty="0" smtClean="0"/>
              <a:t>SAVEPOINT A;</a:t>
            </a:r>
          </a:p>
          <a:p>
            <a:pPr>
              <a:buNone/>
            </a:pPr>
            <a:r>
              <a:rPr lang="en-US" sz="2800" dirty="0" smtClean="0"/>
              <a:t>INSERT INTO class VALUES (6, ‘Chris’);</a:t>
            </a:r>
          </a:p>
          <a:p>
            <a:pPr>
              <a:buNone/>
            </a:pPr>
            <a:r>
              <a:rPr lang="en-US" sz="2800" dirty="0" smtClean="0"/>
              <a:t>SAVEPOINT B;</a:t>
            </a:r>
          </a:p>
          <a:p>
            <a:pPr>
              <a:buNone/>
            </a:pPr>
            <a:r>
              <a:rPr lang="en-US" sz="2800" dirty="0" smtClean="0"/>
              <a:t>INSERT INTO class VALUES (7, ‘BRAVO’);</a:t>
            </a:r>
          </a:p>
          <a:p>
            <a:pPr>
              <a:buNone/>
            </a:pPr>
            <a:r>
              <a:rPr lang="en-US" sz="2800" dirty="0" smtClean="0"/>
              <a:t>SAVEPOINT C;</a:t>
            </a:r>
          </a:p>
          <a:p>
            <a:pPr>
              <a:buNone/>
            </a:pPr>
            <a:r>
              <a:rPr lang="en-US" sz="2800" dirty="0" smtClean="0"/>
              <a:t>SELECT * FROM class;</a:t>
            </a:r>
          </a:p>
          <a:p>
            <a:pPr>
              <a:buNone/>
            </a:pPr>
            <a:endParaRPr lang="en-US" sz="2800" dirty="0" smtClean="0"/>
          </a:p>
          <a:p>
            <a:pPr>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705600"/>
          </a:xfrm>
        </p:spPr>
        <p:txBody>
          <a:bodyPr>
            <a:normAutofit/>
          </a:bodyPr>
          <a:lstStyle/>
          <a:p>
            <a:pPr>
              <a:buNone/>
            </a:pPr>
            <a:r>
              <a:rPr lang="en-US" dirty="0" smtClean="0"/>
              <a:t>-</a:t>
            </a:r>
            <a:r>
              <a:rPr lang="en-US" sz="2800" dirty="0" smtClean="0"/>
              <a:t>The resultant table will look like</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-Now lets use the ROLLBACK command to roll </a:t>
            </a:r>
          </a:p>
          <a:p>
            <a:pPr>
              <a:buNone/>
            </a:pPr>
            <a:r>
              <a:rPr lang="en-US" sz="2800" dirty="0" smtClean="0"/>
              <a:t>back the state of data to the SAVEPOINT B.</a:t>
            </a:r>
          </a:p>
          <a:p>
            <a:pPr>
              <a:buNone/>
            </a:pPr>
            <a:r>
              <a:rPr lang="en-US" sz="2800" dirty="0" smtClean="0"/>
              <a:t>   ROLLBACK TO B;</a:t>
            </a:r>
          </a:p>
          <a:p>
            <a:pPr>
              <a:buNone/>
            </a:pPr>
            <a:r>
              <a:rPr lang="en-US" sz="2800" dirty="0" smtClean="0"/>
              <a:t>   SELECT * FROM class;</a:t>
            </a:r>
          </a:p>
          <a:p>
            <a:pPr>
              <a:buNone/>
            </a:pPr>
            <a:endParaRPr lang="en-US" dirty="0" smtClean="0"/>
          </a:p>
          <a:p>
            <a:pPr>
              <a:buNone/>
            </a:pPr>
            <a:endParaRPr lang="en-US" dirty="0" smtClean="0"/>
          </a:p>
        </p:txBody>
      </p:sp>
      <p:graphicFrame>
        <p:nvGraphicFramePr>
          <p:cNvPr id="4" name="Table 3"/>
          <p:cNvGraphicFramePr>
            <a:graphicFrameLocks noGrp="1"/>
          </p:cNvGraphicFramePr>
          <p:nvPr/>
        </p:nvGraphicFramePr>
        <p:xfrm>
          <a:off x="2514600" y="838200"/>
          <a:ext cx="2285998" cy="2560320"/>
        </p:xfrm>
        <a:graphic>
          <a:graphicData uri="http://schemas.openxmlformats.org/drawingml/2006/table">
            <a:tbl>
              <a:tblPr firstRow="1" bandRow="1">
                <a:tableStyleId>{5C22544A-7EE6-4342-B048-85BDC9FD1C3A}</a:tableStyleId>
              </a:tblPr>
              <a:tblGrid>
                <a:gridCol w="1015999"/>
                <a:gridCol w="1269999"/>
              </a:tblGrid>
              <a:tr h="250371">
                <a:tc>
                  <a:txBody>
                    <a:bodyPr/>
                    <a:lstStyle/>
                    <a:p>
                      <a:pPr algn="ctr"/>
                      <a:r>
                        <a:rPr lang="en-US" dirty="0" smtClean="0"/>
                        <a:t>id</a:t>
                      </a:r>
                      <a:endParaRPr lang="en-US" dirty="0"/>
                    </a:p>
                  </a:txBody>
                  <a:tcPr/>
                </a:tc>
                <a:tc>
                  <a:txBody>
                    <a:bodyPr/>
                    <a:lstStyle/>
                    <a:p>
                      <a:pPr algn="ctr"/>
                      <a:r>
                        <a:rPr lang="en-US" dirty="0" smtClean="0"/>
                        <a:t>name</a:t>
                      </a:r>
                      <a:endParaRPr lang="en-US" dirty="0"/>
                    </a:p>
                  </a:txBody>
                  <a:tcPr/>
                </a:tc>
              </a:tr>
              <a:tr h="250371">
                <a:tc>
                  <a:txBody>
                    <a:bodyPr/>
                    <a:lstStyle/>
                    <a:p>
                      <a:pPr algn="ctr"/>
                      <a:r>
                        <a:rPr lang="en-US" dirty="0" smtClean="0"/>
                        <a:t>1</a:t>
                      </a:r>
                      <a:endParaRPr lang="en-US" dirty="0"/>
                    </a:p>
                  </a:txBody>
                  <a:tcPr/>
                </a:tc>
                <a:tc>
                  <a:txBody>
                    <a:bodyPr/>
                    <a:lstStyle/>
                    <a:p>
                      <a:pPr algn="ctr"/>
                      <a:r>
                        <a:rPr lang="en-US" dirty="0" err="1" smtClean="0"/>
                        <a:t>Abhi</a:t>
                      </a:r>
                      <a:endParaRPr lang="en-US" dirty="0"/>
                    </a:p>
                  </a:txBody>
                  <a:tcPr/>
                </a:tc>
              </a:tr>
              <a:tr h="250371">
                <a:tc>
                  <a:txBody>
                    <a:bodyPr/>
                    <a:lstStyle/>
                    <a:p>
                      <a:pPr algn="ctr"/>
                      <a:r>
                        <a:rPr lang="en-US" dirty="0" smtClean="0"/>
                        <a:t>2</a:t>
                      </a:r>
                      <a:endParaRPr lang="en-US" dirty="0"/>
                    </a:p>
                  </a:txBody>
                  <a:tcPr/>
                </a:tc>
                <a:tc>
                  <a:txBody>
                    <a:bodyPr/>
                    <a:lstStyle/>
                    <a:p>
                      <a:pPr algn="ctr"/>
                      <a:r>
                        <a:rPr lang="en-US" dirty="0" smtClean="0"/>
                        <a:t>Adam</a:t>
                      </a:r>
                      <a:endParaRPr lang="en-US" dirty="0"/>
                    </a:p>
                  </a:txBody>
                  <a:tcPr/>
                </a:tc>
              </a:tr>
              <a:tr h="250371">
                <a:tc>
                  <a:txBody>
                    <a:bodyPr/>
                    <a:lstStyle/>
                    <a:p>
                      <a:pPr algn="ctr"/>
                      <a:r>
                        <a:rPr lang="en-US" dirty="0" smtClean="0"/>
                        <a:t>4</a:t>
                      </a:r>
                      <a:endParaRPr lang="en-US" dirty="0"/>
                    </a:p>
                  </a:txBody>
                  <a:tcPr/>
                </a:tc>
                <a:tc>
                  <a:txBody>
                    <a:bodyPr/>
                    <a:lstStyle/>
                    <a:p>
                      <a:pPr algn="ctr"/>
                      <a:r>
                        <a:rPr lang="en-US" dirty="0" smtClean="0"/>
                        <a:t>Alex</a:t>
                      </a:r>
                      <a:endParaRPr lang="en-US" dirty="0"/>
                    </a:p>
                  </a:txBody>
                  <a:tcPr/>
                </a:tc>
              </a:tr>
              <a:tr h="250371">
                <a:tc>
                  <a:txBody>
                    <a:bodyPr/>
                    <a:lstStyle/>
                    <a:p>
                      <a:pPr algn="ctr"/>
                      <a:r>
                        <a:rPr lang="en-US" dirty="0" smtClean="0"/>
                        <a:t>5</a:t>
                      </a:r>
                      <a:endParaRPr lang="en-US" dirty="0"/>
                    </a:p>
                  </a:txBody>
                  <a:tcPr/>
                </a:tc>
                <a:tc>
                  <a:txBody>
                    <a:bodyPr/>
                    <a:lstStyle/>
                    <a:p>
                      <a:pPr algn="ctr"/>
                      <a:r>
                        <a:rPr lang="en-US" dirty="0" err="1" smtClean="0"/>
                        <a:t>Abhijit</a:t>
                      </a:r>
                      <a:endParaRPr lang="en-US" dirty="0"/>
                    </a:p>
                  </a:txBody>
                  <a:tcPr/>
                </a:tc>
              </a:tr>
              <a:tr h="250371">
                <a:tc>
                  <a:txBody>
                    <a:bodyPr/>
                    <a:lstStyle/>
                    <a:p>
                      <a:pPr algn="ctr"/>
                      <a:r>
                        <a:rPr lang="en-US" dirty="0" smtClean="0"/>
                        <a:t>6</a:t>
                      </a:r>
                      <a:endParaRPr lang="en-US" dirty="0"/>
                    </a:p>
                  </a:txBody>
                  <a:tcPr/>
                </a:tc>
                <a:tc>
                  <a:txBody>
                    <a:bodyPr/>
                    <a:lstStyle/>
                    <a:p>
                      <a:pPr algn="ctr"/>
                      <a:r>
                        <a:rPr lang="en-US" dirty="0" smtClean="0"/>
                        <a:t>Chris</a:t>
                      </a:r>
                      <a:endParaRPr lang="en-US" dirty="0"/>
                    </a:p>
                  </a:txBody>
                  <a:tcPr/>
                </a:tc>
              </a:tr>
              <a:tr h="250371">
                <a:tc>
                  <a:txBody>
                    <a:bodyPr/>
                    <a:lstStyle/>
                    <a:p>
                      <a:pPr algn="ctr"/>
                      <a:r>
                        <a:rPr lang="en-US" dirty="0" smtClean="0"/>
                        <a:t>7</a:t>
                      </a:r>
                      <a:endParaRPr lang="en-US" dirty="0"/>
                    </a:p>
                  </a:txBody>
                  <a:tcPr/>
                </a:tc>
                <a:tc>
                  <a:txBody>
                    <a:bodyPr/>
                    <a:lstStyle/>
                    <a:p>
                      <a:pPr algn="ctr"/>
                      <a:r>
                        <a:rPr lang="en-US" dirty="0" smtClean="0"/>
                        <a:t>Bravo</a:t>
                      </a:r>
                      <a:endParaRPr lang="en-US"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915400" cy="6629400"/>
          </a:xfrm>
        </p:spPr>
        <p:txBody>
          <a:bodyPr>
            <a:normAutofit/>
          </a:bodyPr>
          <a:lstStyle/>
          <a:p>
            <a:pPr>
              <a:buNone/>
            </a:pPr>
            <a:r>
              <a:rPr lang="en-US" sz="2800" dirty="0" smtClean="0"/>
              <a:t>-Now our class table will look like-</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-Now lets again use the ROLLBACK command to roll back the state of the to the SAVEPOINT A</a:t>
            </a:r>
          </a:p>
          <a:p>
            <a:pPr>
              <a:buNone/>
            </a:pPr>
            <a:r>
              <a:rPr lang="en-US" sz="2800" dirty="0" smtClean="0"/>
              <a:t>ROLLBACK  TO A;</a:t>
            </a:r>
          </a:p>
          <a:p>
            <a:pPr>
              <a:buNone/>
            </a:pPr>
            <a:r>
              <a:rPr lang="en-US" sz="2800" dirty="0" smtClean="0"/>
              <a:t>SELECT * FROM class;</a:t>
            </a:r>
          </a:p>
          <a:p>
            <a:pPr>
              <a:buNone/>
            </a:pPr>
            <a:endParaRPr lang="en-US" sz="2800" dirty="0" smtClean="0"/>
          </a:p>
          <a:p>
            <a:pPr>
              <a:buNone/>
            </a:pPr>
            <a:endParaRPr lang="en-US" sz="2800" dirty="0" smtClean="0"/>
          </a:p>
          <a:p>
            <a:pPr>
              <a:buNone/>
            </a:pPr>
            <a:endParaRPr lang="en-US" sz="2800" dirty="0" smtClean="0"/>
          </a:p>
          <a:p>
            <a:pPr>
              <a:buNone/>
            </a:pPr>
            <a:endParaRPr lang="en-US" dirty="0" smtClean="0"/>
          </a:p>
        </p:txBody>
      </p:sp>
      <p:graphicFrame>
        <p:nvGraphicFramePr>
          <p:cNvPr id="4" name="Table 3"/>
          <p:cNvGraphicFramePr>
            <a:graphicFrameLocks noGrp="1"/>
          </p:cNvGraphicFramePr>
          <p:nvPr/>
        </p:nvGraphicFramePr>
        <p:xfrm>
          <a:off x="2514600" y="762000"/>
          <a:ext cx="2590800" cy="2194560"/>
        </p:xfrm>
        <a:graphic>
          <a:graphicData uri="http://schemas.openxmlformats.org/drawingml/2006/table">
            <a:tbl>
              <a:tblPr firstRow="1" bandRow="1">
                <a:tableStyleId>{5C22544A-7EE6-4342-B048-85BDC9FD1C3A}</a:tableStyleId>
              </a:tblPr>
              <a:tblGrid>
                <a:gridCol w="1295400"/>
                <a:gridCol w="1295400"/>
              </a:tblGrid>
              <a:tr h="353060">
                <a:tc>
                  <a:txBody>
                    <a:bodyPr/>
                    <a:lstStyle/>
                    <a:p>
                      <a:pPr algn="ctr"/>
                      <a:r>
                        <a:rPr lang="en-US" dirty="0" smtClean="0"/>
                        <a:t>id</a:t>
                      </a:r>
                      <a:endParaRPr lang="en-US" dirty="0"/>
                    </a:p>
                  </a:txBody>
                  <a:tcPr/>
                </a:tc>
                <a:tc>
                  <a:txBody>
                    <a:bodyPr/>
                    <a:lstStyle/>
                    <a:p>
                      <a:pPr algn="ctr"/>
                      <a:r>
                        <a:rPr lang="en-US" dirty="0" smtClean="0"/>
                        <a:t>name</a:t>
                      </a:r>
                      <a:endParaRPr lang="en-US" dirty="0"/>
                    </a:p>
                  </a:txBody>
                  <a:tcPr/>
                </a:tc>
              </a:tr>
              <a:tr h="353060">
                <a:tc>
                  <a:txBody>
                    <a:bodyPr/>
                    <a:lstStyle/>
                    <a:p>
                      <a:pPr algn="ctr"/>
                      <a:r>
                        <a:rPr lang="en-US" dirty="0" smtClean="0"/>
                        <a:t>1</a:t>
                      </a:r>
                      <a:endParaRPr lang="en-US" dirty="0"/>
                    </a:p>
                  </a:txBody>
                  <a:tcPr/>
                </a:tc>
                <a:tc>
                  <a:txBody>
                    <a:bodyPr/>
                    <a:lstStyle/>
                    <a:p>
                      <a:pPr algn="ctr"/>
                      <a:r>
                        <a:rPr lang="en-US" dirty="0" err="1" smtClean="0"/>
                        <a:t>Abhi</a:t>
                      </a:r>
                      <a:endParaRPr lang="en-US" dirty="0"/>
                    </a:p>
                  </a:txBody>
                  <a:tcPr/>
                </a:tc>
              </a:tr>
              <a:tr h="353060">
                <a:tc>
                  <a:txBody>
                    <a:bodyPr/>
                    <a:lstStyle/>
                    <a:p>
                      <a:pPr algn="ctr"/>
                      <a:r>
                        <a:rPr lang="en-US" dirty="0" smtClean="0"/>
                        <a:t>2</a:t>
                      </a:r>
                      <a:endParaRPr lang="en-US" dirty="0"/>
                    </a:p>
                  </a:txBody>
                  <a:tcPr/>
                </a:tc>
                <a:tc>
                  <a:txBody>
                    <a:bodyPr/>
                    <a:lstStyle/>
                    <a:p>
                      <a:pPr algn="ctr"/>
                      <a:r>
                        <a:rPr lang="en-US" dirty="0" smtClean="0"/>
                        <a:t>Adam</a:t>
                      </a:r>
                      <a:endParaRPr lang="en-US" dirty="0"/>
                    </a:p>
                  </a:txBody>
                  <a:tcPr/>
                </a:tc>
              </a:tr>
              <a:tr h="353060">
                <a:tc>
                  <a:txBody>
                    <a:bodyPr/>
                    <a:lstStyle/>
                    <a:p>
                      <a:pPr algn="ctr"/>
                      <a:r>
                        <a:rPr lang="en-US" dirty="0" smtClean="0"/>
                        <a:t>4</a:t>
                      </a:r>
                      <a:endParaRPr lang="en-US" dirty="0"/>
                    </a:p>
                  </a:txBody>
                  <a:tcPr/>
                </a:tc>
                <a:tc>
                  <a:txBody>
                    <a:bodyPr/>
                    <a:lstStyle/>
                    <a:p>
                      <a:pPr algn="ctr"/>
                      <a:r>
                        <a:rPr lang="en-US" dirty="0" smtClean="0"/>
                        <a:t>Alex</a:t>
                      </a:r>
                      <a:endParaRPr lang="en-US" dirty="0"/>
                    </a:p>
                  </a:txBody>
                  <a:tcPr/>
                </a:tc>
              </a:tr>
              <a:tr h="353060">
                <a:tc>
                  <a:txBody>
                    <a:bodyPr/>
                    <a:lstStyle/>
                    <a:p>
                      <a:pPr algn="ctr"/>
                      <a:r>
                        <a:rPr lang="en-US" dirty="0" smtClean="0"/>
                        <a:t>5</a:t>
                      </a:r>
                      <a:endParaRPr lang="en-US" dirty="0"/>
                    </a:p>
                  </a:txBody>
                  <a:tcPr/>
                </a:tc>
                <a:tc>
                  <a:txBody>
                    <a:bodyPr/>
                    <a:lstStyle/>
                    <a:p>
                      <a:pPr algn="ctr"/>
                      <a:r>
                        <a:rPr lang="en-US" dirty="0" err="1" smtClean="0"/>
                        <a:t>Abhijit</a:t>
                      </a:r>
                      <a:endParaRPr lang="en-US" dirty="0"/>
                    </a:p>
                  </a:txBody>
                  <a:tcPr/>
                </a:tc>
              </a:tr>
              <a:tr h="353060">
                <a:tc>
                  <a:txBody>
                    <a:bodyPr/>
                    <a:lstStyle/>
                    <a:p>
                      <a:pPr algn="ctr"/>
                      <a:r>
                        <a:rPr lang="en-US" dirty="0" smtClean="0"/>
                        <a:t>6</a:t>
                      </a:r>
                      <a:endParaRPr lang="en-US" dirty="0"/>
                    </a:p>
                  </a:txBody>
                  <a:tcPr/>
                </a:tc>
                <a:tc>
                  <a:txBody>
                    <a:bodyPr/>
                    <a:lstStyle/>
                    <a:p>
                      <a:pPr algn="ctr"/>
                      <a:r>
                        <a:rPr lang="en-US" dirty="0" smtClean="0"/>
                        <a:t>Chris</a:t>
                      </a:r>
                      <a:endParaRPr lang="en-US" dirty="0"/>
                    </a:p>
                  </a:txBody>
                  <a:tcPr/>
                </a:tc>
              </a:tr>
            </a:tbl>
          </a:graphicData>
        </a:graphic>
      </p:graphicFrame>
      <p:graphicFrame>
        <p:nvGraphicFramePr>
          <p:cNvPr id="5" name="Table 4"/>
          <p:cNvGraphicFramePr>
            <a:graphicFrameLocks noGrp="1"/>
          </p:cNvGraphicFramePr>
          <p:nvPr/>
        </p:nvGraphicFramePr>
        <p:xfrm>
          <a:off x="2667000" y="4724400"/>
          <a:ext cx="2590800" cy="1854200"/>
        </p:xfrm>
        <a:graphic>
          <a:graphicData uri="http://schemas.openxmlformats.org/drawingml/2006/table">
            <a:tbl>
              <a:tblPr firstRow="1" bandRow="1">
                <a:tableStyleId>{5C22544A-7EE6-4342-B048-85BDC9FD1C3A}</a:tableStyleId>
              </a:tblPr>
              <a:tblGrid>
                <a:gridCol w="1295400"/>
                <a:gridCol w="1295400"/>
              </a:tblGrid>
              <a:tr h="370840">
                <a:tc>
                  <a:txBody>
                    <a:bodyPr/>
                    <a:lstStyle/>
                    <a:p>
                      <a:pPr algn="ctr"/>
                      <a:r>
                        <a:rPr lang="en-US" dirty="0" smtClean="0"/>
                        <a:t>id</a:t>
                      </a:r>
                      <a:endParaRPr lang="en-US" dirty="0"/>
                    </a:p>
                  </a:txBody>
                  <a:tcPr/>
                </a:tc>
                <a:tc>
                  <a:txBody>
                    <a:bodyPr/>
                    <a:lstStyle/>
                    <a:p>
                      <a:pPr algn="ctr"/>
                      <a:r>
                        <a:rPr lang="en-US" dirty="0" smtClean="0"/>
                        <a:t>name</a:t>
                      </a:r>
                      <a:endParaRPr lang="en-US" dirty="0"/>
                    </a:p>
                  </a:txBody>
                  <a:tcPr/>
                </a:tc>
              </a:tr>
              <a:tr h="370840">
                <a:tc>
                  <a:txBody>
                    <a:bodyPr/>
                    <a:lstStyle/>
                    <a:p>
                      <a:pPr algn="ctr"/>
                      <a:r>
                        <a:rPr lang="en-US" dirty="0" smtClean="0"/>
                        <a:t>1</a:t>
                      </a:r>
                      <a:endParaRPr lang="en-US" dirty="0"/>
                    </a:p>
                  </a:txBody>
                  <a:tcPr/>
                </a:tc>
                <a:tc>
                  <a:txBody>
                    <a:bodyPr/>
                    <a:lstStyle/>
                    <a:p>
                      <a:pPr algn="ctr"/>
                      <a:r>
                        <a:rPr lang="en-US" dirty="0" err="1" smtClean="0"/>
                        <a:t>Abhi</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Adam</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Alex</a:t>
                      </a:r>
                      <a:endParaRPr lang="en-US" dirty="0"/>
                    </a:p>
                  </a:txBody>
                  <a:tcPr/>
                </a:tc>
              </a:tr>
              <a:tr h="370840">
                <a:tc>
                  <a:txBody>
                    <a:bodyPr/>
                    <a:lstStyle/>
                    <a:p>
                      <a:pPr algn="ctr"/>
                      <a:r>
                        <a:rPr lang="en-US" dirty="0" smtClean="0"/>
                        <a:t>5</a:t>
                      </a:r>
                      <a:endParaRPr lang="en-US" dirty="0"/>
                    </a:p>
                  </a:txBody>
                  <a:tcPr/>
                </a:tc>
                <a:tc>
                  <a:txBody>
                    <a:bodyPr/>
                    <a:lstStyle/>
                    <a:p>
                      <a:pPr algn="ctr"/>
                      <a:r>
                        <a:rPr lang="en-US" dirty="0" err="1" smtClean="0"/>
                        <a:t>Abhijit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lnSpcReduction="10000"/>
          </a:bodyPr>
          <a:lstStyle/>
          <a:p>
            <a:pPr>
              <a:buNone/>
            </a:pPr>
            <a:r>
              <a:rPr lang="en-US" sz="2800" u="sng" dirty="0" smtClean="0">
                <a:solidFill>
                  <a:srgbClr val="FFC000"/>
                </a:solidFill>
              </a:rPr>
              <a:t>-DCL commands:-</a:t>
            </a:r>
          </a:p>
          <a:p>
            <a:pPr>
              <a:buNone/>
            </a:pPr>
            <a:r>
              <a:rPr lang="en-US" sz="2800" dirty="0" smtClean="0"/>
              <a:t>-Data control language is used to control privileges in database.</a:t>
            </a:r>
          </a:p>
          <a:p>
            <a:pPr>
              <a:buNone/>
            </a:pPr>
            <a:r>
              <a:rPr lang="en-US" sz="2800" dirty="0" smtClean="0"/>
              <a:t>-To perform any operation in the database such as for creating tables , sequences or views , a user needs privileges.</a:t>
            </a:r>
          </a:p>
          <a:p>
            <a:pPr>
              <a:buNone/>
            </a:pPr>
            <a:r>
              <a:rPr lang="en-US" sz="2800" dirty="0" smtClean="0"/>
              <a:t>Privileges  are of two types:</a:t>
            </a:r>
          </a:p>
          <a:p>
            <a:pPr>
              <a:buNone/>
            </a:pPr>
            <a:r>
              <a:rPr lang="en-US" sz="2800" dirty="0" smtClean="0"/>
              <a:t>-System:-This includes permissions for creating session, table etc and all types of other system privileges.</a:t>
            </a:r>
          </a:p>
          <a:p>
            <a:pPr>
              <a:buNone/>
            </a:pPr>
            <a:r>
              <a:rPr lang="en-US" sz="2800" dirty="0" smtClean="0"/>
              <a:t>-Object:-This includes permissions for any command or query to perform any operation on the database tables.</a:t>
            </a:r>
          </a:p>
          <a:p>
            <a:pPr>
              <a:buNone/>
            </a:pPr>
            <a:r>
              <a:rPr lang="en-US" sz="2800" dirty="0" smtClean="0"/>
              <a:t>-Only database Admin or owners of the database object can provide/remove privileges on a database object.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C000"/>
                </a:solidFill>
              </a:rPr>
              <a:t>-GRANT command:-</a:t>
            </a:r>
          </a:p>
          <a:p>
            <a:pPr>
              <a:buNone/>
            </a:pPr>
            <a:r>
              <a:rPr lang="en-US" sz="2800" dirty="0" smtClean="0"/>
              <a:t>-This command is used to provide access or privilege on the database objects to the users.</a:t>
            </a:r>
          </a:p>
          <a:p>
            <a:pPr>
              <a:buNone/>
            </a:pPr>
            <a:r>
              <a:rPr lang="en-US" sz="2800" dirty="0" smtClean="0"/>
              <a:t>Syntax:-GRANT </a:t>
            </a:r>
            <a:r>
              <a:rPr lang="en-US" sz="2800" dirty="0" err="1" smtClean="0"/>
              <a:t>privilege_name</a:t>
            </a:r>
            <a:endParaRPr lang="en-US" sz="2800" dirty="0" smtClean="0"/>
          </a:p>
          <a:p>
            <a:pPr>
              <a:buNone/>
            </a:pPr>
            <a:r>
              <a:rPr lang="en-US" sz="2800" dirty="0" smtClean="0"/>
              <a:t>               ON </a:t>
            </a:r>
            <a:r>
              <a:rPr lang="en-US" sz="2800" dirty="0" err="1" smtClean="0"/>
              <a:t>object_name</a:t>
            </a:r>
            <a:endParaRPr lang="en-US" sz="2800" dirty="0" smtClean="0"/>
          </a:p>
          <a:p>
            <a:pPr>
              <a:buNone/>
            </a:pPr>
            <a:r>
              <a:rPr lang="en-US" sz="2800" dirty="0" smtClean="0"/>
              <a:t>               TO {</a:t>
            </a:r>
            <a:r>
              <a:rPr lang="en-US" sz="2800" dirty="0" err="1" smtClean="0"/>
              <a:t>User_name|PUBLIC|Role_name</a:t>
            </a:r>
            <a:r>
              <a:rPr lang="en-US" sz="2800" dirty="0" smtClean="0"/>
              <a:t>}</a:t>
            </a:r>
          </a:p>
          <a:p>
            <a:pPr>
              <a:buNone/>
            </a:pPr>
            <a:r>
              <a:rPr lang="en-US" sz="2800" dirty="0" smtClean="0"/>
              <a:t>               [WITH GRANT OPTION];</a:t>
            </a:r>
          </a:p>
          <a:p>
            <a:pPr>
              <a:buNone/>
            </a:pPr>
            <a:r>
              <a:rPr lang="en-US" sz="2800" dirty="0" err="1" smtClean="0"/>
              <a:t>Privilege_name</a:t>
            </a:r>
            <a:r>
              <a:rPr lang="en-US" sz="2800" dirty="0" smtClean="0"/>
              <a:t>:-It is the access right or privilege granted to the user. Some of the access rights are ALL, EXECUTE, and SELECT.</a:t>
            </a:r>
          </a:p>
          <a:p>
            <a:pPr>
              <a:buNone/>
            </a:pPr>
            <a:r>
              <a:rPr lang="en-US" sz="2800" dirty="0" smtClean="0"/>
              <a:t>The list of object privileges is ALTER, DELETE, INDEX,INSERT, SELECT, UPDATE.</a:t>
            </a:r>
          </a:p>
          <a:p>
            <a:pPr>
              <a:buNone/>
            </a:pPr>
            <a:r>
              <a:rPr lang="en-US" sz="2800" dirty="0" err="1" smtClean="0"/>
              <a:t>Object_name</a:t>
            </a:r>
            <a:r>
              <a:rPr lang="en-US" sz="2800" dirty="0" smtClean="0"/>
              <a:t>:-Is the name of an db object like TABLE, VIEW, STORED PROCEDURES, and SEQUENCES.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705600"/>
          </a:xfrm>
        </p:spPr>
        <p:txBody>
          <a:bodyPr>
            <a:normAutofit fontScale="92500" lnSpcReduction="10000"/>
          </a:bodyPr>
          <a:lstStyle/>
          <a:p>
            <a:pPr>
              <a:buNone/>
            </a:pPr>
            <a:r>
              <a:rPr lang="en-US" sz="2800" dirty="0" smtClean="0"/>
              <a:t>-</a:t>
            </a:r>
            <a:r>
              <a:rPr lang="en-US" sz="2800" dirty="0" err="1" smtClean="0"/>
              <a:t>User_name</a:t>
            </a:r>
            <a:r>
              <a:rPr lang="en-US" sz="2800" dirty="0" smtClean="0"/>
              <a:t>:-It is the name of the user to whom an access right is being granted.</a:t>
            </a:r>
          </a:p>
          <a:p>
            <a:pPr>
              <a:buNone/>
            </a:pPr>
            <a:r>
              <a:rPr lang="en-US" sz="2800" dirty="0" smtClean="0"/>
              <a:t>-PUBLIC:-It is used to grant access right to all users.</a:t>
            </a:r>
          </a:p>
          <a:p>
            <a:pPr>
              <a:buNone/>
            </a:pPr>
            <a:r>
              <a:rPr lang="en-US" sz="2800" dirty="0" smtClean="0"/>
              <a:t>-ROLES:-Are a set of privileges grouped together.</a:t>
            </a:r>
          </a:p>
          <a:p>
            <a:pPr>
              <a:buNone/>
            </a:pPr>
            <a:r>
              <a:rPr lang="en-US" sz="2800" dirty="0" smtClean="0"/>
              <a:t>-WITH GRANT OPTION:-Allow user to grant access rights to other users.</a:t>
            </a:r>
          </a:p>
          <a:p>
            <a:pPr>
              <a:buNone/>
            </a:pPr>
            <a:r>
              <a:rPr lang="en-US" sz="2800" u="sng" dirty="0" smtClean="0">
                <a:solidFill>
                  <a:srgbClr val="FFC000"/>
                </a:solidFill>
              </a:rPr>
              <a:t>-EXAMPLE:- </a:t>
            </a:r>
            <a:r>
              <a:rPr lang="en-US" sz="2800" dirty="0" smtClean="0"/>
              <a:t>   GRANT SELECT ON employee</a:t>
            </a:r>
          </a:p>
          <a:p>
            <a:pPr>
              <a:buNone/>
            </a:pPr>
            <a:r>
              <a:rPr lang="en-US" sz="2800" dirty="0" smtClean="0"/>
              <a:t>                          TO user1;</a:t>
            </a:r>
          </a:p>
          <a:p>
            <a:pPr>
              <a:buNone/>
            </a:pPr>
            <a:r>
              <a:rPr lang="en-US" sz="2800" dirty="0" smtClean="0"/>
              <a:t>-This command grants a SELECT permission on employee table to user1. You should use the WITH GRANT option carefully because for example if you grant select privilege on employee table to user1 using the WITH GRANT option then user1 will can GRANT SELECT privilege on employee table to another user, such as user2 etc.</a:t>
            </a:r>
          </a:p>
          <a:p>
            <a:pPr>
              <a:buNone/>
            </a:pPr>
            <a:r>
              <a:rPr lang="en-US" sz="2800" dirty="0" smtClean="0"/>
              <a:t>-Later ,if you REVOKE the SELECT privilege on employee from user1 still user2 will have SELECT privilege on employee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915400" cy="6172200"/>
          </a:xfrm>
        </p:spPr>
        <p:txBody>
          <a:bodyPr>
            <a:normAutofit fontScale="92500" lnSpcReduction="20000"/>
          </a:bodyPr>
          <a:lstStyle/>
          <a:p>
            <a:r>
              <a:rPr lang="en-US" u="sng" dirty="0" err="1" smtClean="0">
                <a:solidFill>
                  <a:srgbClr val="FFFF00"/>
                </a:solidFill>
              </a:rPr>
              <a:t>Codd’s</a:t>
            </a:r>
            <a:r>
              <a:rPr lang="en-US" u="sng" dirty="0" smtClean="0">
                <a:solidFill>
                  <a:srgbClr val="FFFF00"/>
                </a:solidFill>
              </a:rPr>
              <a:t> 12 rule:-</a:t>
            </a:r>
          </a:p>
          <a:p>
            <a:pPr marL="514350" indent="-514350">
              <a:buNone/>
            </a:pPr>
            <a:r>
              <a:rPr lang="en-US" u="sng" dirty="0" smtClean="0">
                <a:solidFill>
                  <a:srgbClr val="FFC000"/>
                </a:solidFill>
              </a:rPr>
              <a:t>1]Rule 0:-</a:t>
            </a:r>
          </a:p>
          <a:p>
            <a:pPr marL="514350" indent="-514350">
              <a:buNone/>
            </a:pPr>
            <a:r>
              <a:rPr lang="en-US" dirty="0" smtClean="0"/>
              <a:t>This rule states that for a system to qualify as</a:t>
            </a:r>
          </a:p>
          <a:p>
            <a:pPr marL="514350" indent="-514350">
              <a:buNone/>
            </a:pPr>
            <a:r>
              <a:rPr lang="en-US" dirty="0" smtClean="0"/>
              <a:t>an RDBMS, it must be able to manage database</a:t>
            </a:r>
          </a:p>
          <a:p>
            <a:pPr marL="514350" indent="-514350">
              <a:buNone/>
            </a:pPr>
            <a:r>
              <a:rPr lang="en-US" dirty="0" smtClean="0"/>
              <a:t>entirely through the relational capabilities.</a:t>
            </a:r>
          </a:p>
          <a:p>
            <a:pPr marL="514350" indent="-514350">
              <a:buNone/>
            </a:pPr>
            <a:r>
              <a:rPr lang="en-US" u="sng" dirty="0" smtClean="0">
                <a:solidFill>
                  <a:srgbClr val="FFC000"/>
                </a:solidFill>
              </a:rPr>
              <a:t>2]Rule1:-</a:t>
            </a:r>
            <a:r>
              <a:rPr lang="en-US" dirty="0" smtClean="0">
                <a:solidFill>
                  <a:srgbClr val="92D050"/>
                </a:solidFill>
                <a:sym typeface="Wingdings" pitchFamily="2" charset="2"/>
              </a:rPr>
              <a:t>(information rule)</a:t>
            </a:r>
          </a:p>
          <a:p>
            <a:pPr marL="514350" indent="-514350">
              <a:buNone/>
            </a:pPr>
            <a:r>
              <a:rPr lang="en-US" dirty="0" smtClean="0">
                <a:sym typeface="Wingdings" pitchFamily="2" charset="2"/>
              </a:rPr>
              <a:t>All information (including metadata ) is to be</a:t>
            </a:r>
          </a:p>
          <a:p>
            <a:pPr marL="514350" indent="-514350">
              <a:buNone/>
            </a:pPr>
            <a:r>
              <a:rPr lang="en-US" dirty="0" smtClean="0">
                <a:sym typeface="Wingdings" pitchFamily="2" charset="2"/>
              </a:rPr>
              <a:t>represented as stored data in cells of tables.</a:t>
            </a:r>
          </a:p>
          <a:p>
            <a:pPr marL="514350" indent="-514350">
              <a:buNone/>
            </a:pPr>
            <a:r>
              <a:rPr lang="en-US" dirty="0" smtClean="0">
                <a:sym typeface="Wingdings" pitchFamily="2" charset="2"/>
              </a:rPr>
              <a:t>The rows and columns have to be strictly</a:t>
            </a:r>
          </a:p>
          <a:p>
            <a:pPr marL="514350" indent="-514350">
              <a:buNone/>
            </a:pPr>
            <a:r>
              <a:rPr lang="en-US" dirty="0" smtClean="0">
                <a:sym typeface="Wingdings" pitchFamily="2" charset="2"/>
              </a:rPr>
              <a:t>unordered.</a:t>
            </a:r>
          </a:p>
          <a:p>
            <a:pPr marL="514350" indent="-514350">
              <a:buNone/>
            </a:pPr>
            <a:r>
              <a:rPr lang="en-US" u="sng" dirty="0" smtClean="0">
                <a:solidFill>
                  <a:srgbClr val="FFC000"/>
                </a:solidFill>
                <a:sym typeface="Wingdings" pitchFamily="2" charset="2"/>
              </a:rPr>
              <a:t>3]Rule2:-</a:t>
            </a:r>
            <a:r>
              <a:rPr lang="en-US" dirty="0" smtClean="0">
                <a:solidFill>
                  <a:srgbClr val="92D050"/>
                </a:solidFill>
                <a:sym typeface="Wingdings" pitchFamily="2" charset="2"/>
              </a:rPr>
              <a:t>(Guaranteed Access)</a:t>
            </a:r>
          </a:p>
          <a:p>
            <a:pPr marL="514350" indent="-514350">
              <a:buNone/>
            </a:pPr>
            <a:r>
              <a:rPr lang="en-US" dirty="0" smtClean="0">
                <a:sym typeface="Wingdings" pitchFamily="2" charset="2"/>
              </a:rPr>
              <a:t>Each unique piece of data(atomic data) should be</a:t>
            </a:r>
          </a:p>
          <a:p>
            <a:pPr marL="514350" indent="-514350">
              <a:buNone/>
            </a:pPr>
            <a:r>
              <a:rPr lang="en-US" dirty="0" smtClean="0">
                <a:sym typeface="Wingdings" pitchFamily="2" charset="2"/>
              </a:rPr>
              <a:t>accessible by:</a:t>
            </a:r>
          </a:p>
          <a:p>
            <a:pPr marL="514350" indent="-514350">
              <a:buNone/>
            </a:pPr>
            <a:r>
              <a:rPr lang="en-US" dirty="0" smtClean="0">
                <a:sym typeface="Wingdings" pitchFamily="2" charset="2"/>
              </a:rPr>
              <a:t>Table </a:t>
            </a:r>
            <a:r>
              <a:rPr lang="en-US" dirty="0" err="1" smtClean="0">
                <a:sym typeface="Wingdings" pitchFamily="2" charset="2"/>
              </a:rPr>
              <a:t>Name</a:t>
            </a:r>
            <a:r>
              <a:rPr lang="en-US" dirty="0" err="1" smtClean="0">
                <a:solidFill>
                  <a:srgbClr val="FF0000"/>
                </a:solidFill>
                <a:sym typeface="Wingdings" pitchFamily="2" charset="2"/>
              </a:rPr>
              <a:t>+</a:t>
            </a:r>
            <a:r>
              <a:rPr lang="en-US" dirty="0" err="1" smtClean="0">
                <a:sym typeface="Wingdings" pitchFamily="2" charset="2"/>
              </a:rPr>
              <a:t>Primary</a:t>
            </a:r>
            <a:r>
              <a:rPr lang="en-US" dirty="0" smtClean="0">
                <a:sym typeface="Wingdings" pitchFamily="2" charset="2"/>
              </a:rPr>
              <a:t> key(Row)</a:t>
            </a:r>
            <a:r>
              <a:rPr lang="en-US" dirty="0" smtClean="0">
                <a:solidFill>
                  <a:srgbClr val="FF0000"/>
                </a:solidFill>
                <a:sym typeface="Wingdings" pitchFamily="2" charset="2"/>
              </a:rPr>
              <a:t>+</a:t>
            </a:r>
            <a:r>
              <a:rPr lang="en-US" dirty="0" smtClean="0">
                <a:sym typeface="Wingdings" pitchFamily="2" charset="2"/>
              </a:rPr>
              <a:t>              </a:t>
            </a:r>
          </a:p>
          <a:p>
            <a:pPr marL="514350" indent="-514350">
              <a:buNone/>
            </a:pPr>
            <a:r>
              <a:rPr lang="en-US" dirty="0" smtClean="0">
                <a:sym typeface="Wingdings" pitchFamily="2" charset="2"/>
              </a:rPr>
              <a:t>                                                         Attribute(Column)</a:t>
            </a:r>
            <a:endParaRPr lang="en-US" dirty="0" smtClean="0"/>
          </a:p>
          <a:p>
            <a:pPr marL="514350" indent="-514350">
              <a:buNone/>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0"/>
            <a:ext cx="8915400" cy="6858000"/>
          </a:xfrm>
        </p:spPr>
        <p:txBody>
          <a:bodyPr>
            <a:normAutofit fontScale="92500"/>
          </a:bodyPr>
          <a:lstStyle/>
          <a:p>
            <a:pPr>
              <a:buNone/>
            </a:pPr>
            <a:r>
              <a:rPr lang="en-US" sz="2800" u="sng" dirty="0" smtClean="0">
                <a:solidFill>
                  <a:srgbClr val="FFC000"/>
                </a:solidFill>
              </a:rPr>
              <a:t>-REVOKE command:-</a:t>
            </a:r>
          </a:p>
          <a:p>
            <a:pPr>
              <a:buNone/>
            </a:pPr>
            <a:r>
              <a:rPr lang="en-US" sz="2800" dirty="0" smtClean="0"/>
              <a:t>-The REVOKE command removes user access rights or privileges to the database objects.</a:t>
            </a:r>
          </a:p>
          <a:p>
            <a:pPr>
              <a:buNone/>
            </a:pPr>
            <a:r>
              <a:rPr lang="en-US" sz="2800" dirty="0" smtClean="0"/>
              <a:t>Syntax:-     REVOKE </a:t>
            </a:r>
            <a:r>
              <a:rPr lang="en-US" sz="2800" dirty="0" err="1" smtClean="0"/>
              <a:t>privilege_name</a:t>
            </a:r>
            <a:endParaRPr lang="en-US" sz="2800" dirty="0" smtClean="0"/>
          </a:p>
          <a:p>
            <a:pPr>
              <a:buNone/>
            </a:pPr>
            <a:r>
              <a:rPr lang="en-US" sz="2800" dirty="0" smtClean="0"/>
              <a:t>                    ON </a:t>
            </a:r>
            <a:r>
              <a:rPr lang="en-US" sz="2800" dirty="0" err="1" smtClean="0"/>
              <a:t>object_name</a:t>
            </a:r>
            <a:endParaRPr lang="en-US" sz="2800" dirty="0" smtClean="0"/>
          </a:p>
          <a:p>
            <a:pPr>
              <a:buNone/>
            </a:pPr>
            <a:r>
              <a:rPr lang="en-US" sz="2800" dirty="0" smtClean="0"/>
              <a:t>                    FROM {</a:t>
            </a:r>
            <a:r>
              <a:rPr lang="en-US" sz="2800" dirty="0" err="1" smtClean="0"/>
              <a:t>user_name|PUBLIC|Role_name</a:t>
            </a:r>
            <a:r>
              <a:rPr lang="en-US" sz="2800" dirty="0" smtClean="0"/>
              <a:t>};</a:t>
            </a:r>
          </a:p>
          <a:p>
            <a:pPr>
              <a:buNone/>
            </a:pPr>
            <a:r>
              <a:rPr lang="en-US" sz="2800" dirty="0" smtClean="0"/>
              <a:t>Example:- REVOKE SELECT ON employee</a:t>
            </a:r>
          </a:p>
          <a:p>
            <a:pPr>
              <a:buNone/>
            </a:pPr>
            <a:r>
              <a:rPr lang="en-US" sz="2800" dirty="0" smtClean="0"/>
              <a:t>                    FROM user1;</a:t>
            </a:r>
          </a:p>
          <a:p>
            <a:pPr>
              <a:buNone/>
            </a:pPr>
            <a:r>
              <a:rPr lang="en-US" sz="2800" dirty="0" smtClean="0"/>
              <a:t>This command will REVOKE a SELECT privilege on employee table from user1. When you REVOKE SELECT privilege on a table from a user , the user will not be able to SELECT  data from that table anymore. However, if the user has received SELECT  privilege on that table from more than one users, he/she can SELECT from that table until everyone who granted the permission revokes it. You can not REVOKE privileges if they were not initially granted by you.</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FF00"/>
                </a:solidFill>
              </a:rPr>
              <a:t>-Functions in SQL:-</a:t>
            </a:r>
          </a:p>
          <a:p>
            <a:pPr>
              <a:buNone/>
            </a:pPr>
            <a:r>
              <a:rPr lang="en-US" sz="2800" u="sng" dirty="0" smtClean="0">
                <a:solidFill>
                  <a:srgbClr val="FFC000"/>
                </a:solidFill>
              </a:rPr>
              <a:t>Aggregate functions:-</a:t>
            </a:r>
          </a:p>
          <a:p>
            <a:pPr>
              <a:buNone/>
            </a:pPr>
            <a:r>
              <a:rPr lang="en-US" sz="2800" dirty="0" smtClean="0"/>
              <a:t>-Sometimes for decision making we need summarize data from table like average, sum etc.</a:t>
            </a:r>
          </a:p>
          <a:p>
            <a:pPr>
              <a:buNone/>
            </a:pPr>
            <a:r>
              <a:rPr lang="en-US" sz="2800" dirty="0" smtClean="0"/>
              <a:t>-SQL provides various aggregate functions which can summarize data of given table.</a:t>
            </a:r>
          </a:p>
          <a:p>
            <a:pPr>
              <a:buNone/>
            </a:pPr>
            <a:r>
              <a:rPr lang="en-US" sz="2800" dirty="0" smtClean="0"/>
              <a:t>-The function operates on the table data produces a single output.</a:t>
            </a:r>
          </a:p>
          <a:p>
            <a:pPr>
              <a:buNone/>
            </a:pPr>
            <a:r>
              <a:rPr lang="en-US" sz="2800" dirty="0" smtClean="0"/>
              <a:t>-Such queries are generally used for producing reports and summary form in an applications.</a:t>
            </a:r>
          </a:p>
          <a:p>
            <a:r>
              <a:rPr lang="en-US" sz="2800" u="sng" dirty="0" smtClean="0">
                <a:solidFill>
                  <a:srgbClr val="FFC000"/>
                </a:solidFill>
              </a:rPr>
              <a:t>Types of aggregate function:-</a:t>
            </a:r>
          </a:p>
          <a:p>
            <a:pPr>
              <a:buNone/>
            </a:pPr>
            <a:r>
              <a:rPr lang="en-US" sz="2800" dirty="0" smtClean="0"/>
              <a:t>1.COUNT()                        2.SUM()</a:t>
            </a:r>
          </a:p>
          <a:p>
            <a:pPr>
              <a:buNone/>
            </a:pPr>
            <a:r>
              <a:rPr lang="en-US" sz="2800" dirty="0" smtClean="0"/>
              <a:t>3.AVG()                              4.MIN()</a:t>
            </a:r>
          </a:p>
          <a:p>
            <a:pPr>
              <a:buNone/>
            </a:pPr>
            <a:r>
              <a:rPr lang="en-US" sz="2800" dirty="0" smtClean="0"/>
              <a:t>5.MAX()                              6.FIRST()</a:t>
            </a:r>
          </a:p>
          <a:p>
            <a:pPr>
              <a:buNone/>
            </a:pPr>
            <a:r>
              <a:rPr lang="en-US" sz="2800" dirty="0" smtClean="0"/>
              <a:t>7.LAST()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dirty="0" smtClean="0"/>
              <a:t>                                 </a:t>
            </a:r>
            <a:r>
              <a:rPr lang="en-US" sz="2800" dirty="0" err="1" smtClean="0"/>
              <a:t>Exam_Marks</a:t>
            </a:r>
            <a:endParaRPr lang="en-US" sz="2800" dirty="0" smtClean="0"/>
          </a:p>
          <a:p>
            <a:pPr>
              <a:buNone/>
            </a:pPr>
            <a:endParaRPr lang="en-US" sz="2800"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graphicFrame>
        <p:nvGraphicFramePr>
          <p:cNvPr id="4" name="Table 3"/>
          <p:cNvGraphicFramePr>
            <a:graphicFrameLocks noGrp="1"/>
          </p:cNvGraphicFramePr>
          <p:nvPr/>
        </p:nvGraphicFramePr>
        <p:xfrm>
          <a:off x="2514600" y="914400"/>
          <a:ext cx="4267200" cy="2743202"/>
        </p:xfrm>
        <a:graphic>
          <a:graphicData uri="http://schemas.openxmlformats.org/drawingml/2006/table">
            <a:tbl>
              <a:tblPr firstRow="1" bandRow="1">
                <a:tableStyleId>{5C22544A-7EE6-4342-B048-85BDC9FD1C3A}</a:tableStyleId>
              </a:tblPr>
              <a:tblGrid>
                <a:gridCol w="775855"/>
                <a:gridCol w="2068945"/>
                <a:gridCol w="1422400"/>
              </a:tblGrid>
              <a:tr h="391886">
                <a:tc>
                  <a:txBody>
                    <a:bodyPr/>
                    <a:lstStyle/>
                    <a:p>
                      <a:pPr algn="ctr"/>
                      <a:r>
                        <a:rPr lang="en-US" dirty="0" smtClean="0"/>
                        <a:t>Sid</a:t>
                      </a:r>
                      <a:endParaRPr lang="en-US" dirty="0"/>
                    </a:p>
                  </a:txBody>
                  <a:tcPr/>
                </a:tc>
                <a:tc>
                  <a:txBody>
                    <a:bodyPr/>
                    <a:lstStyle/>
                    <a:p>
                      <a:pPr algn="ctr"/>
                      <a:r>
                        <a:rPr lang="en-US" dirty="0" err="1" smtClean="0"/>
                        <a:t>SName</a:t>
                      </a:r>
                      <a:endParaRPr lang="en-US" dirty="0"/>
                    </a:p>
                  </a:txBody>
                  <a:tcPr/>
                </a:tc>
                <a:tc>
                  <a:txBody>
                    <a:bodyPr/>
                    <a:lstStyle/>
                    <a:p>
                      <a:pPr algn="ctr"/>
                      <a:r>
                        <a:rPr lang="en-US" dirty="0" smtClean="0"/>
                        <a:t>Marks</a:t>
                      </a:r>
                      <a:endParaRPr lang="en-US" dirty="0"/>
                    </a:p>
                  </a:txBody>
                  <a:tcPr/>
                </a:tc>
              </a:tr>
              <a:tr h="391886">
                <a:tc>
                  <a:txBody>
                    <a:bodyPr/>
                    <a:lstStyle/>
                    <a:p>
                      <a:pPr algn="ctr"/>
                      <a:r>
                        <a:rPr lang="en-US" dirty="0" smtClean="0"/>
                        <a:t>1</a:t>
                      </a:r>
                      <a:endParaRPr lang="en-US" dirty="0"/>
                    </a:p>
                  </a:txBody>
                  <a:tcPr/>
                </a:tc>
                <a:tc>
                  <a:txBody>
                    <a:bodyPr/>
                    <a:lstStyle/>
                    <a:p>
                      <a:pPr algn="ctr"/>
                      <a:r>
                        <a:rPr lang="en-US" dirty="0" smtClean="0"/>
                        <a:t>Mahesh</a:t>
                      </a:r>
                      <a:endParaRPr lang="en-US" dirty="0"/>
                    </a:p>
                  </a:txBody>
                  <a:tcPr/>
                </a:tc>
                <a:tc>
                  <a:txBody>
                    <a:bodyPr/>
                    <a:lstStyle/>
                    <a:p>
                      <a:pPr algn="ctr"/>
                      <a:r>
                        <a:rPr lang="en-US" dirty="0" smtClean="0"/>
                        <a:t>90</a:t>
                      </a:r>
                      <a:endParaRPr lang="en-US" dirty="0"/>
                    </a:p>
                  </a:txBody>
                  <a:tcPr/>
                </a:tc>
              </a:tr>
              <a:tr h="391886">
                <a:tc>
                  <a:txBody>
                    <a:bodyPr/>
                    <a:lstStyle/>
                    <a:p>
                      <a:pPr algn="ctr"/>
                      <a:r>
                        <a:rPr lang="en-US" dirty="0" smtClean="0"/>
                        <a:t>2</a:t>
                      </a:r>
                      <a:endParaRPr lang="en-US" dirty="0"/>
                    </a:p>
                  </a:txBody>
                  <a:tcPr/>
                </a:tc>
                <a:tc>
                  <a:txBody>
                    <a:bodyPr/>
                    <a:lstStyle/>
                    <a:p>
                      <a:pPr algn="ctr"/>
                      <a:r>
                        <a:rPr lang="en-US" dirty="0" err="1" smtClean="0"/>
                        <a:t>Suhas</a:t>
                      </a:r>
                      <a:endParaRPr lang="en-US" dirty="0"/>
                    </a:p>
                  </a:txBody>
                  <a:tcPr/>
                </a:tc>
                <a:tc>
                  <a:txBody>
                    <a:bodyPr/>
                    <a:lstStyle/>
                    <a:p>
                      <a:pPr algn="ctr"/>
                      <a:r>
                        <a:rPr lang="en-US" dirty="0" smtClean="0"/>
                        <a:t>80</a:t>
                      </a:r>
                      <a:endParaRPr lang="en-US" dirty="0"/>
                    </a:p>
                  </a:txBody>
                  <a:tcPr/>
                </a:tc>
              </a:tr>
              <a:tr h="391886">
                <a:tc>
                  <a:txBody>
                    <a:bodyPr/>
                    <a:lstStyle/>
                    <a:p>
                      <a:pPr algn="ctr"/>
                      <a:r>
                        <a:rPr lang="en-US" dirty="0" smtClean="0"/>
                        <a:t>3</a:t>
                      </a:r>
                      <a:endParaRPr lang="en-US" dirty="0"/>
                    </a:p>
                  </a:txBody>
                  <a:tcPr/>
                </a:tc>
                <a:tc>
                  <a:txBody>
                    <a:bodyPr/>
                    <a:lstStyle/>
                    <a:p>
                      <a:pPr algn="ctr"/>
                      <a:r>
                        <a:rPr lang="en-US" dirty="0" err="1" smtClean="0"/>
                        <a:t>Jayendra</a:t>
                      </a:r>
                      <a:endParaRPr lang="en-US" dirty="0"/>
                    </a:p>
                  </a:txBody>
                  <a:tcPr/>
                </a:tc>
                <a:tc>
                  <a:txBody>
                    <a:bodyPr/>
                    <a:lstStyle/>
                    <a:p>
                      <a:pPr algn="ctr"/>
                      <a:r>
                        <a:rPr lang="en-US" dirty="0" smtClean="0"/>
                        <a:t>89</a:t>
                      </a:r>
                      <a:endParaRPr lang="en-US" dirty="0"/>
                    </a:p>
                  </a:txBody>
                  <a:tcPr/>
                </a:tc>
              </a:tr>
              <a:tr h="391886">
                <a:tc>
                  <a:txBody>
                    <a:bodyPr/>
                    <a:lstStyle/>
                    <a:p>
                      <a:pPr algn="ctr"/>
                      <a:r>
                        <a:rPr lang="en-US" dirty="0" smtClean="0"/>
                        <a:t>4</a:t>
                      </a:r>
                      <a:endParaRPr lang="en-US" dirty="0"/>
                    </a:p>
                  </a:txBody>
                  <a:tcPr/>
                </a:tc>
                <a:tc>
                  <a:txBody>
                    <a:bodyPr/>
                    <a:lstStyle/>
                    <a:p>
                      <a:pPr algn="ctr"/>
                      <a:r>
                        <a:rPr lang="en-US" dirty="0" err="1" smtClean="0"/>
                        <a:t>Sachin</a:t>
                      </a:r>
                      <a:endParaRPr lang="en-US" dirty="0"/>
                    </a:p>
                  </a:txBody>
                  <a:tcPr/>
                </a:tc>
                <a:tc>
                  <a:txBody>
                    <a:bodyPr/>
                    <a:lstStyle/>
                    <a:p>
                      <a:pPr algn="ctr"/>
                      <a:r>
                        <a:rPr lang="en-US" dirty="0" smtClean="0"/>
                        <a:t>99</a:t>
                      </a:r>
                      <a:endParaRPr lang="en-US" dirty="0"/>
                    </a:p>
                  </a:txBody>
                  <a:tcPr/>
                </a:tc>
              </a:tr>
              <a:tr h="391886">
                <a:tc>
                  <a:txBody>
                    <a:bodyPr/>
                    <a:lstStyle/>
                    <a:p>
                      <a:pPr algn="ctr"/>
                      <a:r>
                        <a:rPr lang="en-US" dirty="0" smtClean="0"/>
                        <a:t>5</a:t>
                      </a:r>
                      <a:endParaRPr lang="en-US" dirty="0"/>
                    </a:p>
                  </a:txBody>
                  <a:tcPr/>
                </a:tc>
                <a:tc>
                  <a:txBody>
                    <a:bodyPr/>
                    <a:lstStyle/>
                    <a:p>
                      <a:pPr algn="ctr"/>
                      <a:r>
                        <a:rPr lang="en-US" dirty="0" err="1" smtClean="0"/>
                        <a:t>Vishal</a:t>
                      </a:r>
                      <a:endParaRPr lang="en-US" dirty="0"/>
                    </a:p>
                  </a:txBody>
                  <a:tcPr/>
                </a:tc>
                <a:tc>
                  <a:txBody>
                    <a:bodyPr/>
                    <a:lstStyle/>
                    <a:p>
                      <a:pPr algn="ctr"/>
                      <a:r>
                        <a:rPr lang="en-US" dirty="0" smtClean="0"/>
                        <a:t>88</a:t>
                      </a:r>
                      <a:endParaRPr lang="en-US" dirty="0"/>
                    </a:p>
                  </a:txBody>
                  <a:tcPr/>
                </a:tc>
              </a:tr>
              <a:tr h="391886">
                <a:tc>
                  <a:txBody>
                    <a:bodyPr/>
                    <a:lstStyle/>
                    <a:p>
                      <a:pPr algn="ctr"/>
                      <a:r>
                        <a:rPr lang="en-US" dirty="0" smtClean="0"/>
                        <a:t>6</a:t>
                      </a:r>
                      <a:endParaRPr lang="en-US" dirty="0"/>
                    </a:p>
                  </a:txBody>
                  <a:tcPr/>
                </a:tc>
                <a:tc>
                  <a:txBody>
                    <a:bodyPr/>
                    <a:lstStyle/>
                    <a:p>
                      <a:pPr algn="ctr"/>
                      <a:r>
                        <a:rPr lang="en-US" dirty="0" err="1" smtClean="0"/>
                        <a:t>Payal</a:t>
                      </a:r>
                      <a:endParaRPr lang="en-US" dirty="0"/>
                    </a:p>
                  </a:txBody>
                  <a:tcPr/>
                </a:tc>
                <a:tc>
                  <a:txBody>
                    <a:bodyPr/>
                    <a:lstStyle/>
                    <a:p>
                      <a:pPr algn="ctr"/>
                      <a:r>
                        <a:rPr lang="en-US" dirty="0" smtClean="0"/>
                        <a:t>90</a:t>
                      </a:r>
                      <a:endParaRPr lang="en-US"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C000"/>
                </a:solidFill>
              </a:rPr>
              <a:t>1]COUNT():-</a:t>
            </a:r>
          </a:p>
          <a:p>
            <a:pPr>
              <a:buNone/>
            </a:pPr>
            <a:r>
              <a:rPr lang="en-US" sz="2800" dirty="0" smtClean="0"/>
              <a:t>-This function is used to calculate number of rows(or records) in a table selected by query.</a:t>
            </a:r>
          </a:p>
          <a:p>
            <a:pPr>
              <a:buNone/>
            </a:pPr>
            <a:r>
              <a:rPr lang="en-US" sz="2800" dirty="0" smtClean="0"/>
              <a:t>-COUNT returns the number of rows in the table when the column value is not NULL.</a:t>
            </a:r>
          </a:p>
          <a:p>
            <a:pPr>
              <a:buNone/>
            </a:pPr>
            <a:r>
              <a:rPr lang="en-US" sz="2800" dirty="0" smtClean="0"/>
              <a:t>-Column in the query must be numeric.</a:t>
            </a:r>
          </a:p>
          <a:p>
            <a:pPr>
              <a:buNone/>
            </a:pPr>
            <a:r>
              <a:rPr lang="en-US" sz="2800" u="sng" dirty="0" smtClean="0">
                <a:solidFill>
                  <a:srgbClr val="FFC000"/>
                </a:solidFill>
              </a:rPr>
              <a:t>Example:-</a:t>
            </a:r>
            <a:r>
              <a:rPr lang="en-US" sz="2800" dirty="0" smtClean="0"/>
              <a:t> Find total number of students in the </a:t>
            </a:r>
            <a:r>
              <a:rPr lang="en-US" sz="2800" dirty="0" err="1" smtClean="0"/>
              <a:t>Exam_Marks</a:t>
            </a:r>
            <a:r>
              <a:rPr lang="en-US" sz="2800" dirty="0" smtClean="0"/>
              <a:t> table.</a:t>
            </a:r>
          </a:p>
          <a:p>
            <a:pPr>
              <a:buNone/>
            </a:pPr>
            <a:r>
              <a:rPr lang="en-US" sz="2800" u="sng" dirty="0" smtClean="0">
                <a:solidFill>
                  <a:srgbClr val="FFC000"/>
                </a:solidFill>
              </a:rPr>
              <a:t>Query:-</a:t>
            </a:r>
            <a:r>
              <a:rPr lang="en-US" sz="2800" dirty="0" smtClean="0"/>
              <a:t>  SELECT COUNT(Sid) as count </a:t>
            </a:r>
          </a:p>
          <a:p>
            <a:pPr>
              <a:buNone/>
            </a:pPr>
            <a:r>
              <a:rPr lang="en-US" sz="2800" dirty="0" smtClean="0"/>
              <a:t>                 FROM </a:t>
            </a:r>
            <a:r>
              <a:rPr lang="en-US" sz="2800" dirty="0" err="1" smtClean="0"/>
              <a:t>Exam_Marks</a:t>
            </a:r>
            <a:r>
              <a:rPr lang="en-US" sz="2800" dirty="0" smtClean="0"/>
              <a:t>;</a:t>
            </a:r>
          </a:p>
          <a:p>
            <a:pPr>
              <a:buNone/>
            </a:pPr>
            <a:endParaRPr lang="en-US" sz="2800" dirty="0" smtClean="0"/>
          </a:p>
          <a:p>
            <a:pPr>
              <a:buNone/>
            </a:pPr>
            <a:endParaRPr lang="en-US" sz="2800" dirty="0" smtClean="0"/>
          </a:p>
          <a:p>
            <a:pPr>
              <a:buNone/>
            </a:pPr>
            <a:endParaRPr lang="en-US" sz="2800" dirty="0" smtClean="0"/>
          </a:p>
          <a:p>
            <a:pPr>
              <a:buNone/>
            </a:pPr>
            <a:endParaRPr lang="en-US" dirty="0" smtClean="0"/>
          </a:p>
        </p:txBody>
      </p:sp>
      <p:graphicFrame>
        <p:nvGraphicFramePr>
          <p:cNvPr id="4" name="Table 3"/>
          <p:cNvGraphicFramePr>
            <a:graphicFrameLocks noGrp="1"/>
          </p:cNvGraphicFramePr>
          <p:nvPr/>
        </p:nvGraphicFramePr>
        <p:xfrm>
          <a:off x="2895600" y="4953000"/>
          <a:ext cx="1447800" cy="741680"/>
        </p:xfrm>
        <a:graphic>
          <a:graphicData uri="http://schemas.openxmlformats.org/drawingml/2006/table">
            <a:tbl>
              <a:tblPr firstRow="1" bandRow="1">
                <a:tableStyleId>{5C22544A-7EE6-4342-B048-85BDC9FD1C3A}</a:tableStyleId>
              </a:tblPr>
              <a:tblGrid>
                <a:gridCol w="1447800"/>
              </a:tblGrid>
              <a:tr h="370840">
                <a:tc>
                  <a:txBody>
                    <a:bodyPr/>
                    <a:lstStyle/>
                    <a:p>
                      <a:pPr algn="ctr"/>
                      <a:r>
                        <a:rPr lang="en-US" dirty="0" smtClean="0"/>
                        <a:t>COUNT</a:t>
                      </a:r>
                      <a:endParaRPr lang="en-US" dirty="0"/>
                    </a:p>
                  </a:txBody>
                  <a:tcPr/>
                </a:tc>
              </a:tr>
              <a:tr h="370840">
                <a:tc>
                  <a:txBody>
                    <a:bodyPr/>
                    <a:lstStyle/>
                    <a:p>
                      <a:pPr algn="ctr"/>
                      <a:r>
                        <a:rPr lang="en-US" dirty="0" smtClean="0"/>
                        <a:t>6</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C000"/>
                </a:solidFill>
              </a:rPr>
              <a:t>2]SUM():-</a:t>
            </a:r>
          </a:p>
          <a:p>
            <a:pPr>
              <a:buNone/>
            </a:pPr>
            <a:r>
              <a:rPr lang="en-US" sz="2800" dirty="0" smtClean="0"/>
              <a:t>-This function is used to calculate sum of column values in a table selected by query.</a:t>
            </a:r>
          </a:p>
          <a:p>
            <a:pPr>
              <a:buNone/>
            </a:pPr>
            <a:r>
              <a:rPr lang="en-US" sz="2800" dirty="0" smtClean="0"/>
              <a:t>-Column in the query must be numeric.</a:t>
            </a:r>
          </a:p>
          <a:p>
            <a:pPr>
              <a:buNone/>
            </a:pPr>
            <a:r>
              <a:rPr lang="en-US" sz="2800" dirty="0" smtClean="0"/>
              <a:t>-Value of the sum must be within the range of that data type.</a:t>
            </a:r>
          </a:p>
          <a:p>
            <a:pPr>
              <a:buNone/>
            </a:pPr>
            <a:endParaRPr lang="en-US" sz="2800" dirty="0" smtClean="0"/>
          </a:p>
          <a:p>
            <a:pPr>
              <a:buNone/>
            </a:pPr>
            <a:r>
              <a:rPr lang="en-US" sz="2800" u="sng" dirty="0" smtClean="0">
                <a:solidFill>
                  <a:srgbClr val="FFC000"/>
                </a:solidFill>
              </a:rPr>
              <a:t>Example:-</a:t>
            </a:r>
            <a:r>
              <a:rPr lang="en-US" sz="2800" dirty="0" smtClean="0"/>
              <a:t>Find the total marks scored by all students </a:t>
            </a:r>
          </a:p>
          <a:p>
            <a:pPr>
              <a:buNone/>
            </a:pPr>
            <a:r>
              <a:rPr lang="en-US" sz="2800" u="sng" dirty="0" smtClean="0">
                <a:solidFill>
                  <a:srgbClr val="FFC000"/>
                </a:solidFill>
              </a:rPr>
              <a:t>Query:-</a:t>
            </a:r>
            <a:r>
              <a:rPr lang="en-US" sz="2800" dirty="0" smtClean="0"/>
              <a:t>select  sum(Marks) as sum </a:t>
            </a:r>
          </a:p>
          <a:p>
            <a:pPr>
              <a:buNone/>
            </a:pPr>
            <a:r>
              <a:rPr lang="en-US" sz="2800" dirty="0" smtClean="0"/>
              <a:t>               from </a:t>
            </a:r>
            <a:r>
              <a:rPr lang="en-US" sz="2800" dirty="0" err="1" smtClean="0"/>
              <a:t>Exam_Marks</a:t>
            </a:r>
            <a:r>
              <a:rPr lang="en-US" sz="2800" dirty="0" smtClean="0"/>
              <a:t>;</a:t>
            </a:r>
          </a:p>
          <a:p>
            <a:pPr>
              <a:buNone/>
            </a:pPr>
            <a:r>
              <a:rPr lang="en-US" sz="2800" dirty="0" smtClean="0"/>
              <a:t>                    </a:t>
            </a:r>
          </a:p>
          <a:p>
            <a:pPr>
              <a:buNone/>
            </a:pPr>
            <a:endParaRPr lang="en-US" dirty="0" smtClean="0"/>
          </a:p>
        </p:txBody>
      </p:sp>
      <p:graphicFrame>
        <p:nvGraphicFramePr>
          <p:cNvPr id="4" name="Table 3"/>
          <p:cNvGraphicFramePr>
            <a:graphicFrameLocks noGrp="1"/>
          </p:cNvGraphicFramePr>
          <p:nvPr/>
        </p:nvGraphicFramePr>
        <p:xfrm>
          <a:off x="2895600" y="5105400"/>
          <a:ext cx="1371600" cy="741680"/>
        </p:xfrm>
        <a:graphic>
          <a:graphicData uri="http://schemas.openxmlformats.org/drawingml/2006/table">
            <a:tbl>
              <a:tblPr firstRow="1" bandRow="1">
                <a:tableStyleId>{5C22544A-7EE6-4342-B048-85BDC9FD1C3A}</a:tableStyleId>
              </a:tblPr>
              <a:tblGrid>
                <a:gridCol w="1371600"/>
              </a:tblGrid>
              <a:tr h="370840">
                <a:tc>
                  <a:txBody>
                    <a:bodyPr/>
                    <a:lstStyle/>
                    <a:p>
                      <a:pPr algn="ctr"/>
                      <a:r>
                        <a:rPr lang="en-US" dirty="0" smtClean="0"/>
                        <a:t>SUM</a:t>
                      </a:r>
                      <a:endParaRPr lang="en-US" dirty="0"/>
                    </a:p>
                  </a:txBody>
                  <a:tcPr/>
                </a:tc>
              </a:tr>
              <a:tr h="370840">
                <a:tc>
                  <a:txBody>
                    <a:bodyPr/>
                    <a:lstStyle/>
                    <a:p>
                      <a:pPr algn="ctr"/>
                      <a:r>
                        <a:rPr lang="en-US" dirty="0" smtClean="0"/>
                        <a:t>536</a:t>
                      </a:r>
                      <a:endParaRPr lang="en-US" dirty="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C000"/>
                </a:solidFill>
              </a:rPr>
              <a:t>3]AVG():-</a:t>
            </a:r>
          </a:p>
          <a:p>
            <a:pPr>
              <a:buNone/>
            </a:pPr>
            <a:r>
              <a:rPr lang="en-US" sz="2800" dirty="0" smtClean="0"/>
              <a:t>-This function is used to calculate average of all non NULL column values in a table selected by query.</a:t>
            </a:r>
          </a:p>
          <a:p>
            <a:pPr>
              <a:buNone/>
            </a:pPr>
            <a:r>
              <a:rPr lang="en-US" sz="2800" dirty="0" smtClean="0"/>
              <a:t>-This function first calculates sum of column and then divide by total number of not null rows.</a:t>
            </a:r>
          </a:p>
          <a:p>
            <a:pPr>
              <a:buNone/>
            </a:pPr>
            <a:r>
              <a:rPr lang="en-US" sz="2800" dirty="0" smtClean="0"/>
              <a:t>-AVG returns the average of all the values in the specified column.</a:t>
            </a:r>
          </a:p>
          <a:p>
            <a:pPr>
              <a:buNone/>
            </a:pPr>
            <a:r>
              <a:rPr lang="en-US" sz="2800" dirty="0" smtClean="0"/>
              <a:t>-Column in the query must be numeric.</a:t>
            </a:r>
          </a:p>
          <a:p>
            <a:pPr>
              <a:buNone/>
            </a:pPr>
            <a:r>
              <a:rPr lang="en-US" sz="2800" u="sng" dirty="0" smtClean="0">
                <a:solidFill>
                  <a:srgbClr val="FFC000"/>
                </a:solidFill>
              </a:rPr>
              <a:t>Example:-</a:t>
            </a:r>
            <a:r>
              <a:rPr lang="en-US" sz="2800" dirty="0" smtClean="0"/>
              <a:t>Find average marks of students.</a:t>
            </a:r>
          </a:p>
          <a:p>
            <a:pPr>
              <a:buNone/>
            </a:pPr>
            <a:r>
              <a:rPr lang="en-US" sz="2800" u="sng" dirty="0" smtClean="0">
                <a:solidFill>
                  <a:srgbClr val="FFC000"/>
                </a:solidFill>
              </a:rPr>
              <a:t>Query:-</a:t>
            </a:r>
            <a:r>
              <a:rPr lang="en-US" sz="2800" dirty="0" smtClean="0"/>
              <a:t> select </a:t>
            </a:r>
            <a:r>
              <a:rPr lang="en-US" sz="2800" dirty="0" err="1" smtClean="0"/>
              <a:t>avg</a:t>
            </a:r>
            <a:r>
              <a:rPr lang="en-US" sz="2800" dirty="0" smtClean="0"/>
              <a:t>(Marks) as AVG</a:t>
            </a:r>
          </a:p>
          <a:p>
            <a:pPr>
              <a:buNone/>
            </a:pPr>
            <a:r>
              <a:rPr lang="en-US" sz="2800" dirty="0" smtClean="0"/>
              <a:t>                from </a:t>
            </a:r>
            <a:r>
              <a:rPr lang="en-US" sz="2800" dirty="0" err="1" smtClean="0"/>
              <a:t>Exam_Marks</a:t>
            </a:r>
            <a:r>
              <a:rPr lang="en-US" sz="2800" dirty="0" smtClean="0"/>
              <a:t>;</a:t>
            </a:r>
          </a:p>
          <a:p>
            <a:pPr>
              <a:buNone/>
            </a:pPr>
            <a:endParaRPr lang="en-US" sz="2800" dirty="0" smtClean="0"/>
          </a:p>
          <a:p>
            <a:pPr>
              <a:buNone/>
            </a:pPr>
            <a:endParaRPr lang="en-US" dirty="0" smtClean="0"/>
          </a:p>
        </p:txBody>
      </p:sp>
      <p:graphicFrame>
        <p:nvGraphicFramePr>
          <p:cNvPr id="4" name="Table 3"/>
          <p:cNvGraphicFramePr>
            <a:graphicFrameLocks noGrp="1"/>
          </p:cNvGraphicFramePr>
          <p:nvPr/>
        </p:nvGraphicFramePr>
        <p:xfrm>
          <a:off x="2895600" y="5334000"/>
          <a:ext cx="1524000" cy="741680"/>
        </p:xfrm>
        <a:graphic>
          <a:graphicData uri="http://schemas.openxmlformats.org/drawingml/2006/table">
            <a:tbl>
              <a:tblPr firstRow="1" bandRow="1">
                <a:tableStyleId>{5C22544A-7EE6-4342-B048-85BDC9FD1C3A}</a:tableStyleId>
              </a:tblPr>
              <a:tblGrid>
                <a:gridCol w="1524000"/>
              </a:tblGrid>
              <a:tr h="370840">
                <a:tc>
                  <a:txBody>
                    <a:bodyPr/>
                    <a:lstStyle/>
                    <a:p>
                      <a:pPr algn="ctr"/>
                      <a:r>
                        <a:rPr lang="en-US" dirty="0" smtClean="0"/>
                        <a:t>AVG</a:t>
                      </a:r>
                      <a:endParaRPr lang="en-US" dirty="0"/>
                    </a:p>
                  </a:txBody>
                  <a:tcPr/>
                </a:tc>
              </a:tr>
              <a:tr h="370840">
                <a:tc>
                  <a:txBody>
                    <a:bodyPr/>
                    <a:lstStyle/>
                    <a:p>
                      <a:pPr algn="ctr"/>
                      <a:r>
                        <a:rPr lang="en-US" dirty="0" smtClean="0"/>
                        <a:t>89.33</a:t>
                      </a:r>
                      <a:endParaRPr lang="en-US"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C000"/>
                </a:solidFill>
              </a:rPr>
              <a:t>4]MIN():-</a:t>
            </a:r>
          </a:p>
          <a:p>
            <a:pPr>
              <a:buNone/>
            </a:pPr>
            <a:r>
              <a:rPr lang="en-US" sz="2800" dirty="0" smtClean="0"/>
              <a:t>-This function is used to find minimum value out of column values in a table selected by query.</a:t>
            </a:r>
          </a:p>
          <a:p>
            <a:pPr>
              <a:buNone/>
            </a:pPr>
            <a:r>
              <a:rPr lang="en-US" sz="2800" dirty="0" smtClean="0"/>
              <a:t> -Column in the query need not be numeric data type.</a:t>
            </a:r>
          </a:p>
          <a:p>
            <a:pPr>
              <a:buNone/>
            </a:pPr>
            <a:r>
              <a:rPr lang="en-US" sz="2800" u="sng" dirty="0" smtClean="0">
                <a:solidFill>
                  <a:srgbClr val="FFC000"/>
                </a:solidFill>
              </a:rPr>
              <a:t>Example:-</a:t>
            </a:r>
            <a:r>
              <a:rPr lang="en-US" sz="2800" dirty="0" smtClean="0"/>
              <a:t>Find minimum marks scored by students.</a:t>
            </a:r>
          </a:p>
          <a:p>
            <a:pPr>
              <a:buNone/>
            </a:pPr>
            <a:r>
              <a:rPr lang="en-US" sz="2800" u="sng" dirty="0" smtClean="0">
                <a:solidFill>
                  <a:srgbClr val="FFC000"/>
                </a:solidFill>
              </a:rPr>
              <a:t>Query:-</a:t>
            </a:r>
            <a:r>
              <a:rPr lang="en-US" sz="2800" dirty="0" smtClean="0"/>
              <a:t> select min(Marks) as Min</a:t>
            </a:r>
          </a:p>
          <a:p>
            <a:pPr>
              <a:buNone/>
            </a:pPr>
            <a:r>
              <a:rPr lang="en-US" sz="2800" dirty="0" smtClean="0"/>
              <a:t>                from </a:t>
            </a:r>
            <a:r>
              <a:rPr lang="en-US" sz="2800" dirty="0" err="1" smtClean="0"/>
              <a:t>Exam_Marks</a:t>
            </a:r>
            <a:r>
              <a:rPr lang="en-US" sz="2800" dirty="0" smtClean="0"/>
              <a:t>;</a:t>
            </a:r>
            <a:endParaRPr lang="en-US" dirty="0" smtClean="0"/>
          </a:p>
        </p:txBody>
      </p:sp>
      <p:graphicFrame>
        <p:nvGraphicFramePr>
          <p:cNvPr id="4" name="Table 3"/>
          <p:cNvGraphicFramePr>
            <a:graphicFrameLocks noGrp="1"/>
          </p:cNvGraphicFramePr>
          <p:nvPr/>
        </p:nvGraphicFramePr>
        <p:xfrm>
          <a:off x="3200400" y="4191000"/>
          <a:ext cx="1524000" cy="741680"/>
        </p:xfrm>
        <a:graphic>
          <a:graphicData uri="http://schemas.openxmlformats.org/drawingml/2006/table">
            <a:tbl>
              <a:tblPr firstRow="1" bandRow="1">
                <a:tableStyleId>{5C22544A-7EE6-4342-B048-85BDC9FD1C3A}</a:tableStyleId>
              </a:tblPr>
              <a:tblGrid>
                <a:gridCol w="1524000"/>
              </a:tblGrid>
              <a:tr h="370840">
                <a:tc>
                  <a:txBody>
                    <a:bodyPr/>
                    <a:lstStyle/>
                    <a:p>
                      <a:pPr algn="ctr"/>
                      <a:r>
                        <a:rPr lang="en-US" dirty="0" smtClean="0"/>
                        <a:t>MIN</a:t>
                      </a:r>
                      <a:endParaRPr lang="en-US" dirty="0"/>
                    </a:p>
                  </a:txBody>
                  <a:tcPr/>
                </a:tc>
              </a:tr>
              <a:tr h="370840">
                <a:tc>
                  <a:txBody>
                    <a:bodyPr/>
                    <a:lstStyle/>
                    <a:p>
                      <a:pPr algn="ctr"/>
                      <a:r>
                        <a:rPr lang="en-US" dirty="0" smtClean="0"/>
                        <a:t>80</a:t>
                      </a:r>
                      <a:endParaRPr lang="en-US" dirty="0"/>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C000"/>
                </a:solidFill>
              </a:rPr>
              <a:t>5]MAX():-</a:t>
            </a:r>
          </a:p>
          <a:p>
            <a:pPr>
              <a:buNone/>
            </a:pPr>
            <a:r>
              <a:rPr lang="en-US" sz="2800" dirty="0" smtClean="0"/>
              <a:t>-This function is used to find maximum value out of column values in a table selected by query.</a:t>
            </a:r>
          </a:p>
          <a:p>
            <a:pPr>
              <a:buNone/>
            </a:pPr>
            <a:r>
              <a:rPr lang="en-US" sz="2800" dirty="0" smtClean="0"/>
              <a:t> -Column in the query need not be numeric data type.</a:t>
            </a:r>
          </a:p>
          <a:p>
            <a:pPr>
              <a:buNone/>
            </a:pPr>
            <a:r>
              <a:rPr lang="en-US" sz="2800" u="sng" dirty="0" smtClean="0">
                <a:solidFill>
                  <a:srgbClr val="FFC000"/>
                </a:solidFill>
              </a:rPr>
              <a:t>Example:-</a:t>
            </a:r>
            <a:r>
              <a:rPr lang="en-US" sz="2800" dirty="0" smtClean="0"/>
              <a:t>Find maximum marks scored by students.</a:t>
            </a:r>
          </a:p>
          <a:p>
            <a:pPr>
              <a:buNone/>
            </a:pPr>
            <a:r>
              <a:rPr lang="en-US" sz="2800" u="sng" dirty="0" smtClean="0">
                <a:solidFill>
                  <a:srgbClr val="FFC000"/>
                </a:solidFill>
              </a:rPr>
              <a:t>Query:-</a:t>
            </a:r>
            <a:r>
              <a:rPr lang="en-US" sz="2800" dirty="0" smtClean="0"/>
              <a:t> select max(Marks) as Max</a:t>
            </a:r>
          </a:p>
          <a:p>
            <a:pPr>
              <a:buNone/>
            </a:pPr>
            <a:r>
              <a:rPr lang="en-US" sz="2800" dirty="0" smtClean="0"/>
              <a:t>                from </a:t>
            </a:r>
            <a:r>
              <a:rPr lang="en-US" sz="2800" dirty="0" err="1" smtClean="0"/>
              <a:t>Exam_Marks</a:t>
            </a:r>
            <a:r>
              <a:rPr lang="en-US" sz="2800" dirty="0" smtClean="0"/>
              <a:t>;</a:t>
            </a:r>
            <a:endParaRPr lang="en-US" dirty="0" smtClean="0"/>
          </a:p>
        </p:txBody>
      </p:sp>
      <p:graphicFrame>
        <p:nvGraphicFramePr>
          <p:cNvPr id="4" name="Table 3"/>
          <p:cNvGraphicFramePr>
            <a:graphicFrameLocks noGrp="1"/>
          </p:cNvGraphicFramePr>
          <p:nvPr/>
        </p:nvGraphicFramePr>
        <p:xfrm>
          <a:off x="3200400" y="4191000"/>
          <a:ext cx="1524000" cy="741680"/>
        </p:xfrm>
        <a:graphic>
          <a:graphicData uri="http://schemas.openxmlformats.org/drawingml/2006/table">
            <a:tbl>
              <a:tblPr firstRow="1" bandRow="1">
                <a:tableStyleId>{5C22544A-7EE6-4342-B048-85BDC9FD1C3A}</a:tableStyleId>
              </a:tblPr>
              <a:tblGrid>
                <a:gridCol w="1524000"/>
              </a:tblGrid>
              <a:tr h="370840">
                <a:tc>
                  <a:txBody>
                    <a:bodyPr/>
                    <a:lstStyle/>
                    <a:p>
                      <a:pPr algn="ctr"/>
                      <a:r>
                        <a:rPr lang="en-US" dirty="0" smtClean="0"/>
                        <a:t>MAX</a:t>
                      </a:r>
                      <a:endParaRPr lang="en-US" dirty="0"/>
                    </a:p>
                  </a:txBody>
                  <a:tcPr/>
                </a:tc>
              </a:tr>
              <a:tr h="370840">
                <a:tc>
                  <a:txBody>
                    <a:bodyPr/>
                    <a:lstStyle/>
                    <a:p>
                      <a:pPr algn="ctr"/>
                      <a:r>
                        <a:rPr lang="en-US" dirty="0" smtClean="0"/>
                        <a:t>99</a:t>
                      </a:r>
                      <a:endParaRPr lang="en-US" dirty="0"/>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705600"/>
          </a:xfrm>
        </p:spPr>
        <p:txBody>
          <a:bodyPr>
            <a:normAutofit/>
          </a:bodyPr>
          <a:lstStyle/>
          <a:p>
            <a:pPr>
              <a:buNone/>
            </a:pPr>
            <a:r>
              <a:rPr lang="en-US" sz="2800" u="sng" dirty="0" smtClean="0">
                <a:solidFill>
                  <a:srgbClr val="FFC000"/>
                </a:solidFill>
              </a:rPr>
              <a:t>6]FIRST():-</a:t>
            </a:r>
            <a:r>
              <a:rPr lang="en-US" sz="2800" dirty="0" smtClean="0"/>
              <a:t>-This function is used to find first column values in a table selected by query.</a:t>
            </a:r>
          </a:p>
          <a:p>
            <a:pPr>
              <a:buNone/>
            </a:pPr>
            <a:r>
              <a:rPr lang="en-US" sz="2800" dirty="0" smtClean="0"/>
              <a:t> </a:t>
            </a:r>
            <a:r>
              <a:rPr lang="en-US" sz="2800" u="sng" dirty="0" smtClean="0">
                <a:solidFill>
                  <a:srgbClr val="FFC000"/>
                </a:solidFill>
              </a:rPr>
              <a:t>Example:-</a:t>
            </a:r>
            <a:endParaRPr lang="en-US" sz="2800" dirty="0" smtClean="0"/>
          </a:p>
          <a:p>
            <a:pPr>
              <a:buNone/>
            </a:pPr>
            <a:r>
              <a:rPr lang="en-US" sz="2800" u="sng" dirty="0" smtClean="0">
                <a:solidFill>
                  <a:srgbClr val="FFC000"/>
                </a:solidFill>
              </a:rPr>
              <a:t>Query:-</a:t>
            </a:r>
            <a:r>
              <a:rPr lang="en-US" sz="2800" dirty="0" smtClean="0"/>
              <a:t> select first(Marks) as FIRST</a:t>
            </a:r>
          </a:p>
          <a:p>
            <a:pPr>
              <a:buNone/>
            </a:pPr>
            <a:r>
              <a:rPr lang="en-US" sz="2800" dirty="0" smtClean="0"/>
              <a:t>                from </a:t>
            </a:r>
            <a:r>
              <a:rPr lang="en-US" sz="2800" dirty="0" err="1" smtClean="0"/>
              <a:t>Exam_Marks</a:t>
            </a:r>
            <a:r>
              <a:rPr lang="en-US" sz="2800" dirty="0" smtClean="0"/>
              <a:t>;</a:t>
            </a:r>
          </a:p>
          <a:p>
            <a:pPr>
              <a:buNone/>
            </a:pPr>
            <a:endParaRPr lang="en-US" sz="2800" dirty="0" smtClean="0"/>
          </a:p>
          <a:p>
            <a:pPr>
              <a:buNone/>
            </a:pPr>
            <a:endParaRPr lang="en-US" sz="2800" dirty="0" smtClean="0"/>
          </a:p>
          <a:p>
            <a:pPr>
              <a:buNone/>
            </a:pPr>
            <a:r>
              <a:rPr lang="en-US" sz="2800" u="sng" dirty="0" smtClean="0">
                <a:solidFill>
                  <a:srgbClr val="FFC000"/>
                </a:solidFill>
              </a:rPr>
              <a:t>7]LAST():-</a:t>
            </a:r>
          </a:p>
          <a:p>
            <a:pPr>
              <a:buNone/>
            </a:pPr>
            <a:r>
              <a:rPr lang="en-US" sz="2800" dirty="0" smtClean="0"/>
              <a:t>-This function is used to find last column values in a table selected by query.</a:t>
            </a:r>
          </a:p>
          <a:p>
            <a:pPr>
              <a:buNone/>
            </a:pPr>
            <a:r>
              <a:rPr lang="en-US" sz="2800" dirty="0" smtClean="0"/>
              <a:t> </a:t>
            </a:r>
            <a:r>
              <a:rPr lang="en-US" sz="2800" u="sng" dirty="0" smtClean="0">
                <a:solidFill>
                  <a:srgbClr val="FFC000"/>
                </a:solidFill>
              </a:rPr>
              <a:t>Example:-</a:t>
            </a:r>
            <a:endParaRPr lang="en-US" sz="2800" dirty="0" smtClean="0"/>
          </a:p>
          <a:p>
            <a:pPr>
              <a:buNone/>
            </a:pPr>
            <a:r>
              <a:rPr lang="en-US" sz="2800" u="sng" dirty="0" smtClean="0">
                <a:solidFill>
                  <a:srgbClr val="FFC000"/>
                </a:solidFill>
              </a:rPr>
              <a:t>Query:-</a:t>
            </a:r>
            <a:r>
              <a:rPr lang="en-US" sz="2800" dirty="0" smtClean="0"/>
              <a:t> select last(Marks) as LAST</a:t>
            </a:r>
          </a:p>
          <a:p>
            <a:pPr>
              <a:buNone/>
            </a:pPr>
            <a:r>
              <a:rPr lang="en-US" sz="2800" dirty="0" smtClean="0"/>
              <a:t>                from </a:t>
            </a:r>
            <a:r>
              <a:rPr lang="en-US" sz="2800" dirty="0" err="1" smtClean="0"/>
              <a:t>Exam_Marks</a:t>
            </a:r>
            <a:r>
              <a:rPr lang="en-US" sz="2800" dirty="0" smtClean="0"/>
              <a:t>;</a:t>
            </a:r>
          </a:p>
          <a:p>
            <a:pPr>
              <a:buNone/>
            </a:pPr>
            <a:endParaRPr lang="en-US" dirty="0" smtClean="0"/>
          </a:p>
        </p:txBody>
      </p:sp>
      <p:graphicFrame>
        <p:nvGraphicFramePr>
          <p:cNvPr id="4" name="Table 3"/>
          <p:cNvGraphicFramePr>
            <a:graphicFrameLocks noGrp="1"/>
          </p:cNvGraphicFramePr>
          <p:nvPr/>
        </p:nvGraphicFramePr>
        <p:xfrm>
          <a:off x="3048000" y="2438400"/>
          <a:ext cx="1524000" cy="741680"/>
        </p:xfrm>
        <a:graphic>
          <a:graphicData uri="http://schemas.openxmlformats.org/drawingml/2006/table">
            <a:tbl>
              <a:tblPr firstRow="1" bandRow="1">
                <a:tableStyleId>{5C22544A-7EE6-4342-B048-85BDC9FD1C3A}</a:tableStyleId>
              </a:tblPr>
              <a:tblGrid>
                <a:gridCol w="1524000"/>
              </a:tblGrid>
              <a:tr h="370840">
                <a:tc>
                  <a:txBody>
                    <a:bodyPr/>
                    <a:lstStyle/>
                    <a:p>
                      <a:pPr algn="ctr"/>
                      <a:r>
                        <a:rPr lang="en-US" dirty="0" smtClean="0"/>
                        <a:t>FIRST</a:t>
                      </a:r>
                      <a:endParaRPr lang="en-US" dirty="0"/>
                    </a:p>
                  </a:txBody>
                  <a:tcPr/>
                </a:tc>
              </a:tr>
              <a:tr h="370840">
                <a:tc>
                  <a:txBody>
                    <a:bodyPr/>
                    <a:lstStyle/>
                    <a:p>
                      <a:pPr algn="ctr"/>
                      <a:r>
                        <a:rPr lang="en-US" dirty="0" smtClean="0"/>
                        <a:t>90</a:t>
                      </a:r>
                      <a:endParaRPr lang="en-US" dirty="0"/>
                    </a:p>
                  </a:txBody>
                  <a:tcPr/>
                </a:tc>
              </a:tr>
            </a:tbl>
          </a:graphicData>
        </a:graphic>
      </p:graphicFrame>
      <p:graphicFrame>
        <p:nvGraphicFramePr>
          <p:cNvPr id="5" name="Table 4"/>
          <p:cNvGraphicFramePr>
            <a:graphicFrameLocks noGrp="1"/>
          </p:cNvGraphicFramePr>
          <p:nvPr/>
        </p:nvGraphicFramePr>
        <p:xfrm>
          <a:off x="3048000" y="5867400"/>
          <a:ext cx="1371600" cy="741680"/>
        </p:xfrm>
        <a:graphic>
          <a:graphicData uri="http://schemas.openxmlformats.org/drawingml/2006/table">
            <a:tbl>
              <a:tblPr firstRow="1" bandRow="1">
                <a:tableStyleId>{5C22544A-7EE6-4342-B048-85BDC9FD1C3A}</a:tableStyleId>
              </a:tblPr>
              <a:tblGrid>
                <a:gridCol w="1371600"/>
              </a:tblGrid>
              <a:tr h="370840">
                <a:tc>
                  <a:txBody>
                    <a:bodyPr/>
                    <a:lstStyle/>
                    <a:p>
                      <a:pPr algn="ctr"/>
                      <a:r>
                        <a:rPr lang="en-US" dirty="0" smtClean="0"/>
                        <a:t>LAST</a:t>
                      </a:r>
                      <a:endParaRPr lang="en-US" dirty="0"/>
                    </a:p>
                  </a:txBody>
                  <a:tcPr/>
                </a:tc>
              </a:tr>
              <a:tr h="370840">
                <a:tc>
                  <a:txBody>
                    <a:bodyPr/>
                    <a:lstStyle/>
                    <a:p>
                      <a:pPr algn="ctr"/>
                      <a:r>
                        <a:rPr lang="en-US" dirty="0" smtClean="0"/>
                        <a:t>90</a:t>
                      </a:r>
                      <a:endParaRPr lang="en-US" dirty="0"/>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C000"/>
                </a:solidFill>
              </a:rPr>
              <a:t>String functions:-</a:t>
            </a:r>
          </a:p>
          <a:p>
            <a:pPr>
              <a:buNone/>
            </a:pPr>
            <a:r>
              <a:rPr lang="en-US" sz="2800" u="sng" dirty="0" smtClean="0">
                <a:solidFill>
                  <a:srgbClr val="FFC000"/>
                </a:solidFill>
              </a:rPr>
              <a:t>1]ASCII():-</a:t>
            </a:r>
          </a:p>
          <a:p>
            <a:pPr>
              <a:buNone/>
            </a:pPr>
            <a:r>
              <a:rPr lang="en-US" sz="2800" dirty="0" smtClean="0"/>
              <a:t>-This function returns the number code that represents the specific character.</a:t>
            </a:r>
          </a:p>
          <a:p>
            <a:pPr>
              <a:buNone/>
            </a:pPr>
            <a:r>
              <a:rPr lang="en-US" sz="2800" u="sng" dirty="0" smtClean="0">
                <a:solidFill>
                  <a:srgbClr val="FFC000"/>
                </a:solidFill>
              </a:rPr>
              <a:t>Example:-</a:t>
            </a:r>
            <a:endParaRPr lang="en-US" sz="2800" dirty="0" smtClean="0"/>
          </a:p>
          <a:p>
            <a:pPr>
              <a:buNone/>
            </a:pPr>
            <a:r>
              <a:rPr lang="en-US" sz="2800" dirty="0" smtClean="0">
                <a:solidFill>
                  <a:srgbClr val="FFC000"/>
                </a:solidFill>
              </a:rPr>
              <a:t>   </a:t>
            </a:r>
            <a:r>
              <a:rPr lang="en-US" sz="2800" dirty="0" smtClean="0"/>
              <a:t>select ASCII(</a:t>
            </a:r>
            <a:r>
              <a:rPr lang="en-US" sz="2800" dirty="0" err="1" smtClean="0"/>
              <a:t>CustomerName</a:t>
            </a:r>
            <a:r>
              <a:rPr lang="en-US" sz="2800" dirty="0" smtClean="0"/>
              <a:t>) As </a:t>
            </a:r>
            <a:r>
              <a:rPr lang="en-US" sz="2800" dirty="0" err="1" smtClean="0"/>
              <a:t>NumCode</a:t>
            </a:r>
            <a:r>
              <a:rPr lang="en-US" sz="2800" dirty="0" smtClean="0"/>
              <a:t> from Customers;</a:t>
            </a:r>
          </a:p>
          <a:p>
            <a:pPr>
              <a:buNone/>
            </a:pPr>
            <a:r>
              <a:rPr lang="en-US" sz="2800" u="sng" dirty="0" smtClean="0">
                <a:solidFill>
                  <a:srgbClr val="FFC000"/>
                </a:solidFill>
              </a:rPr>
              <a:t>2]CHAR():-</a:t>
            </a:r>
          </a:p>
          <a:p>
            <a:pPr>
              <a:buNone/>
            </a:pPr>
            <a:r>
              <a:rPr lang="en-US" sz="2800" dirty="0" smtClean="0"/>
              <a:t>-This function returns the character based on the number code.</a:t>
            </a:r>
          </a:p>
          <a:p>
            <a:pPr>
              <a:buNone/>
            </a:pPr>
            <a:r>
              <a:rPr lang="en-US" sz="2800" u="sng" dirty="0" smtClean="0">
                <a:solidFill>
                  <a:srgbClr val="FFC000"/>
                </a:solidFill>
              </a:rPr>
              <a:t>Syntax:-</a:t>
            </a:r>
            <a:r>
              <a:rPr lang="en-US" sz="2800" dirty="0" smtClean="0"/>
              <a:t>CHAR(</a:t>
            </a:r>
            <a:r>
              <a:rPr lang="en-US" sz="2800" dirty="0" err="1" smtClean="0"/>
              <a:t>number_code</a:t>
            </a:r>
            <a:r>
              <a:rPr lang="en-US" sz="2800" dirty="0" smtClean="0"/>
              <a:t>);</a:t>
            </a:r>
          </a:p>
          <a:p>
            <a:pPr>
              <a:buNone/>
            </a:pPr>
            <a:r>
              <a:rPr lang="en-US" sz="2800" u="sng" dirty="0" smtClean="0">
                <a:solidFill>
                  <a:srgbClr val="FFC000"/>
                </a:solidFill>
              </a:rPr>
              <a:t>Example:-</a:t>
            </a:r>
            <a:r>
              <a:rPr lang="en-US" sz="2800" dirty="0" smtClean="0"/>
              <a:t>select CHAR(65) As </a:t>
            </a:r>
            <a:r>
              <a:rPr lang="en-US" sz="2800" dirty="0" err="1" smtClean="0"/>
              <a:t>NumCode</a:t>
            </a:r>
            <a:r>
              <a:rPr lang="en-US" sz="2800" dirty="0" smtClean="0"/>
              <a:t>;</a:t>
            </a:r>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9144000" cy="6553200"/>
          </a:xfrm>
        </p:spPr>
        <p:txBody>
          <a:bodyPr>
            <a:normAutofit/>
          </a:bodyPr>
          <a:lstStyle/>
          <a:p>
            <a:pPr marL="514350" indent="-514350">
              <a:buNone/>
            </a:pPr>
            <a:r>
              <a:rPr lang="en-US" u="sng" dirty="0" smtClean="0">
                <a:solidFill>
                  <a:srgbClr val="FFC000"/>
                </a:solidFill>
              </a:rPr>
              <a:t>4]Rule3:-</a:t>
            </a:r>
            <a:r>
              <a:rPr lang="en-US" dirty="0" smtClean="0">
                <a:solidFill>
                  <a:srgbClr val="92D050"/>
                </a:solidFill>
              </a:rPr>
              <a:t>(Systematic treatment of NULL) </a:t>
            </a:r>
          </a:p>
          <a:p>
            <a:pPr marL="514350" indent="-514350">
              <a:buNone/>
            </a:pPr>
            <a:r>
              <a:rPr lang="en-US" dirty="0" smtClean="0"/>
              <a:t>-NULL has several meanings, it can mean </a:t>
            </a:r>
          </a:p>
          <a:p>
            <a:pPr marL="514350" indent="-514350">
              <a:buNone/>
            </a:pPr>
            <a:r>
              <a:rPr lang="en-US" dirty="0" smtClean="0"/>
              <a:t>missing data , not applicable or no value.  </a:t>
            </a:r>
          </a:p>
          <a:p>
            <a:pPr marL="514350" indent="-514350">
              <a:buNone/>
            </a:pPr>
            <a:r>
              <a:rPr lang="en-US" dirty="0" smtClean="0"/>
              <a:t>-It should be handled consistently.</a:t>
            </a:r>
          </a:p>
          <a:p>
            <a:pPr marL="514350" indent="-514350">
              <a:buNone/>
            </a:pPr>
            <a:r>
              <a:rPr lang="en-US" dirty="0" smtClean="0"/>
              <a:t>-Also primary key must not be NULL, ever.</a:t>
            </a:r>
          </a:p>
          <a:p>
            <a:pPr marL="514350" indent="-514350">
              <a:buNone/>
            </a:pPr>
            <a:r>
              <a:rPr lang="en-US" u="sng" dirty="0" smtClean="0">
                <a:solidFill>
                  <a:srgbClr val="FFC000"/>
                </a:solidFill>
              </a:rPr>
              <a:t>5]Rule4:-</a:t>
            </a:r>
            <a:r>
              <a:rPr lang="en-US" dirty="0" smtClean="0">
                <a:solidFill>
                  <a:srgbClr val="FFC000"/>
                </a:solidFill>
              </a:rPr>
              <a:t>  </a:t>
            </a:r>
            <a:r>
              <a:rPr lang="en-US" dirty="0" smtClean="0">
                <a:solidFill>
                  <a:srgbClr val="92D050"/>
                </a:solidFill>
              </a:rPr>
              <a:t>(Active online catalog)</a:t>
            </a:r>
          </a:p>
          <a:p>
            <a:pPr marL="514350" indent="-514350">
              <a:buNone/>
            </a:pPr>
            <a:r>
              <a:rPr lang="en-US" dirty="0" smtClean="0"/>
              <a:t>-Database directory (catalog) is the structure </a:t>
            </a:r>
          </a:p>
          <a:p>
            <a:pPr marL="514350" indent="-514350">
              <a:buNone/>
            </a:pPr>
            <a:r>
              <a:rPr lang="en-US" dirty="0" smtClean="0"/>
              <a:t>description of the complete database and it </a:t>
            </a:r>
          </a:p>
          <a:p>
            <a:pPr marL="514350" indent="-514350">
              <a:buNone/>
            </a:pPr>
            <a:r>
              <a:rPr lang="en-US" dirty="0" smtClean="0"/>
              <a:t>must be stored online. </a:t>
            </a:r>
          </a:p>
          <a:p>
            <a:pPr marL="514350" indent="-514350">
              <a:buNone/>
            </a:pPr>
            <a:r>
              <a:rPr lang="en-US" dirty="0" smtClean="0"/>
              <a:t>-The catalog must be governed by same rules</a:t>
            </a:r>
          </a:p>
          <a:p>
            <a:pPr marL="514350" indent="-514350">
              <a:buNone/>
            </a:pPr>
            <a:r>
              <a:rPr lang="en-US" dirty="0" smtClean="0"/>
              <a:t>as rest of the database. </a:t>
            </a:r>
          </a:p>
          <a:p>
            <a:pPr marL="514350" indent="-514350">
              <a:buNone/>
            </a:pPr>
            <a:r>
              <a:rPr lang="en-US" dirty="0" smtClean="0"/>
              <a:t>-The same query language should be used on</a:t>
            </a:r>
          </a:p>
          <a:p>
            <a:pPr marL="514350" indent="-514350">
              <a:buNone/>
            </a:pPr>
            <a:r>
              <a:rPr lang="en-US" dirty="0" smtClean="0"/>
              <a:t>catalog as used to query database.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C000"/>
                </a:solidFill>
              </a:rPr>
              <a:t>3]CHARINDEX():-</a:t>
            </a:r>
          </a:p>
          <a:p>
            <a:pPr>
              <a:buNone/>
            </a:pPr>
            <a:r>
              <a:rPr lang="en-US" sz="2800" dirty="0" smtClean="0"/>
              <a:t>-This function returns the location of a substring in a string.</a:t>
            </a:r>
          </a:p>
          <a:p>
            <a:pPr>
              <a:buNone/>
            </a:pPr>
            <a:r>
              <a:rPr lang="en-US" sz="2800" u="sng" dirty="0" smtClean="0">
                <a:solidFill>
                  <a:srgbClr val="FFC000"/>
                </a:solidFill>
              </a:rPr>
              <a:t>Syntax:-</a:t>
            </a:r>
          </a:p>
          <a:p>
            <a:pPr>
              <a:buNone/>
            </a:pPr>
            <a:r>
              <a:rPr lang="en-US" sz="2800" dirty="0" smtClean="0"/>
              <a:t>CHARINDEX(substring, string , </a:t>
            </a:r>
            <a:r>
              <a:rPr lang="en-US" sz="2800" dirty="0" err="1" smtClean="0"/>
              <a:t>start_pos</a:t>
            </a:r>
            <a:r>
              <a:rPr lang="en-US" sz="2800" dirty="0" smtClean="0"/>
              <a:t>);</a:t>
            </a:r>
          </a:p>
          <a:p>
            <a:pPr>
              <a:buNone/>
            </a:pPr>
            <a:r>
              <a:rPr lang="en-US" sz="2800" u="sng" dirty="0" smtClean="0">
                <a:solidFill>
                  <a:srgbClr val="FFC000"/>
                </a:solidFill>
              </a:rPr>
              <a:t>Example:-</a:t>
            </a:r>
            <a:r>
              <a:rPr lang="en-US" sz="2800" dirty="0" smtClean="0"/>
              <a:t>Search for “t” in string “Customer” and return position.</a:t>
            </a:r>
          </a:p>
          <a:p>
            <a:pPr>
              <a:buNone/>
            </a:pPr>
            <a:r>
              <a:rPr lang="en-US" sz="2800" u="sng" dirty="0" smtClean="0">
                <a:solidFill>
                  <a:srgbClr val="FFC000"/>
                </a:solidFill>
              </a:rPr>
              <a:t>Query:-</a:t>
            </a:r>
            <a:r>
              <a:rPr lang="en-US" sz="2800" dirty="0" smtClean="0"/>
              <a:t>select </a:t>
            </a:r>
            <a:r>
              <a:rPr lang="en-US" sz="2800" dirty="0" err="1" smtClean="0"/>
              <a:t>charindex</a:t>
            </a:r>
            <a:r>
              <a:rPr lang="en-US" sz="2800" dirty="0" smtClean="0"/>
              <a:t>(‘</a:t>
            </a:r>
            <a:r>
              <a:rPr lang="en-US" sz="2800" dirty="0" err="1" smtClean="0"/>
              <a:t>t’,’Customer</a:t>
            </a:r>
            <a:r>
              <a:rPr lang="en-US" sz="2800" dirty="0" smtClean="0"/>
              <a:t>’) As </a:t>
            </a:r>
            <a:r>
              <a:rPr lang="en-US" sz="2800" dirty="0" err="1" smtClean="0"/>
              <a:t>Matchposition</a:t>
            </a:r>
            <a:r>
              <a:rPr lang="en-US" sz="2800" dirty="0" smtClean="0"/>
              <a:t>;</a:t>
            </a:r>
          </a:p>
          <a:p>
            <a:pPr>
              <a:buNone/>
            </a:pPr>
            <a:endParaRPr lang="en-US" sz="2800" dirty="0" smtClean="0"/>
          </a:p>
        </p:txBody>
      </p:sp>
      <p:graphicFrame>
        <p:nvGraphicFramePr>
          <p:cNvPr id="4" name="Table 3"/>
          <p:cNvGraphicFramePr>
            <a:graphicFrameLocks noGrp="1"/>
          </p:cNvGraphicFramePr>
          <p:nvPr/>
        </p:nvGraphicFramePr>
        <p:xfrm>
          <a:off x="2590800" y="4648200"/>
          <a:ext cx="2209800" cy="970280"/>
        </p:xfrm>
        <a:graphic>
          <a:graphicData uri="http://schemas.openxmlformats.org/drawingml/2006/table">
            <a:tbl>
              <a:tblPr firstRow="1" bandRow="1">
                <a:tableStyleId>{5C22544A-7EE6-4342-B048-85BDC9FD1C3A}</a:tableStyleId>
              </a:tblPr>
              <a:tblGrid>
                <a:gridCol w="2209800"/>
              </a:tblGrid>
              <a:tr h="485140">
                <a:tc>
                  <a:txBody>
                    <a:bodyPr/>
                    <a:lstStyle/>
                    <a:p>
                      <a:pPr algn="ctr"/>
                      <a:r>
                        <a:rPr lang="en-US" dirty="0" err="1" smtClean="0"/>
                        <a:t>Matchposition</a:t>
                      </a:r>
                      <a:endParaRPr lang="en-US" dirty="0"/>
                    </a:p>
                  </a:txBody>
                  <a:tcPr/>
                </a:tc>
              </a:tr>
              <a:tr h="485140">
                <a:tc>
                  <a:txBody>
                    <a:bodyPr/>
                    <a:lstStyle/>
                    <a:p>
                      <a:pPr algn="ctr"/>
                      <a:r>
                        <a:rPr lang="en-US" dirty="0" smtClean="0"/>
                        <a:t>4</a:t>
                      </a:r>
                      <a:endParaRPr lang="en-US"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a:bodyPr>
          <a:lstStyle/>
          <a:p>
            <a:pPr>
              <a:buNone/>
            </a:pPr>
            <a:r>
              <a:rPr lang="en-US" sz="2800" u="sng" dirty="0" smtClean="0">
                <a:solidFill>
                  <a:srgbClr val="FFC000"/>
                </a:solidFill>
              </a:rPr>
              <a:t>4]C0NCAT():-</a:t>
            </a:r>
          </a:p>
          <a:p>
            <a:pPr>
              <a:buNone/>
            </a:pPr>
            <a:r>
              <a:rPr lang="en-US" sz="2800" dirty="0" smtClean="0"/>
              <a:t>-This function is used to concatenate two or more strings together..</a:t>
            </a:r>
          </a:p>
          <a:p>
            <a:pPr>
              <a:buNone/>
            </a:pPr>
            <a:r>
              <a:rPr lang="en-US" sz="2800" u="sng" dirty="0" smtClean="0">
                <a:solidFill>
                  <a:srgbClr val="FFC000"/>
                </a:solidFill>
              </a:rPr>
              <a:t>Syntax:-</a:t>
            </a:r>
            <a:r>
              <a:rPr lang="en-US" sz="2800" dirty="0" smtClean="0"/>
              <a:t>CONCAT(string1, string2 ,- - - - - - ,string n);</a:t>
            </a:r>
          </a:p>
          <a:p>
            <a:pPr>
              <a:buNone/>
            </a:pPr>
            <a:r>
              <a:rPr lang="en-US" sz="2800" u="sng" dirty="0" smtClean="0">
                <a:solidFill>
                  <a:srgbClr val="FFC000"/>
                </a:solidFill>
              </a:rPr>
              <a:t>Example:-</a:t>
            </a:r>
            <a:r>
              <a:rPr lang="en-US" sz="2800" dirty="0" smtClean="0"/>
              <a:t>.</a:t>
            </a:r>
          </a:p>
          <a:p>
            <a:pPr>
              <a:buNone/>
            </a:pPr>
            <a:r>
              <a:rPr lang="en-US" sz="2800" dirty="0" smtClean="0"/>
              <a:t>select </a:t>
            </a:r>
            <a:r>
              <a:rPr lang="en-US" sz="2800" dirty="0" err="1" smtClean="0"/>
              <a:t>concat</a:t>
            </a:r>
            <a:r>
              <a:rPr lang="en-US" sz="2800" dirty="0" smtClean="0"/>
              <a:t>(‘</a:t>
            </a:r>
            <a:r>
              <a:rPr lang="en-US" sz="2800" dirty="0" err="1" smtClean="0"/>
              <a:t>Second’,’Year</a:t>
            </a:r>
            <a:r>
              <a:rPr lang="en-US" sz="2800" dirty="0" smtClean="0"/>
              <a:t>’) ;</a:t>
            </a:r>
          </a:p>
          <a:p>
            <a:pPr>
              <a:buNone/>
            </a:pPr>
            <a:r>
              <a:rPr lang="en-US" sz="2800" dirty="0" smtClean="0"/>
              <a:t>O/P:-</a:t>
            </a:r>
            <a:r>
              <a:rPr lang="en-US" sz="2800" dirty="0" err="1" smtClean="0"/>
              <a:t>SecondYear</a:t>
            </a:r>
            <a:endParaRPr lang="en-US" sz="2800" dirty="0" smtClean="0"/>
          </a:p>
          <a:p>
            <a:pPr>
              <a:buNone/>
            </a:pPr>
            <a:r>
              <a:rPr lang="en-US" sz="2800" u="sng" dirty="0" smtClean="0">
                <a:solidFill>
                  <a:srgbClr val="FFC000"/>
                </a:solidFill>
              </a:rPr>
              <a:t>5]CONCAT with + :-</a:t>
            </a:r>
          </a:p>
          <a:p>
            <a:pPr>
              <a:buNone/>
            </a:pPr>
            <a:r>
              <a:rPr lang="en-US" sz="2800" dirty="0" smtClean="0"/>
              <a:t>-The + operator allows you to concatenate two or more strings together.</a:t>
            </a:r>
          </a:p>
          <a:p>
            <a:pPr>
              <a:buNone/>
            </a:pPr>
            <a:r>
              <a:rPr lang="en-US" sz="2800" dirty="0" smtClean="0"/>
              <a:t>-</a:t>
            </a:r>
            <a:r>
              <a:rPr lang="en-US" sz="2800" u="sng" dirty="0" smtClean="0">
                <a:solidFill>
                  <a:srgbClr val="FFC000"/>
                </a:solidFill>
              </a:rPr>
              <a:t>Syntax:-</a:t>
            </a:r>
            <a:r>
              <a:rPr lang="en-US" sz="2800" dirty="0" smtClean="0"/>
              <a:t>string1+string2+- - - - - - +string n;</a:t>
            </a:r>
          </a:p>
          <a:p>
            <a:pPr>
              <a:buNone/>
            </a:pPr>
            <a:r>
              <a:rPr lang="en-US" sz="2800" u="sng" dirty="0" smtClean="0">
                <a:solidFill>
                  <a:srgbClr val="FFC000"/>
                </a:solidFill>
              </a:rPr>
              <a:t>Example:-</a:t>
            </a:r>
          </a:p>
          <a:p>
            <a:pPr>
              <a:buNone/>
            </a:pPr>
            <a:r>
              <a:rPr lang="en-US" sz="2800" dirty="0" smtClean="0"/>
              <a:t>       select ‘Second’ + ‘Year’;</a:t>
            </a:r>
          </a:p>
          <a:p>
            <a:pPr>
              <a:buNone/>
            </a:pPr>
            <a:r>
              <a:rPr lang="en-US" sz="2800" dirty="0" smtClean="0"/>
              <a:t>For more STRING functions visit site</a:t>
            </a:r>
          </a:p>
          <a:p>
            <a:pPr>
              <a:buNone/>
            </a:pPr>
            <a:r>
              <a:rPr lang="en-US" sz="2400" dirty="0" smtClean="0">
                <a:solidFill>
                  <a:srgbClr val="FF0000"/>
                </a:solidFill>
              </a:rPr>
              <a:t>https://www.w3schools.com/sql/func_mysql_ascii.asp</a:t>
            </a:r>
          </a:p>
          <a:p>
            <a:pPr>
              <a:buNone/>
            </a:pPr>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fontScale="85000" lnSpcReduction="20000"/>
          </a:bodyPr>
          <a:lstStyle/>
          <a:p>
            <a:pPr>
              <a:buNone/>
            </a:pPr>
            <a:r>
              <a:rPr lang="en-US" sz="2800" u="sng" dirty="0" smtClean="0">
                <a:solidFill>
                  <a:srgbClr val="FFC000"/>
                </a:solidFill>
              </a:rPr>
              <a:t>Date and time functions:-</a:t>
            </a:r>
          </a:p>
          <a:p>
            <a:r>
              <a:rPr lang="en-US" sz="2800" dirty="0" smtClean="0"/>
              <a:t>DATE() Function:-</a:t>
            </a:r>
          </a:p>
          <a:p>
            <a:r>
              <a:rPr lang="en-US" sz="2800" dirty="0" smtClean="0"/>
              <a:t>The date()  is used to get the date from given date/</a:t>
            </a:r>
            <a:r>
              <a:rPr lang="en-US" sz="2800" dirty="0" err="1" smtClean="0"/>
              <a:t>datetime</a:t>
            </a:r>
            <a:r>
              <a:rPr lang="en-US" sz="2800" dirty="0" smtClean="0"/>
              <a:t>.</a:t>
            </a:r>
          </a:p>
          <a:p>
            <a:r>
              <a:rPr lang="en-US" sz="2800" dirty="0" smtClean="0"/>
              <a:t>Syntax:-</a:t>
            </a:r>
            <a:r>
              <a:rPr lang="en-US" sz="2800" b="1" dirty="0" smtClean="0"/>
              <a:t> select</a:t>
            </a:r>
            <a:r>
              <a:rPr lang="en-US" sz="2800" dirty="0" smtClean="0"/>
              <a:t> </a:t>
            </a:r>
            <a:r>
              <a:rPr lang="en-US" sz="2800" b="1" dirty="0" smtClean="0"/>
              <a:t>date</a:t>
            </a:r>
            <a:r>
              <a:rPr lang="en-US" sz="2800" dirty="0" smtClean="0"/>
              <a:t>('expression');  </a:t>
            </a:r>
          </a:p>
          <a:p>
            <a:r>
              <a:rPr lang="en-US" sz="2800" dirty="0" smtClean="0"/>
              <a:t>Example:-</a:t>
            </a:r>
            <a:r>
              <a:rPr lang="en-US" sz="2800" b="1" dirty="0" smtClean="0"/>
              <a:t> Select</a:t>
            </a:r>
            <a:r>
              <a:rPr lang="en-US" sz="2800" dirty="0" smtClean="0"/>
              <a:t> </a:t>
            </a:r>
            <a:r>
              <a:rPr lang="en-US" sz="2800" b="1" dirty="0" smtClean="0"/>
              <a:t>date</a:t>
            </a:r>
            <a:r>
              <a:rPr lang="en-US" sz="2800" dirty="0" smtClean="0"/>
              <a:t>('2018-09-24 10:51');  </a:t>
            </a:r>
          </a:p>
          <a:p>
            <a:endParaRPr lang="en-US" sz="2800" dirty="0" smtClean="0"/>
          </a:p>
          <a:p>
            <a:endParaRPr lang="en-US" sz="2800" dirty="0" smtClean="0"/>
          </a:p>
          <a:p>
            <a:endParaRPr lang="en-US" sz="2800" dirty="0" smtClean="0"/>
          </a:p>
          <a:p>
            <a:endParaRPr lang="en-US" sz="2800" dirty="0" smtClean="0"/>
          </a:p>
          <a:p>
            <a:r>
              <a:rPr lang="en-US" sz="2800" dirty="0" smtClean="0"/>
              <a:t>  The </a:t>
            </a:r>
            <a:r>
              <a:rPr lang="en-US" sz="2800" dirty="0" err="1" smtClean="0"/>
              <a:t>adddate</a:t>
            </a:r>
            <a:r>
              <a:rPr lang="en-US" sz="2800" dirty="0" smtClean="0"/>
              <a:t>() function:-</a:t>
            </a:r>
          </a:p>
          <a:p>
            <a:r>
              <a:rPr lang="en-US" sz="2800" dirty="0" smtClean="0"/>
              <a:t>The </a:t>
            </a:r>
            <a:r>
              <a:rPr lang="en-US" sz="2800" dirty="0" err="1" smtClean="0"/>
              <a:t>adddate</a:t>
            </a:r>
            <a:r>
              <a:rPr lang="en-US" sz="2800" dirty="0" smtClean="0"/>
              <a:t>() function is used to get the date in which some time/date intervals are added.</a:t>
            </a:r>
          </a:p>
          <a:p>
            <a:r>
              <a:rPr lang="en-US" sz="2800" dirty="0" smtClean="0"/>
              <a:t>Syntax:-</a:t>
            </a:r>
            <a:r>
              <a:rPr lang="en-US" sz="2800" b="1" dirty="0" smtClean="0"/>
              <a:t> select</a:t>
            </a:r>
            <a:r>
              <a:rPr lang="en-US" sz="2800" dirty="0" smtClean="0"/>
              <a:t> </a:t>
            </a:r>
            <a:r>
              <a:rPr lang="en-US" sz="2800" dirty="0" err="1" smtClean="0"/>
              <a:t>add</a:t>
            </a:r>
            <a:r>
              <a:rPr lang="en-US" sz="2800" b="1" dirty="0" err="1" smtClean="0"/>
              <a:t>date</a:t>
            </a:r>
            <a:r>
              <a:rPr lang="en-US" sz="2800" dirty="0" smtClean="0"/>
              <a:t>(</a:t>
            </a:r>
            <a:r>
              <a:rPr lang="en-US" sz="2800" dirty="0" err="1" smtClean="0"/>
              <a:t>date,interval</a:t>
            </a:r>
            <a:r>
              <a:rPr lang="en-US" sz="2800" dirty="0" smtClean="0"/>
              <a:t> value unit);  </a:t>
            </a:r>
          </a:p>
          <a:p>
            <a:r>
              <a:rPr lang="en-US" sz="2800" dirty="0" smtClean="0"/>
              <a:t>              OR </a:t>
            </a:r>
            <a:r>
              <a:rPr lang="en-US" sz="2800" b="1" dirty="0" smtClean="0"/>
              <a:t>select</a:t>
            </a:r>
            <a:r>
              <a:rPr lang="en-US" sz="2800" dirty="0" smtClean="0"/>
              <a:t> </a:t>
            </a:r>
            <a:r>
              <a:rPr lang="en-US" sz="2800" dirty="0" err="1" smtClean="0"/>
              <a:t>add</a:t>
            </a:r>
            <a:r>
              <a:rPr lang="en-US" sz="2800" b="1" dirty="0" err="1" smtClean="0"/>
              <a:t>date</a:t>
            </a:r>
            <a:r>
              <a:rPr lang="en-US" sz="2800" dirty="0" smtClean="0"/>
              <a:t>(</a:t>
            </a:r>
            <a:r>
              <a:rPr lang="en-US" sz="2800" dirty="0" err="1" smtClean="0"/>
              <a:t>date,days</a:t>
            </a:r>
            <a:r>
              <a:rPr lang="en-US" sz="2800" dirty="0" smtClean="0"/>
              <a:t>);</a:t>
            </a:r>
          </a:p>
          <a:p>
            <a:r>
              <a:rPr lang="en-US" sz="2800" dirty="0" smtClean="0"/>
              <a:t>Example:-</a:t>
            </a:r>
            <a:r>
              <a:rPr lang="en-US" sz="2800" b="1" dirty="0" smtClean="0"/>
              <a:t> Select</a:t>
            </a:r>
            <a:r>
              <a:rPr lang="en-US" sz="2800" dirty="0" smtClean="0"/>
              <a:t> </a:t>
            </a:r>
            <a:r>
              <a:rPr lang="en-US" sz="2800" dirty="0" err="1" smtClean="0"/>
              <a:t>add</a:t>
            </a:r>
            <a:r>
              <a:rPr lang="en-US" sz="2800" b="1" dirty="0" err="1" smtClean="0"/>
              <a:t>date</a:t>
            </a:r>
            <a:r>
              <a:rPr lang="en-US" sz="2800" dirty="0" smtClean="0"/>
              <a:t>('2018-09-24 ‘, interval 2 second);  </a:t>
            </a:r>
          </a:p>
          <a:p>
            <a:endParaRPr lang="en-US" sz="2800" dirty="0" smtClean="0"/>
          </a:p>
          <a:p>
            <a:pPr>
              <a:buNone/>
            </a:pPr>
            <a:r>
              <a:rPr lang="en-US" sz="2800" dirty="0" smtClean="0"/>
              <a:t/>
            </a:r>
            <a:br>
              <a:rPr lang="en-US" sz="2800" dirty="0" smtClean="0"/>
            </a:br>
            <a:r>
              <a:rPr lang="en-US" sz="2800" dirty="0" smtClean="0"/>
              <a:t/>
            </a:r>
            <a:br>
              <a:rPr lang="en-US" sz="2800" dirty="0" smtClean="0"/>
            </a:br>
            <a:endParaRPr lang="en-US" sz="2800" dirty="0" smtClean="0"/>
          </a:p>
          <a:p>
            <a:pPr>
              <a:buNone/>
            </a:pPr>
            <a:r>
              <a:rPr lang="en-US" sz="2800" dirty="0" smtClean="0"/>
              <a:t/>
            </a:r>
            <a:br>
              <a:rPr lang="en-US" sz="2800" dirty="0" smtClean="0"/>
            </a:br>
            <a:endParaRPr lang="en-US" sz="2800" dirty="0" smtClean="0"/>
          </a:p>
          <a:p>
            <a:endParaRPr lang="en-US" sz="2800" dirty="0" smtClean="0"/>
          </a:p>
          <a:p>
            <a:pPr>
              <a:buNone/>
            </a:pPr>
            <a:endParaRPr lang="en-US" sz="2800" dirty="0" smtClean="0"/>
          </a:p>
          <a:p>
            <a:pPr>
              <a:buNone/>
            </a:pPr>
            <a:endParaRPr lang="en-US" sz="2800" dirty="0" smtClean="0"/>
          </a:p>
        </p:txBody>
      </p:sp>
      <p:graphicFrame>
        <p:nvGraphicFramePr>
          <p:cNvPr id="4" name="Table 3"/>
          <p:cNvGraphicFramePr>
            <a:graphicFrameLocks noGrp="1"/>
          </p:cNvGraphicFramePr>
          <p:nvPr/>
        </p:nvGraphicFramePr>
        <p:xfrm>
          <a:off x="2362200" y="1981200"/>
          <a:ext cx="2971800" cy="741680"/>
        </p:xfrm>
        <a:graphic>
          <a:graphicData uri="http://schemas.openxmlformats.org/drawingml/2006/table">
            <a:tbl>
              <a:tblPr firstRow="1" bandRow="1">
                <a:tableStyleId>{5C22544A-7EE6-4342-B048-85BDC9FD1C3A}</a:tableStyleId>
              </a:tblPr>
              <a:tblGrid>
                <a:gridCol w="2971800"/>
              </a:tblGrid>
              <a:tr h="370840">
                <a:tc>
                  <a:txBody>
                    <a:bodyPr/>
                    <a:lstStyle/>
                    <a:p>
                      <a:pPr algn="ctr"/>
                      <a:r>
                        <a:rPr lang="en-US" dirty="0" smtClean="0"/>
                        <a:t>date</a:t>
                      </a:r>
                      <a:r>
                        <a:rPr lang="en-US" sz="1800" dirty="0" smtClean="0"/>
                        <a:t>('2018-09-24 10:51')</a:t>
                      </a:r>
                      <a:endParaRPr lang="en-US" dirty="0"/>
                    </a:p>
                  </a:txBody>
                  <a:tcPr/>
                </a:tc>
              </a:tr>
              <a:tr h="370840">
                <a:tc>
                  <a:txBody>
                    <a:bodyPr/>
                    <a:lstStyle/>
                    <a:p>
                      <a:pPr algn="ctr"/>
                      <a:r>
                        <a:rPr lang="en-US" sz="1800" dirty="0" smtClean="0"/>
                        <a:t>2018-09-24 </a:t>
                      </a:r>
                      <a:endParaRPr lang="en-US" dirty="0"/>
                    </a:p>
                  </a:txBody>
                  <a:tcPr/>
                </a:tc>
              </a:tr>
            </a:tbl>
          </a:graphicData>
        </a:graphic>
      </p:graphicFrame>
      <p:graphicFrame>
        <p:nvGraphicFramePr>
          <p:cNvPr id="5" name="Table 4"/>
          <p:cNvGraphicFramePr>
            <a:graphicFrameLocks noGrp="1"/>
          </p:cNvGraphicFramePr>
          <p:nvPr/>
        </p:nvGraphicFramePr>
        <p:xfrm>
          <a:off x="1981200" y="5105400"/>
          <a:ext cx="4800600" cy="741680"/>
        </p:xfrm>
        <a:graphic>
          <a:graphicData uri="http://schemas.openxmlformats.org/drawingml/2006/table">
            <a:tbl>
              <a:tblPr firstRow="1" bandRow="1">
                <a:tableStyleId>{5C22544A-7EE6-4342-B048-85BDC9FD1C3A}</a:tableStyleId>
              </a:tblPr>
              <a:tblGrid>
                <a:gridCol w="4800600"/>
              </a:tblGrid>
              <a:tr h="370840">
                <a:tc>
                  <a:txBody>
                    <a:bodyPr/>
                    <a:lstStyle/>
                    <a:p>
                      <a:pPr algn="ctr"/>
                      <a:r>
                        <a:rPr lang="en-US" sz="1800" dirty="0" err="1" smtClean="0"/>
                        <a:t>add</a:t>
                      </a:r>
                      <a:r>
                        <a:rPr lang="en-US" sz="1800" b="1" dirty="0" err="1" smtClean="0"/>
                        <a:t>date</a:t>
                      </a:r>
                      <a:r>
                        <a:rPr lang="en-US" sz="1800" dirty="0" smtClean="0"/>
                        <a:t>('2018-09-24 ‘, interval 2 second)</a:t>
                      </a:r>
                      <a:endParaRPr lang="en-US" dirty="0"/>
                    </a:p>
                  </a:txBody>
                  <a:tcPr/>
                </a:tc>
              </a:tr>
              <a:tr h="370840">
                <a:tc>
                  <a:txBody>
                    <a:bodyPr/>
                    <a:lstStyle/>
                    <a:p>
                      <a:pPr algn="ctr"/>
                      <a:r>
                        <a:rPr lang="en-US" sz="1800" dirty="0" smtClean="0"/>
                        <a:t>2018-09-24  00:00:02</a:t>
                      </a:r>
                      <a:endParaRPr lang="en-US" dirty="0"/>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fontScale="92500" lnSpcReduction="20000"/>
          </a:bodyPr>
          <a:lstStyle/>
          <a:p>
            <a:pPr>
              <a:buNone/>
            </a:pPr>
            <a:r>
              <a:rPr lang="en-US" sz="2800" u="sng" dirty="0" smtClean="0">
                <a:solidFill>
                  <a:srgbClr val="FFC000"/>
                </a:solidFill>
              </a:rPr>
              <a:t>Date and time functions:-</a:t>
            </a:r>
          </a:p>
          <a:p>
            <a:r>
              <a:rPr lang="en-US" sz="2400" dirty="0" smtClean="0"/>
              <a:t>The </a:t>
            </a:r>
            <a:r>
              <a:rPr lang="en-US" sz="2400" dirty="0" err="1" smtClean="0"/>
              <a:t>curdate</a:t>
            </a:r>
            <a:r>
              <a:rPr lang="en-US" sz="2400" dirty="0" smtClean="0"/>
              <a:t>() function:-</a:t>
            </a:r>
          </a:p>
          <a:p>
            <a:r>
              <a:rPr lang="en-US" sz="2400" dirty="0" smtClean="0"/>
              <a:t>It is used to get the current date.</a:t>
            </a:r>
            <a:r>
              <a:rPr lang="en-US" sz="2800" dirty="0" smtClean="0"/>
              <a:t> </a:t>
            </a:r>
          </a:p>
          <a:p>
            <a:r>
              <a:rPr lang="en-US" sz="2800" dirty="0" smtClean="0"/>
              <a:t>Syntax:-</a:t>
            </a:r>
            <a:r>
              <a:rPr lang="en-US" sz="2800" b="1" dirty="0" smtClean="0"/>
              <a:t> select</a:t>
            </a:r>
            <a:r>
              <a:rPr lang="en-US" sz="2800" dirty="0" smtClean="0"/>
              <a:t> </a:t>
            </a:r>
            <a:r>
              <a:rPr lang="en-US" sz="2800" dirty="0" err="1" smtClean="0"/>
              <a:t>cur</a:t>
            </a:r>
            <a:r>
              <a:rPr lang="en-US" sz="2800" b="1" dirty="0" err="1" smtClean="0"/>
              <a:t>date</a:t>
            </a:r>
            <a:r>
              <a:rPr lang="en-US" sz="2800" dirty="0" smtClean="0"/>
              <a:t>();  </a:t>
            </a:r>
          </a:p>
          <a:p>
            <a:r>
              <a:rPr lang="en-US" sz="2800" dirty="0" smtClean="0"/>
              <a:t>Example:-</a:t>
            </a:r>
            <a:r>
              <a:rPr lang="en-US" sz="2800" b="1" dirty="0" smtClean="0"/>
              <a:t> Select</a:t>
            </a:r>
            <a:r>
              <a:rPr lang="en-US" sz="2800" dirty="0" smtClean="0"/>
              <a:t> </a:t>
            </a:r>
            <a:r>
              <a:rPr lang="en-US" sz="2800" dirty="0" err="1" smtClean="0"/>
              <a:t>cur</a:t>
            </a:r>
            <a:r>
              <a:rPr lang="en-US" sz="2800" b="1" dirty="0" err="1" smtClean="0"/>
              <a:t>date</a:t>
            </a:r>
            <a:r>
              <a:rPr lang="en-US" sz="2800" dirty="0" smtClean="0"/>
              <a:t>();  </a:t>
            </a:r>
          </a:p>
          <a:p>
            <a:endParaRPr lang="en-US" sz="2800" dirty="0" smtClean="0"/>
          </a:p>
          <a:p>
            <a:endParaRPr lang="en-US" sz="2800" dirty="0" smtClean="0"/>
          </a:p>
          <a:p>
            <a:endParaRPr lang="en-US" sz="2800" dirty="0" smtClean="0"/>
          </a:p>
          <a:p>
            <a:endParaRPr lang="en-US" sz="2800" dirty="0" smtClean="0"/>
          </a:p>
          <a:p>
            <a:r>
              <a:rPr lang="en-US" sz="2800" dirty="0" smtClean="0"/>
              <a:t> </a:t>
            </a:r>
            <a:r>
              <a:rPr lang="en-US" sz="2000" dirty="0" smtClean="0"/>
              <a:t>DATE_FORMAT() Function</a:t>
            </a:r>
          </a:p>
          <a:p>
            <a:r>
              <a:rPr lang="en-US" sz="2000" dirty="0" smtClean="0"/>
              <a:t>It is used to get the date in specified format. </a:t>
            </a:r>
          </a:p>
          <a:p>
            <a:r>
              <a:rPr lang="en-US" sz="2800" dirty="0" smtClean="0"/>
              <a:t>Syntax:-</a:t>
            </a:r>
            <a:r>
              <a:rPr lang="en-US" sz="2800" b="1" dirty="0" smtClean="0"/>
              <a:t> </a:t>
            </a:r>
            <a:r>
              <a:rPr lang="en-US" sz="2400" b="1" dirty="0" smtClean="0"/>
              <a:t>select</a:t>
            </a:r>
            <a:r>
              <a:rPr lang="en-US" sz="2400" dirty="0" smtClean="0"/>
              <a:t> </a:t>
            </a:r>
            <a:r>
              <a:rPr lang="en-US" sz="2400" dirty="0" err="1" smtClean="0"/>
              <a:t>date_format</a:t>
            </a:r>
            <a:r>
              <a:rPr lang="en-US" sz="2400" dirty="0" smtClean="0"/>
              <a:t>(</a:t>
            </a:r>
            <a:r>
              <a:rPr lang="en-US" sz="2400" b="1" dirty="0" smtClean="0"/>
              <a:t>date</a:t>
            </a:r>
            <a:r>
              <a:rPr lang="en-US" sz="2400" dirty="0" smtClean="0"/>
              <a:t>, </a:t>
            </a:r>
            <a:r>
              <a:rPr lang="en-US" sz="2400" dirty="0" err="1" smtClean="0"/>
              <a:t>format_mask</a:t>
            </a:r>
            <a:r>
              <a:rPr lang="en-US" sz="2400" dirty="0" smtClean="0"/>
              <a:t>);  </a:t>
            </a:r>
          </a:p>
          <a:p>
            <a:r>
              <a:rPr lang="en-US" sz="2800" dirty="0" smtClean="0"/>
              <a:t>Example:-</a:t>
            </a:r>
            <a:r>
              <a:rPr lang="en-US" sz="2800" b="1" dirty="0" smtClean="0"/>
              <a:t>select</a:t>
            </a:r>
            <a:r>
              <a:rPr lang="en-US" sz="2800" dirty="0" smtClean="0"/>
              <a:t> </a:t>
            </a:r>
            <a:r>
              <a:rPr lang="en-US" sz="2800" dirty="0" err="1" smtClean="0"/>
              <a:t>date_format</a:t>
            </a:r>
            <a:r>
              <a:rPr lang="en-US" sz="2800" dirty="0" smtClean="0"/>
              <a:t>(</a:t>
            </a:r>
            <a:r>
              <a:rPr lang="en-US" sz="2800" b="1" dirty="0" smtClean="0"/>
              <a:t>‘2018-09-24’</a:t>
            </a:r>
            <a:r>
              <a:rPr lang="en-US" sz="2800" dirty="0" smtClean="0"/>
              <a:t>, ’%M %D %Y’);  </a:t>
            </a:r>
          </a:p>
          <a:p>
            <a:endParaRPr lang="en-US" sz="2800" dirty="0" smtClean="0"/>
          </a:p>
          <a:p>
            <a:pPr>
              <a:buNone/>
            </a:pPr>
            <a:r>
              <a:rPr lang="en-US" sz="2800" dirty="0" smtClean="0"/>
              <a:t/>
            </a:r>
            <a:br>
              <a:rPr lang="en-US" sz="2800" dirty="0" smtClean="0"/>
            </a:br>
            <a:r>
              <a:rPr lang="en-US" sz="2800" dirty="0" smtClean="0"/>
              <a:t/>
            </a:r>
            <a:br>
              <a:rPr lang="en-US" sz="2800" dirty="0" smtClean="0"/>
            </a:br>
            <a:endParaRPr lang="en-US" sz="2800" dirty="0" smtClean="0"/>
          </a:p>
          <a:p>
            <a:pPr>
              <a:buNone/>
            </a:pPr>
            <a:r>
              <a:rPr lang="en-US" sz="2800" dirty="0" smtClean="0"/>
              <a:t/>
            </a:r>
            <a:br>
              <a:rPr lang="en-US" sz="2800" dirty="0" smtClean="0"/>
            </a:br>
            <a:endParaRPr lang="en-US" sz="2800" dirty="0" smtClean="0"/>
          </a:p>
          <a:p>
            <a:endParaRPr lang="en-US" sz="2800" dirty="0" smtClean="0"/>
          </a:p>
          <a:p>
            <a:pPr>
              <a:buNone/>
            </a:pPr>
            <a:endParaRPr lang="en-US" sz="2800" dirty="0" smtClean="0"/>
          </a:p>
          <a:p>
            <a:pPr>
              <a:buNone/>
            </a:pPr>
            <a:endParaRPr lang="en-US" sz="2800" dirty="0" smtClean="0"/>
          </a:p>
        </p:txBody>
      </p:sp>
      <p:graphicFrame>
        <p:nvGraphicFramePr>
          <p:cNvPr id="4" name="Table 3"/>
          <p:cNvGraphicFramePr>
            <a:graphicFrameLocks noGrp="1"/>
          </p:cNvGraphicFramePr>
          <p:nvPr/>
        </p:nvGraphicFramePr>
        <p:xfrm>
          <a:off x="2362200" y="1981200"/>
          <a:ext cx="2971800" cy="741680"/>
        </p:xfrm>
        <a:graphic>
          <a:graphicData uri="http://schemas.openxmlformats.org/drawingml/2006/table">
            <a:tbl>
              <a:tblPr firstRow="1" bandRow="1">
                <a:tableStyleId>{5C22544A-7EE6-4342-B048-85BDC9FD1C3A}</a:tableStyleId>
              </a:tblPr>
              <a:tblGrid>
                <a:gridCol w="2971800"/>
              </a:tblGrid>
              <a:tr h="370840">
                <a:tc>
                  <a:txBody>
                    <a:bodyPr/>
                    <a:lstStyle/>
                    <a:p>
                      <a:pPr algn="ctr"/>
                      <a:r>
                        <a:rPr lang="en-US" dirty="0" err="1" smtClean="0"/>
                        <a:t>Curdate</a:t>
                      </a:r>
                      <a:r>
                        <a:rPr lang="en-US" sz="1800" dirty="0" smtClean="0"/>
                        <a:t>()</a:t>
                      </a:r>
                      <a:endParaRPr lang="en-US" dirty="0"/>
                    </a:p>
                  </a:txBody>
                  <a:tcPr/>
                </a:tc>
              </a:tr>
              <a:tr h="370840">
                <a:tc>
                  <a:txBody>
                    <a:bodyPr/>
                    <a:lstStyle/>
                    <a:p>
                      <a:pPr algn="ctr"/>
                      <a:r>
                        <a:rPr lang="en-US" sz="1800" dirty="0" smtClean="0"/>
                        <a:t>2020-09-03 </a:t>
                      </a:r>
                      <a:endParaRPr lang="en-US" dirty="0"/>
                    </a:p>
                  </a:txBody>
                  <a:tcPr/>
                </a:tc>
              </a:tr>
            </a:tbl>
          </a:graphicData>
        </a:graphic>
      </p:graphicFrame>
      <p:graphicFrame>
        <p:nvGraphicFramePr>
          <p:cNvPr id="5" name="Table 4"/>
          <p:cNvGraphicFramePr>
            <a:graphicFrameLocks noGrp="1"/>
          </p:cNvGraphicFramePr>
          <p:nvPr/>
        </p:nvGraphicFramePr>
        <p:xfrm>
          <a:off x="1981200" y="5105400"/>
          <a:ext cx="4800600" cy="1010920"/>
        </p:xfrm>
        <a:graphic>
          <a:graphicData uri="http://schemas.openxmlformats.org/drawingml/2006/table">
            <a:tbl>
              <a:tblPr firstRow="1" bandRow="1">
                <a:tableStyleId>{5C22544A-7EE6-4342-B048-85BDC9FD1C3A}</a:tableStyleId>
              </a:tblPr>
              <a:tblGrid>
                <a:gridCol w="4800600"/>
              </a:tblGrid>
              <a:tr h="370840">
                <a:tc>
                  <a:txBody>
                    <a:bodyPr/>
                    <a:lstStyle/>
                    <a:p>
                      <a:pPr algn="ctr"/>
                      <a:r>
                        <a:rPr lang="en-US" sz="1800" dirty="0" smtClean="0"/>
                        <a:t> </a:t>
                      </a:r>
                      <a:r>
                        <a:rPr lang="en-US" sz="1800" dirty="0" err="1" smtClean="0"/>
                        <a:t>date_format</a:t>
                      </a:r>
                      <a:r>
                        <a:rPr lang="en-US" sz="1800" dirty="0" smtClean="0"/>
                        <a:t>(</a:t>
                      </a:r>
                      <a:r>
                        <a:rPr lang="en-US" sz="1800" b="1" dirty="0" smtClean="0"/>
                        <a:t>‘2018-09-24’</a:t>
                      </a:r>
                      <a:r>
                        <a:rPr lang="en-US" sz="1800" dirty="0" smtClean="0"/>
                        <a:t>, ’%M %D %Y’);  </a:t>
                      </a:r>
                      <a:endParaRPr lang="en-US" dirty="0"/>
                    </a:p>
                  </a:txBody>
                  <a:tcPr/>
                </a:tc>
              </a:tr>
              <a:tr h="370840">
                <a:tc>
                  <a:txBody>
                    <a:bodyPr/>
                    <a:lstStyle/>
                    <a:p>
                      <a:pPr algn="ctr"/>
                      <a:r>
                        <a:rPr lang="en-US" dirty="0" smtClean="0"/>
                        <a:t>September 25th 2018</a:t>
                      </a:r>
                      <a:endParaRPr lang="en-US" dirty="0"/>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fontScale="92500" lnSpcReduction="20000"/>
          </a:bodyPr>
          <a:lstStyle/>
          <a:p>
            <a:pPr>
              <a:buNone/>
            </a:pPr>
            <a:r>
              <a:rPr lang="en-US" sz="2800" u="sng" dirty="0" smtClean="0">
                <a:solidFill>
                  <a:srgbClr val="FFC000"/>
                </a:solidFill>
              </a:rPr>
              <a:t>Date and time functions:-</a:t>
            </a:r>
          </a:p>
          <a:p>
            <a:r>
              <a:rPr lang="en-US" sz="2400" dirty="0" smtClean="0"/>
              <a:t>DAY() Function:-</a:t>
            </a:r>
          </a:p>
          <a:p>
            <a:r>
              <a:rPr lang="en-US" sz="2400" dirty="0" smtClean="0"/>
              <a:t>It is used to get the day from the given date.</a:t>
            </a:r>
          </a:p>
          <a:p>
            <a:r>
              <a:rPr lang="en-US" sz="2800" dirty="0" smtClean="0"/>
              <a:t>Syntax:-</a:t>
            </a:r>
            <a:r>
              <a:rPr lang="en-US" sz="2800" b="1" dirty="0" smtClean="0"/>
              <a:t> select</a:t>
            </a:r>
            <a:r>
              <a:rPr lang="en-US" sz="2800" dirty="0" smtClean="0"/>
              <a:t> day(‘</a:t>
            </a:r>
            <a:r>
              <a:rPr lang="en-US" sz="2800" dirty="0" err="1" smtClean="0"/>
              <a:t>date_value</a:t>
            </a:r>
            <a:r>
              <a:rPr lang="en-US" sz="2800" dirty="0" smtClean="0"/>
              <a:t>’);  </a:t>
            </a:r>
          </a:p>
          <a:p>
            <a:r>
              <a:rPr lang="en-US" sz="2800" dirty="0" smtClean="0"/>
              <a:t>Example:-</a:t>
            </a:r>
            <a:r>
              <a:rPr lang="en-US" sz="2800" b="1" dirty="0" smtClean="0"/>
              <a:t> Select</a:t>
            </a:r>
            <a:r>
              <a:rPr lang="en-US" sz="2800" dirty="0" smtClean="0"/>
              <a:t> day(‘2018-09-25’);  </a:t>
            </a:r>
          </a:p>
          <a:p>
            <a:endParaRPr lang="en-US" sz="2800" dirty="0" smtClean="0"/>
          </a:p>
          <a:p>
            <a:endParaRPr lang="en-US" sz="2800" dirty="0" smtClean="0"/>
          </a:p>
          <a:p>
            <a:endParaRPr lang="en-US" sz="2800" dirty="0" smtClean="0"/>
          </a:p>
          <a:p>
            <a:endParaRPr lang="en-US" sz="2800" dirty="0" smtClean="0"/>
          </a:p>
          <a:p>
            <a:r>
              <a:rPr lang="en-US" sz="2800" dirty="0" smtClean="0"/>
              <a:t> </a:t>
            </a:r>
            <a:r>
              <a:rPr lang="en-US" sz="2000" dirty="0" smtClean="0"/>
              <a:t>DAYNAME() Function</a:t>
            </a:r>
          </a:p>
          <a:p>
            <a:r>
              <a:rPr lang="en-US" sz="2000" dirty="0" err="1" smtClean="0"/>
              <a:t>IIt</a:t>
            </a:r>
            <a:r>
              <a:rPr lang="en-US" sz="2000" dirty="0" smtClean="0"/>
              <a:t> is used to get the day from the given date.</a:t>
            </a:r>
          </a:p>
          <a:p>
            <a:r>
              <a:rPr lang="en-US" sz="2800" dirty="0" smtClean="0"/>
              <a:t>Syntax:-</a:t>
            </a:r>
            <a:r>
              <a:rPr lang="en-US" sz="2800" b="1" dirty="0" smtClean="0"/>
              <a:t> </a:t>
            </a:r>
            <a:r>
              <a:rPr lang="en-US" sz="2400" b="1" dirty="0" smtClean="0"/>
              <a:t>select</a:t>
            </a:r>
            <a:r>
              <a:rPr lang="en-US" sz="2400" dirty="0" smtClean="0"/>
              <a:t> </a:t>
            </a:r>
            <a:r>
              <a:rPr lang="en-US" sz="2400" dirty="0" err="1" smtClean="0"/>
              <a:t>dayname</a:t>
            </a:r>
            <a:r>
              <a:rPr lang="en-US" sz="2400" dirty="0" smtClean="0"/>
              <a:t>(‘</a:t>
            </a:r>
            <a:r>
              <a:rPr lang="en-US" sz="2400" b="1" dirty="0" smtClean="0"/>
              <a:t>date’)</a:t>
            </a:r>
            <a:r>
              <a:rPr lang="en-US" sz="2400" dirty="0" smtClean="0"/>
              <a:t>;  </a:t>
            </a:r>
          </a:p>
          <a:p>
            <a:r>
              <a:rPr lang="en-US" sz="2800" dirty="0" smtClean="0"/>
              <a:t>Example:-</a:t>
            </a:r>
            <a:r>
              <a:rPr lang="en-US" sz="2800" b="1" dirty="0" smtClean="0"/>
              <a:t>select</a:t>
            </a:r>
            <a:r>
              <a:rPr lang="en-US" sz="2800" dirty="0" smtClean="0"/>
              <a:t> </a:t>
            </a:r>
            <a:r>
              <a:rPr lang="en-US" sz="2800" dirty="0" err="1" smtClean="0"/>
              <a:t>dayname</a:t>
            </a:r>
            <a:r>
              <a:rPr lang="en-US" sz="2800" dirty="0" smtClean="0"/>
              <a:t>(</a:t>
            </a:r>
            <a:r>
              <a:rPr lang="en-US" sz="2800" b="1" dirty="0" smtClean="0"/>
              <a:t>‘2018-09-24’</a:t>
            </a:r>
            <a:r>
              <a:rPr lang="en-US" sz="2800" dirty="0" smtClean="0"/>
              <a:t>);  </a:t>
            </a:r>
          </a:p>
          <a:p>
            <a:endParaRPr lang="en-US" sz="2800" dirty="0" smtClean="0"/>
          </a:p>
          <a:p>
            <a:pPr>
              <a:buNone/>
            </a:pPr>
            <a:r>
              <a:rPr lang="en-US" sz="2800" dirty="0" smtClean="0"/>
              <a:t/>
            </a:r>
            <a:br>
              <a:rPr lang="en-US" sz="2800" dirty="0" smtClean="0"/>
            </a:br>
            <a:r>
              <a:rPr lang="en-US" sz="2800" dirty="0" smtClean="0"/>
              <a:t/>
            </a:r>
            <a:br>
              <a:rPr lang="en-US" sz="2800" dirty="0" smtClean="0"/>
            </a:br>
            <a:endParaRPr lang="en-US" sz="2800" dirty="0" smtClean="0"/>
          </a:p>
          <a:p>
            <a:pPr>
              <a:buNone/>
            </a:pPr>
            <a:r>
              <a:rPr lang="en-US" sz="2800" dirty="0" smtClean="0"/>
              <a:t/>
            </a:r>
            <a:br>
              <a:rPr lang="en-US" sz="2800" dirty="0" smtClean="0"/>
            </a:br>
            <a:endParaRPr lang="en-US" sz="2800" dirty="0" smtClean="0"/>
          </a:p>
          <a:p>
            <a:endParaRPr lang="en-US" sz="2800" dirty="0" smtClean="0"/>
          </a:p>
          <a:p>
            <a:pPr>
              <a:buNone/>
            </a:pPr>
            <a:endParaRPr lang="en-US" sz="2800" dirty="0" smtClean="0"/>
          </a:p>
          <a:p>
            <a:pPr>
              <a:buNone/>
            </a:pPr>
            <a:endParaRPr lang="en-US" sz="2800" dirty="0" smtClean="0"/>
          </a:p>
        </p:txBody>
      </p:sp>
      <p:graphicFrame>
        <p:nvGraphicFramePr>
          <p:cNvPr id="4" name="Table 3"/>
          <p:cNvGraphicFramePr>
            <a:graphicFrameLocks noGrp="1"/>
          </p:cNvGraphicFramePr>
          <p:nvPr/>
        </p:nvGraphicFramePr>
        <p:xfrm>
          <a:off x="2362200" y="1981200"/>
          <a:ext cx="2971800" cy="741680"/>
        </p:xfrm>
        <a:graphic>
          <a:graphicData uri="http://schemas.openxmlformats.org/drawingml/2006/table">
            <a:tbl>
              <a:tblPr firstRow="1" bandRow="1">
                <a:tableStyleId>{5C22544A-7EE6-4342-B048-85BDC9FD1C3A}</a:tableStyleId>
              </a:tblPr>
              <a:tblGrid>
                <a:gridCol w="2971800"/>
              </a:tblGrid>
              <a:tr h="370840">
                <a:tc>
                  <a:txBody>
                    <a:bodyPr/>
                    <a:lstStyle/>
                    <a:p>
                      <a:pPr algn="ctr"/>
                      <a:r>
                        <a:rPr lang="en-US" dirty="0" smtClean="0"/>
                        <a:t>Day(‘2018-09-25’</a:t>
                      </a:r>
                      <a:endParaRPr lang="en-US" dirty="0"/>
                    </a:p>
                  </a:txBody>
                  <a:tcPr/>
                </a:tc>
              </a:tr>
              <a:tr h="370840">
                <a:tc>
                  <a:txBody>
                    <a:bodyPr/>
                    <a:lstStyle/>
                    <a:p>
                      <a:pPr algn="ctr"/>
                      <a:r>
                        <a:rPr lang="en-US" sz="1800" dirty="0" smtClean="0"/>
                        <a:t>25</a:t>
                      </a:r>
                      <a:endParaRPr lang="en-US" dirty="0"/>
                    </a:p>
                  </a:txBody>
                  <a:tcPr/>
                </a:tc>
              </a:tr>
            </a:tbl>
          </a:graphicData>
        </a:graphic>
      </p:graphicFrame>
      <p:graphicFrame>
        <p:nvGraphicFramePr>
          <p:cNvPr id="5" name="Table 4"/>
          <p:cNvGraphicFramePr>
            <a:graphicFrameLocks noGrp="1"/>
          </p:cNvGraphicFramePr>
          <p:nvPr/>
        </p:nvGraphicFramePr>
        <p:xfrm>
          <a:off x="1981200" y="5105400"/>
          <a:ext cx="4800600" cy="741680"/>
        </p:xfrm>
        <a:graphic>
          <a:graphicData uri="http://schemas.openxmlformats.org/drawingml/2006/table">
            <a:tbl>
              <a:tblPr firstRow="1" bandRow="1">
                <a:tableStyleId>{5C22544A-7EE6-4342-B048-85BDC9FD1C3A}</a:tableStyleId>
              </a:tblPr>
              <a:tblGrid>
                <a:gridCol w="4800600"/>
              </a:tblGrid>
              <a:tr h="370840">
                <a:tc>
                  <a:txBody>
                    <a:bodyPr/>
                    <a:lstStyle/>
                    <a:p>
                      <a:pPr algn="ctr"/>
                      <a:r>
                        <a:rPr lang="en-US" sz="1800" dirty="0" smtClean="0"/>
                        <a:t>  </a:t>
                      </a:r>
                      <a:r>
                        <a:rPr lang="en-US" sz="1800" dirty="0" err="1" smtClean="0"/>
                        <a:t>dayname</a:t>
                      </a:r>
                      <a:r>
                        <a:rPr lang="en-US" sz="1800" dirty="0" smtClean="0"/>
                        <a:t>(</a:t>
                      </a:r>
                      <a:r>
                        <a:rPr lang="en-US" sz="1800" b="1" dirty="0" smtClean="0"/>
                        <a:t>‘2018-09-24’</a:t>
                      </a:r>
                      <a:r>
                        <a:rPr lang="en-US" sz="1800" dirty="0" smtClean="0"/>
                        <a:t>) </a:t>
                      </a:r>
                      <a:endParaRPr lang="en-US" dirty="0"/>
                    </a:p>
                  </a:txBody>
                  <a:tcPr/>
                </a:tc>
              </a:tr>
              <a:tr h="370840">
                <a:tc>
                  <a:txBody>
                    <a:bodyPr/>
                    <a:lstStyle/>
                    <a:p>
                      <a:pPr algn="ctr"/>
                      <a:r>
                        <a:rPr lang="en-US" dirty="0" smtClean="0"/>
                        <a:t>Tuesday</a:t>
                      </a:r>
                      <a:endParaRPr lang="en-US" dirty="0"/>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fontScale="92500" lnSpcReduction="20000"/>
          </a:bodyPr>
          <a:lstStyle/>
          <a:p>
            <a:pPr>
              <a:buNone/>
            </a:pPr>
            <a:r>
              <a:rPr lang="en-US" sz="2800" u="sng" dirty="0" smtClean="0">
                <a:solidFill>
                  <a:srgbClr val="FFC000"/>
                </a:solidFill>
              </a:rPr>
              <a:t>Date and time functions:-</a:t>
            </a:r>
          </a:p>
          <a:p>
            <a:r>
              <a:rPr lang="en-US" sz="2400" dirty="0" smtClean="0"/>
              <a:t>month() Function:-</a:t>
            </a:r>
          </a:p>
          <a:p>
            <a:r>
              <a:rPr lang="en-US" sz="2400" dirty="0" smtClean="0"/>
              <a:t>It is used to get the month from the given date.</a:t>
            </a:r>
          </a:p>
          <a:p>
            <a:r>
              <a:rPr lang="en-US" sz="2800" dirty="0" smtClean="0"/>
              <a:t>Syntax:-</a:t>
            </a:r>
            <a:r>
              <a:rPr lang="en-US" sz="2800" b="1" dirty="0" smtClean="0"/>
              <a:t> select</a:t>
            </a:r>
            <a:r>
              <a:rPr lang="en-US" sz="2800" dirty="0" smtClean="0"/>
              <a:t> month(‘</a:t>
            </a:r>
            <a:r>
              <a:rPr lang="en-US" sz="2800" dirty="0" err="1" smtClean="0"/>
              <a:t>date_value</a:t>
            </a:r>
            <a:r>
              <a:rPr lang="en-US" sz="2800" dirty="0" smtClean="0"/>
              <a:t>’);  </a:t>
            </a:r>
          </a:p>
          <a:p>
            <a:r>
              <a:rPr lang="en-US" sz="2800" dirty="0" smtClean="0"/>
              <a:t>Example:-</a:t>
            </a:r>
            <a:r>
              <a:rPr lang="en-US" sz="2800" b="1" dirty="0" smtClean="0"/>
              <a:t> Select</a:t>
            </a:r>
            <a:r>
              <a:rPr lang="en-US" sz="2800" dirty="0" smtClean="0"/>
              <a:t> month(‘2018-09-25’);  </a:t>
            </a:r>
          </a:p>
          <a:p>
            <a:endParaRPr lang="en-US" sz="2800" dirty="0" smtClean="0"/>
          </a:p>
          <a:p>
            <a:endParaRPr lang="en-US" sz="2800" dirty="0" smtClean="0"/>
          </a:p>
          <a:p>
            <a:endParaRPr lang="en-US" sz="2800" dirty="0" smtClean="0"/>
          </a:p>
          <a:p>
            <a:endParaRPr lang="en-US" sz="2800" dirty="0" smtClean="0"/>
          </a:p>
          <a:p>
            <a:r>
              <a:rPr lang="en-US" sz="2800" dirty="0" smtClean="0"/>
              <a:t> </a:t>
            </a:r>
            <a:r>
              <a:rPr lang="en-US" sz="2000" dirty="0" smtClean="0"/>
              <a:t>MONTHNAME() Function</a:t>
            </a:r>
          </a:p>
          <a:p>
            <a:r>
              <a:rPr lang="en-US" sz="2000" dirty="0" err="1" smtClean="0"/>
              <a:t>IIt</a:t>
            </a:r>
            <a:r>
              <a:rPr lang="en-US" sz="2000" dirty="0" smtClean="0"/>
              <a:t> is used to get the month from the given date.</a:t>
            </a:r>
          </a:p>
          <a:p>
            <a:r>
              <a:rPr lang="en-US" sz="2800" dirty="0" smtClean="0"/>
              <a:t>Syntax:-</a:t>
            </a:r>
            <a:r>
              <a:rPr lang="en-US" sz="2800" b="1" dirty="0" smtClean="0"/>
              <a:t> </a:t>
            </a:r>
            <a:r>
              <a:rPr lang="en-US" sz="2400" b="1" dirty="0" smtClean="0"/>
              <a:t>select</a:t>
            </a:r>
            <a:r>
              <a:rPr lang="en-US" sz="2400" dirty="0" smtClean="0"/>
              <a:t> </a:t>
            </a:r>
            <a:r>
              <a:rPr lang="en-US" sz="2400" dirty="0" err="1" smtClean="0"/>
              <a:t>monthname</a:t>
            </a:r>
            <a:r>
              <a:rPr lang="en-US" sz="2400" dirty="0" smtClean="0"/>
              <a:t>(‘</a:t>
            </a:r>
            <a:r>
              <a:rPr lang="en-US" sz="2400" dirty="0" err="1" smtClean="0"/>
              <a:t>date_value</a:t>
            </a:r>
            <a:r>
              <a:rPr lang="en-US" sz="2400" dirty="0" smtClean="0"/>
              <a:t>’);  </a:t>
            </a:r>
          </a:p>
          <a:p>
            <a:r>
              <a:rPr lang="en-US" sz="2800" dirty="0" smtClean="0"/>
              <a:t>Example:-</a:t>
            </a:r>
            <a:r>
              <a:rPr lang="en-US" sz="2800" b="1" dirty="0" smtClean="0"/>
              <a:t>Select</a:t>
            </a:r>
            <a:r>
              <a:rPr lang="en-US" sz="2800" dirty="0" smtClean="0"/>
              <a:t> </a:t>
            </a:r>
            <a:r>
              <a:rPr lang="en-US" sz="2800" dirty="0" err="1" smtClean="0"/>
              <a:t>monthname</a:t>
            </a:r>
            <a:r>
              <a:rPr lang="en-US" sz="2800" dirty="0" smtClean="0"/>
              <a:t>(‘2018-09-25’);  </a:t>
            </a:r>
          </a:p>
          <a:p>
            <a:endParaRPr lang="en-US" sz="2800" dirty="0" smtClean="0"/>
          </a:p>
          <a:p>
            <a:pPr>
              <a:buNone/>
            </a:pPr>
            <a:r>
              <a:rPr lang="en-US" sz="2800" dirty="0" smtClean="0"/>
              <a:t/>
            </a:r>
            <a:br>
              <a:rPr lang="en-US" sz="2800" dirty="0" smtClean="0"/>
            </a:br>
            <a:r>
              <a:rPr lang="en-US" sz="2800" dirty="0" smtClean="0"/>
              <a:t/>
            </a:r>
            <a:br>
              <a:rPr lang="en-US" sz="2800" dirty="0" smtClean="0"/>
            </a:br>
            <a:endParaRPr lang="en-US" sz="2800" dirty="0" smtClean="0"/>
          </a:p>
          <a:p>
            <a:pPr>
              <a:buNone/>
            </a:pPr>
            <a:r>
              <a:rPr lang="en-US" sz="2800" dirty="0" smtClean="0"/>
              <a:t/>
            </a:r>
            <a:br>
              <a:rPr lang="en-US" sz="2800" dirty="0" smtClean="0"/>
            </a:br>
            <a:endParaRPr lang="en-US" sz="2800" dirty="0" smtClean="0"/>
          </a:p>
          <a:p>
            <a:endParaRPr lang="en-US" sz="2800" dirty="0" smtClean="0"/>
          </a:p>
          <a:p>
            <a:pPr>
              <a:buNone/>
            </a:pPr>
            <a:endParaRPr lang="en-US" sz="2800" dirty="0" smtClean="0"/>
          </a:p>
          <a:p>
            <a:pPr>
              <a:buNone/>
            </a:pPr>
            <a:endParaRPr lang="en-US" sz="2800" dirty="0" smtClean="0"/>
          </a:p>
        </p:txBody>
      </p:sp>
      <p:graphicFrame>
        <p:nvGraphicFramePr>
          <p:cNvPr id="4" name="Table 3"/>
          <p:cNvGraphicFramePr>
            <a:graphicFrameLocks noGrp="1"/>
          </p:cNvGraphicFramePr>
          <p:nvPr/>
        </p:nvGraphicFramePr>
        <p:xfrm>
          <a:off x="2362200" y="1981200"/>
          <a:ext cx="2971800" cy="741680"/>
        </p:xfrm>
        <a:graphic>
          <a:graphicData uri="http://schemas.openxmlformats.org/drawingml/2006/table">
            <a:tbl>
              <a:tblPr firstRow="1" bandRow="1">
                <a:tableStyleId>{5C22544A-7EE6-4342-B048-85BDC9FD1C3A}</a:tableStyleId>
              </a:tblPr>
              <a:tblGrid>
                <a:gridCol w="2971800"/>
              </a:tblGrid>
              <a:tr h="370840">
                <a:tc>
                  <a:txBody>
                    <a:bodyPr/>
                    <a:lstStyle/>
                    <a:p>
                      <a:pPr algn="ctr"/>
                      <a:r>
                        <a:rPr lang="en-US" dirty="0" smtClean="0"/>
                        <a:t>month(‘2018-09-25’)</a:t>
                      </a:r>
                      <a:endParaRPr lang="en-US" dirty="0"/>
                    </a:p>
                  </a:txBody>
                  <a:tcPr/>
                </a:tc>
              </a:tr>
              <a:tr h="370840">
                <a:tc>
                  <a:txBody>
                    <a:bodyPr/>
                    <a:lstStyle/>
                    <a:p>
                      <a:pPr algn="ctr"/>
                      <a:r>
                        <a:rPr lang="en-US" sz="1800" dirty="0" smtClean="0"/>
                        <a:t>09</a:t>
                      </a:r>
                      <a:endParaRPr lang="en-US" dirty="0"/>
                    </a:p>
                  </a:txBody>
                  <a:tcPr/>
                </a:tc>
              </a:tr>
            </a:tbl>
          </a:graphicData>
        </a:graphic>
      </p:graphicFrame>
      <p:graphicFrame>
        <p:nvGraphicFramePr>
          <p:cNvPr id="5" name="Table 4"/>
          <p:cNvGraphicFramePr>
            <a:graphicFrameLocks noGrp="1"/>
          </p:cNvGraphicFramePr>
          <p:nvPr/>
        </p:nvGraphicFramePr>
        <p:xfrm>
          <a:off x="1981200" y="5105400"/>
          <a:ext cx="4800600" cy="741680"/>
        </p:xfrm>
        <a:graphic>
          <a:graphicData uri="http://schemas.openxmlformats.org/drawingml/2006/table">
            <a:tbl>
              <a:tblPr firstRow="1" bandRow="1">
                <a:tableStyleId>{5C22544A-7EE6-4342-B048-85BDC9FD1C3A}</a:tableStyleId>
              </a:tblPr>
              <a:tblGrid>
                <a:gridCol w="4800600"/>
              </a:tblGrid>
              <a:tr h="370840">
                <a:tc>
                  <a:txBody>
                    <a:bodyPr/>
                    <a:lstStyle/>
                    <a:p>
                      <a:pPr algn="ctr"/>
                      <a:r>
                        <a:rPr lang="en-US" sz="1800" dirty="0" smtClean="0"/>
                        <a:t>  </a:t>
                      </a:r>
                      <a:r>
                        <a:rPr lang="en-US" sz="1800" dirty="0" err="1" smtClean="0"/>
                        <a:t>monthname</a:t>
                      </a:r>
                      <a:r>
                        <a:rPr lang="en-US" sz="1800" dirty="0" smtClean="0"/>
                        <a:t>(</a:t>
                      </a:r>
                      <a:r>
                        <a:rPr lang="en-US" sz="1800" b="1" dirty="0" smtClean="0"/>
                        <a:t>‘2018-09-24’</a:t>
                      </a:r>
                      <a:r>
                        <a:rPr lang="en-US" sz="1800" dirty="0" smtClean="0"/>
                        <a:t>) </a:t>
                      </a:r>
                      <a:endParaRPr lang="en-US" dirty="0"/>
                    </a:p>
                  </a:txBody>
                  <a:tcPr/>
                </a:tc>
              </a:tr>
              <a:tr h="370840">
                <a:tc>
                  <a:txBody>
                    <a:bodyPr/>
                    <a:lstStyle/>
                    <a:p>
                      <a:pPr algn="ctr"/>
                      <a:r>
                        <a:rPr lang="en-US" dirty="0" smtClean="0"/>
                        <a:t>September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fontScale="85000" lnSpcReduction="20000"/>
          </a:bodyPr>
          <a:lstStyle/>
          <a:p>
            <a:pPr>
              <a:buNone/>
            </a:pPr>
            <a:r>
              <a:rPr lang="en-US" sz="2800" u="sng" dirty="0" smtClean="0">
                <a:solidFill>
                  <a:srgbClr val="FFC000"/>
                </a:solidFill>
              </a:rPr>
              <a:t>Date and time functions:-</a:t>
            </a:r>
          </a:p>
          <a:p>
            <a:r>
              <a:rPr lang="en-US" sz="2800" dirty="0" smtClean="0"/>
              <a:t>TIME() Function:-</a:t>
            </a:r>
          </a:p>
          <a:p>
            <a:r>
              <a:rPr lang="en-US" sz="2400" dirty="0" smtClean="0"/>
              <a:t>It is used to get the time from given time/</a:t>
            </a:r>
            <a:r>
              <a:rPr lang="en-US" sz="2400" dirty="0" err="1" smtClean="0"/>
              <a:t>datetime</a:t>
            </a:r>
            <a:r>
              <a:rPr lang="en-US" sz="2400" dirty="0" smtClean="0"/>
              <a:t>.</a:t>
            </a:r>
          </a:p>
          <a:p>
            <a:r>
              <a:rPr lang="en-US" sz="2800" dirty="0" smtClean="0"/>
              <a:t>Syntax:-</a:t>
            </a:r>
            <a:r>
              <a:rPr lang="en-US" sz="2800" b="1" dirty="0" smtClean="0"/>
              <a:t> select</a:t>
            </a:r>
            <a:r>
              <a:rPr lang="en-US" sz="2800" dirty="0" smtClean="0"/>
              <a:t> </a:t>
            </a:r>
            <a:r>
              <a:rPr lang="en-US" sz="2800" b="1" dirty="0" smtClean="0"/>
              <a:t>time</a:t>
            </a:r>
            <a:r>
              <a:rPr lang="en-US" sz="2800" dirty="0" smtClean="0"/>
              <a:t>('expression');  </a:t>
            </a:r>
          </a:p>
          <a:p>
            <a:r>
              <a:rPr lang="en-US" sz="2800" dirty="0" smtClean="0"/>
              <a:t>Example:-</a:t>
            </a:r>
            <a:r>
              <a:rPr lang="en-US" sz="2800" b="1" dirty="0" smtClean="0"/>
              <a:t> Select</a:t>
            </a:r>
            <a:r>
              <a:rPr lang="en-US" sz="2800" dirty="0" smtClean="0"/>
              <a:t> </a:t>
            </a:r>
            <a:r>
              <a:rPr lang="en-US" sz="2800" b="1" dirty="0" smtClean="0"/>
              <a:t>time</a:t>
            </a:r>
            <a:r>
              <a:rPr lang="en-US" sz="2800" dirty="0" smtClean="0"/>
              <a:t>('2018-09-24 10:51:00');  </a:t>
            </a:r>
          </a:p>
          <a:p>
            <a:endParaRPr lang="en-US" sz="2800" dirty="0" smtClean="0"/>
          </a:p>
          <a:p>
            <a:endParaRPr lang="en-US" sz="2800" dirty="0" smtClean="0"/>
          </a:p>
          <a:p>
            <a:endParaRPr lang="en-US" sz="2800" dirty="0" smtClean="0"/>
          </a:p>
          <a:p>
            <a:endParaRPr lang="en-US" sz="2800" dirty="0" smtClean="0"/>
          </a:p>
          <a:p>
            <a:r>
              <a:rPr lang="en-US" sz="2800" dirty="0" smtClean="0"/>
              <a:t>  The </a:t>
            </a:r>
            <a:r>
              <a:rPr lang="en-US" sz="2800" dirty="0" err="1" smtClean="0"/>
              <a:t>addtime</a:t>
            </a:r>
            <a:r>
              <a:rPr lang="en-US" sz="2800" dirty="0" smtClean="0"/>
              <a:t>() function:-</a:t>
            </a:r>
          </a:p>
          <a:p>
            <a:r>
              <a:rPr lang="en-US" sz="2800" dirty="0" smtClean="0"/>
              <a:t>The </a:t>
            </a:r>
            <a:r>
              <a:rPr lang="en-US" sz="2800" dirty="0" err="1" smtClean="0"/>
              <a:t>adddata</a:t>
            </a:r>
            <a:r>
              <a:rPr lang="en-US" sz="2800" dirty="0" smtClean="0"/>
              <a:t>() function is used to get the </a:t>
            </a:r>
            <a:r>
              <a:rPr lang="en-US" sz="2400" dirty="0" smtClean="0"/>
              <a:t>time/</a:t>
            </a:r>
            <a:r>
              <a:rPr lang="en-US" sz="2400" dirty="0" err="1" smtClean="0"/>
              <a:t>datetime</a:t>
            </a:r>
            <a:r>
              <a:rPr lang="en-US" sz="2800" dirty="0" smtClean="0"/>
              <a:t> in which some time intervals are added.</a:t>
            </a:r>
          </a:p>
          <a:p>
            <a:r>
              <a:rPr lang="en-US" sz="2800" dirty="0" smtClean="0"/>
              <a:t>Syntax:-</a:t>
            </a:r>
            <a:r>
              <a:rPr lang="en-US" sz="2800" b="1" dirty="0" smtClean="0"/>
              <a:t> select</a:t>
            </a:r>
            <a:r>
              <a:rPr lang="en-US" sz="2800" dirty="0" smtClean="0"/>
              <a:t> </a:t>
            </a:r>
            <a:r>
              <a:rPr lang="en-US" sz="2800" dirty="0" err="1" smtClean="0"/>
              <a:t>add</a:t>
            </a:r>
            <a:r>
              <a:rPr lang="en-US" sz="2800" b="1" dirty="0" err="1" smtClean="0"/>
              <a:t>time</a:t>
            </a:r>
            <a:r>
              <a:rPr lang="en-US" sz="2800" dirty="0" smtClean="0"/>
              <a:t>(</a:t>
            </a:r>
            <a:r>
              <a:rPr lang="en-US" sz="2800" dirty="0" err="1" smtClean="0"/>
              <a:t>start_value,time</a:t>
            </a:r>
            <a:r>
              <a:rPr lang="en-US" sz="2800" dirty="0" smtClean="0"/>
              <a:t>);  </a:t>
            </a:r>
          </a:p>
          <a:p>
            <a:r>
              <a:rPr lang="en-US" sz="2800" dirty="0" smtClean="0"/>
              <a:t>Example:-</a:t>
            </a:r>
            <a:r>
              <a:rPr lang="en-US" sz="2800" b="1" dirty="0" smtClean="0"/>
              <a:t> Select</a:t>
            </a:r>
            <a:r>
              <a:rPr lang="en-US" sz="2800" dirty="0" smtClean="0"/>
              <a:t> </a:t>
            </a:r>
            <a:r>
              <a:rPr lang="en-US" sz="2800" dirty="0" err="1" smtClean="0"/>
              <a:t>add</a:t>
            </a:r>
            <a:r>
              <a:rPr lang="en-US" sz="2800" b="1" dirty="0" err="1" smtClean="0"/>
              <a:t>time</a:t>
            </a:r>
            <a:r>
              <a:rPr lang="en-US" sz="2800" dirty="0" smtClean="0"/>
              <a:t>('</a:t>
            </a:r>
            <a:r>
              <a:rPr lang="en-US" sz="2400" dirty="0" smtClean="0"/>
              <a:t>'2018-09-22', '11.0000023'</a:t>
            </a:r>
            <a:r>
              <a:rPr lang="en-US" sz="2800" dirty="0" smtClean="0"/>
              <a:t>);  </a:t>
            </a:r>
          </a:p>
          <a:p>
            <a:endParaRPr lang="en-US" sz="2800" dirty="0" smtClean="0"/>
          </a:p>
          <a:p>
            <a:pPr>
              <a:buNone/>
            </a:pPr>
            <a:r>
              <a:rPr lang="en-US" sz="2800" dirty="0" smtClean="0"/>
              <a:t/>
            </a:r>
            <a:br>
              <a:rPr lang="en-US" sz="2800" dirty="0" smtClean="0"/>
            </a:br>
            <a:r>
              <a:rPr lang="en-US" sz="2800" dirty="0" smtClean="0"/>
              <a:t/>
            </a:r>
            <a:br>
              <a:rPr lang="en-US" sz="2800" dirty="0" smtClean="0"/>
            </a:br>
            <a:endParaRPr lang="en-US" sz="2800" dirty="0" smtClean="0"/>
          </a:p>
          <a:p>
            <a:pPr>
              <a:buNone/>
            </a:pPr>
            <a:r>
              <a:rPr lang="en-US" sz="2800" dirty="0" smtClean="0"/>
              <a:t/>
            </a:r>
            <a:br>
              <a:rPr lang="en-US" sz="2800" dirty="0" smtClean="0"/>
            </a:br>
            <a:endParaRPr lang="en-US" sz="2800" dirty="0" smtClean="0"/>
          </a:p>
          <a:p>
            <a:endParaRPr lang="en-US" sz="2800" dirty="0" smtClean="0"/>
          </a:p>
          <a:p>
            <a:pPr>
              <a:buNone/>
            </a:pPr>
            <a:endParaRPr lang="en-US" sz="2800" dirty="0" smtClean="0"/>
          </a:p>
          <a:p>
            <a:pPr>
              <a:buNone/>
            </a:pPr>
            <a:endParaRPr lang="en-US" sz="2800" dirty="0" smtClean="0"/>
          </a:p>
        </p:txBody>
      </p:sp>
      <p:graphicFrame>
        <p:nvGraphicFramePr>
          <p:cNvPr id="4" name="Table 3"/>
          <p:cNvGraphicFramePr>
            <a:graphicFrameLocks noGrp="1"/>
          </p:cNvGraphicFramePr>
          <p:nvPr/>
        </p:nvGraphicFramePr>
        <p:xfrm>
          <a:off x="2362200" y="1981200"/>
          <a:ext cx="2971800" cy="741680"/>
        </p:xfrm>
        <a:graphic>
          <a:graphicData uri="http://schemas.openxmlformats.org/drawingml/2006/table">
            <a:tbl>
              <a:tblPr firstRow="1" bandRow="1">
                <a:tableStyleId>{5C22544A-7EE6-4342-B048-85BDC9FD1C3A}</a:tableStyleId>
              </a:tblPr>
              <a:tblGrid>
                <a:gridCol w="2971800"/>
              </a:tblGrid>
              <a:tr h="370840">
                <a:tc>
                  <a:txBody>
                    <a:bodyPr/>
                    <a:lstStyle/>
                    <a:p>
                      <a:pPr algn="ctr"/>
                      <a:r>
                        <a:rPr lang="en-US" sz="1800" dirty="0" smtClean="0"/>
                        <a:t>time('2018-09-24 10:51')</a:t>
                      </a:r>
                      <a:endParaRPr lang="en-US" dirty="0"/>
                    </a:p>
                  </a:txBody>
                  <a:tcPr/>
                </a:tc>
              </a:tr>
              <a:tr h="370840">
                <a:tc>
                  <a:txBody>
                    <a:bodyPr/>
                    <a:lstStyle/>
                    <a:p>
                      <a:pPr algn="ctr"/>
                      <a:r>
                        <a:rPr lang="en-US" sz="1800" dirty="0" smtClean="0"/>
                        <a:t>10:51:00 </a:t>
                      </a:r>
                      <a:endParaRPr lang="en-US" dirty="0"/>
                    </a:p>
                  </a:txBody>
                  <a:tcPr/>
                </a:tc>
              </a:tr>
            </a:tbl>
          </a:graphicData>
        </a:graphic>
      </p:graphicFrame>
      <p:graphicFrame>
        <p:nvGraphicFramePr>
          <p:cNvPr id="5" name="Table 4"/>
          <p:cNvGraphicFramePr>
            <a:graphicFrameLocks noGrp="1"/>
          </p:cNvGraphicFramePr>
          <p:nvPr/>
        </p:nvGraphicFramePr>
        <p:xfrm>
          <a:off x="1981200" y="5105400"/>
          <a:ext cx="4800600" cy="767080"/>
        </p:xfrm>
        <a:graphic>
          <a:graphicData uri="http://schemas.openxmlformats.org/drawingml/2006/table">
            <a:tbl>
              <a:tblPr firstRow="1" bandRow="1">
                <a:tableStyleId>{5C22544A-7EE6-4342-B048-85BDC9FD1C3A}</a:tableStyleId>
              </a:tblPr>
              <a:tblGrid>
                <a:gridCol w="4800600"/>
              </a:tblGrid>
              <a:tr h="370840">
                <a:tc>
                  <a:txBody>
                    <a:bodyPr/>
                    <a:lstStyle/>
                    <a:p>
                      <a:pPr algn="ctr"/>
                      <a:r>
                        <a:rPr lang="en-US" sz="2000" dirty="0" err="1" smtClean="0"/>
                        <a:t>add</a:t>
                      </a:r>
                      <a:r>
                        <a:rPr lang="en-US" sz="2000" b="1" dirty="0" err="1" smtClean="0"/>
                        <a:t>time</a:t>
                      </a:r>
                      <a:r>
                        <a:rPr lang="en-US" sz="2000" dirty="0" smtClean="0"/>
                        <a:t>('</a:t>
                      </a:r>
                      <a:r>
                        <a:rPr lang="en-US" sz="1800" dirty="0" smtClean="0"/>
                        <a:t>'2018-09-22', '11.0000023'</a:t>
                      </a:r>
                      <a:r>
                        <a:rPr lang="en-US" sz="2000" dirty="0" smtClean="0"/>
                        <a:t>)</a:t>
                      </a:r>
                      <a:endParaRPr lang="en-US" dirty="0"/>
                    </a:p>
                  </a:txBody>
                  <a:tcPr/>
                </a:tc>
              </a:tr>
              <a:tr h="370840">
                <a:tc>
                  <a:txBody>
                    <a:bodyPr/>
                    <a:lstStyle/>
                    <a:p>
                      <a:pPr algn="ctr"/>
                      <a:r>
                        <a:rPr lang="en-US" sz="1800" dirty="0" smtClean="0"/>
                        <a:t>00:20:29:000002</a:t>
                      </a:r>
                      <a:endParaRPr lang="en-US" dirty="0"/>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553200"/>
          </a:xfrm>
        </p:spPr>
        <p:txBody>
          <a:bodyPr>
            <a:normAutofit fontScale="92500" lnSpcReduction="20000"/>
          </a:bodyPr>
          <a:lstStyle/>
          <a:p>
            <a:pPr>
              <a:buNone/>
            </a:pPr>
            <a:r>
              <a:rPr lang="en-US" sz="2800" u="sng" dirty="0" smtClean="0">
                <a:solidFill>
                  <a:srgbClr val="FFC000"/>
                </a:solidFill>
              </a:rPr>
              <a:t>Date and time functions:-</a:t>
            </a:r>
          </a:p>
          <a:p>
            <a:r>
              <a:rPr lang="en-US" sz="2400" dirty="0" smtClean="0"/>
              <a:t>The </a:t>
            </a:r>
            <a:r>
              <a:rPr lang="en-US" sz="2400" dirty="0" err="1" smtClean="0"/>
              <a:t>curtime</a:t>
            </a:r>
            <a:r>
              <a:rPr lang="en-US" sz="2400" dirty="0" smtClean="0"/>
              <a:t>() function:-</a:t>
            </a:r>
          </a:p>
          <a:p>
            <a:r>
              <a:rPr lang="en-US" sz="2400" dirty="0" smtClean="0"/>
              <a:t>It is used to get the current time.</a:t>
            </a:r>
            <a:r>
              <a:rPr lang="en-US" sz="2800" dirty="0" smtClean="0"/>
              <a:t> </a:t>
            </a:r>
          </a:p>
          <a:p>
            <a:r>
              <a:rPr lang="en-US" sz="2800" dirty="0" smtClean="0"/>
              <a:t>Syntax:-</a:t>
            </a:r>
            <a:r>
              <a:rPr lang="en-US" sz="2800" b="1" dirty="0" smtClean="0"/>
              <a:t> select</a:t>
            </a:r>
            <a:r>
              <a:rPr lang="en-US" sz="2800" dirty="0" smtClean="0"/>
              <a:t> </a:t>
            </a:r>
            <a:r>
              <a:rPr lang="en-US" sz="2800" dirty="0" err="1" smtClean="0"/>
              <a:t>cur</a:t>
            </a:r>
            <a:r>
              <a:rPr lang="en-US" sz="2800" b="1" dirty="0" err="1" smtClean="0"/>
              <a:t>time</a:t>
            </a:r>
            <a:r>
              <a:rPr lang="en-US" sz="2800" dirty="0" smtClean="0"/>
              <a:t>();  </a:t>
            </a:r>
          </a:p>
          <a:p>
            <a:r>
              <a:rPr lang="en-US" sz="2800" dirty="0" smtClean="0"/>
              <a:t>Example:-</a:t>
            </a:r>
            <a:r>
              <a:rPr lang="en-US" sz="2800" b="1" dirty="0" smtClean="0"/>
              <a:t> Select</a:t>
            </a:r>
            <a:r>
              <a:rPr lang="en-US" sz="2800" dirty="0" smtClean="0"/>
              <a:t> </a:t>
            </a:r>
            <a:r>
              <a:rPr lang="en-US" sz="2800" dirty="0" err="1" smtClean="0"/>
              <a:t>cur</a:t>
            </a:r>
            <a:r>
              <a:rPr lang="en-US" sz="2800" b="1" dirty="0" err="1" smtClean="0"/>
              <a:t>time</a:t>
            </a:r>
            <a:r>
              <a:rPr lang="en-US" sz="2800" dirty="0" smtClean="0"/>
              <a:t>();  </a:t>
            </a:r>
          </a:p>
          <a:p>
            <a:endParaRPr lang="en-US" sz="2800" dirty="0" smtClean="0"/>
          </a:p>
          <a:p>
            <a:endParaRPr lang="en-US" sz="2800" dirty="0" smtClean="0"/>
          </a:p>
          <a:p>
            <a:endParaRPr lang="en-US" sz="2800" dirty="0" smtClean="0"/>
          </a:p>
          <a:p>
            <a:endParaRPr lang="en-US" sz="2800" dirty="0" smtClean="0"/>
          </a:p>
          <a:p>
            <a:r>
              <a:rPr lang="en-US" sz="2800" dirty="0" smtClean="0"/>
              <a:t> </a:t>
            </a:r>
            <a:r>
              <a:rPr lang="en-US" sz="2000" dirty="0" smtClean="0"/>
              <a:t>TIME_FORMAT() Function</a:t>
            </a:r>
          </a:p>
          <a:p>
            <a:r>
              <a:rPr lang="en-US" sz="2000" dirty="0" smtClean="0"/>
              <a:t>It is used to get the date in specified format. </a:t>
            </a:r>
          </a:p>
          <a:p>
            <a:r>
              <a:rPr lang="en-US" sz="2800" dirty="0" smtClean="0"/>
              <a:t>Syntax:-</a:t>
            </a:r>
            <a:r>
              <a:rPr lang="en-US" sz="2800" b="1" dirty="0" smtClean="0"/>
              <a:t>select</a:t>
            </a:r>
            <a:r>
              <a:rPr lang="en-US" sz="2800" dirty="0" smtClean="0"/>
              <a:t> </a:t>
            </a:r>
            <a:r>
              <a:rPr lang="en-US" sz="2800" dirty="0" err="1" smtClean="0"/>
              <a:t>time_format</a:t>
            </a:r>
            <a:r>
              <a:rPr lang="en-US" sz="2800" dirty="0" smtClean="0"/>
              <a:t>(</a:t>
            </a:r>
            <a:r>
              <a:rPr lang="en-US" sz="2800" b="1" dirty="0" smtClean="0"/>
              <a:t>time</a:t>
            </a:r>
            <a:r>
              <a:rPr lang="en-US" sz="2800" dirty="0" smtClean="0"/>
              <a:t>, </a:t>
            </a:r>
            <a:r>
              <a:rPr lang="en-US" sz="2800" dirty="0" err="1" smtClean="0"/>
              <a:t>format_mask</a:t>
            </a:r>
            <a:r>
              <a:rPr lang="en-US" sz="2800" dirty="0" smtClean="0"/>
              <a:t>);</a:t>
            </a:r>
          </a:p>
          <a:p>
            <a:r>
              <a:rPr lang="en-US" sz="2800" dirty="0" smtClean="0"/>
              <a:t>Example:-</a:t>
            </a:r>
            <a:r>
              <a:rPr lang="en-US" sz="2800" b="1" dirty="0" smtClean="0"/>
              <a:t>select</a:t>
            </a:r>
            <a:r>
              <a:rPr lang="en-US" sz="2800" dirty="0" smtClean="0"/>
              <a:t> </a:t>
            </a:r>
            <a:r>
              <a:rPr lang="en-US" sz="2800" dirty="0" err="1" smtClean="0"/>
              <a:t>time_format</a:t>
            </a:r>
            <a:r>
              <a:rPr lang="en-US" sz="2800" dirty="0" smtClean="0"/>
              <a:t>(</a:t>
            </a:r>
            <a:r>
              <a:rPr lang="en-US" sz="2800" b="1" dirty="0" smtClean="0"/>
              <a:t>’12:56:12’</a:t>
            </a:r>
            <a:r>
              <a:rPr lang="en-US" sz="2800" dirty="0" smtClean="0"/>
              <a:t>, ’%H %</a:t>
            </a:r>
            <a:r>
              <a:rPr lang="en-US" sz="2800" dirty="0" err="1" smtClean="0"/>
              <a:t>i</a:t>
            </a:r>
            <a:r>
              <a:rPr lang="en-US" sz="2800" dirty="0" smtClean="0"/>
              <a:t> %S’);  </a:t>
            </a:r>
          </a:p>
          <a:p>
            <a:endParaRPr lang="en-US" sz="2800" dirty="0" smtClean="0"/>
          </a:p>
          <a:p>
            <a:pPr>
              <a:buNone/>
            </a:pPr>
            <a:r>
              <a:rPr lang="en-US" sz="2800" dirty="0" smtClean="0"/>
              <a:t/>
            </a:r>
            <a:br>
              <a:rPr lang="en-US" sz="2800" dirty="0" smtClean="0"/>
            </a:br>
            <a:r>
              <a:rPr lang="en-US" sz="2800" dirty="0" smtClean="0"/>
              <a:t/>
            </a:r>
            <a:br>
              <a:rPr lang="en-US" sz="2800" dirty="0" smtClean="0"/>
            </a:br>
            <a:endParaRPr lang="en-US" sz="2800" dirty="0" smtClean="0"/>
          </a:p>
          <a:p>
            <a:pPr>
              <a:buNone/>
            </a:pPr>
            <a:r>
              <a:rPr lang="en-US" sz="2800" dirty="0" smtClean="0"/>
              <a:t/>
            </a:r>
            <a:br>
              <a:rPr lang="en-US" sz="2800" dirty="0" smtClean="0"/>
            </a:br>
            <a:endParaRPr lang="en-US" sz="2800" dirty="0" smtClean="0"/>
          </a:p>
          <a:p>
            <a:endParaRPr lang="en-US" sz="2800" dirty="0" smtClean="0"/>
          </a:p>
          <a:p>
            <a:pPr>
              <a:buNone/>
            </a:pPr>
            <a:endParaRPr lang="en-US" sz="2800" dirty="0" smtClean="0"/>
          </a:p>
          <a:p>
            <a:pPr>
              <a:buNone/>
            </a:pPr>
            <a:endParaRPr lang="en-US" sz="2800" dirty="0" smtClean="0"/>
          </a:p>
        </p:txBody>
      </p:sp>
      <p:graphicFrame>
        <p:nvGraphicFramePr>
          <p:cNvPr id="4" name="Table 3"/>
          <p:cNvGraphicFramePr>
            <a:graphicFrameLocks noGrp="1"/>
          </p:cNvGraphicFramePr>
          <p:nvPr/>
        </p:nvGraphicFramePr>
        <p:xfrm>
          <a:off x="2362200" y="1981200"/>
          <a:ext cx="2971800" cy="741680"/>
        </p:xfrm>
        <a:graphic>
          <a:graphicData uri="http://schemas.openxmlformats.org/drawingml/2006/table">
            <a:tbl>
              <a:tblPr firstRow="1" bandRow="1">
                <a:tableStyleId>{5C22544A-7EE6-4342-B048-85BDC9FD1C3A}</a:tableStyleId>
              </a:tblPr>
              <a:tblGrid>
                <a:gridCol w="2971800"/>
              </a:tblGrid>
              <a:tr h="370840">
                <a:tc>
                  <a:txBody>
                    <a:bodyPr/>
                    <a:lstStyle/>
                    <a:p>
                      <a:pPr algn="ctr"/>
                      <a:r>
                        <a:rPr lang="en-US" dirty="0" err="1" smtClean="0"/>
                        <a:t>Curtime</a:t>
                      </a:r>
                      <a:r>
                        <a:rPr lang="en-US" sz="1800" dirty="0" smtClean="0"/>
                        <a:t>()</a:t>
                      </a:r>
                      <a:endParaRPr lang="en-US" dirty="0"/>
                    </a:p>
                  </a:txBody>
                  <a:tcPr/>
                </a:tc>
              </a:tr>
              <a:tr h="370840">
                <a:tc>
                  <a:txBody>
                    <a:bodyPr/>
                    <a:lstStyle/>
                    <a:p>
                      <a:pPr algn="ctr"/>
                      <a:r>
                        <a:rPr lang="en-US" sz="1800" dirty="0" smtClean="0"/>
                        <a:t>10:20:09</a:t>
                      </a:r>
                      <a:endParaRPr lang="en-US" dirty="0"/>
                    </a:p>
                  </a:txBody>
                  <a:tcPr/>
                </a:tc>
              </a:tr>
            </a:tbl>
          </a:graphicData>
        </a:graphic>
      </p:graphicFrame>
      <p:graphicFrame>
        <p:nvGraphicFramePr>
          <p:cNvPr id="5" name="Table 4"/>
          <p:cNvGraphicFramePr>
            <a:graphicFrameLocks noGrp="1"/>
          </p:cNvGraphicFramePr>
          <p:nvPr/>
        </p:nvGraphicFramePr>
        <p:xfrm>
          <a:off x="1981200" y="5105400"/>
          <a:ext cx="4800600" cy="741680"/>
        </p:xfrm>
        <a:graphic>
          <a:graphicData uri="http://schemas.openxmlformats.org/drawingml/2006/table">
            <a:tbl>
              <a:tblPr firstRow="1" bandRow="1">
                <a:tableStyleId>{5C22544A-7EE6-4342-B048-85BDC9FD1C3A}</a:tableStyleId>
              </a:tblPr>
              <a:tblGrid>
                <a:gridCol w="4800600"/>
              </a:tblGrid>
              <a:tr h="370840">
                <a:tc>
                  <a:txBody>
                    <a:bodyPr/>
                    <a:lstStyle/>
                    <a:p>
                      <a:pPr algn="ctr"/>
                      <a:r>
                        <a:rPr lang="en-US" sz="1800" dirty="0" smtClean="0"/>
                        <a:t> </a:t>
                      </a:r>
                      <a:r>
                        <a:rPr lang="en-US" sz="1800" dirty="0" err="1" smtClean="0"/>
                        <a:t>time_format</a:t>
                      </a:r>
                      <a:r>
                        <a:rPr lang="en-US" sz="1800" dirty="0" smtClean="0"/>
                        <a:t>(</a:t>
                      </a:r>
                      <a:r>
                        <a:rPr lang="en-US" sz="1800" b="1" dirty="0" smtClean="0"/>
                        <a:t>’12:56:12’</a:t>
                      </a:r>
                      <a:r>
                        <a:rPr lang="en-US" sz="1800" dirty="0" smtClean="0"/>
                        <a:t>, ’%H %</a:t>
                      </a:r>
                      <a:r>
                        <a:rPr lang="en-US" sz="1800" dirty="0" err="1" smtClean="0"/>
                        <a:t>i</a:t>
                      </a:r>
                      <a:r>
                        <a:rPr lang="en-US" sz="1800" dirty="0" smtClean="0"/>
                        <a:t> %S’);   </a:t>
                      </a:r>
                      <a:endParaRPr lang="en-US" dirty="0"/>
                    </a:p>
                  </a:txBody>
                  <a:tcPr/>
                </a:tc>
              </a:tr>
              <a:tr h="370840">
                <a:tc>
                  <a:txBody>
                    <a:bodyPr/>
                    <a:lstStyle/>
                    <a:p>
                      <a:pPr algn="ctr"/>
                      <a:r>
                        <a:rPr lang="en-US" dirty="0" smtClean="0"/>
                        <a:t>12</a:t>
                      </a:r>
                      <a:r>
                        <a:rPr lang="en-US" baseline="0" dirty="0" smtClean="0"/>
                        <a:t>  56 12</a:t>
                      </a:r>
                      <a:endParaRPr lang="en-US" dirty="0"/>
                    </a:p>
                  </a:txBody>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rmAutofit/>
          </a:bodyPr>
          <a:lstStyle/>
          <a:p>
            <a:pPr>
              <a:buNone/>
            </a:pPr>
            <a:r>
              <a:rPr lang="en-US" sz="2800" u="sng" dirty="0" smtClean="0">
                <a:solidFill>
                  <a:srgbClr val="FFC000"/>
                </a:solidFill>
              </a:rPr>
              <a:t>Clauses in SQL:-</a:t>
            </a:r>
          </a:p>
          <a:p>
            <a:pPr>
              <a:buNone/>
            </a:pPr>
            <a:endParaRPr lang="en-US" sz="2800" u="sng" dirty="0" smtClean="0">
              <a:solidFill>
                <a:srgbClr val="FFC000"/>
              </a:solidFill>
            </a:endParaRPr>
          </a:p>
          <a:p>
            <a:pPr>
              <a:buNone/>
            </a:pPr>
            <a:r>
              <a:rPr lang="en-US" sz="2800" u="sng" dirty="0" smtClean="0">
                <a:solidFill>
                  <a:srgbClr val="FFC000"/>
                </a:solidFill>
              </a:rPr>
              <a:t>1]WHERE clause:-</a:t>
            </a:r>
          </a:p>
          <a:p>
            <a:pPr>
              <a:buNone/>
            </a:pPr>
            <a:r>
              <a:rPr lang="en-US" sz="2800" dirty="0" smtClean="0"/>
              <a:t>-It is used to extract only those records that fulfils a specified condition.</a:t>
            </a:r>
          </a:p>
          <a:p>
            <a:pPr>
              <a:buNone/>
            </a:pPr>
            <a:r>
              <a:rPr lang="en-US" sz="2800" dirty="0" smtClean="0"/>
              <a:t>-The where clause specifies the rows to be retrieved.</a:t>
            </a:r>
          </a:p>
          <a:p>
            <a:pPr>
              <a:buNone/>
            </a:pPr>
            <a:r>
              <a:rPr lang="en-US" sz="2800" dirty="0" smtClean="0"/>
              <a:t>-Since there is no where clause, all rows are retrieve by default.</a:t>
            </a:r>
          </a:p>
          <a:p>
            <a:pPr>
              <a:buNone/>
            </a:pPr>
            <a:endParaRPr lang="en-US" sz="2800" dirty="0" smtClean="0"/>
          </a:p>
          <a:p>
            <a:pPr>
              <a:buNone/>
            </a:pPr>
            <a:r>
              <a:rPr lang="en-US" sz="2800" u="sng" dirty="0" smtClean="0">
                <a:solidFill>
                  <a:srgbClr val="FFC000"/>
                </a:solidFill>
              </a:rPr>
              <a:t>-Syntax:-</a:t>
            </a:r>
            <a:r>
              <a:rPr lang="en-US" sz="2800" dirty="0" smtClean="0"/>
              <a:t>SELECT </a:t>
            </a:r>
            <a:r>
              <a:rPr lang="en-US" sz="2800" i="1" dirty="0" err="1" smtClean="0"/>
              <a:t>column_name</a:t>
            </a:r>
            <a:r>
              <a:rPr lang="en-US" sz="2800" i="1" dirty="0" smtClean="0"/>
              <a:t>(s)</a:t>
            </a:r>
            <a:r>
              <a:rPr lang="en-US" sz="2800" dirty="0" smtClean="0"/>
              <a:t/>
            </a:r>
            <a:br>
              <a:rPr lang="en-US" sz="2800" dirty="0" smtClean="0"/>
            </a:br>
            <a:r>
              <a:rPr lang="en-US" sz="2800" dirty="0" smtClean="0"/>
              <a:t>             FROM </a:t>
            </a:r>
            <a:r>
              <a:rPr lang="en-US" sz="2800" i="1" dirty="0" err="1" smtClean="0"/>
              <a:t>table_name</a:t>
            </a:r>
            <a:r>
              <a:rPr lang="en-US" sz="2800" dirty="0" smtClean="0"/>
              <a:t/>
            </a:r>
            <a:br>
              <a:rPr lang="en-US" sz="2800" dirty="0" smtClean="0"/>
            </a:br>
            <a:r>
              <a:rPr lang="en-US" sz="2800" dirty="0" smtClean="0"/>
              <a:t>              WHERE </a:t>
            </a:r>
            <a:r>
              <a:rPr lang="en-US" sz="2800" i="1" dirty="0" smtClean="0"/>
              <a:t>condition;</a:t>
            </a:r>
            <a:r>
              <a:rPr lang="en-US" sz="2800" dirty="0" smtClean="0"/>
              <a:t/>
            </a:r>
            <a:br>
              <a:rPr lang="en-US" sz="2800" dirty="0" smtClean="0"/>
            </a:br>
            <a:endParaRPr lang="en-US" sz="28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rmAutofit fontScale="92500" lnSpcReduction="20000"/>
          </a:bodyPr>
          <a:lstStyle/>
          <a:p>
            <a:pPr>
              <a:buNone/>
            </a:pPr>
            <a:r>
              <a:rPr lang="en-US" sz="2800" u="sng" dirty="0" smtClean="0">
                <a:solidFill>
                  <a:srgbClr val="FFC000"/>
                </a:solidFill>
              </a:rPr>
              <a:t>2]HAVING clause:-</a:t>
            </a:r>
          </a:p>
          <a:p>
            <a:pPr>
              <a:buNone/>
            </a:pPr>
            <a:r>
              <a:rPr lang="en-US" sz="2800" dirty="0" smtClean="0"/>
              <a:t>-It is similar to the WHERE clause.</a:t>
            </a:r>
          </a:p>
          <a:p>
            <a:pPr>
              <a:buNone/>
            </a:pPr>
            <a:r>
              <a:rPr lang="en-US" sz="2800" dirty="0" smtClean="0"/>
              <a:t>-The HAVING clause was added to SQL because the WHERE keyword could not be used with aggregate functions.</a:t>
            </a:r>
          </a:p>
          <a:p>
            <a:pPr>
              <a:buNone/>
            </a:pPr>
            <a:r>
              <a:rPr lang="en-US" sz="2800" dirty="0" smtClean="0"/>
              <a:t>-The difference between WHERE clause and HAVING clause is in the way the query is processed.</a:t>
            </a:r>
          </a:p>
          <a:p>
            <a:pPr>
              <a:buNone/>
            </a:pPr>
            <a:r>
              <a:rPr lang="en-US" sz="2800" dirty="0" smtClean="0"/>
              <a:t>-In the where clause, the search condition on the row is performing before rows are grouped.</a:t>
            </a:r>
          </a:p>
          <a:p>
            <a:pPr>
              <a:buNone/>
            </a:pPr>
            <a:r>
              <a:rPr lang="en-US" sz="2800" dirty="0" smtClean="0"/>
              <a:t>-In HAVING clause the groups are formed  first and the search condition is applied to the group.</a:t>
            </a:r>
          </a:p>
          <a:p>
            <a:pPr>
              <a:buNone/>
            </a:pPr>
            <a:r>
              <a:rPr lang="en-US" sz="2800" dirty="0" smtClean="0"/>
              <a:t>-The WHERE clause places condition on the selected columns , whereas the HAVING clause places conditions on group created by the GROUP BY clause.</a:t>
            </a:r>
          </a:p>
          <a:p>
            <a:pPr>
              <a:buNone/>
            </a:pPr>
            <a:r>
              <a:rPr lang="en-US" sz="2800" u="sng" dirty="0" smtClean="0">
                <a:solidFill>
                  <a:srgbClr val="FFC000"/>
                </a:solidFill>
              </a:rPr>
              <a:t>-Syntax:-</a:t>
            </a:r>
            <a:r>
              <a:rPr lang="en-US" sz="2800" dirty="0" smtClean="0"/>
              <a:t>SELECT </a:t>
            </a:r>
            <a:r>
              <a:rPr lang="en-US" sz="2800" i="1" dirty="0" err="1" smtClean="0"/>
              <a:t>column_name</a:t>
            </a:r>
            <a:r>
              <a:rPr lang="en-US" sz="2800" i="1" dirty="0" smtClean="0"/>
              <a:t>(s)</a:t>
            </a:r>
            <a:r>
              <a:rPr lang="en-US" sz="2800" dirty="0" smtClean="0"/>
              <a:t/>
            </a:r>
            <a:br>
              <a:rPr lang="en-US" sz="2800" dirty="0" smtClean="0"/>
            </a:br>
            <a:r>
              <a:rPr lang="en-US" sz="2800" dirty="0" smtClean="0"/>
              <a:t>             FROM </a:t>
            </a:r>
            <a:r>
              <a:rPr lang="en-US" sz="2800" i="1" dirty="0" err="1" smtClean="0"/>
              <a:t>table_name</a:t>
            </a:r>
            <a:r>
              <a:rPr lang="en-US" sz="2800" dirty="0" smtClean="0"/>
              <a:t/>
            </a:r>
            <a:br>
              <a:rPr lang="en-US" sz="2800" dirty="0" smtClean="0"/>
            </a:br>
            <a:r>
              <a:rPr lang="en-US" sz="2800" dirty="0" smtClean="0"/>
              <a:t>             WHERE </a:t>
            </a:r>
            <a:r>
              <a:rPr lang="en-US" sz="2800" i="1" dirty="0" smtClean="0"/>
              <a:t>condition</a:t>
            </a:r>
            <a:r>
              <a:rPr lang="en-US" sz="2800" dirty="0" smtClean="0"/>
              <a:t/>
            </a:r>
            <a:br>
              <a:rPr lang="en-US" sz="2800" dirty="0" smtClean="0"/>
            </a:br>
            <a:r>
              <a:rPr lang="en-US" sz="2800" dirty="0" smtClean="0"/>
              <a:t>             GROUP BY </a:t>
            </a:r>
            <a:r>
              <a:rPr lang="en-US" sz="2800" i="1" dirty="0" err="1" smtClean="0"/>
              <a:t>column_name</a:t>
            </a:r>
            <a:r>
              <a:rPr lang="en-US" sz="2800" i="1" dirty="0" smtClean="0"/>
              <a:t>(s)</a:t>
            </a:r>
            <a:br>
              <a:rPr lang="en-US" sz="2800" i="1" dirty="0" smtClean="0"/>
            </a:br>
            <a:r>
              <a:rPr lang="en-US" sz="2800" i="1" dirty="0" smtClean="0"/>
              <a:t>             </a:t>
            </a:r>
            <a:r>
              <a:rPr lang="en-US" sz="2800" dirty="0" smtClean="0"/>
              <a:t>HAVING </a:t>
            </a:r>
            <a:r>
              <a:rPr lang="en-US" sz="2800" i="1" dirty="0" smtClean="0"/>
              <a:t>condition</a:t>
            </a:r>
            <a:br>
              <a:rPr lang="en-US" sz="2800" i="1" dirty="0" smtClean="0"/>
            </a:br>
            <a:r>
              <a:rPr lang="en-US" sz="2800" i="1" dirty="0" smtClean="0"/>
              <a:t>             </a:t>
            </a:r>
            <a:r>
              <a:rPr lang="en-US" sz="2800" dirty="0" smtClean="0"/>
              <a:t>ORDER BY </a:t>
            </a:r>
            <a:r>
              <a:rPr lang="en-US" sz="2800" i="1" dirty="0" err="1" smtClean="0"/>
              <a:t>column_name</a:t>
            </a:r>
            <a:r>
              <a:rPr lang="en-US" sz="2800" i="1" dirty="0" smtClean="0"/>
              <a:t>(s);</a:t>
            </a: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533400"/>
            <a:ext cx="8915400" cy="5867400"/>
          </a:xfrm>
        </p:spPr>
        <p:txBody>
          <a:bodyPr>
            <a:normAutofit/>
          </a:bodyPr>
          <a:lstStyle/>
          <a:p>
            <a:pPr>
              <a:buNone/>
            </a:pPr>
            <a:r>
              <a:rPr lang="en-US" u="sng" dirty="0" smtClean="0">
                <a:solidFill>
                  <a:srgbClr val="FFC000"/>
                </a:solidFill>
              </a:rPr>
              <a:t>6]Rule5:-</a:t>
            </a:r>
            <a:r>
              <a:rPr lang="en-US" dirty="0" smtClean="0">
                <a:solidFill>
                  <a:srgbClr val="92D050"/>
                </a:solidFill>
              </a:rPr>
              <a:t>(Powerful and well structured language)</a:t>
            </a:r>
          </a:p>
          <a:p>
            <a:pPr marL="514350" indent="-514350">
              <a:buNone/>
            </a:pPr>
            <a:r>
              <a:rPr lang="en-US" dirty="0" smtClean="0"/>
              <a:t>-One well structure language must be there to provide all manners of access to the data stored in the database. Ex. SQL etc.</a:t>
            </a:r>
          </a:p>
          <a:p>
            <a:pPr marL="514350" indent="-514350">
              <a:buNone/>
            </a:pPr>
            <a:r>
              <a:rPr lang="en-US" dirty="0" smtClean="0"/>
              <a:t>-If the database allows access to the data without the use of this language then that is a violation.</a:t>
            </a:r>
          </a:p>
          <a:p>
            <a:pPr marL="514350" indent="-514350">
              <a:buNone/>
            </a:pPr>
            <a:r>
              <a:rPr lang="en-US" u="sng" dirty="0" smtClean="0">
                <a:solidFill>
                  <a:srgbClr val="FFC000"/>
                </a:solidFill>
              </a:rPr>
              <a:t>7]Rule6</a:t>
            </a:r>
            <a:r>
              <a:rPr lang="en-US" u="sng" dirty="0" smtClean="0">
                <a:solidFill>
                  <a:srgbClr val="FFC000"/>
                </a:solidFill>
                <a:sym typeface="Wingdings" pitchFamily="2" charset="2"/>
              </a:rPr>
              <a:t>:-</a:t>
            </a:r>
            <a:r>
              <a:rPr lang="en-US" dirty="0" smtClean="0">
                <a:solidFill>
                  <a:srgbClr val="92D050"/>
                </a:solidFill>
                <a:sym typeface="Wingdings" pitchFamily="2" charset="2"/>
              </a:rPr>
              <a:t>(View </a:t>
            </a:r>
            <a:r>
              <a:rPr lang="en-US" dirty="0" err="1" smtClean="0">
                <a:solidFill>
                  <a:srgbClr val="92D050"/>
                </a:solidFill>
                <a:sym typeface="Wingdings" pitchFamily="2" charset="2"/>
              </a:rPr>
              <a:t>updation</a:t>
            </a:r>
            <a:r>
              <a:rPr lang="en-US" dirty="0" smtClean="0">
                <a:solidFill>
                  <a:srgbClr val="92D050"/>
                </a:solidFill>
                <a:sym typeface="Wingdings" pitchFamily="2" charset="2"/>
              </a:rPr>
              <a:t>  rule)</a:t>
            </a:r>
            <a:r>
              <a:rPr lang="en-US" dirty="0" smtClean="0">
                <a:solidFill>
                  <a:srgbClr val="92D050"/>
                </a:solidFill>
              </a:rPr>
              <a:t> </a:t>
            </a:r>
          </a:p>
          <a:p>
            <a:pPr marL="514350" indent="-514350">
              <a:buNone/>
            </a:pPr>
            <a:r>
              <a:rPr lang="en-US" dirty="0" smtClean="0"/>
              <a:t>-All the view that are theoretically updatable</a:t>
            </a:r>
          </a:p>
          <a:p>
            <a:pPr marL="514350" indent="-514350">
              <a:buNone/>
            </a:pPr>
            <a:r>
              <a:rPr lang="en-US" dirty="0" smtClean="0"/>
              <a:t>should be updatable by the system.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rmAutofit/>
          </a:bodyPr>
          <a:lstStyle/>
          <a:p>
            <a:pPr>
              <a:buNone/>
            </a:pPr>
            <a:r>
              <a:rPr lang="en-US" sz="2800" dirty="0" smtClean="0"/>
              <a:t>Worker table</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Example:- SELECT * FROM Worker</a:t>
            </a:r>
          </a:p>
          <a:p>
            <a:pPr>
              <a:buNone/>
            </a:pPr>
            <a:r>
              <a:rPr lang="en-US" sz="2800" dirty="0" smtClean="0"/>
              <a:t>                    GROUP BY status , Gender</a:t>
            </a:r>
          </a:p>
          <a:p>
            <a:pPr>
              <a:buNone/>
            </a:pPr>
            <a:r>
              <a:rPr lang="en-US" sz="2800" dirty="0" smtClean="0"/>
              <a:t>                     HAVING Gender=‘F’;</a:t>
            </a:r>
            <a:br>
              <a:rPr lang="en-US" sz="2800" dirty="0" smtClean="0"/>
            </a:br>
            <a:endParaRPr lang="en-US" sz="2800" dirty="0" smtClean="0"/>
          </a:p>
        </p:txBody>
      </p:sp>
      <p:graphicFrame>
        <p:nvGraphicFramePr>
          <p:cNvPr id="4" name="Table 3"/>
          <p:cNvGraphicFramePr>
            <a:graphicFrameLocks noGrp="1"/>
          </p:cNvGraphicFramePr>
          <p:nvPr/>
        </p:nvGraphicFramePr>
        <p:xfrm>
          <a:off x="1524000" y="914400"/>
          <a:ext cx="6324600" cy="1854200"/>
        </p:xfrm>
        <a:graphic>
          <a:graphicData uri="http://schemas.openxmlformats.org/drawingml/2006/table">
            <a:tbl>
              <a:tblPr firstRow="1" bandRow="1">
                <a:tableStyleId>{5C22544A-7EE6-4342-B048-85BDC9FD1C3A}</a:tableStyleId>
              </a:tblPr>
              <a:tblGrid>
                <a:gridCol w="1524000"/>
                <a:gridCol w="1524000"/>
                <a:gridCol w="1524000"/>
                <a:gridCol w="1752600"/>
              </a:tblGrid>
              <a:tr h="370840">
                <a:tc>
                  <a:txBody>
                    <a:bodyPr/>
                    <a:lstStyle/>
                    <a:p>
                      <a:pPr algn="ctr"/>
                      <a:r>
                        <a:rPr lang="en-US" dirty="0" smtClean="0"/>
                        <a:t>F_NAME</a:t>
                      </a:r>
                      <a:endParaRPr lang="en-US" dirty="0"/>
                    </a:p>
                  </a:txBody>
                  <a:tcPr/>
                </a:tc>
                <a:tc>
                  <a:txBody>
                    <a:bodyPr/>
                    <a:lstStyle/>
                    <a:p>
                      <a:pPr algn="ctr"/>
                      <a:r>
                        <a:rPr lang="en-US" dirty="0" smtClean="0"/>
                        <a:t>STATUS</a:t>
                      </a:r>
                      <a:endParaRPr lang="en-US" dirty="0"/>
                    </a:p>
                  </a:txBody>
                  <a:tcPr/>
                </a:tc>
                <a:tc>
                  <a:txBody>
                    <a:bodyPr/>
                    <a:lstStyle/>
                    <a:p>
                      <a:pPr algn="ctr"/>
                      <a:r>
                        <a:rPr lang="en-US" dirty="0" smtClean="0"/>
                        <a:t>GENDER</a:t>
                      </a:r>
                      <a:endParaRPr lang="en-US" dirty="0"/>
                    </a:p>
                  </a:txBody>
                  <a:tcPr/>
                </a:tc>
                <a:tc>
                  <a:txBody>
                    <a:bodyPr/>
                    <a:lstStyle/>
                    <a:p>
                      <a:pPr algn="ctr"/>
                      <a:r>
                        <a:rPr lang="en-US" dirty="0" smtClean="0"/>
                        <a:t>BIRTHDATE</a:t>
                      </a:r>
                      <a:endParaRPr lang="en-US" dirty="0"/>
                    </a:p>
                  </a:txBody>
                  <a:tcPr/>
                </a:tc>
              </a:tr>
              <a:tr h="370840">
                <a:tc>
                  <a:txBody>
                    <a:bodyPr/>
                    <a:lstStyle/>
                    <a:p>
                      <a:pPr algn="ctr"/>
                      <a:r>
                        <a:rPr lang="en-US" dirty="0" err="1" smtClean="0"/>
                        <a:t>Ashwini</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11/01/70</a:t>
                      </a:r>
                      <a:endParaRPr lang="en-US" dirty="0"/>
                    </a:p>
                  </a:txBody>
                  <a:tcPr/>
                </a:tc>
              </a:tr>
              <a:tr h="370840">
                <a:tc>
                  <a:txBody>
                    <a:bodyPr/>
                    <a:lstStyle/>
                    <a:p>
                      <a:pPr algn="ctr"/>
                      <a:r>
                        <a:rPr lang="en-US" dirty="0" err="1" smtClean="0"/>
                        <a:t>Rahul</a:t>
                      </a:r>
                      <a:endParaRPr lang="en-US" dirty="0"/>
                    </a:p>
                  </a:txBody>
                  <a:tcPr/>
                </a:tc>
                <a:tc>
                  <a:txBody>
                    <a:bodyPr/>
                    <a:lstStyle/>
                    <a:p>
                      <a:pPr algn="ctr"/>
                      <a:r>
                        <a:rPr lang="en-US" dirty="0" smtClean="0"/>
                        <a:t>Summer</a:t>
                      </a:r>
                      <a:endParaRPr lang="en-US" dirty="0"/>
                    </a:p>
                  </a:txBody>
                  <a:tcPr/>
                </a:tc>
                <a:tc>
                  <a:txBody>
                    <a:bodyPr/>
                    <a:lstStyle/>
                    <a:p>
                      <a:pPr algn="ctr"/>
                      <a:r>
                        <a:rPr lang="en-US" dirty="0" smtClean="0"/>
                        <a:t>M</a:t>
                      </a:r>
                      <a:endParaRPr lang="en-US" dirty="0"/>
                    </a:p>
                  </a:txBody>
                  <a:tcPr/>
                </a:tc>
                <a:tc>
                  <a:txBody>
                    <a:bodyPr/>
                    <a:lstStyle/>
                    <a:p>
                      <a:pPr algn="ctr"/>
                      <a:r>
                        <a:rPr lang="en-US" dirty="0" smtClean="0"/>
                        <a:t>01/12/72</a:t>
                      </a:r>
                      <a:endParaRPr lang="en-US" dirty="0"/>
                    </a:p>
                  </a:txBody>
                  <a:tcPr/>
                </a:tc>
              </a:tr>
              <a:tr h="370840">
                <a:tc>
                  <a:txBody>
                    <a:bodyPr/>
                    <a:lstStyle/>
                    <a:p>
                      <a:pPr algn="ctr"/>
                      <a:r>
                        <a:rPr lang="en-US" dirty="0" smtClean="0"/>
                        <a:t>Ajay</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M</a:t>
                      </a:r>
                      <a:endParaRPr lang="en-US" dirty="0"/>
                    </a:p>
                  </a:txBody>
                  <a:tcPr/>
                </a:tc>
                <a:tc>
                  <a:txBody>
                    <a:bodyPr/>
                    <a:lstStyle/>
                    <a:p>
                      <a:pPr algn="ctr"/>
                      <a:r>
                        <a:rPr lang="en-US" dirty="0" smtClean="0"/>
                        <a:t>05/03/69</a:t>
                      </a:r>
                      <a:endParaRPr lang="en-US" dirty="0"/>
                    </a:p>
                  </a:txBody>
                  <a:tcPr/>
                </a:tc>
              </a:tr>
              <a:tr h="370840">
                <a:tc>
                  <a:txBody>
                    <a:bodyPr/>
                    <a:lstStyle/>
                    <a:p>
                      <a:pPr algn="ctr"/>
                      <a:r>
                        <a:rPr lang="en-US" dirty="0" err="1" smtClean="0"/>
                        <a:t>Smita</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23/09/67</a:t>
                      </a:r>
                      <a:endParaRPr lang="en-US" dirty="0"/>
                    </a:p>
                  </a:txBody>
                  <a:tcPr/>
                </a:tc>
              </a:tr>
            </a:tbl>
          </a:graphicData>
        </a:graphic>
      </p:graphicFrame>
      <p:graphicFrame>
        <p:nvGraphicFramePr>
          <p:cNvPr id="5" name="Table 4"/>
          <p:cNvGraphicFramePr>
            <a:graphicFrameLocks noGrp="1"/>
          </p:cNvGraphicFramePr>
          <p:nvPr/>
        </p:nvGraphicFramePr>
        <p:xfrm>
          <a:off x="1219200" y="4724400"/>
          <a:ext cx="6400800" cy="1112520"/>
        </p:xfrm>
        <a:graphic>
          <a:graphicData uri="http://schemas.openxmlformats.org/drawingml/2006/table">
            <a:tbl>
              <a:tblPr firstRow="1" bandRow="1">
                <a:tableStyleId>{5C22544A-7EE6-4342-B048-85BDC9FD1C3A}</a:tableStyleId>
              </a:tblPr>
              <a:tblGrid>
                <a:gridCol w="1600200"/>
                <a:gridCol w="1600200"/>
                <a:gridCol w="1600200"/>
                <a:gridCol w="1600200"/>
              </a:tblGrid>
              <a:tr h="370840">
                <a:tc>
                  <a:txBody>
                    <a:bodyPr/>
                    <a:lstStyle/>
                    <a:p>
                      <a:pPr algn="ctr"/>
                      <a:r>
                        <a:rPr lang="en-US" dirty="0" smtClean="0"/>
                        <a:t>F_NAME</a:t>
                      </a:r>
                      <a:endParaRPr lang="en-US" dirty="0"/>
                    </a:p>
                  </a:txBody>
                  <a:tcPr/>
                </a:tc>
                <a:tc>
                  <a:txBody>
                    <a:bodyPr/>
                    <a:lstStyle/>
                    <a:p>
                      <a:pPr algn="ctr"/>
                      <a:r>
                        <a:rPr lang="en-US" dirty="0" smtClean="0"/>
                        <a:t>STATUS</a:t>
                      </a:r>
                      <a:endParaRPr lang="en-US" dirty="0"/>
                    </a:p>
                  </a:txBody>
                  <a:tcPr/>
                </a:tc>
                <a:tc>
                  <a:txBody>
                    <a:bodyPr/>
                    <a:lstStyle/>
                    <a:p>
                      <a:pPr algn="ctr"/>
                      <a:r>
                        <a:rPr lang="en-US" dirty="0" smtClean="0"/>
                        <a:t>GENDER</a:t>
                      </a:r>
                      <a:endParaRPr lang="en-US" dirty="0"/>
                    </a:p>
                  </a:txBody>
                  <a:tcPr/>
                </a:tc>
                <a:tc>
                  <a:txBody>
                    <a:bodyPr/>
                    <a:lstStyle/>
                    <a:p>
                      <a:pPr algn="ctr"/>
                      <a:r>
                        <a:rPr lang="en-US" dirty="0" smtClean="0"/>
                        <a:t>BIRTHDATE</a:t>
                      </a:r>
                      <a:endParaRPr lang="en-US" dirty="0"/>
                    </a:p>
                  </a:txBody>
                  <a:tcPr/>
                </a:tc>
              </a:tr>
              <a:tr h="370840">
                <a:tc>
                  <a:txBody>
                    <a:bodyPr/>
                    <a:lstStyle/>
                    <a:p>
                      <a:pPr algn="ctr"/>
                      <a:r>
                        <a:rPr lang="en-US" dirty="0" err="1" smtClean="0"/>
                        <a:t>Ashwini</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11/01/70</a:t>
                      </a:r>
                      <a:endParaRPr lang="en-US" dirty="0"/>
                    </a:p>
                  </a:txBody>
                  <a:tcPr/>
                </a:tc>
              </a:tr>
              <a:tr h="370840">
                <a:tc>
                  <a:txBody>
                    <a:bodyPr/>
                    <a:lstStyle/>
                    <a:p>
                      <a:pPr algn="ctr"/>
                      <a:r>
                        <a:rPr lang="en-US" dirty="0" err="1" smtClean="0"/>
                        <a:t>Smita</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23/09/67</a:t>
                      </a:r>
                      <a:endParaRPr lang="en-US" dirty="0"/>
                    </a:p>
                  </a:txBody>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rmAutofit/>
          </a:bodyPr>
          <a:lstStyle/>
          <a:p>
            <a:pPr>
              <a:buNone/>
            </a:pPr>
            <a:r>
              <a:rPr lang="en-US" sz="2800" dirty="0" smtClean="0"/>
              <a:t>Example:- SELECT * FROM Worker</a:t>
            </a:r>
          </a:p>
          <a:p>
            <a:pPr>
              <a:buNone/>
            </a:pPr>
            <a:r>
              <a:rPr lang="en-US" sz="2800" dirty="0" smtClean="0"/>
              <a:t>                    WHERE </a:t>
            </a:r>
            <a:r>
              <a:rPr lang="en-US" sz="2800" dirty="0" err="1" smtClean="0"/>
              <a:t>Birthdate</a:t>
            </a:r>
            <a:r>
              <a:rPr lang="en-US" sz="2800" dirty="0" smtClean="0"/>
              <a:t> &lt; 11/01/70</a:t>
            </a:r>
          </a:p>
          <a:p>
            <a:pPr>
              <a:buNone/>
            </a:pPr>
            <a:r>
              <a:rPr lang="en-US" sz="2800" dirty="0" smtClean="0"/>
              <a:t>                    GROUP BY </a:t>
            </a:r>
            <a:r>
              <a:rPr lang="en-US" sz="2800" dirty="0" err="1" smtClean="0"/>
              <a:t>status,Gender</a:t>
            </a:r>
            <a:endParaRPr lang="en-US" sz="2800" dirty="0" smtClean="0"/>
          </a:p>
          <a:p>
            <a:pPr>
              <a:buNone/>
            </a:pPr>
            <a:r>
              <a:rPr lang="en-US" sz="2800" dirty="0" smtClean="0"/>
              <a:t>                     HAVING Gender=‘M’;</a:t>
            </a:r>
            <a:br>
              <a:rPr lang="en-US" sz="2800" dirty="0" smtClean="0"/>
            </a:br>
            <a:endParaRPr lang="en-US" sz="2800" dirty="0" smtClean="0"/>
          </a:p>
        </p:txBody>
      </p:sp>
      <p:graphicFrame>
        <p:nvGraphicFramePr>
          <p:cNvPr id="5" name="Table 4"/>
          <p:cNvGraphicFramePr>
            <a:graphicFrameLocks noGrp="1"/>
          </p:cNvGraphicFramePr>
          <p:nvPr/>
        </p:nvGraphicFramePr>
        <p:xfrm>
          <a:off x="838200" y="2286000"/>
          <a:ext cx="6400800" cy="741680"/>
        </p:xfrm>
        <a:graphic>
          <a:graphicData uri="http://schemas.openxmlformats.org/drawingml/2006/table">
            <a:tbl>
              <a:tblPr firstRow="1" bandRow="1">
                <a:tableStyleId>{5C22544A-7EE6-4342-B048-85BDC9FD1C3A}</a:tableStyleId>
              </a:tblPr>
              <a:tblGrid>
                <a:gridCol w="1600200"/>
                <a:gridCol w="1600200"/>
                <a:gridCol w="1600200"/>
                <a:gridCol w="1600200"/>
              </a:tblGrid>
              <a:tr h="370840">
                <a:tc>
                  <a:txBody>
                    <a:bodyPr/>
                    <a:lstStyle/>
                    <a:p>
                      <a:pPr algn="ctr"/>
                      <a:r>
                        <a:rPr lang="en-US" dirty="0" smtClean="0"/>
                        <a:t>F_NAME</a:t>
                      </a:r>
                      <a:endParaRPr lang="en-US" dirty="0"/>
                    </a:p>
                  </a:txBody>
                  <a:tcPr/>
                </a:tc>
                <a:tc>
                  <a:txBody>
                    <a:bodyPr/>
                    <a:lstStyle/>
                    <a:p>
                      <a:pPr algn="ctr"/>
                      <a:r>
                        <a:rPr lang="en-US" dirty="0" smtClean="0"/>
                        <a:t>STATUS</a:t>
                      </a:r>
                      <a:endParaRPr lang="en-US" dirty="0"/>
                    </a:p>
                  </a:txBody>
                  <a:tcPr/>
                </a:tc>
                <a:tc>
                  <a:txBody>
                    <a:bodyPr/>
                    <a:lstStyle/>
                    <a:p>
                      <a:pPr algn="ctr"/>
                      <a:r>
                        <a:rPr lang="en-US" dirty="0" smtClean="0"/>
                        <a:t>GENDER</a:t>
                      </a:r>
                      <a:endParaRPr lang="en-US" dirty="0"/>
                    </a:p>
                  </a:txBody>
                  <a:tcPr/>
                </a:tc>
                <a:tc>
                  <a:txBody>
                    <a:bodyPr/>
                    <a:lstStyle/>
                    <a:p>
                      <a:pPr algn="ctr"/>
                      <a:r>
                        <a:rPr lang="en-US" dirty="0" smtClean="0"/>
                        <a:t>BIRTHDATE</a:t>
                      </a:r>
                      <a:endParaRPr lang="en-US" dirty="0"/>
                    </a:p>
                  </a:txBody>
                  <a:tcPr/>
                </a:tc>
              </a:tr>
              <a:tr h="370840">
                <a:tc>
                  <a:txBody>
                    <a:bodyPr/>
                    <a:lstStyle/>
                    <a:p>
                      <a:pPr algn="ctr"/>
                      <a:r>
                        <a:rPr lang="en-US" dirty="0" smtClean="0"/>
                        <a:t>Ajay</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M</a:t>
                      </a:r>
                      <a:endParaRPr lang="en-US" dirty="0"/>
                    </a:p>
                  </a:txBody>
                  <a:tcPr/>
                </a:tc>
                <a:tc>
                  <a:txBody>
                    <a:bodyPr/>
                    <a:lstStyle/>
                    <a:p>
                      <a:pPr algn="ctr"/>
                      <a:r>
                        <a:rPr lang="en-US" dirty="0" smtClean="0"/>
                        <a:t>05/03/69</a:t>
                      </a:r>
                      <a:endParaRPr lang="en-US" dirty="0"/>
                    </a:p>
                  </a:txBody>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rmAutofit/>
          </a:bodyPr>
          <a:lstStyle/>
          <a:p>
            <a:pPr>
              <a:buNone/>
            </a:pPr>
            <a:r>
              <a:rPr lang="en-US" sz="2800" u="sng" dirty="0" smtClean="0">
                <a:solidFill>
                  <a:srgbClr val="FFC000"/>
                </a:solidFill>
              </a:rPr>
              <a:t>3]GROUP BY Clause:-</a:t>
            </a:r>
          </a:p>
          <a:p>
            <a:pPr>
              <a:buNone/>
            </a:pPr>
            <a:r>
              <a:rPr lang="en-US" sz="2800" dirty="0" smtClean="0"/>
              <a:t>-A GROUP BY clause arranges your data rows into a group according to the columns you specify.</a:t>
            </a:r>
          </a:p>
          <a:p>
            <a:pPr>
              <a:buNone/>
            </a:pPr>
            <a:r>
              <a:rPr lang="en-US" sz="2800" dirty="0" smtClean="0"/>
              <a:t>-The group by clause is used in collaboration with the select statement to arrange identical data into groups.</a:t>
            </a:r>
          </a:p>
          <a:p>
            <a:pPr>
              <a:buNone/>
            </a:pPr>
            <a:r>
              <a:rPr lang="en-US" sz="2800" dirty="0" smtClean="0"/>
              <a:t>-When GROUP BY clause is used, each item in the SELECT list must be single-valued per group.</a:t>
            </a:r>
          </a:p>
          <a:p>
            <a:pPr>
              <a:buNone/>
            </a:pPr>
            <a:r>
              <a:rPr lang="en-US" sz="2800" dirty="0" smtClean="0"/>
              <a:t>-When WHERE clause is used with GROUP BY the WHERE clause is applied first , then groups are formed from the remaining rows that satisfy the search condition.</a:t>
            </a:r>
          </a:p>
          <a:p>
            <a:pPr>
              <a:buNone/>
            </a:pPr>
            <a:r>
              <a:rPr lang="en-US" sz="2800" dirty="0" smtClean="0"/>
              <a:t>Syntax:-SELECT col1,col2,. . . . . .  FROM </a:t>
            </a:r>
            <a:r>
              <a:rPr lang="en-US" sz="2800" dirty="0" err="1" smtClean="0"/>
              <a:t>table_name</a:t>
            </a:r>
            <a:endParaRPr lang="en-US" sz="2800" dirty="0" smtClean="0"/>
          </a:p>
          <a:p>
            <a:pPr>
              <a:buNone/>
            </a:pPr>
            <a:r>
              <a:rPr lang="en-US" sz="2800" dirty="0" smtClean="0"/>
              <a:t>               WHERE condition</a:t>
            </a:r>
          </a:p>
          <a:p>
            <a:pPr>
              <a:buNone/>
            </a:pPr>
            <a:r>
              <a:rPr lang="en-US" sz="2800" dirty="0" smtClean="0"/>
              <a:t>               GROUP BY col1,col2,………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rmAutofit/>
          </a:bodyPr>
          <a:lstStyle/>
          <a:p>
            <a:pPr>
              <a:buNone/>
            </a:pPr>
            <a:r>
              <a:rPr lang="en-US" sz="2800" dirty="0" smtClean="0"/>
              <a:t>Example:- SELECT * FROM Worker</a:t>
            </a:r>
          </a:p>
          <a:p>
            <a:pPr>
              <a:buNone/>
            </a:pPr>
            <a:r>
              <a:rPr lang="en-US" sz="2800" dirty="0" smtClean="0"/>
              <a:t>                   GROUP BY status;</a:t>
            </a:r>
          </a:p>
          <a:p>
            <a:pPr>
              <a:buNone/>
            </a:pPr>
            <a:r>
              <a:rPr lang="en-US" sz="2800" dirty="0" smtClean="0"/>
              <a:t>   </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Example:- SELECT * FROM Worker</a:t>
            </a:r>
          </a:p>
          <a:p>
            <a:pPr>
              <a:buNone/>
            </a:pPr>
            <a:r>
              <a:rPr lang="en-US" sz="2800" dirty="0" smtClean="0"/>
              <a:t>                   GROUP BY </a:t>
            </a:r>
            <a:r>
              <a:rPr lang="en-US" sz="2800" dirty="0" err="1" smtClean="0"/>
              <a:t>status,Gender</a:t>
            </a:r>
            <a:r>
              <a:rPr lang="en-US" sz="2800" dirty="0" smtClean="0"/>
              <a:t>;</a:t>
            </a:r>
          </a:p>
          <a:p>
            <a:pPr>
              <a:buNone/>
            </a:pPr>
            <a:r>
              <a:rPr lang="en-US" sz="2800" dirty="0" smtClean="0"/>
              <a:t>                </a:t>
            </a:r>
          </a:p>
        </p:txBody>
      </p:sp>
      <p:graphicFrame>
        <p:nvGraphicFramePr>
          <p:cNvPr id="5" name="Table 4"/>
          <p:cNvGraphicFramePr>
            <a:graphicFrameLocks noGrp="1"/>
          </p:cNvGraphicFramePr>
          <p:nvPr/>
        </p:nvGraphicFramePr>
        <p:xfrm>
          <a:off x="1066800" y="1371600"/>
          <a:ext cx="6400800" cy="1854200"/>
        </p:xfrm>
        <a:graphic>
          <a:graphicData uri="http://schemas.openxmlformats.org/drawingml/2006/table">
            <a:tbl>
              <a:tblPr firstRow="1" bandRow="1">
                <a:tableStyleId>{5C22544A-7EE6-4342-B048-85BDC9FD1C3A}</a:tableStyleId>
              </a:tblPr>
              <a:tblGrid>
                <a:gridCol w="1600200"/>
                <a:gridCol w="1600200"/>
                <a:gridCol w="1600200"/>
                <a:gridCol w="1600200"/>
              </a:tblGrid>
              <a:tr h="370840">
                <a:tc>
                  <a:txBody>
                    <a:bodyPr/>
                    <a:lstStyle/>
                    <a:p>
                      <a:pPr algn="ctr"/>
                      <a:r>
                        <a:rPr lang="en-US" dirty="0" smtClean="0"/>
                        <a:t>F_NAME</a:t>
                      </a:r>
                      <a:endParaRPr lang="en-US" dirty="0"/>
                    </a:p>
                  </a:txBody>
                  <a:tcPr/>
                </a:tc>
                <a:tc>
                  <a:txBody>
                    <a:bodyPr/>
                    <a:lstStyle/>
                    <a:p>
                      <a:pPr algn="ctr"/>
                      <a:r>
                        <a:rPr lang="en-US" dirty="0" smtClean="0"/>
                        <a:t>STATUS</a:t>
                      </a:r>
                      <a:endParaRPr lang="en-US" dirty="0"/>
                    </a:p>
                  </a:txBody>
                  <a:tcPr/>
                </a:tc>
                <a:tc>
                  <a:txBody>
                    <a:bodyPr/>
                    <a:lstStyle/>
                    <a:p>
                      <a:pPr algn="ctr"/>
                      <a:r>
                        <a:rPr lang="en-US" dirty="0" smtClean="0"/>
                        <a:t>GENDER</a:t>
                      </a:r>
                      <a:endParaRPr lang="en-US" dirty="0"/>
                    </a:p>
                  </a:txBody>
                  <a:tcPr/>
                </a:tc>
                <a:tc>
                  <a:txBody>
                    <a:bodyPr/>
                    <a:lstStyle/>
                    <a:p>
                      <a:pPr algn="ctr"/>
                      <a:r>
                        <a:rPr lang="en-US" dirty="0" smtClean="0"/>
                        <a:t>BIRTHDATE</a:t>
                      </a:r>
                      <a:endParaRPr lang="en-US" dirty="0"/>
                    </a:p>
                  </a:txBody>
                  <a:tcPr/>
                </a:tc>
              </a:tr>
              <a:tr h="370840">
                <a:tc>
                  <a:txBody>
                    <a:bodyPr/>
                    <a:lstStyle/>
                    <a:p>
                      <a:pPr algn="ctr"/>
                      <a:r>
                        <a:rPr lang="en-US" dirty="0" err="1" smtClean="0"/>
                        <a:t>Ashwini</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11/01/70</a:t>
                      </a:r>
                      <a:endParaRPr lang="en-US" dirty="0"/>
                    </a:p>
                  </a:txBody>
                  <a:tcPr/>
                </a:tc>
              </a:tr>
              <a:tr h="370840">
                <a:tc>
                  <a:txBody>
                    <a:bodyPr/>
                    <a:lstStyle/>
                    <a:p>
                      <a:pPr algn="ctr"/>
                      <a:r>
                        <a:rPr lang="en-US" dirty="0" smtClean="0"/>
                        <a:t>Ajay</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M</a:t>
                      </a:r>
                      <a:endParaRPr lang="en-US" dirty="0"/>
                    </a:p>
                  </a:txBody>
                  <a:tcPr/>
                </a:tc>
                <a:tc>
                  <a:txBody>
                    <a:bodyPr/>
                    <a:lstStyle/>
                    <a:p>
                      <a:pPr algn="ctr"/>
                      <a:r>
                        <a:rPr lang="en-US" dirty="0" smtClean="0"/>
                        <a:t>05/03/69</a:t>
                      </a:r>
                      <a:endParaRPr lang="en-US" dirty="0"/>
                    </a:p>
                  </a:txBody>
                  <a:tcPr/>
                </a:tc>
              </a:tr>
              <a:tr h="370840">
                <a:tc>
                  <a:txBody>
                    <a:bodyPr/>
                    <a:lstStyle/>
                    <a:p>
                      <a:pPr algn="ctr"/>
                      <a:r>
                        <a:rPr lang="en-US" dirty="0" err="1" smtClean="0"/>
                        <a:t>Smita</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23/09/67</a:t>
                      </a:r>
                      <a:endParaRPr lang="en-US" dirty="0"/>
                    </a:p>
                  </a:txBody>
                  <a:tcPr/>
                </a:tc>
              </a:tr>
              <a:tr h="370840">
                <a:tc>
                  <a:txBody>
                    <a:bodyPr/>
                    <a:lstStyle/>
                    <a:p>
                      <a:pPr algn="ctr"/>
                      <a:r>
                        <a:rPr lang="en-US" dirty="0" err="1" smtClean="0"/>
                        <a:t>Rahul</a:t>
                      </a:r>
                      <a:endParaRPr lang="en-US" dirty="0"/>
                    </a:p>
                  </a:txBody>
                  <a:tcPr/>
                </a:tc>
                <a:tc>
                  <a:txBody>
                    <a:bodyPr/>
                    <a:lstStyle/>
                    <a:p>
                      <a:pPr algn="ctr"/>
                      <a:r>
                        <a:rPr lang="en-US" dirty="0" smtClean="0"/>
                        <a:t>Summer</a:t>
                      </a:r>
                      <a:endParaRPr lang="en-US" dirty="0"/>
                    </a:p>
                  </a:txBody>
                  <a:tcPr/>
                </a:tc>
                <a:tc>
                  <a:txBody>
                    <a:bodyPr/>
                    <a:lstStyle/>
                    <a:p>
                      <a:pPr algn="ctr"/>
                      <a:r>
                        <a:rPr lang="en-US" dirty="0" smtClean="0"/>
                        <a:t>M</a:t>
                      </a:r>
                      <a:endParaRPr lang="en-US" dirty="0"/>
                    </a:p>
                  </a:txBody>
                  <a:tcPr/>
                </a:tc>
                <a:tc>
                  <a:txBody>
                    <a:bodyPr/>
                    <a:lstStyle/>
                    <a:p>
                      <a:pPr algn="ctr"/>
                      <a:r>
                        <a:rPr lang="en-US" dirty="0" smtClean="0"/>
                        <a:t>01/12/72</a:t>
                      </a:r>
                      <a:endParaRPr lang="en-US" dirty="0"/>
                    </a:p>
                  </a:txBody>
                  <a:tcPr/>
                </a:tc>
              </a:tr>
            </a:tbl>
          </a:graphicData>
        </a:graphic>
      </p:graphicFrame>
      <p:graphicFrame>
        <p:nvGraphicFramePr>
          <p:cNvPr id="4" name="Table 3"/>
          <p:cNvGraphicFramePr>
            <a:graphicFrameLocks noGrp="1"/>
          </p:cNvGraphicFramePr>
          <p:nvPr/>
        </p:nvGraphicFramePr>
        <p:xfrm>
          <a:off x="914400" y="4495800"/>
          <a:ext cx="6553200" cy="1854200"/>
        </p:xfrm>
        <a:graphic>
          <a:graphicData uri="http://schemas.openxmlformats.org/drawingml/2006/table">
            <a:tbl>
              <a:tblPr firstRow="1" bandRow="1">
                <a:tableStyleId>{5C22544A-7EE6-4342-B048-85BDC9FD1C3A}</a:tableStyleId>
              </a:tblPr>
              <a:tblGrid>
                <a:gridCol w="1638300"/>
                <a:gridCol w="1638300"/>
                <a:gridCol w="1638300"/>
                <a:gridCol w="1638300"/>
              </a:tblGrid>
              <a:tr h="370840">
                <a:tc>
                  <a:txBody>
                    <a:bodyPr/>
                    <a:lstStyle/>
                    <a:p>
                      <a:pPr algn="ctr"/>
                      <a:r>
                        <a:rPr lang="en-US" dirty="0" smtClean="0"/>
                        <a:t>F_NAME</a:t>
                      </a:r>
                      <a:endParaRPr lang="en-US" dirty="0"/>
                    </a:p>
                  </a:txBody>
                  <a:tcPr/>
                </a:tc>
                <a:tc>
                  <a:txBody>
                    <a:bodyPr/>
                    <a:lstStyle/>
                    <a:p>
                      <a:pPr algn="ctr"/>
                      <a:r>
                        <a:rPr lang="en-US" dirty="0" smtClean="0"/>
                        <a:t>STATUS</a:t>
                      </a:r>
                      <a:endParaRPr lang="en-US" dirty="0"/>
                    </a:p>
                  </a:txBody>
                  <a:tcPr/>
                </a:tc>
                <a:tc>
                  <a:txBody>
                    <a:bodyPr/>
                    <a:lstStyle/>
                    <a:p>
                      <a:pPr algn="ctr"/>
                      <a:r>
                        <a:rPr lang="en-US" dirty="0" smtClean="0"/>
                        <a:t>GENDER</a:t>
                      </a:r>
                      <a:endParaRPr lang="en-US" dirty="0"/>
                    </a:p>
                  </a:txBody>
                  <a:tcPr/>
                </a:tc>
                <a:tc>
                  <a:txBody>
                    <a:bodyPr/>
                    <a:lstStyle/>
                    <a:p>
                      <a:pPr algn="ctr"/>
                      <a:r>
                        <a:rPr lang="en-US" dirty="0" smtClean="0"/>
                        <a:t>BIRTHDATE</a:t>
                      </a:r>
                      <a:endParaRPr lang="en-US" dirty="0"/>
                    </a:p>
                  </a:txBody>
                  <a:tcPr/>
                </a:tc>
              </a:tr>
              <a:tr h="370840">
                <a:tc>
                  <a:txBody>
                    <a:bodyPr/>
                    <a:lstStyle/>
                    <a:p>
                      <a:pPr algn="ctr"/>
                      <a:r>
                        <a:rPr lang="en-US" dirty="0" err="1" smtClean="0"/>
                        <a:t>Ashwini</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11/01/70</a:t>
                      </a:r>
                      <a:endParaRPr lang="en-US" dirty="0"/>
                    </a:p>
                  </a:txBody>
                  <a:tcPr/>
                </a:tc>
              </a:tr>
              <a:tr h="370840">
                <a:tc>
                  <a:txBody>
                    <a:bodyPr/>
                    <a:lstStyle/>
                    <a:p>
                      <a:pPr algn="ctr"/>
                      <a:r>
                        <a:rPr lang="en-US" dirty="0" err="1" smtClean="0"/>
                        <a:t>Smita</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23/09/67</a:t>
                      </a:r>
                      <a:endParaRPr lang="en-US" dirty="0"/>
                    </a:p>
                  </a:txBody>
                  <a:tcPr/>
                </a:tc>
              </a:tr>
              <a:tr h="370840">
                <a:tc>
                  <a:txBody>
                    <a:bodyPr/>
                    <a:lstStyle/>
                    <a:p>
                      <a:pPr algn="ctr"/>
                      <a:r>
                        <a:rPr lang="en-US" dirty="0" smtClean="0"/>
                        <a:t>Ajay</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M</a:t>
                      </a:r>
                      <a:endParaRPr lang="en-US" dirty="0"/>
                    </a:p>
                  </a:txBody>
                  <a:tcPr/>
                </a:tc>
                <a:tc>
                  <a:txBody>
                    <a:bodyPr/>
                    <a:lstStyle/>
                    <a:p>
                      <a:pPr algn="ctr"/>
                      <a:r>
                        <a:rPr lang="en-US" dirty="0" smtClean="0"/>
                        <a:t>05/03/69</a:t>
                      </a:r>
                      <a:endParaRPr lang="en-US" dirty="0"/>
                    </a:p>
                  </a:txBody>
                  <a:tcPr/>
                </a:tc>
              </a:tr>
              <a:tr h="370840">
                <a:tc>
                  <a:txBody>
                    <a:bodyPr/>
                    <a:lstStyle/>
                    <a:p>
                      <a:pPr algn="ctr"/>
                      <a:r>
                        <a:rPr lang="en-US" dirty="0" err="1" smtClean="0"/>
                        <a:t>Rahul</a:t>
                      </a:r>
                      <a:endParaRPr lang="en-US" dirty="0"/>
                    </a:p>
                  </a:txBody>
                  <a:tcPr/>
                </a:tc>
                <a:tc>
                  <a:txBody>
                    <a:bodyPr/>
                    <a:lstStyle/>
                    <a:p>
                      <a:pPr algn="ctr"/>
                      <a:r>
                        <a:rPr lang="en-US" dirty="0" smtClean="0"/>
                        <a:t>Summer</a:t>
                      </a:r>
                      <a:endParaRPr lang="en-US" dirty="0"/>
                    </a:p>
                  </a:txBody>
                  <a:tcPr/>
                </a:tc>
                <a:tc>
                  <a:txBody>
                    <a:bodyPr/>
                    <a:lstStyle/>
                    <a:p>
                      <a:pPr algn="ctr"/>
                      <a:r>
                        <a:rPr lang="en-US" dirty="0" smtClean="0"/>
                        <a:t>M</a:t>
                      </a:r>
                      <a:endParaRPr lang="en-US" dirty="0"/>
                    </a:p>
                  </a:txBody>
                  <a:tcPr/>
                </a:tc>
                <a:tc>
                  <a:txBody>
                    <a:bodyPr/>
                    <a:lstStyle/>
                    <a:p>
                      <a:pPr algn="ctr"/>
                      <a:r>
                        <a:rPr lang="en-US" dirty="0" smtClean="0"/>
                        <a:t>01/12/72</a:t>
                      </a:r>
                      <a:endParaRPr lang="en-US" dirty="0"/>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934200"/>
          </a:xfrm>
        </p:spPr>
        <p:txBody>
          <a:bodyPr>
            <a:normAutofit/>
          </a:bodyPr>
          <a:lstStyle/>
          <a:p>
            <a:pPr>
              <a:buNone/>
            </a:pPr>
            <a:r>
              <a:rPr lang="en-US" sz="2800" u="sng" dirty="0" smtClean="0">
                <a:solidFill>
                  <a:srgbClr val="FFC000"/>
                </a:solidFill>
              </a:rPr>
              <a:t>4]ORDER BY Clause:-</a:t>
            </a:r>
          </a:p>
          <a:p>
            <a:pPr>
              <a:buNone/>
            </a:pPr>
            <a:r>
              <a:rPr lang="en-US" sz="2800" dirty="0" smtClean="0"/>
              <a:t>-ORDER BY clause is similar to the GROUP BY clause.</a:t>
            </a:r>
          </a:p>
          <a:p>
            <a:pPr>
              <a:buNone/>
            </a:pPr>
            <a:r>
              <a:rPr lang="en-US" sz="2800" dirty="0" smtClean="0"/>
              <a:t>-The ORDER BY clause enables you to sort your data in either ascending or descending order. Ascending order </a:t>
            </a:r>
            <a:r>
              <a:rPr lang="en-US" sz="2800" dirty="0" err="1" smtClean="0"/>
              <a:t>bydefault</a:t>
            </a:r>
            <a:r>
              <a:rPr lang="en-US" sz="2800" dirty="0" smtClean="0"/>
              <a:t>.</a:t>
            </a:r>
          </a:p>
          <a:p>
            <a:pPr>
              <a:buNone/>
            </a:pPr>
            <a:r>
              <a:rPr lang="en-US" sz="2800" dirty="0" smtClean="0"/>
              <a:t>-The ORDER BY clause consists of a list of column identifiers that the result is to be sorted on , separated by columns</a:t>
            </a:r>
          </a:p>
          <a:p>
            <a:pPr>
              <a:buNone/>
            </a:pPr>
            <a:r>
              <a:rPr lang="en-US" sz="2800" dirty="0" smtClean="0"/>
              <a:t>-A column identifier may be either a column name or a column number.</a:t>
            </a:r>
          </a:p>
          <a:p>
            <a:pPr>
              <a:buNone/>
            </a:pPr>
            <a:r>
              <a:rPr lang="en-US" sz="2800" dirty="0" smtClean="0"/>
              <a:t>Syntax:-SELECT col1,col2,. . . . . .  FROM </a:t>
            </a:r>
            <a:r>
              <a:rPr lang="en-US" sz="2800" dirty="0" err="1" smtClean="0"/>
              <a:t>table_name</a:t>
            </a:r>
            <a:endParaRPr lang="en-US" sz="2800" dirty="0" smtClean="0"/>
          </a:p>
          <a:p>
            <a:pPr>
              <a:buNone/>
            </a:pPr>
            <a:r>
              <a:rPr lang="en-US" sz="2800" dirty="0" smtClean="0"/>
              <a:t>               [WHERE condition]</a:t>
            </a:r>
          </a:p>
          <a:p>
            <a:pPr>
              <a:buNone/>
            </a:pPr>
            <a:r>
              <a:rPr lang="en-US" sz="2800" dirty="0" smtClean="0"/>
              <a:t>               ORDER BY col1,col2,………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rmAutofit/>
          </a:bodyPr>
          <a:lstStyle/>
          <a:p>
            <a:pPr>
              <a:buNone/>
            </a:pPr>
            <a:r>
              <a:rPr lang="en-US" sz="2800" dirty="0" smtClean="0"/>
              <a:t>Example:- SELECT * FROM Worker</a:t>
            </a:r>
          </a:p>
          <a:p>
            <a:pPr>
              <a:buNone/>
            </a:pPr>
            <a:r>
              <a:rPr lang="en-US" sz="2800" dirty="0" smtClean="0"/>
              <a:t>                   ORDER BY F_NAME;</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   </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graphicFrame>
        <p:nvGraphicFramePr>
          <p:cNvPr id="5" name="Table 4"/>
          <p:cNvGraphicFramePr>
            <a:graphicFrameLocks noGrp="1"/>
          </p:cNvGraphicFramePr>
          <p:nvPr/>
        </p:nvGraphicFramePr>
        <p:xfrm>
          <a:off x="1066800" y="1371600"/>
          <a:ext cx="6400800" cy="1854200"/>
        </p:xfrm>
        <a:graphic>
          <a:graphicData uri="http://schemas.openxmlformats.org/drawingml/2006/table">
            <a:tbl>
              <a:tblPr firstRow="1" bandRow="1">
                <a:tableStyleId>{5C22544A-7EE6-4342-B048-85BDC9FD1C3A}</a:tableStyleId>
              </a:tblPr>
              <a:tblGrid>
                <a:gridCol w="1600200"/>
                <a:gridCol w="1600200"/>
                <a:gridCol w="1600200"/>
                <a:gridCol w="1600200"/>
              </a:tblGrid>
              <a:tr h="370840">
                <a:tc>
                  <a:txBody>
                    <a:bodyPr/>
                    <a:lstStyle/>
                    <a:p>
                      <a:pPr algn="ctr"/>
                      <a:r>
                        <a:rPr lang="en-US" dirty="0" smtClean="0"/>
                        <a:t>F_NAME</a:t>
                      </a:r>
                      <a:endParaRPr lang="en-US" dirty="0"/>
                    </a:p>
                  </a:txBody>
                  <a:tcPr/>
                </a:tc>
                <a:tc>
                  <a:txBody>
                    <a:bodyPr/>
                    <a:lstStyle/>
                    <a:p>
                      <a:pPr algn="ctr"/>
                      <a:r>
                        <a:rPr lang="en-US" dirty="0" smtClean="0"/>
                        <a:t>STATUS</a:t>
                      </a:r>
                      <a:endParaRPr lang="en-US" dirty="0"/>
                    </a:p>
                  </a:txBody>
                  <a:tcPr/>
                </a:tc>
                <a:tc>
                  <a:txBody>
                    <a:bodyPr/>
                    <a:lstStyle/>
                    <a:p>
                      <a:pPr algn="ctr"/>
                      <a:r>
                        <a:rPr lang="en-US" dirty="0" smtClean="0"/>
                        <a:t>GENDER</a:t>
                      </a:r>
                      <a:endParaRPr lang="en-US" dirty="0"/>
                    </a:p>
                  </a:txBody>
                  <a:tcPr/>
                </a:tc>
                <a:tc>
                  <a:txBody>
                    <a:bodyPr/>
                    <a:lstStyle/>
                    <a:p>
                      <a:pPr algn="ctr"/>
                      <a:r>
                        <a:rPr lang="en-US" dirty="0" smtClean="0"/>
                        <a:t>BIRTHDATE</a:t>
                      </a:r>
                      <a:endParaRPr lang="en-US" dirty="0"/>
                    </a:p>
                  </a:txBody>
                  <a:tcPr/>
                </a:tc>
              </a:tr>
              <a:tr h="370840">
                <a:tc>
                  <a:txBody>
                    <a:bodyPr/>
                    <a:lstStyle/>
                    <a:p>
                      <a:pPr algn="ctr"/>
                      <a:r>
                        <a:rPr lang="en-US" dirty="0" smtClean="0"/>
                        <a:t>Ajay</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M</a:t>
                      </a:r>
                      <a:endParaRPr lang="en-US" dirty="0"/>
                    </a:p>
                  </a:txBody>
                  <a:tcPr/>
                </a:tc>
                <a:tc>
                  <a:txBody>
                    <a:bodyPr/>
                    <a:lstStyle/>
                    <a:p>
                      <a:pPr algn="ctr"/>
                      <a:r>
                        <a:rPr lang="en-US" dirty="0" smtClean="0"/>
                        <a:t>05/03/69</a:t>
                      </a:r>
                      <a:endParaRPr lang="en-US" dirty="0"/>
                    </a:p>
                  </a:txBody>
                  <a:tcPr/>
                </a:tc>
              </a:tr>
              <a:tr h="370840">
                <a:tc>
                  <a:txBody>
                    <a:bodyPr/>
                    <a:lstStyle/>
                    <a:p>
                      <a:pPr algn="ctr"/>
                      <a:r>
                        <a:rPr lang="en-US" dirty="0" err="1" smtClean="0"/>
                        <a:t>Ashwini</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11/01/70</a:t>
                      </a:r>
                      <a:endParaRPr lang="en-US" dirty="0"/>
                    </a:p>
                  </a:txBody>
                  <a:tcPr/>
                </a:tc>
              </a:tr>
              <a:tr h="370840">
                <a:tc>
                  <a:txBody>
                    <a:bodyPr/>
                    <a:lstStyle/>
                    <a:p>
                      <a:pPr algn="ctr"/>
                      <a:r>
                        <a:rPr lang="en-US" dirty="0" err="1" smtClean="0"/>
                        <a:t>Rahul</a:t>
                      </a:r>
                      <a:endParaRPr lang="en-US" dirty="0"/>
                    </a:p>
                  </a:txBody>
                  <a:tcPr/>
                </a:tc>
                <a:tc>
                  <a:txBody>
                    <a:bodyPr/>
                    <a:lstStyle/>
                    <a:p>
                      <a:pPr algn="ctr"/>
                      <a:r>
                        <a:rPr lang="en-US" dirty="0" smtClean="0"/>
                        <a:t>Summer</a:t>
                      </a:r>
                      <a:endParaRPr lang="en-US" dirty="0"/>
                    </a:p>
                  </a:txBody>
                  <a:tcPr/>
                </a:tc>
                <a:tc>
                  <a:txBody>
                    <a:bodyPr/>
                    <a:lstStyle/>
                    <a:p>
                      <a:pPr algn="ctr"/>
                      <a:r>
                        <a:rPr lang="en-US" dirty="0" smtClean="0"/>
                        <a:t>M</a:t>
                      </a:r>
                      <a:endParaRPr lang="en-US" dirty="0"/>
                    </a:p>
                  </a:txBody>
                  <a:tcPr/>
                </a:tc>
                <a:tc>
                  <a:txBody>
                    <a:bodyPr/>
                    <a:lstStyle/>
                    <a:p>
                      <a:pPr algn="ctr"/>
                      <a:r>
                        <a:rPr lang="en-US" dirty="0" smtClean="0"/>
                        <a:t>01/12/72</a:t>
                      </a:r>
                      <a:endParaRPr lang="en-US" dirty="0"/>
                    </a:p>
                  </a:txBody>
                  <a:tcPr/>
                </a:tc>
              </a:tr>
              <a:tr h="370840">
                <a:tc>
                  <a:txBody>
                    <a:bodyPr/>
                    <a:lstStyle/>
                    <a:p>
                      <a:pPr algn="ctr"/>
                      <a:r>
                        <a:rPr lang="en-US" dirty="0" err="1" smtClean="0"/>
                        <a:t>Smita</a:t>
                      </a:r>
                      <a:endParaRPr lang="en-US" dirty="0"/>
                    </a:p>
                  </a:txBody>
                  <a:tcPr/>
                </a:tc>
                <a:tc>
                  <a:txBody>
                    <a:bodyPr/>
                    <a:lstStyle/>
                    <a:p>
                      <a:pPr algn="ctr"/>
                      <a:r>
                        <a:rPr lang="en-US" dirty="0" smtClean="0"/>
                        <a:t>Regular</a:t>
                      </a:r>
                      <a:endParaRPr lang="en-US" dirty="0"/>
                    </a:p>
                  </a:txBody>
                  <a:tcPr/>
                </a:tc>
                <a:tc>
                  <a:txBody>
                    <a:bodyPr/>
                    <a:lstStyle/>
                    <a:p>
                      <a:pPr algn="ctr"/>
                      <a:r>
                        <a:rPr lang="en-US" dirty="0" smtClean="0"/>
                        <a:t>F</a:t>
                      </a:r>
                      <a:endParaRPr lang="en-US" dirty="0"/>
                    </a:p>
                  </a:txBody>
                  <a:tcPr/>
                </a:tc>
                <a:tc>
                  <a:txBody>
                    <a:bodyPr/>
                    <a:lstStyle/>
                    <a:p>
                      <a:pPr algn="ctr"/>
                      <a:r>
                        <a:rPr lang="en-US" dirty="0" smtClean="0"/>
                        <a:t>23/09/67</a:t>
                      </a:r>
                      <a:endParaRPr lang="en-US" dirty="0"/>
                    </a:p>
                  </a:txBody>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705600"/>
          </a:xfrm>
        </p:spPr>
        <p:txBody>
          <a:bodyPr>
            <a:noAutofit/>
          </a:bodyPr>
          <a:lstStyle/>
          <a:p>
            <a:r>
              <a:rPr lang="en-US" sz="2600" u="sng" dirty="0" smtClean="0">
                <a:solidFill>
                  <a:srgbClr val="FFC000"/>
                </a:solidFill>
              </a:rPr>
              <a:t>Nested query in SQL:-</a:t>
            </a:r>
          </a:p>
          <a:p>
            <a:pPr>
              <a:buNone/>
            </a:pPr>
            <a:r>
              <a:rPr lang="en-US" sz="2600" dirty="0" smtClean="0"/>
              <a:t>-In nested queries, a query is written inside a query.</a:t>
            </a:r>
          </a:p>
          <a:p>
            <a:pPr>
              <a:buNone/>
            </a:pPr>
            <a:r>
              <a:rPr lang="en-US" sz="2600" dirty="0" smtClean="0"/>
              <a:t>-The result of inner query is used in execution of outer query.</a:t>
            </a:r>
          </a:p>
          <a:p>
            <a:pPr>
              <a:buNone/>
            </a:pPr>
            <a:r>
              <a:rPr lang="en-US" sz="2600" dirty="0" smtClean="0"/>
              <a:t>-The proper term for this nested SELECT statement is a </a:t>
            </a:r>
            <a:r>
              <a:rPr lang="en-US" sz="2600" dirty="0" err="1" smtClean="0"/>
              <a:t>subquery</a:t>
            </a:r>
            <a:r>
              <a:rPr lang="en-US" sz="2600" dirty="0" smtClean="0"/>
              <a:t>. </a:t>
            </a:r>
          </a:p>
          <a:p>
            <a:pPr>
              <a:buNone/>
            </a:pPr>
            <a:r>
              <a:rPr lang="en-US" sz="2600" dirty="0" smtClean="0"/>
              <a:t>-A nested SELECT is a query within a query, i.e. when you have a SELECT statement within the main SELECT.</a:t>
            </a:r>
          </a:p>
          <a:p>
            <a:pPr>
              <a:buNone/>
            </a:pPr>
            <a:r>
              <a:rPr lang="en-US" sz="2600" dirty="0" smtClean="0"/>
              <a:t>-SQL </a:t>
            </a:r>
            <a:r>
              <a:rPr lang="en-US" sz="2600" dirty="0" err="1" smtClean="0"/>
              <a:t>subqueries</a:t>
            </a:r>
            <a:r>
              <a:rPr lang="en-US" sz="2600" dirty="0" smtClean="0"/>
              <a:t> are a powerful tool. They allow us to perform tasks more efficiently by having only one query instead of several.</a:t>
            </a:r>
          </a:p>
          <a:p>
            <a:pPr>
              <a:buNone/>
            </a:pPr>
            <a:r>
              <a:rPr lang="en-US" sz="2600" dirty="0" smtClean="0"/>
              <a:t>-When using nested queries, keep these considerations in mind:</a:t>
            </a:r>
          </a:p>
          <a:p>
            <a:pPr>
              <a:buNone/>
            </a:pPr>
            <a:r>
              <a:rPr lang="en-US" sz="2600" dirty="0" smtClean="0"/>
              <a:t>-</a:t>
            </a:r>
            <a:r>
              <a:rPr lang="en-US" sz="2600" dirty="0" err="1" smtClean="0"/>
              <a:t>Subqueries</a:t>
            </a:r>
            <a:r>
              <a:rPr lang="en-US" sz="2600" dirty="0" smtClean="0"/>
              <a:t> can return single values or tables (with one or many rows and columns).</a:t>
            </a:r>
          </a:p>
          <a:p>
            <a:pPr>
              <a:buNone/>
            </a:pPr>
            <a:endParaRPr lang="en-US" sz="26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934200"/>
          </a:xfrm>
        </p:spPr>
        <p:txBody>
          <a:bodyPr>
            <a:normAutofit fontScale="92500" lnSpcReduction="20000"/>
          </a:bodyPr>
          <a:lstStyle/>
          <a:p>
            <a:pPr>
              <a:buNone/>
            </a:pPr>
            <a:r>
              <a:rPr lang="en-US" sz="2600" dirty="0" smtClean="0"/>
              <a:t>-You can include a </a:t>
            </a:r>
            <a:r>
              <a:rPr lang="en-US" sz="2600" dirty="0" err="1" smtClean="0"/>
              <a:t>subquery</a:t>
            </a:r>
            <a:r>
              <a:rPr lang="en-US" sz="2600" dirty="0" smtClean="0"/>
              <a:t>:</a:t>
            </a:r>
          </a:p>
          <a:p>
            <a:pPr lvl="1"/>
            <a:r>
              <a:rPr lang="en-US" dirty="0" smtClean="0"/>
              <a:t>In the </a:t>
            </a:r>
            <a:r>
              <a:rPr lang="en-US" b="1" dirty="0" smtClean="0"/>
              <a:t>WHERE</a:t>
            </a:r>
            <a:r>
              <a:rPr lang="en-US" dirty="0" smtClean="0"/>
              <a:t> clause, to filter data.</a:t>
            </a:r>
          </a:p>
          <a:p>
            <a:pPr lvl="1"/>
            <a:r>
              <a:rPr lang="en-US" dirty="0" smtClean="0"/>
              <a:t>In the </a:t>
            </a:r>
            <a:r>
              <a:rPr lang="en-US" b="1" dirty="0" smtClean="0"/>
              <a:t>FROM</a:t>
            </a:r>
            <a:r>
              <a:rPr lang="en-US" dirty="0" smtClean="0"/>
              <a:t> clause, to specify a new table.</a:t>
            </a:r>
          </a:p>
          <a:p>
            <a:pPr lvl="1"/>
            <a:r>
              <a:rPr lang="en-US" dirty="0" smtClean="0"/>
              <a:t>In the </a:t>
            </a:r>
            <a:r>
              <a:rPr lang="en-US" b="1" dirty="0" smtClean="0"/>
              <a:t>SELECT</a:t>
            </a:r>
            <a:r>
              <a:rPr lang="en-US" dirty="0" smtClean="0"/>
              <a:t> clause, to specify a certain column.</a:t>
            </a:r>
          </a:p>
          <a:p>
            <a:pPr lvl="1"/>
            <a:r>
              <a:rPr lang="en-US" dirty="0" smtClean="0"/>
              <a:t>In the </a:t>
            </a:r>
            <a:r>
              <a:rPr lang="en-US" b="1" dirty="0" smtClean="0"/>
              <a:t>HAVING</a:t>
            </a:r>
            <a:r>
              <a:rPr lang="en-US" dirty="0" smtClean="0"/>
              <a:t> clause, as a group selector.</a:t>
            </a:r>
          </a:p>
          <a:p>
            <a:pPr>
              <a:buNone/>
            </a:pPr>
            <a:r>
              <a:rPr lang="en-US" sz="2600" dirty="0" smtClean="0"/>
              <a:t>-</a:t>
            </a:r>
            <a:r>
              <a:rPr lang="en-US" sz="2600" dirty="0" err="1" smtClean="0"/>
              <a:t>Subqueries</a:t>
            </a:r>
            <a:r>
              <a:rPr lang="en-US" sz="2600" dirty="0" smtClean="0"/>
              <a:t> should always be enclosed in parentheses().</a:t>
            </a:r>
          </a:p>
          <a:p>
            <a:pPr>
              <a:buNone/>
            </a:pPr>
            <a:r>
              <a:rPr lang="en-US" sz="2600" dirty="0" smtClean="0"/>
              <a:t>-you can put a nested SELECT within the WHERE clause with comparison operators or the IN, NOT IN, ANY, or ALL operators.</a:t>
            </a:r>
          </a:p>
          <a:p>
            <a:r>
              <a:rPr lang="en-US" sz="2800" dirty="0" smtClean="0"/>
              <a:t>The IN operator checks if a certain value is in the table returned by the </a:t>
            </a:r>
            <a:r>
              <a:rPr lang="en-US" sz="2800" dirty="0" err="1" smtClean="0"/>
              <a:t>subquery</a:t>
            </a:r>
            <a:r>
              <a:rPr lang="en-US" sz="2800" dirty="0" smtClean="0"/>
              <a:t>.</a:t>
            </a:r>
          </a:p>
          <a:p>
            <a:r>
              <a:rPr lang="en-US" sz="2800" dirty="0" smtClean="0"/>
              <a:t>The NOT IN operator filters out the rows corresponding to the values not present in that table returned by a </a:t>
            </a:r>
            <a:r>
              <a:rPr lang="en-US" sz="2800" dirty="0" err="1" smtClean="0"/>
              <a:t>subquery</a:t>
            </a:r>
            <a:r>
              <a:rPr lang="en-US" sz="2800" dirty="0" smtClean="0"/>
              <a:t>.</a:t>
            </a:r>
          </a:p>
          <a:p>
            <a:r>
              <a:rPr lang="en-US" sz="2800" dirty="0" smtClean="0"/>
              <a:t>The ANY operator is used with comparison operators to evaluate if any of the values returned by the </a:t>
            </a:r>
            <a:r>
              <a:rPr lang="en-US" sz="2800" dirty="0" err="1" smtClean="0"/>
              <a:t>subquery</a:t>
            </a:r>
            <a:r>
              <a:rPr lang="en-US" sz="2800" dirty="0" smtClean="0"/>
              <a:t> satisfy the condition.</a:t>
            </a:r>
          </a:p>
          <a:p>
            <a:r>
              <a:rPr lang="en-US" sz="2800" dirty="0" smtClean="0"/>
              <a:t>The ALL operator is also used with comparison operators to evaluate if all values returned by the </a:t>
            </a:r>
            <a:r>
              <a:rPr lang="en-US" sz="2800" dirty="0" err="1" smtClean="0"/>
              <a:t>subquery</a:t>
            </a:r>
            <a:r>
              <a:rPr lang="en-US" sz="2800" dirty="0" smtClean="0"/>
              <a:t> satisfy the condition.</a:t>
            </a:r>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705600"/>
          </a:xfrm>
        </p:spPr>
        <p:txBody>
          <a:bodyPr>
            <a:noAutofit/>
          </a:bodyPr>
          <a:lstStyle/>
          <a:p>
            <a:pPr>
              <a:buNone/>
            </a:pPr>
            <a:r>
              <a:rPr lang="en-US" sz="2600" dirty="0" smtClean="0"/>
              <a:t>           </a:t>
            </a:r>
          </a:p>
          <a:p>
            <a:pPr>
              <a:buNone/>
            </a:pPr>
            <a:endParaRPr lang="en-US" sz="2600" dirty="0" smtClean="0"/>
          </a:p>
          <a:p>
            <a:pPr>
              <a:buNone/>
            </a:pPr>
            <a:r>
              <a:rPr lang="en-US" sz="2600" dirty="0" smtClean="0"/>
              <a:t>Student table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Classes table</a:t>
            </a:r>
          </a:p>
          <a:p>
            <a:pPr>
              <a:buNone/>
            </a:pPr>
            <a:endParaRPr lang="en-US" sz="2600" dirty="0" smtClean="0"/>
          </a:p>
        </p:txBody>
      </p:sp>
      <p:graphicFrame>
        <p:nvGraphicFramePr>
          <p:cNvPr id="4" name="Table 3"/>
          <p:cNvGraphicFramePr>
            <a:graphicFrameLocks noGrp="1"/>
          </p:cNvGraphicFramePr>
          <p:nvPr/>
        </p:nvGraphicFramePr>
        <p:xfrm>
          <a:off x="2514600" y="838200"/>
          <a:ext cx="4572000" cy="2788920"/>
        </p:xfrm>
        <a:graphic>
          <a:graphicData uri="http://schemas.openxmlformats.org/drawingml/2006/table">
            <a:tbl>
              <a:tblPr firstRow="1" bandRow="1">
                <a:tableStyleId>{5C22544A-7EE6-4342-B048-85BDC9FD1C3A}</a:tableStyleId>
              </a:tblPr>
              <a:tblGrid>
                <a:gridCol w="609600"/>
                <a:gridCol w="1752600"/>
                <a:gridCol w="1295400"/>
                <a:gridCol w="914400"/>
              </a:tblGrid>
              <a:tr h="381000">
                <a:tc>
                  <a:txBody>
                    <a:bodyPr/>
                    <a:lstStyle/>
                    <a:p>
                      <a:pPr algn="ctr"/>
                      <a:r>
                        <a:rPr lang="en-US" b="0" dirty="0"/>
                        <a:t>id</a:t>
                      </a:r>
                    </a:p>
                  </a:txBody>
                  <a:tcPr marL="190500" marR="190500" marT="95250" marB="95250" anchor="ctr"/>
                </a:tc>
                <a:tc>
                  <a:txBody>
                    <a:bodyPr/>
                    <a:lstStyle/>
                    <a:p>
                      <a:pPr algn="ctr"/>
                      <a:r>
                        <a:rPr lang="en-US" b="0" dirty="0"/>
                        <a:t>name</a:t>
                      </a:r>
                    </a:p>
                  </a:txBody>
                  <a:tcPr marL="190500" marR="190500" marT="95250" marB="95250" anchor="ctr"/>
                </a:tc>
                <a:tc>
                  <a:txBody>
                    <a:bodyPr/>
                    <a:lstStyle/>
                    <a:p>
                      <a:pPr algn="ctr"/>
                      <a:r>
                        <a:rPr lang="en-US" b="0" dirty="0" err="1"/>
                        <a:t>class_id</a:t>
                      </a:r>
                      <a:endParaRPr lang="en-US" b="0" dirty="0"/>
                    </a:p>
                  </a:txBody>
                  <a:tcPr marL="190500" marR="190500" marT="95250" marB="95250" anchor="ctr"/>
                </a:tc>
                <a:tc>
                  <a:txBody>
                    <a:bodyPr/>
                    <a:lstStyle/>
                    <a:p>
                      <a:pPr algn="ctr"/>
                      <a:r>
                        <a:rPr lang="en-US" b="0"/>
                        <a:t>GPA</a:t>
                      </a:r>
                    </a:p>
                  </a:txBody>
                  <a:tcPr marL="190500" marR="190500" marT="95250" marB="95250" anchor="ctr"/>
                </a:tc>
              </a:tr>
              <a:tr h="381000">
                <a:tc>
                  <a:txBody>
                    <a:bodyPr/>
                    <a:lstStyle/>
                    <a:p>
                      <a:pPr algn="ctr"/>
                      <a:r>
                        <a:rPr lang="en-US" b="0"/>
                        <a:t>1</a:t>
                      </a:r>
                    </a:p>
                  </a:txBody>
                  <a:tcPr marL="190500" marR="190500" marT="95250" marB="95250" anchor="ctr"/>
                </a:tc>
                <a:tc>
                  <a:txBody>
                    <a:bodyPr/>
                    <a:lstStyle/>
                    <a:p>
                      <a:pPr algn="ctr"/>
                      <a:r>
                        <a:rPr lang="en-US" b="0" dirty="0"/>
                        <a:t>Jack Black</a:t>
                      </a:r>
                    </a:p>
                  </a:txBody>
                  <a:tcPr marL="190500" marR="190500" marT="95250" marB="95250" anchor="ctr"/>
                </a:tc>
                <a:tc>
                  <a:txBody>
                    <a:bodyPr/>
                    <a:lstStyle/>
                    <a:p>
                      <a:pPr algn="ctr"/>
                      <a:r>
                        <a:rPr lang="en-US" b="0"/>
                        <a:t>3</a:t>
                      </a:r>
                    </a:p>
                  </a:txBody>
                  <a:tcPr marL="190500" marR="190500" marT="95250" marB="95250" anchor="ctr"/>
                </a:tc>
                <a:tc>
                  <a:txBody>
                    <a:bodyPr/>
                    <a:lstStyle/>
                    <a:p>
                      <a:pPr algn="ctr"/>
                      <a:r>
                        <a:rPr lang="en-US" b="0"/>
                        <a:t>3.45</a:t>
                      </a:r>
                    </a:p>
                  </a:txBody>
                  <a:tcPr marL="190500" marR="190500" marT="95250" marB="95250" anchor="ctr"/>
                </a:tc>
              </a:tr>
              <a:tr h="381000">
                <a:tc>
                  <a:txBody>
                    <a:bodyPr/>
                    <a:lstStyle/>
                    <a:p>
                      <a:pPr algn="ctr"/>
                      <a:r>
                        <a:rPr lang="en-US" b="0"/>
                        <a:t>2</a:t>
                      </a:r>
                    </a:p>
                  </a:txBody>
                  <a:tcPr marL="190500" marR="190500" marT="95250" marB="95250" anchor="ctr"/>
                </a:tc>
                <a:tc>
                  <a:txBody>
                    <a:bodyPr/>
                    <a:lstStyle/>
                    <a:p>
                      <a:pPr algn="ctr"/>
                      <a:r>
                        <a:rPr lang="en-US" b="0" dirty="0"/>
                        <a:t>Daniel White</a:t>
                      </a:r>
                    </a:p>
                  </a:txBody>
                  <a:tcPr marL="190500" marR="190500" marT="95250" marB="95250" anchor="ctr"/>
                </a:tc>
                <a:tc>
                  <a:txBody>
                    <a:bodyPr/>
                    <a:lstStyle/>
                    <a:p>
                      <a:pPr algn="ctr"/>
                      <a:r>
                        <a:rPr lang="en-US" b="0"/>
                        <a:t>1</a:t>
                      </a:r>
                    </a:p>
                  </a:txBody>
                  <a:tcPr marL="190500" marR="190500" marT="95250" marB="95250" anchor="ctr"/>
                </a:tc>
                <a:tc>
                  <a:txBody>
                    <a:bodyPr/>
                    <a:lstStyle/>
                    <a:p>
                      <a:pPr algn="ctr"/>
                      <a:r>
                        <a:rPr lang="en-US" b="0" dirty="0"/>
                        <a:t>3.15</a:t>
                      </a:r>
                    </a:p>
                  </a:txBody>
                  <a:tcPr marL="190500" marR="190500" marT="95250" marB="95250" anchor="ctr"/>
                </a:tc>
              </a:tr>
              <a:tr h="381000">
                <a:tc>
                  <a:txBody>
                    <a:bodyPr/>
                    <a:lstStyle/>
                    <a:p>
                      <a:pPr algn="ctr"/>
                      <a:r>
                        <a:rPr lang="en-US" b="0"/>
                        <a:t>3</a:t>
                      </a:r>
                    </a:p>
                  </a:txBody>
                  <a:tcPr marL="190500" marR="190500" marT="95250" marB="95250" anchor="ctr"/>
                </a:tc>
                <a:tc>
                  <a:txBody>
                    <a:bodyPr/>
                    <a:lstStyle/>
                    <a:p>
                      <a:pPr algn="ctr"/>
                      <a:r>
                        <a:rPr lang="en-US" b="0" dirty="0" err="1"/>
                        <a:t>Kathrine</a:t>
                      </a:r>
                      <a:r>
                        <a:rPr lang="en-US" b="0" dirty="0"/>
                        <a:t> Star</a:t>
                      </a:r>
                    </a:p>
                  </a:txBody>
                  <a:tcPr marL="190500" marR="190500" marT="95250" marB="95250" anchor="ctr"/>
                </a:tc>
                <a:tc>
                  <a:txBody>
                    <a:bodyPr/>
                    <a:lstStyle/>
                    <a:p>
                      <a:pPr algn="ctr"/>
                      <a:r>
                        <a:rPr lang="en-US" b="0" dirty="0"/>
                        <a:t>1</a:t>
                      </a:r>
                    </a:p>
                  </a:txBody>
                  <a:tcPr marL="190500" marR="190500" marT="95250" marB="95250" anchor="ctr"/>
                </a:tc>
                <a:tc>
                  <a:txBody>
                    <a:bodyPr/>
                    <a:lstStyle/>
                    <a:p>
                      <a:pPr algn="ctr"/>
                      <a:r>
                        <a:rPr lang="en-US" b="0"/>
                        <a:t>3.85</a:t>
                      </a:r>
                    </a:p>
                  </a:txBody>
                  <a:tcPr marL="190500" marR="190500" marT="95250" marB="95250" anchor="ctr"/>
                </a:tc>
              </a:tr>
              <a:tr h="350520">
                <a:tc>
                  <a:txBody>
                    <a:bodyPr/>
                    <a:lstStyle/>
                    <a:p>
                      <a:pPr algn="ctr"/>
                      <a:r>
                        <a:rPr lang="en-US" b="0"/>
                        <a:t>4</a:t>
                      </a:r>
                    </a:p>
                  </a:txBody>
                  <a:tcPr marL="190500" marR="190500" marT="95250" marB="95250" anchor="ctr"/>
                </a:tc>
                <a:tc>
                  <a:txBody>
                    <a:bodyPr/>
                    <a:lstStyle/>
                    <a:p>
                      <a:pPr algn="ctr"/>
                      <a:r>
                        <a:rPr lang="en-US" b="0"/>
                        <a:t>Helen Bright</a:t>
                      </a:r>
                    </a:p>
                  </a:txBody>
                  <a:tcPr marL="190500" marR="190500" marT="95250" marB="95250" anchor="ctr"/>
                </a:tc>
                <a:tc>
                  <a:txBody>
                    <a:bodyPr/>
                    <a:lstStyle/>
                    <a:p>
                      <a:pPr algn="ctr"/>
                      <a:r>
                        <a:rPr lang="en-US" b="0" dirty="0"/>
                        <a:t>2</a:t>
                      </a:r>
                    </a:p>
                  </a:txBody>
                  <a:tcPr marL="190500" marR="190500" marT="95250" marB="95250" anchor="ctr"/>
                </a:tc>
                <a:tc>
                  <a:txBody>
                    <a:bodyPr/>
                    <a:lstStyle/>
                    <a:p>
                      <a:pPr algn="ctr"/>
                      <a:r>
                        <a:rPr lang="en-US" b="0" dirty="0"/>
                        <a:t>3.10</a:t>
                      </a:r>
                    </a:p>
                  </a:txBody>
                  <a:tcPr marL="190500" marR="190500" marT="95250" marB="95250" anchor="ctr"/>
                </a:tc>
              </a:tr>
              <a:tr h="381000">
                <a:tc>
                  <a:txBody>
                    <a:bodyPr/>
                    <a:lstStyle/>
                    <a:p>
                      <a:pPr algn="ctr"/>
                      <a:r>
                        <a:rPr lang="en-US" b="0"/>
                        <a:t>5</a:t>
                      </a:r>
                    </a:p>
                  </a:txBody>
                  <a:tcPr marL="190500" marR="190500" marT="95250" marB="95250" anchor="ctr"/>
                </a:tc>
                <a:tc>
                  <a:txBody>
                    <a:bodyPr/>
                    <a:lstStyle/>
                    <a:p>
                      <a:pPr algn="ctr"/>
                      <a:r>
                        <a:rPr lang="en-US" b="0"/>
                        <a:t>Steve May</a:t>
                      </a:r>
                    </a:p>
                  </a:txBody>
                  <a:tcPr marL="190500" marR="190500" marT="95250" marB="95250" anchor="ctr"/>
                </a:tc>
                <a:tc>
                  <a:txBody>
                    <a:bodyPr/>
                    <a:lstStyle/>
                    <a:p>
                      <a:pPr algn="ctr"/>
                      <a:r>
                        <a:rPr lang="en-US" b="0" dirty="0"/>
                        <a:t>2</a:t>
                      </a:r>
                    </a:p>
                  </a:txBody>
                  <a:tcPr marL="190500" marR="190500" marT="95250" marB="95250" anchor="ctr"/>
                </a:tc>
                <a:tc>
                  <a:txBody>
                    <a:bodyPr/>
                    <a:lstStyle/>
                    <a:p>
                      <a:pPr algn="ctr"/>
                      <a:r>
                        <a:rPr lang="en-US" b="0" dirty="0"/>
                        <a:t>2.40</a:t>
                      </a:r>
                    </a:p>
                  </a:txBody>
                  <a:tcPr marL="190500" marR="190500" marT="95250" marB="95250" anchor="ctr"/>
                </a:tc>
              </a:tr>
            </a:tbl>
          </a:graphicData>
        </a:graphic>
      </p:graphicFrame>
      <p:graphicFrame>
        <p:nvGraphicFramePr>
          <p:cNvPr id="5" name="Table 4"/>
          <p:cNvGraphicFramePr>
            <a:graphicFrameLocks noGrp="1"/>
          </p:cNvGraphicFramePr>
          <p:nvPr/>
        </p:nvGraphicFramePr>
        <p:xfrm>
          <a:off x="2514600" y="4114800"/>
          <a:ext cx="5257800" cy="1859280"/>
        </p:xfrm>
        <a:graphic>
          <a:graphicData uri="http://schemas.openxmlformats.org/drawingml/2006/table">
            <a:tbl>
              <a:tblPr firstRow="1" bandRow="1">
                <a:tableStyleId>{5C22544A-7EE6-4342-B048-85BDC9FD1C3A}</a:tableStyleId>
              </a:tblPr>
              <a:tblGrid>
                <a:gridCol w="609600"/>
                <a:gridCol w="1066800"/>
                <a:gridCol w="1524000"/>
                <a:gridCol w="2057400"/>
              </a:tblGrid>
              <a:tr h="370840">
                <a:tc>
                  <a:txBody>
                    <a:bodyPr/>
                    <a:lstStyle/>
                    <a:p>
                      <a:pPr algn="l"/>
                      <a:r>
                        <a:rPr lang="en-US" b="0" dirty="0"/>
                        <a:t>id</a:t>
                      </a:r>
                    </a:p>
                  </a:txBody>
                  <a:tcPr marL="190500" marR="190500" marT="95250" marB="95250" anchor="ctr"/>
                </a:tc>
                <a:tc>
                  <a:txBody>
                    <a:bodyPr/>
                    <a:lstStyle/>
                    <a:p>
                      <a:pPr algn="l"/>
                      <a:r>
                        <a:rPr lang="en-US" b="0" dirty="0"/>
                        <a:t>grade</a:t>
                      </a:r>
                    </a:p>
                  </a:txBody>
                  <a:tcPr marL="190500" marR="190500" marT="95250" marB="95250" anchor="ctr"/>
                </a:tc>
                <a:tc>
                  <a:txBody>
                    <a:bodyPr/>
                    <a:lstStyle/>
                    <a:p>
                      <a:pPr algn="l"/>
                      <a:r>
                        <a:rPr lang="en-US" b="0" dirty="0" err="1"/>
                        <a:t>teacher_id</a:t>
                      </a:r>
                      <a:endParaRPr lang="en-US" b="0" dirty="0"/>
                    </a:p>
                  </a:txBody>
                  <a:tcPr marL="190500" marR="190500" marT="95250" marB="95250" anchor="ctr"/>
                </a:tc>
                <a:tc>
                  <a:txBody>
                    <a:bodyPr/>
                    <a:lstStyle/>
                    <a:p>
                      <a:pPr algn="l"/>
                      <a:r>
                        <a:rPr lang="en-US" b="0" dirty="0" err="1" smtClean="0"/>
                        <a:t>no_of_students</a:t>
                      </a:r>
                      <a:endParaRPr lang="en-US" b="0" dirty="0"/>
                    </a:p>
                  </a:txBody>
                  <a:tcPr marL="190500" marR="190500" marT="95250" marB="95250" anchor="ctr"/>
                </a:tc>
              </a:tr>
              <a:tr h="370840">
                <a:tc>
                  <a:txBody>
                    <a:bodyPr/>
                    <a:lstStyle/>
                    <a:p>
                      <a:pPr algn="l"/>
                      <a:r>
                        <a:rPr lang="en-US" b="0"/>
                        <a:t>1</a:t>
                      </a:r>
                    </a:p>
                  </a:txBody>
                  <a:tcPr marL="190500" marR="190500" marT="95250" marB="95250" anchor="ctr"/>
                </a:tc>
                <a:tc>
                  <a:txBody>
                    <a:bodyPr/>
                    <a:lstStyle/>
                    <a:p>
                      <a:pPr algn="l"/>
                      <a:r>
                        <a:rPr lang="en-US" b="0"/>
                        <a:t>10</a:t>
                      </a:r>
                    </a:p>
                  </a:txBody>
                  <a:tcPr marL="190500" marR="190500" marT="95250" marB="95250" anchor="ctr"/>
                </a:tc>
                <a:tc>
                  <a:txBody>
                    <a:bodyPr/>
                    <a:lstStyle/>
                    <a:p>
                      <a:pPr algn="l"/>
                      <a:r>
                        <a:rPr lang="en-US" b="0"/>
                        <a:t>3</a:t>
                      </a:r>
                    </a:p>
                  </a:txBody>
                  <a:tcPr marL="190500" marR="190500" marT="95250" marB="95250" anchor="ctr"/>
                </a:tc>
                <a:tc>
                  <a:txBody>
                    <a:bodyPr/>
                    <a:lstStyle/>
                    <a:p>
                      <a:pPr algn="l"/>
                      <a:r>
                        <a:rPr lang="en-US" b="0"/>
                        <a:t>21</a:t>
                      </a:r>
                    </a:p>
                  </a:txBody>
                  <a:tcPr marL="190500" marR="190500" marT="95250" marB="95250" anchor="ctr"/>
                </a:tc>
              </a:tr>
              <a:tr h="370840">
                <a:tc>
                  <a:txBody>
                    <a:bodyPr/>
                    <a:lstStyle/>
                    <a:p>
                      <a:pPr algn="l"/>
                      <a:r>
                        <a:rPr lang="en-US" b="0"/>
                        <a:t>2</a:t>
                      </a:r>
                    </a:p>
                  </a:txBody>
                  <a:tcPr marL="190500" marR="190500" marT="95250" marB="95250" anchor="ctr"/>
                </a:tc>
                <a:tc>
                  <a:txBody>
                    <a:bodyPr/>
                    <a:lstStyle/>
                    <a:p>
                      <a:pPr algn="l"/>
                      <a:r>
                        <a:rPr lang="en-US" b="0" dirty="0"/>
                        <a:t>11</a:t>
                      </a:r>
                    </a:p>
                  </a:txBody>
                  <a:tcPr marL="190500" marR="190500" marT="95250" marB="95250" anchor="ctr"/>
                </a:tc>
                <a:tc>
                  <a:txBody>
                    <a:bodyPr/>
                    <a:lstStyle/>
                    <a:p>
                      <a:pPr algn="l"/>
                      <a:r>
                        <a:rPr lang="en-US" b="0"/>
                        <a:t>4</a:t>
                      </a:r>
                    </a:p>
                  </a:txBody>
                  <a:tcPr marL="190500" marR="190500" marT="95250" marB="95250" anchor="ctr"/>
                </a:tc>
                <a:tc>
                  <a:txBody>
                    <a:bodyPr/>
                    <a:lstStyle/>
                    <a:p>
                      <a:pPr algn="l"/>
                      <a:r>
                        <a:rPr lang="en-US" b="0"/>
                        <a:t>25</a:t>
                      </a:r>
                    </a:p>
                  </a:txBody>
                  <a:tcPr marL="190500" marR="190500" marT="95250" marB="95250" anchor="ctr"/>
                </a:tc>
              </a:tr>
              <a:tr h="370840">
                <a:tc>
                  <a:txBody>
                    <a:bodyPr/>
                    <a:lstStyle/>
                    <a:p>
                      <a:pPr algn="l"/>
                      <a:r>
                        <a:rPr lang="en-US" b="0"/>
                        <a:t>3</a:t>
                      </a:r>
                    </a:p>
                  </a:txBody>
                  <a:tcPr marL="190500" marR="190500" marT="95250" marB="95250" anchor="ctr"/>
                </a:tc>
                <a:tc>
                  <a:txBody>
                    <a:bodyPr/>
                    <a:lstStyle/>
                    <a:p>
                      <a:pPr algn="l"/>
                      <a:r>
                        <a:rPr lang="en-US" b="0"/>
                        <a:t>12</a:t>
                      </a:r>
                    </a:p>
                  </a:txBody>
                  <a:tcPr marL="190500" marR="190500" marT="95250" marB="95250" anchor="ctr"/>
                </a:tc>
                <a:tc>
                  <a:txBody>
                    <a:bodyPr/>
                    <a:lstStyle/>
                    <a:p>
                      <a:pPr algn="l"/>
                      <a:r>
                        <a:rPr lang="en-US" b="0"/>
                        <a:t>1</a:t>
                      </a:r>
                    </a:p>
                  </a:txBody>
                  <a:tcPr marL="190500" marR="190500" marT="95250" marB="95250" anchor="ctr"/>
                </a:tc>
                <a:tc>
                  <a:txBody>
                    <a:bodyPr/>
                    <a:lstStyle/>
                    <a:p>
                      <a:pPr algn="l"/>
                      <a:r>
                        <a:rPr lang="en-US" b="0" dirty="0"/>
                        <a:t>28</a:t>
                      </a:r>
                    </a:p>
                  </a:txBody>
                  <a:tcPr marL="190500" marR="190500" marT="95250" marB="95250" anchor="ct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915400" cy="6705600"/>
          </a:xfrm>
        </p:spPr>
        <p:txBody>
          <a:bodyPr>
            <a:noAutofit/>
          </a:bodyPr>
          <a:lstStyle/>
          <a:p>
            <a:pPr>
              <a:buNone/>
            </a:pPr>
            <a:r>
              <a:rPr lang="en-US" sz="2600" dirty="0" smtClean="0"/>
              <a:t>       Teacher table</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-Let’s say you want to find all students that have above-average GPAs. However, you don’t know the average GPA score. Certainly, you can use a query to find out:</a:t>
            </a:r>
          </a:p>
          <a:p>
            <a:pPr fontAlgn="base">
              <a:buNone/>
            </a:pPr>
            <a:endParaRPr lang="en-US" sz="2600" dirty="0" smtClean="0"/>
          </a:p>
          <a:p>
            <a:pPr fontAlgn="base">
              <a:buNone/>
            </a:pPr>
            <a:r>
              <a:rPr lang="en-US" sz="2600" dirty="0" smtClean="0"/>
              <a:t>   SELECT AVG(GPA) FROM students;</a:t>
            </a:r>
          </a:p>
          <a:p>
            <a:pPr>
              <a:buNone/>
            </a:pPr>
            <a:endParaRPr lang="en-US" sz="2600" dirty="0" smtClean="0"/>
          </a:p>
          <a:p>
            <a:pPr>
              <a:buNone/>
            </a:pPr>
            <a:endParaRPr lang="en-US" sz="2600" dirty="0" smtClean="0"/>
          </a:p>
        </p:txBody>
      </p:sp>
      <p:graphicFrame>
        <p:nvGraphicFramePr>
          <p:cNvPr id="6" name="Table 5"/>
          <p:cNvGraphicFramePr>
            <a:graphicFrameLocks noGrp="1"/>
          </p:cNvGraphicFramePr>
          <p:nvPr/>
        </p:nvGraphicFramePr>
        <p:xfrm>
          <a:off x="609600" y="838200"/>
          <a:ext cx="7543800" cy="2509550"/>
        </p:xfrm>
        <a:graphic>
          <a:graphicData uri="http://schemas.openxmlformats.org/drawingml/2006/table">
            <a:tbl>
              <a:tblPr firstRow="1" bandRow="1">
                <a:tableStyleId>{5C22544A-7EE6-4342-B048-85BDC9FD1C3A}</a:tableStyleId>
              </a:tblPr>
              <a:tblGrid>
                <a:gridCol w="609600"/>
                <a:gridCol w="2057400"/>
                <a:gridCol w="1447800"/>
                <a:gridCol w="1371600"/>
                <a:gridCol w="2057400"/>
              </a:tblGrid>
              <a:tr h="408933">
                <a:tc>
                  <a:txBody>
                    <a:bodyPr/>
                    <a:lstStyle/>
                    <a:p>
                      <a:pPr algn="l"/>
                      <a:r>
                        <a:rPr lang="en-US" b="0" dirty="0"/>
                        <a:t>id</a:t>
                      </a:r>
                    </a:p>
                  </a:txBody>
                  <a:tcPr marL="190500" marR="190500" marT="95250" marB="95250" anchor="ctr"/>
                </a:tc>
                <a:tc>
                  <a:txBody>
                    <a:bodyPr/>
                    <a:lstStyle/>
                    <a:p>
                      <a:pPr algn="l"/>
                      <a:r>
                        <a:rPr lang="en-US" b="0" dirty="0"/>
                        <a:t>name</a:t>
                      </a:r>
                    </a:p>
                  </a:txBody>
                  <a:tcPr marL="190500" marR="190500" marT="95250" marB="95250" anchor="ctr"/>
                </a:tc>
                <a:tc>
                  <a:txBody>
                    <a:bodyPr/>
                    <a:lstStyle/>
                    <a:p>
                      <a:pPr algn="l"/>
                      <a:r>
                        <a:rPr lang="en-US" b="0"/>
                        <a:t>subject</a:t>
                      </a:r>
                    </a:p>
                  </a:txBody>
                  <a:tcPr marL="190500" marR="190500" marT="95250" marB="95250" anchor="ctr"/>
                </a:tc>
                <a:tc>
                  <a:txBody>
                    <a:bodyPr/>
                    <a:lstStyle/>
                    <a:p>
                      <a:pPr algn="l"/>
                      <a:r>
                        <a:rPr lang="en-US" b="0"/>
                        <a:t>class_id</a:t>
                      </a:r>
                    </a:p>
                  </a:txBody>
                  <a:tcPr marL="190500" marR="190500" marT="95250" marB="95250" anchor="ctr"/>
                </a:tc>
                <a:tc>
                  <a:txBody>
                    <a:bodyPr/>
                    <a:lstStyle/>
                    <a:p>
                      <a:pPr algn="l"/>
                      <a:r>
                        <a:rPr lang="en-US" b="0"/>
                        <a:t>monthly_salary</a:t>
                      </a:r>
                    </a:p>
                  </a:txBody>
                  <a:tcPr marL="190500" marR="190500" marT="95250" marB="95250" anchor="ctr"/>
                </a:tc>
              </a:tr>
              <a:tr h="408933">
                <a:tc>
                  <a:txBody>
                    <a:bodyPr/>
                    <a:lstStyle/>
                    <a:p>
                      <a:pPr algn="l"/>
                      <a:r>
                        <a:rPr lang="en-US" b="0"/>
                        <a:t>1</a:t>
                      </a:r>
                    </a:p>
                  </a:txBody>
                  <a:tcPr marL="190500" marR="190500" marT="95250" marB="95250" anchor="ctr"/>
                </a:tc>
                <a:tc>
                  <a:txBody>
                    <a:bodyPr/>
                    <a:lstStyle/>
                    <a:p>
                      <a:pPr algn="l"/>
                      <a:r>
                        <a:rPr lang="en-US" b="0"/>
                        <a:t>Elisabeth Grey</a:t>
                      </a:r>
                    </a:p>
                  </a:txBody>
                  <a:tcPr marL="190500" marR="190500" marT="95250" marB="95250" anchor="ctr"/>
                </a:tc>
                <a:tc>
                  <a:txBody>
                    <a:bodyPr/>
                    <a:lstStyle/>
                    <a:p>
                      <a:pPr algn="l"/>
                      <a:r>
                        <a:rPr lang="en-US" b="0"/>
                        <a:t>History</a:t>
                      </a:r>
                    </a:p>
                  </a:txBody>
                  <a:tcPr marL="190500" marR="190500" marT="95250" marB="95250" anchor="ctr"/>
                </a:tc>
                <a:tc>
                  <a:txBody>
                    <a:bodyPr/>
                    <a:lstStyle/>
                    <a:p>
                      <a:pPr algn="l"/>
                      <a:r>
                        <a:rPr lang="en-US" b="0"/>
                        <a:t>3</a:t>
                      </a:r>
                    </a:p>
                  </a:txBody>
                  <a:tcPr marL="190500" marR="190500" marT="95250" marB="95250" anchor="ctr"/>
                </a:tc>
                <a:tc>
                  <a:txBody>
                    <a:bodyPr/>
                    <a:lstStyle/>
                    <a:p>
                      <a:pPr algn="l"/>
                      <a:r>
                        <a:rPr lang="en-US" b="0" dirty="0"/>
                        <a:t>2,500</a:t>
                      </a:r>
                    </a:p>
                  </a:txBody>
                  <a:tcPr marL="190500" marR="190500" marT="95250" marB="95250" anchor="ctr"/>
                </a:tc>
              </a:tr>
              <a:tr h="650270">
                <a:tc>
                  <a:txBody>
                    <a:bodyPr/>
                    <a:lstStyle/>
                    <a:p>
                      <a:pPr algn="l"/>
                      <a:r>
                        <a:rPr lang="en-US" b="0"/>
                        <a:t>2</a:t>
                      </a:r>
                    </a:p>
                  </a:txBody>
                  <a:tcPr marL="190500" marR="190500" marT="95250" marB="95250" anchor="ctr"/>
                </a:tc>
                <a:tc>
                  <a:txBody>
                    <a:bodyPr/>
                    <a:lstStyle/>
                    <a:p>
                      <a:pPr algn="l"/>
                      <a:r>
                        <a:rPr lang="en-US" b="0"/>
                        <a:t>Robert Sun</a:t>
                      </a:r>
                    </a:p>
                  </a:txBody>
                  <a:tcPr marL="190500" marR="190500" marT="95250" marB="95250" anchor="ctr"/>
                </a:tc>
                <a:tc>
                  <a:txBody>
                    <a:bodyPr/>
                    <a:lstStyle/>
                    <a:p>
                      <a:pPr algn="l"/>
                      <a:r>
                        <a:rPr lang="en-US" b="0"/>
                        <a:t>Literature</a:t>
                      </a:r>
                    </a:p>
                  </a:txBody>
                  <a:tcPr marL="190500" marR="190500" marT="95250" marB="95250" anchor="ctr"/>
                </a:tc>
                <a:tc>
                  <a:txBody>
                    <a:bodyPr/>
                    <a:lstStyle/>
                    <a:p>
                      <a:pPr algn="l"/>
                      <a:r>
                        <a:rPr lang="en-US" b="0"/>
                        <a:t>[NULL]</a:t>
                      </a:r>
                    </a:p>
                  </a:txBody>
                  <a:tcPr marL="190500" marR="190500" marT="95250" marB="95250" anchor="ctr"/>
                </a:tc>
                <a:tc>
                  <a:txBody>
                    <a:bodyPr/>
                    <a:lstStyle/>
                    <a:p>
                      <a:pPr algn="l"/>
                      <a:r>
                        <a:rPr lang="en-US" b="0" dirty="0"/>
                        <a:t>2,000</a:t>
                      </a:r>
                    </a:p>
                  </a:txBody>
                  <a:tcPr marL="190500" marR="190500" marT="95250" marB="95250" anchor="ctr"/>
                </a:tc>
              </a:tr>
              <a:tr h="408933">
                <a:tc>
                  <a:txBody>
                    <a:bodyPr/>
                    <a:lstStyle/>
                    <a:p>
                      <a:pPr algn="l"/>
                      <a:r>
                        <a:rPr lang="en-US" b="0"/>
                        <a:t>3</a:t>
                      </a:r>
                    </a:p>
                  </a:txBody>
                  <a:tcPr marL="190500" marR="190500" marT="95250" marB="95250" anchor="ctr"/>
                </a:tc>
                <a:tc>
                  <a:txBody>
                    <a:bodyPr/>
                    <a:lstStyle/>
                    <a:p>
                      <a:pPr algn="l"/>
                      <a:r>
                        <a:rPr lang="en-US" b="0"/>
                        <a:t>John Churchill</a:t>
                      </a:r>
                    </a:p>
                  </a:txBody>
                  <a:tcPr marL="190500" marR="190500" marT="95250" marB="95250" anchor="ctr"/>
                </a:tc>
                <a:tc>
                  <a:txBody>
                    <a:bodyPr/>
                    <a:lstStyle/>
                    <a:p>
                      <a:pPr algn="l"/>
                      <a:r>
                        <a:rPr lang="en-US" b="0"/>
                        <a:t>English</a:t>
                      </a:r>
                    </a:p>
                  </a:txBody>
                  <a:tcPr marL="190500" marR="190500" marT="95250" marB="95250" anchor="ctr"/>
                </a:tc>
                <a:tc>
                  <a:txBody>
                    <a:bodyPr/>
                    <a:lstStyle/>
                    <a:p>
                      <a:pPr algn="l"/>
                      <a:r>
                        <a:rPr lang="en-US" b="0"/>
                        <a:t>1</a:t>
                      </a:r>
                    </a:p>
                  </a:txBody>
                  <a:tcPr marL="190500" marR="190500" marT="95250" marB="95250" anchor="ctr"/>
                </a:tc>
                <a:tc>
                  <a:txBody>
                    <a:bodyPr/>
                    <a:lstStyle/>
                    <a:p>
                      <a:pPr algn="l"/>
                      <a:r>
                        <a:rPr lang="en-US" b="0" dirty="0"/>
                        <a:t>2,350</a:t>
                      </a:r>
                    </a:p>
                  </a:txBody>
                  <a:tcPr marL="190500" marR="190500" marT="95250" marB="95250" anchor="ctr"/>
                </a:tc>
              </a:tr>
              <a:tr h="408933">
                <a:tc>
                  <a:txBody>
                    <a:bodyPr/>
                    <a:lstStyle/>
                    <a:p>
                      <a:pPr algn="l"/>
                      <a:r>
                        <a:rPr lang="en-US" b="0"/>
                        <a:t>4</a:t>
                      </a:r>
                    </a:p>
                  </a:txBody>
                  <a:tcPr marL="190500" marR="190500" marT="95250" marB="95250" anchor="ctr"/>
                </a:tc>
                <a:tc>
                  <a:txBody>
                    <a:bodyPr/>
                    <a:lstStyle/>
                    <a:p>
                      <a:pPr algn="l"/>
                      <a:r>
                        <a:rPr lang="en-US" b="0"/>
                        <a:t>Sara Parker</a:t>
                      </a:r>
                    </a:p>
                  </a:txBody>
                  <a:tcPr marL="190500" marR="190500" marT="95250" marB="95250" anchor="ctr"/>
                </a:tc>
                <a:tc>
                  <a:txBody>
                    <a:bodyPr/>
                    <a:lstStyle/>
                    <a:p>
                      <a:pPr algn="l"/>
                      <a:r>
                        <a:rPr lang="en-US" b="0"/>
                        <a:t>Math</a:t>
                      </a:r>
                    </a:p>
                  </a:txBody>
                  <a:tcPr marL="190500" marR="190500" marT="95250" marB="95250" anchor="ctr"/>
                </a:tc>
                <a:tc>
                  <a:txBody>
                    <a:bodyPr/>
                    <a:lstStyle/>
                    <a:p>
                      <a:pPr algn="l"/>
                      <a:r>
                        <a:rPr lang="en-US" b="0"/>
                        <a:t>2</a:t>
                      </a:r>
                    </a:p>
                  </a:txBody>
                  <a:tcPr marL="190500" marR="190500" marT="95250" marB="95250" anchor="ctr"/>
                </a:tc>
                <a:tc>
                  <a:txBody>
                    <a:bodyPr/>
                    <a:lstStyle/>
                    <a:p>
                      <a:pPr algn="l"/>
                      <a:r>
                        <a:rPr lang="en-US" b="0" dirty="0"/>
                        <a:t>3,000</a:t>
                      </a:r>
                    </a:p>
                  </a:txBody>
                  <a:tcPr marL="190500" marR="190500" marT="95250" marB="95250"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304800"/>
            <a:ext cx="8534400" cy="5867400"/>
          </a:xfrm>
        </p:spPr>
        <p:txBody>
          <a:bodyPr/>
          <a:lstStyle/>
          <a:p>
            <a:pPr>
              <a:buNone/>
            </a:pPr>
            <a:r>
              <a:rPr lang="en-US" u="sng" dirty="0" smtClean="0">
                <a:solidFill>
                  <a:srgbClr val="FFC000"/>
                </a:solidFill>
              </a:rPr>
              <a:t>8]Rule7:-</a:t>
            </a:r>
            <a:r>
              <a:rPr lang="en-US" dirty="0" smtClean="0">
                <a:solidFill>
                  <a:srgbClr val="92D050"/>
                </a:solidFill>
              </a:rPr>
              <a:t>(Relational level operation)</a:t>
            </a:r>
          </a:p>
          <a:p>
            <a:pPr>
              <a:buNone/>
            </a:pPr>
            <a:r>
              <a:rPr lang="en-US" dirty="0" smtClean="0"/>
              <a:t>-There must be Insert, Update operations at</a:t>
            </a:r>
          </a:p>
          <a:p>
            <a:pPr>
              <a:buNone/>
            </a:pPr>
            <a:r>
              <a:rPr lang="en-US" dirty="0" smtClean="0"/>
              <a:t>each level of relations.</a:t>
            </a:r>
          </a:p>
          <a:p>
            <a:pPr>
              <a:buNone/>
            </a:pPr>
            <a:r>
              <a:rPr lang="en-US" dirty="0" smtClean="0"/>
              <a:t>-Set operation like Union, Intersection and</a:t>
            </a:r>
          </a:p>
          <a:p>
            <a:pPr>
              <a:buNone/>
            </a:pPr>
            <a:r>
              <a:rPr lang="en-US" dirty="0" smtClean="0"/>
              <a:t>Minus should also be supported.</a:t>
            </a:r>
          </a:p>
          <a:p>
            <a:pPr>
              <a:buNone/>
            </a:pPr>
            <a:r>
              <a:rPr lang="en-US" u="sng" dirty="0" smtClean="0">
                <a:solidFill>
                  <a:srgbClr val="FFC000"/>
                </a:solidFill>
              </a:rPr>
              <a:t>9]Rule8:-</a:t>
            </a:r>
            <a:r>
              <a:rPr lang="en-US" dirty="0" smtClean="0">
                <a:solidFill>
                  <a:srgbClr val="92D050"/>
                </a:solidFill>
              </a:rPr>
              <a:t>(Physical data independence)</a:t>
            </a:r>
          </a:p>
          <a:p>
            <a:pPr>
              <a:buNone/>
            </a:pPr>
            <a:r>
              <a:rPr lang="en-US" dirty="0" smtClean="0"/>
              <a:t>-The physical storage of data should not </a:t>
            </a:r>
          </a:p>
          <a:p>
            <a:pPr>
              <a:buNone/>
            </a:pPr>
            <a:r>
              <a:rPr lang="en-US" dirty="0" smtClean="0"/>
              <a:t>matter to the system.</a:t>
            </a:r>
          </a:p>
          <a:p>
            <a:pPr>
              <a:buNone/>
            </a:pPr>
            <a:r>
              <a:rPr lang="en-US" dirty="0" smtClean="0"/>
              <a:t>-It says that , some file supporting table is</a:t>
            </a:r>
          </a:p>
          <a:p>
            <a:pPr>
              <a:buNone/>
            </a:pPr>
            <a:r>
              <a:rPr lang="en-US" dirty="0" smtClean="0"/>
              <a:t>renamed or moved from one disk to another, </a:t>
            </a:r>
          </a:p>
          <a:p>
            <a:pPr>
              <a:buNone/>
            </a:pPr>
            <a:r>
              <a:rPr lang="en-US" dirty="0" smtClean="0"/>
              <a:t>it should not effect the application.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dirty="0" smtClean="0"/>
              <a:t>-You’ll get a number (3.19) that you can use to solve the initial task – showing all information for students with a GPA above this average:</a:t>
            </a:r>
          </a:p>
          <a:p>
            <a:pPr fontAlgn="base"/>
            <a:r>
              <a:rPr lang="en-US" sz="2600" dirty="0" smtClean="0"/>
              <a:t>Query:- SELECT * FROM students </a:t>
            </a:r>
          </a:p>
          <a:p>
            <a:pPr fontAlgn="base">
              <a:buNone/>
            </a:pPr>
            <a:r>
              <a:rPr lang="en-US" sz="2600" dirty="0" smtClean="0"/>
              <a:t>                   WHERE GPA &gt; 3.19;</a:t>
            </a:r>
          </a:p>
          <a:p>
            <a:pPr fontAlgn="base">
              <a:buNone/>
            </a:pPr>
            <a:r>
              <a:rPr lang="en-US" sz="2600" dirty="0" smtClean="0"/>
              <a:t>-But can you solve this task in one step? You can with a nested query. Here is how it looks:</a:t>
            </a:r>
          </a:p>
          <a:p>
            <a:pPr fontAlgn="base"/>
            <a:r>
              <a:rPr lang="en-US" sz="2600" dirty="0" smtClean="0"/>
              <a:t>SELECT * FROM students</a:t>
            </a:r>
          </a:p>
          <a:p>
            <a:pPr fontAlgn="base">
              <a:buNone/>
            </a:pPr>
            <a:r>
              <a:rPr lang="en-US" sz="2600" dirty="0" smtClean="0"/>
              <a:t>    WHERE GPA &gt; (SELECT AVG(GPA) FROM students);</a:t>
            </a:r>
          </a:p>
          <a:p>
            <a:pPr fontAlgn="base">
              <a:buNone/>
            </a:pPr>
            <a:r>
              <a:rPr lang="en-US" sz="2600" dirty="0" smtClean="0"/>
              <a:t>- Our </a:t>
            </a:r>
            <a:r>
              <a:rPr lang="en-US" sz="2600" dirty="0" err="1" smtClean="0"/>
              <a:t>subquery</a:t>
            </a:r>
            <a:r>
              <a:rPr lang="en-US" sz="2600" dirty="0" smtClean="0"/>
              <a:t> here returns a single value (i.e. a table with a single column and a single row). This is important for the comparison operator to work. With the average GPA score returned by the inner query, the outer query can select the students who satisfy our filter condition (i.e. a GPA score above average).</a:t>
            </a:r>
          </a:p>
          <a:p>
            <a:pPr fontAlgn="base">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dirty="0" smtClean="0"/>
              <a:t>-And the result is:</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-Let’s see how the IN operator works. In this example, you’ll calculate the average number of students in classes where the teacher teaches History or English:</a:t>
            </a:r>
          </a:p>
          <a:p>
            <a:pPr fontAlgn="base"/>
            <a:r>
              <a:rPr lang="en-US" sz="2800" dirty="0" smtClean="0"/>
              <a:t>SELECT AVG(</a:t>
            </a:r>
            <a:r>
              <a:rPr lang="en-US" sz="2800" dirty="0" err="1" smtClean="0"/>
              <a:t>no_of_students</a:t>
            </a:r>
            <a:r>
              <a:rPr lang="en-US" sz="2800" dirty="0" smtClean="0"/>
              <a:t>)</a:t>
            </a:r>
          </a:p>
          <a:p>
            <a:pPr fontAlgn="base">
              <a:buNone/>
            </a:pPr>
            <a:r>
              <a:rPr lang="en-US" sz="2800" dirty="0" smtClean="0"/>
              <a:t>   FROM Classes</a:t>
            </a:r>
          </a:p>
          <a:p>
            <a:pPr fontAlgn="base">
              <a:buNone/>
            </a:pPr>
            <a:r>
              <a:rPr lang="en-US" sz="2800" dirty="0" smtClean="0"/>
              <a:t>   WHERE </a:t>
            </a:r>
            <a:r>
              <a:rPr lang="en-US" sz="2800" dirty="0" err="1" smtClean="0"/>
              <a:t>teacher_id</a:t>
            </a:r>
            <a:r>
              <a:rPr lang="en-US" sz="2800" dirty="0" smtClean="0"/>
              <a:t> IN (SELECT id FROM Teachers</a:t>
            </a:r>
          </a:p>
          <a:p>
            <a:pPr fontAlgn="base">
              <a:buNone/>
            </a:pPr>
            <a:r>
              <a:rPr lang="en-US" sz="2800" dirty="0" smtClean="0"/>
              <a:t>      WHERE subject = 'English' OR subject = 'History');</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4" name="Table 3"/>
          <p:cNvGraphicFramePr>
            <a:graphicFrameLocks noGrp="1"/>
          </p:cNvGraphicFramePr>
          <p:nvPr/>
        </p:nvGraphicFramePr>
        <p:xfrm>
          <a:off x="1524000" y="914400"/>
          <a:ext cx="6096000" cy="1394460"/>
        </p:xfrm>
        <a:graphic>
          <a:graphicData uri="http://schemas.openxmlformats.org/drawingml/2006/table">
            <a:tbl>
              <a:tblPr firstRow="1" bandRow="1">
                <a:tableStyleId>{5C22544A-7EE6-4342-B048-85BDC9FD1C3A}</a:tableStyleId>
              </a:tblPr>
              <a:tblGrid>
                <a:gridCol w="1219200"/>
                <a:gridCol w="1828800"/>
                <a:gridCol w="1524000"/>
                <a:gridCol w="1524000"/>
              </a:tblGrid>
              <a:tr h="370840">
                <a:tc>
                  <a:txBody>
                    <a:bodyPr/>
                    <a:lstStyle/>
                    <a:p>
                      <a:pPr algn="l"/>
                      <a:r>
                        <a:rPr lang="en-US" b="0" dirty="0"/>
                        <a:t>id</a:t>
                      </a:r>
                    </a:p>
                  </a:txBody>
                  <a:tcPr marL="190500" marR="190500" marT="95250" marB="95250" anchor="ctr"/>
                </a:tc>
                <a:tc>
                  <a:txBody>
                    <a:bodyPr/>
                    <a:lstStyle/>
                    <a:p>
                      <a:pPr algn="l"/>
                      <a:r>
                        <a:rPr lang="en-US" b="0" dirty="0"/>
                        <a:t>name</a:t>
                      </a:r>
                    </a:p>
                  </a:txBody>
                  <a:tcPr marL="190500" marR="190500" marT="95250" marB="95250" anchor="ctr"/>
                </a:tc>
                <a:tc>
                  <a:txBody>
                    <a:bodyPr/>
                    <a:lstStyle/>
                    <a:p>
                      <a:pPr algn="l"/>
                      <a:r>
                        <a:rPr lang="en-US" b="0"/>
                        <a:t>class_id</a:t>
                      </a:r>
                    </a:p>
                  </a:txBody>
                  <a:tcPr marL="190500" marR="190500" marT="95250" marB="95250" anchor="ctr"/>
                </a:tc>
                <a:tc>
                  <a:txBody>
                    <a:bodyPr/>
                    <a:lstStyle/>
                    <a:p>
                      <a:pPr algn="l"/>
                      <a:r>
                        <a:rPr lang="en-US" b="0"/>
                        <a:t>GPA</a:t>
                      </a:r>
                    </a:p>
                  </a:txBody>
                  <a:tcPr marL="190500" marR="190500" marT="95250" marB="95250" anchor="ctr"/>
                </a:tc>
              </a:tr>
              <a:tr h="370840">
                <a:tc>
                  <a:txBody>
                    <a:bodyPr/>
                    <a:lstStyle/>
                    <a:p>
                      <a:pPr algn="l"/>
                      <a:r>
                        <a:rPr lang="en-US" b="0" dirty="0"/>
                        <a:t>1</a:t>
                      </a:r>
                    </a:p>
                  </a:txBody>
                  <a:tcPr marL="190500" marR="190500" marT="95250" marB="95250" anchor="ctr"/>
                </a:tc>
                <a:tc>
                  <a:txBody>
                    <a:bodyPr/>
                    <a:lstStyle/>
                    <a:p>
                      <a:pPr algn="l"/>
                      <a:r>
                        <a:rPr lang="en-US" b="0"/>
                        <a:t>Jack Black</a:t>
                      </a:r>
                    </a:p>
                  </a:txBody>
                  <a:tcPr marL="190500" marR="190500" marT="95250" marB="95250" anchor="ctr"/>
                </a:tc>
                <a:tc>
                  <a:txBody>
                    <a:bodyPr/>
                    <a:lstStyle/>
                    <a:p>
                      <a:pPr algn="l"/>
                      <a:r>
                        <a:rPr lang="en-US" b="0"/>
                        <a:t>3</a:t>
                      </a:r>
                    </a:p>
                  </a:txBody>
                  <a:tcPr marL="190500" marR="190500" marT="95250" marB="95250" anchor="ctr"/>
                </a:tc>
                <a:tc>
                  <a:txBody>
                    <a:bodyPr/>
                    <a:lstStyle/>
                    <a:p>
                      <a:pPr algn="l"/>
                      <a:r>
                        <a:rPr lang="en-US" b="0"/>
                        <a:t>3.45</a:t>
                      </a:r>
                    </a:p>
                  </a:txBody>
                  <a:tcPr marL="190500" marR="190500" marT="95250" marB="95250" anchor="ctr"/>
                </a:tc>
              </a:tr>
              <a:tr h="370840">
                <a:tc>
                  <a:txBody>
                    <a:bodyPr/>
                    <a:lstStyle/>
                    <a:p>
                      <a:pPr algn="l"/>
                      <a:r>
                        <a:rPr lang="en-US" b="0"/>
                        <a:t>3</a:t>
                      </a:r>
                    </a:p>
                  </a:txBody>
                  <a:tcPr marL="190500" marR="190500" marT="95250" marB="95250" anchor="ctr"/>
                </a:tc>
                <a:tc>
                  <a:txBody>
                    <a:bodyPr/>
                    <a:lstStyle/>
                    <a:p>
                      <a:pPr algn="l"/>
                      <a:r>
                        <a:rPr lang="en-US" b="0"/>
                        <a:t>Kathrine Star</a:t>
                      </a:r>
                    </a:p>
                  </a:txBody>
                  <a:tcPr marL="190500" marR="190500" marT="95250" marB="95250" anchor="ctr"/>
                </a:tc>
                <a:tc>
                  <a:txBody>
                    <a:bodyPr/>
                    <a:lstStyle/>
                    <a:p>
                      <a:pPr algn="l"/>
                      <a:r>
                        <a:rPr lang="en-US" b="0"/>
                        <a:t>1</a:t>
                      </a:r>
                    </a:p>
                  </a:txBody>
                  <a:tcPr marL="190500" marR="190500" marT="95250" marB="95250" anchor="ctr"/>
                </a:tc>
                <a:tc>
                  <a:txBody>
                    <a:bodyPr/>
                    <a:lstStyle/>
                    <a:p>
                      <a:pPr algn="l"/>
                      <a:r>
                        <a:rPr lang="en-US" b="0" dirty="0"/>
                        <a:t>3.85</a:t>
                      </a:r>
                    </a:p>
                  </a:txBody>
                  <a:tcPr marL="190500" marR="190500" marT="95250" marB="95250" anchor="ct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b="1" u="sng" dirty="0" smtClean="0">
                <a:solidFill>
                  <a:srgbClr val="FFFF00"/>
                </a:solidFill>
              </a:rPr>
              <a:t>-Key Concepts:-</a:t>
            </a:r>
          </a:p>
          <a:p>
            <a:pPr>
              <a:buNone/>
            </a:pPr>
            <a:r>
              <a:rPr lang="en-US" sz="2600" u="sng" dirty="0" smtClean="0">
                <a:solidFill>
                  <a:srgbClr val="FFC000"/>
                </a:solidFill>
              </a:rPr>
              <a:t>1]KEY:-</a:t>
            </a:r>
          </a:p>
          <a:p>
            <a:pPr>
              <a:buNone/>
            </a:pPr>
            <a:r>
              <a:rPr lang="en-US" sz="2600" dirty="0" smtClean="0"/>
              <a:t>-A key is a single or combination of multiple fields in a table. It is used to fetch/retrieve data from table also used to create relationship among different database tables or views.</a:t>
            </a:r>
          </a:p>
          <a:p>
            <a:pPr>
              <a:buNone/>
            </a:pPr>
            <a:endParaRPr lang="en-US" sz="2600" dirty="0" smtClean="0"/>
          </a:p>
          <a:p>
            <a:pPr>
              <a:buNone/>
            </a:pPr>
            <a:r>
              <a:rPr lang="en-US" sz="2600" u="sng" dirty="0" smtClean="0">
                <a:solidFill>
                  <a:srgbClr val="FFC000"/>
                </a:solidFill>
              </a:rPr>
              <a:t>2]SUPER KEY:-</a:t>
            </a:r>
          </a:p>
          <a:p>
            <a:pPr>
              <a:buNone/>
            </a:pPr>
            <a:r>
              <a:rPr lang="en-US" sz="2600" dirty="0" smtClean="0"/>
              <a:t>-It is a set of one or more than one keys that can be used to identify a record uniquely in a table.</a:t>
            </a:r>
          </a:p>
          <a:p>
            <a:pPr>
              <a:buNone/>
            </a:pPr>
            <a:r>
              <a:rPr lang="en-US" sz="2600" dirty="0" smtClean="0"/>
              <a:t>-or it is a set of one or more attributes that taken collectively allow us to identify uniquely an entity in the entity set.</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-Super key Example:-</a:t>
            </a:r>
            <a:r>
              <a:rPr lang="en-US" sz="2600" dirty="0" smtClean="0"/>
              <a:t>The </a:t>
            </a:r>
            <a:r>
              <a:rPr lang="en-US" sz="2600" dirty="0" err="1" smtClean="0"/>
              <a:t>customer_id</a:t>
            </a:r>
            <a:r>
              <a:rPr lang="en-US" sz="2600" dirty="0" smtClean="0"/>
              <a:t> attribute of the entity set customer is sufficient to distinguish one customer entity from another. Thus </a:t>
            </a:r>
            <a:r>
              <a:rPr lang="en-US" sz="2600" dirty="0" err="1" smtClean="0"/>
              <a:t>customer_id</a:t>
            </a:r>
            <a:r>
              <a:rPr lang="en-US" sz="2600" dirty="0" smtClean="0"/>
              <a:t> is a super key.</a:t>
            </a:r>
          </a:p>
          <a:p>
            <a:pPr>
              <a:buNone/>
            </a:pPr>
            <a:r>
              <a:rPr lang="en-US" sz="2600" dirty="0" smtClean="0"/>
              <a:t>-Similarly the combination of </a:t>
            </a:r>
            <a:r>
              <a:rPr lang="en-US" sz="2600" dirty="0" err="1" smtClean="0"/>
              <a:t>customer_name</a:t>
            </a:r>
            <a:r>
              <a:rPr lang="en-US" sz="2600" dirty="0" smtClean="0"/>
              <a:t> and </a:t>
            </a:r>
            <a:r>
              <a:rPr lang="en-US" sz="2600" dirty="0" err="1" smtClean="0"/>
              <a:t>customer_id</a:t>
            </a:r>
            <a:r>
              <a:rPr lang="en-US" sz="2600" dirty="0" smtClean="0"/>
              <a:t> is a super key for the entity set customer.</a:t>
            </a:r>
          </a:p>
          <a:p>
            <a:pPr>
              <a:buNone/>
            </a:pPr>
            <a:r>
              <a:rPr lang="en-US" sz="2600" dirty="0" smtClean="0"/>
              <a:t>-The </a:t>
            </a:r>
            <a:r>
              <a:rPr lang="en-US" sz="2600" dirty="0" err="1" smtClean="0"/>
              <a:t>customer_name</a:t>
            </a:r>
            <a:r>
              <a:rPr lang="en-US" sz="2600" dirty="0" smtClean="0"/>
              <a:t> attribute of customer is not  a super key because several people might have the same name.</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3]Candidate key:-</a:t>
            </a:r>
          </a:p>
          <a:p>
            <a:pPr>
              <a:buNone/>
            </a:pPr>
            <a:r>
              <a:rPr lang="en-US" sz="2600" dirty="0" smtClean="0"/>
              <a:t>-A candidate key is a set of one or more fields / columns that can identify a record uniquely in a table.</a:t>
            </a:r>
          </a:p>
          <a:p>
            <a:pPr>
              <a:buNone/>
            </a:pPr>
            <a:r>
              <a:rPr lang="en-US" sz="2600" dirty="0" smtClean="0"/>
              <a:t>-There may be multiple candidate keys in one table.</a:t>
            </a:r>
          </a:p>
          <a:p>
            <a:pPr>
              <a:buNone/>
            </a:pPr>
            <a:r>
              <a:rPr lang="en-US" sz="2600" dirty="0" smtClean="0"/>
              <a:t>-Each candidate key can work as primary key.</a:t>
            </a:r>
          </a:p>
          <a:p>
            <a:pPr>
              <a:buNone/>
            </a:pPr>
            <a:r>
              <a:rPr lang="en-US" sz="2600" dirty="0" smtClean="0"/>
              <a:t>Example:-</a:t>
            </a:r>
          </a:p>
          <a:p>
            <a:pPr>
              <a:buNone/>
            </a:pPr>
            <a:r>
              <a:rPr lang="en-US" sz="2600" dirty="0" smtClean="0"/>
              <a:t>-A combination of </a:t>
            </a:r>
            <a:r>
              <a:rPr lang="en-US" sz="2600" dirty="0" err="1" smtClean="0"/>
              <a:t>customer_name</a:t>
            </a:r>
            <a:r>
              <a:rPr lang="en-US" sz="2600" dirty="0" smtClean="0"/>
              <a:t> and </a:t>
            </a:r>
            <a:r>
              <a:rPr lang="en-US" sz="2600" dirty="0" err="1" smtClean="0"/>
              <a:t>customer_street</a:t>
            </a:r>
            <a:r>
              <a:rPr lang="en-US" sz="2600" dirty="0" smtClean="0"/>
              <a:t> is sufficient to distinguish among members of the customer entity set. Then both{</a:t>
            </a:r>
            <a:r>
              <a:rPr lang="en-US" sz="2600" dirty="0" err="1" smtClean="0"/>
              <a:t>customer_id</a:t>
            </a:r>
            <a:r>
              <a:rPr lang="en-US" sz="2600" dirty="0" smtClean="0"/>
              <a:t>} and {</a:t>
            </a:r>
            <a:r>
              <a:rPr lang="en-US" sz="2600" dirty="0" err="1" smtClean="0"/>
              <a:t>customer_name</a:t>
            </a:r>
            <a:r>
              <a:rPr lang="en-US" sz="2600" dirty="0" smtClean="0"/>
              <a:t>, </a:t>
            </a:r>
            <a:r>
              <a:rPr lang="en-US" sz="2600" dirty="0" err="1" smtClean="0"/>
              <a:t>customer_street</a:t>
            </a:r>
            <a:r>
              <a:rPr lang="en-US" sz="2600" dirty="0" smtClean="0"/>
              <a:t>} are candidate </a:t>
            </a:r>
            <a:r>
              <a:rPr lang="en-US" sz="2600" dirty="0" err="1" smtClean="0"/>
              <a:t>kays</a:t>
            </a:r>
            <a:r>
              <a:rPr lang="en-US" sz="2600" dirty="0" smtClean="0"/>
              <a:t>.</a:t>
            </a:r>
          </a:p>
          <a:p>
            <a:pPr>
              <a:buNone/>
            </a:pPr>
            <a:r>
              <a:rPr lang="en-US" sz="2600" dirty="0" smtClean="0"/>
              <a:t>-Although the attribute </a:t>
            </a:r>
            <a:r>
              <a:rPr lang="en-US" sz="2600" dirty="0" err="1" smtClean="0"/>
              <a:t>customer_id</a:t>
            </a:r>
            <a:r>
              <a:rPr lang="en-US" sz="2600" dirty="0" smtClean="0"/>
              <a:t> and </a:t>
            </a:r>
            <a:r>
              <a:rPr lang="en-US" sz="2600" dirty="0" err="1" smtClean="0"/>
              <a:t>customer_name</a:t>
            </a:r>
            <a:r>
              <a:rPr lang="en-US" sz="2600" dirty="0" smtClean="0"/>
              <a:t> together can distinguish customer entities, their combination does not form a candidate key , since the attribute </a:t>
            </a:r>
            <a:r>
              <a:rPr lang="en-US" sz="2600" dirty="0" err="1" smtClean="0"/>
              <a:t>customer_id</a:t>
            </a:r>
            <a:r>
              <a:rPr lang="en-US" sz="2600" dirty="0" smtClean="0"/>
              <a:t> alone is a candidate key.</a:t>
            </a:r>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4]Primary key:-</a:t>
            </a:r>
          </a:p>
          <a:p>
            <a:pPr>
              <a:buNone/>
            </a:pPr>
            <a:r>
              <a:rPr lang="en-US" sz="2600" dirty="0" smtClean="0"/>
              <a:t>-Primary key is a set of one or more fields of a table that uniquely identify a record in a database table.</a:t>
            </a:r>
          </a:p>
          <a:p>
            <a:pPr>
              <a:buNone/>
            </a:pPr>
            <a:r>
              <a:rPr lang="en-US" sz="2600" dirty="0" smtClean="0"/>
              <a:t>-It can not accept null/duplicate values .</a:t>
            </a:r>
          </a:p>
          <a:p>
            <a:pPr>
              <a:buNone/>
            </a:pPr>
            <a:r>
              <a:rPr lang="en-US" sz="2600" dirty="0" smtClean="0"/>
              <a:t>-Only one candidate key can be primary key.</a:t>
            </a:r>
          </a:p>
          <a:p>
            <a:pPr>
              <a:buNone/>
            </a:pPr>
            <a:endParaRPr lang="en-US" sz="2600" dirty="0" smtClean="0"/>
          </a:p>
          <a:p>
            <a:pPr>
              <a:buNone/>
            </a:pPr>
            <a:r>
              <a:rPr lang="en-US" sz="2600" u="sng" dirty="0" smtClean="0">
                <a:solidFill>
                  <a:srgbClr val="FFC000"/>
                </a:solidFill>
              </a:rPr>
              <a:t>5]Foreign key:-</a:t>
            </a:r>
          </a:p>
          <a:p>
            <a:pPr>
              <a:buNone/>
            </a:pPr>
            <a:r>
              <a:rPr lang="en-US" sz="2600" dirty="0" smtClean="0"/>
              <a:t>-Foreign key is a field in database table that is primary key in another table.</a:t>
            </a:r>
          </a:p>
          <a:p>
            <a:pPr>
              <a:buNone/>
            </a:pPr>
            <a:r>
              <a:rPr lang="en-US" sz="2600" dirty="0" smtClean="0"/>
              <a:t>-It can accept multiple null, duplicate values.</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-JOINS:-</a:t>
            </a:r>
          </a:p>
          <a:p>
            <a:pPr>
              <a:buNone/>
            </a:pPr>
            <a:r>
              <a:rPr lang="en-US" sz="2600" dirty="0" smtClean="0"/>
              <a:t>-SQL join is used to fetch data </a:t>
            </a:r>
            <a:r>
              <a:rPr lang="en-US" sz="2600" smtClean="0"/>
              <a:t>from two </a:t>
            </a:r>
            <a:r>
              <a:rPr lang="en-US" sz="2600" dirty="0" smtClean="0"/>
              <a:t>or more tables</a:t>
            </a:r>
          </a:p>
          <a:p>
            <a:pPr>
              <a:buNone/>
            </a:pPr>
            <a:r>
              <a:rPr lang="en-US" sz="2600" dirty="0" smtClean="0"/>
              <a:t>   which is joined to appear as single set of data. It is used for combining column from two or more tables by using values common to both tables.</a:t>
            </a:r>
          </a:p>
          <a:p>
            <a:pPr>
              <a:buNone/>
            </a:pPr>
            <a:r>
              <a:rPr lang="en-US" sz="2600" dirty="0" smtClean="0"/>
              <a:t>Types of join are:</a:t>
            </a:r>
          </a:p>
          <a:p>
            <a:pPr>
              <a:buNone/>
            </a:pPr>
            <a:r>
              <a:rPr lang="en-US" sz="2600" dirty="0" smtClean="0"/>
              <a:t>1]INNER JOIN OR EQUI JOIN</a:t>
            </a:r>
          </a:p>
          <a:p>
            <a:pPr>
              <a:buNone/>
            </a:pPr>
            <a:r>
              <a:rPr lang="en-US" sz="2600" dirty="0" smtClean="0"/>
              <a:t>2]NON EQUI JOIN</a:t>
            </a:r>
          </a:p>
          <a:p>
            <a:pPr>
              <a:buNone/>
            </a:pPr>
            <a:r>
              <a:rPr lang="en-US" sz="2600" dirty="0" smtClean="0"/>
              <a:t>3]OUTER JOIN</a:t>
            </a:r>
          </a:p>
          <a:p>
            <a:pPr>
              <a:buNone/>
            </a:pPr>
            <a:r>
              <a:rPr lang="en-US" sz="2600" dirty="0" smtClean="0"/>
              <a:t>4]SELF JOIN</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u="sng" dirty="0" smtClean="0">
                <a:solidFill>
                  <a:srgbClr val="FFC000"/>
                </a:solidFill>
              </a:rPr>
              <a:t>1]INNER JOIN OR EQUI JOIN:-</a:t>
            </a:r>
          </a:p>
          <a:p>
            <a:pPr>
              <a:buNone/>
            </a:pPr>
            <a:r>
              <a:rPr lang="en-US" sz="2600" dirty="0" smtClean="0"/>
              <a:t>-This is a simple JOIN in which the result is based on matched data as per the equality condition specified in the SQL query.</a:t>
            </a:r>
          </a:p>
          <a:p>
            <a:pPr>
              <a:buNone/>
            </a:pPr>
            <a:r>
              <a:rPr lang="en-US" sz="2600" dirty="0" smtClean="0"/>
              <a:t>Syntax:-  SELECT </a:t>
            </a:r>
            <a:r>
              <a:rPr lang="en-US" sz="2600" dirty="0" err="1" smtClean="0"/>
              <a:t>column_name_list</a:t>
            </a:r>
            <a:r>
              <a:rPr lang="en-US" sz="2600" dirty="0" smtClean="0"/>
              <a:t> FROM </a:t>
            </a:r>
          </a:p>
          <a:p>
            <a:pPr>
              <a:buNone/>
            </a:pPr>
            <a:r>
              <a:rPr lang="en-US" sz="2600" dirty="0" smtClean="0"/>
              <a:t>                 table_name1 INNER JOIN table_name2</a:t>
            </a:r>
          </a:p>
          <a:p>
            <a:pPr>
              <a:buNone/>
            </a:pPr>
            <a:r>
              <a:rPr lang="en-US" sz="2600" dirty="0" smtClean="0"/>
              <a:t>                 WHERE table_name1.column_name=</a:t>
            </a:r>
          </a:p>
          <a:p>
            <a:pPr>
              <a:buNone/>
            </a:pPr>
            <a:r>
              <a:rPr lang="en-US" sz="2600" dirty="0" smtClean="0"/>
              <a:t>                                tsble_name2.column_name;</a:t>
            </a:r>
          </a:p>
          <a:p>
            <a:pPr>
              <a:buNone/>
            </a:pPr>
            <a:r>
              <a:rPr lang="en-US" sz="2600" dirty="0" smtClean="0"/>
              <a:t>                  Class table                      </a:t>
            </a:r>
            <a:r>
              <a:rPr lang="en-US" sz="2600" dirty="0" err="1" smtClean="0"/>
              <a:t>Class_info</a:t>
            </a: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4" name="Table 3"/>
          <p:cNvGraphicFramePr>
            <a:graphicFrameLocks noGrp="1"/>
          </p:cNvGraphicFramePr>
          <p:nvPr/>
        </p:nvGraphicFramePr>
        <p:xfrm>
          <a:off x="1828800" y="4038600"/>
          <a:ext cx="1905000" cy="1940560"/>
        </p:xfrm>
        <a:graphic>
          <a:graphicData uri="http://schemas.openxmlformats.org/drawingml/2006/table">
            <a:tbl>
              <a:tblPr firstRow="1" bandRow="1">
                <a:tableStyleId>{5C22544A-7EE6-4342-B048-85BDC9FD1C3A}</a:tableStyleId>
              </a:tblPr>
              <a:tblGrid>
                <a:gridCol w="952500"/>
                <a:gridCol w="952500"/>
              </a:tblGrid>
              <a:tr h="241300">
                <a:tc>
                  <a:txBody>
                    <a:bodyPr/>
                    <a:lstStyle/>
                    <a:p>
                      <a:pPr algn="ctr"/>
                      <a:r>
                        <a:rPr lang="en-US" dirty="0" smtClean="0"/>
                        <a:t>ID</a:t>
                      </a:r>
                      <a:endParaRPr lang="en-US" dirty="0"/>
                    </a:p>
                  </a:txBody>
                  <a:tcPr/>
                </a:tc>
                <a:tc>
                  <a:txBody>
                    <a:bodyPr/>
                    <a:lstStyle/>
                    <a:p>
                      <a:pPr algn="ctr"/>
                      <a:r>
                        <a:rPr lang="en-US" dirty="0" smtClean="0"/>
                        <a:t>NAME</a:t>
                      </a:r>
                      <a:endParaRPr lang="en-US" dirty="0"/>
                    </a:p>
                  </a:txBody>
                  <a:tcPr/>
                </a:tc>
              </a:tr>
              <a:tr h="393700">
                <a:tc>
                  <a:txBody>
                    <a:bodyPr/>
                    <a:lstStyle/>
                    <a:p>
                      <a:pPr algn="ctr"/>
                      <a:r>
                        <a:rPr lang="en-US" dirty="0" smtClean="0"/>
                        <a:t>1</a:t>
                      </a:r>
                      <a:endParaRPr lang="en-US" dirty="0"/>
                    </a:p>
                  </a:txBody>
                  <a:tcPr/>
                </a:tc>
                <a:tc>
                  <a:txBody>
                    <a:bodyPr/>
                    <a:lstStyle/>
                    <a:p>
                      <a:pPr algn="ctr"/>
                      <a:r>
                        <a:rPr lang="en-US" dirty="0" err="1" smtClean="0"/>
                        <a:t>Abhi</a:t>
                      </a:r>
                      <a:r>
                        <a:rPr lang="en-US" dirty="0" smtClean="0"/>
                        <a:t> </a:t>
                      </a:r>
                      <a:endParaRPr lang="en-US" dirty="0"/>
                    </a:p>
                  </a:txBody>
                  <a:tcPr/>
                </a:tc>
              </a:tr>
              <a:tr h="393700">
                <a:tc>
                  <a:txBody>
                    <a:bodyPr/>
                    <a:lstStyle/>
                    <a:p>
                      <a:pPr algn="ctr"/>
                      <a:r>
                        <a:rPr lang="en-US" dirty="0" smtClean="0"/>
                        <a:t>2</a:t>
                      </a:r>
                      <a:endParaRPr lang="en-US" dirty="0"/>
                    </a:p>
                  </a:txBody>
                  <a:tcPr/>
                </a:tc>
                <a:tc>
                  <a:txBody>
                    <a:bodyPr/>
                    <a:lstStyle/>
                    <a:p>
                      <a:pPr algn="ctr"/>
                      <a:r>
                        <a:rPr lang="en-US" dirty="0" smtClean="0"/>
                        <a:t>Adam</a:t>
                      </a:r>
                      <a:endParaRPr lang="en-US" dirty="0"/>
                    </a:p>
                  </a:txBody>
                  <a:tcPr/>
                </a:tc>
              </a:tr>
              <a:tr h="393700">
                <a:tc>
                  <a:txBody>
                    <a:bodyPr/>
                    <a:lstStyle/>
                    <a:p>
                      <a:pPr algn="ctr"/>
                      <a:r>
                        <a:rPr lang="en-US" dirty="0" smtClean="0"/>
                        <a:t>3</a:t>
                      </a:r>
                      <a:endParaRPr lang="en-US" dirty="0"/>
                    </a:p>
                  </a:txBody>
                  <a:tcPr/>
                </a:tc>
                <a:tc>
                  <a:txBody>
                    <a:bodyPr/>
                    <a:lstStyle/>
                    <a:p>
                      <a:pPr algn="ctr"/>
                      <a:r>
                        <a:rPr lang="en-US" dirty="0" smtClean="0"/>
                        <a:t>Alex</a:t>
                      </a:r>
                      <a:endParaRPr lang="en-US" dirty="0"/>
                    </a:p>
                  </a:txBody>
                  <a:tcPr/>
                </a:tc>
              </a:tr>
              <a:tr h="393700">
                <a:tc>
                  <a:txBody>
                    <a:bodyPr/>
                    <a:lstStyle/>
                    <a:p>
                      <a:pPr algn="ctr"/>
                      <a:r>
                        <a:rPr lang="en-US" dirty="0" smtClean="0"/>
                        <a:t>4</a:t>
                      </a:r>
                      <a:endParaRPr lang="en-US" dirty="0"/>
                    </a:p>
                  </a:txBody>
                  <a:tcPr/>
                </a:tc>
                <a:tc>
                  <a:txBody>
                    <a:bodyPr/>
                    <a:lstStyle/>
                    <a:p>
                      <a:pPr algn="ctr"/>
                      <a:r>
                        <a:rPr lang="en-US" dirty="0" err="1" smtClean="0"/>
                        <a:t>Anu</a:t>
                      </a:r>
                      <a:endParaRPr lang="en-US" dirty="0"/>
                    </a:p>
                  </a:txBody>
                  <a:tcPr/>
                </a:tc>
              </a:tr>
            </a:tbl>
          </a:graphicData>
        </a:graphic>
      </p:graphicFrame>
      <p:graphicFrame>
        <p:nvGraphicFramePr>
          <p:cNvPr id="5" name="Table 4"/>
          <p:cNvGraphicFramePr>
            <a:graphicFrameLocks noGrp="1"/>
          </p:cNvGraphicFramePr>
          <p:nvPr/>
        </p:nvGraphicFramePr>
        <p:xfrm>
          <a:off x="4953000" y="4038600"/>
          <a:ext cx="2286000" cy="1546860"/>
        </p:xfrm>
        <a:graphic>
          <a:graphicData uri="http://schemas.openxmlformats.org/drawingml/2006/table">
            <a:tbl>
              <a:tblPr firstRow="1" bandRow="1">
                <a:tableStyleId>{5C22544A-7EE6-4342-B048-85BDC9FD1C3A}</a:tableStyleId>
              </a:tblPr>
              <a:tblGrid>
                <a:gridCol w="762000"/>
                <a:gridCol w="1524000"/>
              </a:tblGrid>
              <a:tr h="241300">
                <a:tc>
                  <a:txBody>
                    <a:bodyPr/>
                    <a:lstStyle/>
                    <a:p>
                      <a:pPr algn="ctr"/>
                      <a:r>
                        <a:rPr lang="en-US" dirty="0" smtClean="0"/>
                        <a:t>ID</a:t>
                      </a:r>
                      <a:endParaRPr lang="en-US" dirty="0"/>
                    </a:p>
                  </a:txBody>
                  <a:tcPr/>
                </a:tc>
                <a:tc>
                  <a:txBody>
                    <a:bodyPr/>
                    <a:lstStyle/>
                    <a:p>
                      <a:pPr algn="ctr"/>
                      <a:r>
                        <a:rPr lang="en-US" dirty="0" smtClean="0"/>
                        <a:t>ADDRESS</a:t>
                      </a:r>
                      <a:endParaRPr lang="en-US" dirty="0"/>
                    </a:p>
                  </a:txBody>
                  <a:tcPr/>
                </a:tc>
              </a:tr>
              <a:tr h="393700">
                <a:tc>
                  <a:txBody>
                    <a:bodyPr/>
                    <a:lstStyle/>
                    <a:p>
                      <a:pPr algn="ctr"/>
                      <a:r>
                        <a:rPr lang="en-US" dirty="0" smtClean="0"/>
                        <a:t>1</a:t>
                      </a:r>
                      <a:endParaRPr lang="en-US" dirty="0"/>
                    </a:p>
                  </a:txBody>
                  <a:tcPr/>
                </a:tc>
                <a:tc>
                  <a:txBody>
                    <a:bodyPr/>
                    <a:lstStyle/>
                    <a:p>
                      <a:pPr algn="ctr"/>
                      <a:r>
                        <a:rPr lang="en-US" dirty="0" smtClean="0"/>
                        <a:t>DELHI</a:t>
                      </a:r>
                      <a:endParaRPr lang="en-US" dirty="0"/>
                    </a:p>
                  </a:txBody>
                  <a:tcPr/>
                </a:tc>
              </a:tr>
              <a:tr h="393700">
                <a:tc>
                  <a:txBody>
                    <a:bodyPr/>
                    <a:lstStyle/>
                    <a:p>
                      <a:pPr algn="ctr"/>
                      <a:r>
                        <a:rPr lang="en-US" dirty="0" smtClean="0"/>
                        <a:t>2</a:t>
                      </a:r>
                      <a:endParaRPr lang="en-US" dirty="0"/>
                    </a:p>
                  </a:txBody>
                  <a:tcPr/>
                </a:tc>
                <a:tc>
                  <a:txBody>
                    <a:bodyPr/>
                    <a:lstStyle/>
                    <a:p>
                      <a:pPr algn="ctr"/>
                      <a:r>
                        <a:rPr lang="en-US" dirty="0" smtClean="0"/>
                        <a:t>MUMBAI</a:t>
                      </a:r>
                      <a:endParaRPr lang="en-US" dirty="0"/>
                    </a:p>
                  </a:txBody>
                  <a:tcPr/>
                </a:tc>
              </a:tr>
              <a:tr h="393700">
                <a:tc>
                  <a:txBody>
                    <a:bodyPr/>
                    <a:lstStyle/>
                    <a:p>
                      <a:pPr algn="ctr"/>
                      <a:r>
                        <a:rPr lang="en-US" dirty="0" smtClean="0"/>
                        <a:t>3</a:t>
                      </a:r>
                      <a:endParaRPr lang="en-US" dirty="0"/>
                    </a:p>
                  </a:txBody>
                  <a:tcPr/>
                </a:tc>
                <a:tc>
                  <a:txBody>
                    <a:bodyPr/>
                    <a:lstStyle/>
                    <a:p>
                      <a:pPr algn="ctr"/>
                      <a:r>
                        <a:rPr lang="en-US" dirty="0" smtClean="0"/>
                        <a:t>CHENNAI</a:t>
                      </a:r>
                      <a:endParaRPr lang="en-US" dirty="0"/>
                    </a:p>
                  </a:txBody>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-query:-</a:t>
            </a:r>
          </a:p>
          <a:p>
            <a:pPr>
              <a:buNone/>
            </a:pPr>
            <a:r>
              <a:rPr lang="en-US" sz="2600" dirty="0" smtClean="0"/>
              <a:t>Select * from class INNER JOIN </a:t>
            </a:r>
            <a:r>
              <a:rPr lang="en-US" sz="2600" dirty="0" err="1" smtClean="0"/>
              <a:t>class_info</a:t>
            </a:r>
            <a:r>
              <a:rPr lang="en-US" sz="2600" dirty="0" smtClean="0"/>
              <a:t> </a:t>
            </a:r>
          </a:p>
          <a:p>
            <a:pPr>
              <a:buNone/>
            </a:pPr>
            <a:r>
              <a:rPr lang="en-US" sz="2600" dirty="0" smtClean="0"/>
              <a:t>where class.id=class_info.id;</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4" name="Table 3"/>
          <p:cNvGraphicFramePr>
            <a:graphicFrameLocks noGrp="1"/>
          </p:cNvGraphicFramePr>
          <p:nvPr/>
        </p:nvGraphicFramePr>
        <p:xfrm>
          <a:off x="990600" y="21336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ID</a:t>
                      </a:r>
                      <a:endParaRPr lang="en-US" dirty="0"/>
                    </a:p>
                  </a:txBody>
                  <a:tcPr/>
                </a:tc>
                <a:tc>
                  <a:txBody>
                    <a:bodyPr/>
                    <a:lstStyle/>
                    <a:p>
                      <a:pPr algn="ctr"/>
                      <a:r>
                        <a:rPr lang="en-US" dirty="0" smtClean="0"/>
                        <a:t>NAME</a:t>
                      </a:r>
                      <a:endParaRPr lang="en-US" dirty="0"/>
                    </a:p>
                  </a:txBody>
                  <a:tcPr/>
                </a:tc>
                <a:tc>
                  <a:txBody>
                    <a:bodyPr/>
                    <a:lstStyle/>
                    <a:p>
                      <a:pPr algn="ctr"/>
                      <a:r>
                        <a:rPr lang="en-US" dirty="0" smtClean="0"/>
                        <a:t>ID</a:t>
                      </a:r>
                      <a:endParaRPr lang="en-US" dirty="0"/>
                    </a:p>
                  </a:txBody>
                  <a:tcPr/>
                </a:tc>
                <a:tc>
                  <a:txBody>
                    <a:bodyPr/>
                    <a:lstStyle/>
                    <a:p>
                      <a:pPr algn="ctr"/>
                      <a:r>
                        <a:rPr lang="en-US" dirty="0" smtClean="0"/>
                        <a:t>ADDRESS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err="1" smtClean="0"/>
                        <a:t>Abhi</a:t>
                      </a:r>
                      <a:r>
                        <a:rPr lang="en-US" dirty="0" smtClean="0"/>
                        <a:t> </a:t>
                      </a:r>
                      <a:endParaRPr lang="en-US" dirty="0"/>
                    </a:p>
                  </a:txBody>
                  <a:tcPr/>
                </a:tc>
                <a:tc>
                  <a:txBody>
                    <a:bodyPr/>
                    <a:lstStyle/>
                    <a:p>
                      <a:pPr algn="ctr"/>
                      <a:r>
                        <a:rPr lang="en-US" dirty="0" smtClean="0"/>
                        <a:t>1</a:t>
                      </a:r>
                      <a:endParaRPr lang="en-US" dirty="0"/>
                    </a:p>
                  </a:txBody>
                  <a:tcPr/>
                </a:tc>
                <a:tc>
                  <a:txBody>
                    <a:bodyPr/>
                    <a:lstStyle/>
                    <a:p>
                      <a:pPr algn="ctr"/>
                      <a:r>
                        <a:rPr lang="en-US" dirty="0" smtClean="0"/>
                        <a:t>DELHI</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Adam</a:t>
                      </a:r>
                      <a:endParaRPr lang="en-US" dirty="0"/>
                    </a:p>
                  </a:txBody>
                  <a:tcPr/>
                </a:tc>
                <a:tc>
                  <a:txBody>
                    <a:bodyPr/>
                    <a:lstStyle/>
                    <a:p>
                      <a:pPr algn="ctr"/>
                      <a:r>
                        <a:rPr lang="en-US" dirty="0" smtClean="0"/>
                        <a:t>2</a:t>
                      </a:r>
                      <a:endParaRPr lang="en-US" dirty="0"/>
                    </a:p>
                  </a:txBody>
                  <a:tcPr/>
                </a:tc>
                <a:tc>
                  <a:txBody>
                    <a:bodyPr/>
                    <a:lstStyle/>
                    <a:p>
                      <a:pPr algn="ctr"/>
                      <a:r>
                        <a:rPr lang="en-US" dirty="0" smtClean="0"/>
                        <a:t>MUMBAI</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Alex</a:t>
                      </a:r>
                      <a:endParaRPr lang="en-US" dirty="0"/>
                    </a:p>
                  </a:txBody>
                  <a:tcPr/>
                </a:tc>
                <a:tc>
                  <a:txBody>
                    <a:bodyPr/>
                    <a:lstStyle/>
                    <a:p>
                      <a:pPr algn="ctr"/>
                      <a:r>
                        <a:rPr lang="en-US" dirty="0" smtClean="0"/>
                        <a:t>3</a:t>
                      </a:r>
                      <a:endParaRPr lang="en-US" dirty="0"/>
                    </a:p>
                  </a:txBody>
                  <a:tcPr/>
                </a:tc>
                <a:tc>
                  <a:txBody>
                    <a:bodyPr/>
                    <a:lstStyle/>
                    <a:p>
                      <a:pPr algn="ctr"/>
                      <a:r>
                        <a:rPr lang="en-US" dirty="0" smtClean="0"/>
                        <a:t>CHENNAI</a:t>
                      </a:r>
                      <a:endParaRPr lang="en-US" dirty="0"/>
                    </a:p>
                  </a:txBody>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2]NON EQUI JOIN:-</a:t>
            </a:r>
          </a:p>
          <a:p>
            <a:pPr>
              <a:buNone/>
            </a:pPr>
            <a:r>
              <a:rPr lang="en-US" sz="2600" dirty="0" smtClean="0"/>
              <a:t>-This join uses comparison operator instead of the equal sign like &gt;,&lt;,&gt;=,&lt;= along with condition.</a:t>
            </a:r>
          </a:p>
          <a:p>
            <a:pPr>
              <a:buNone/>
            </a:pPr>
            <a:r>
              <a:rPr lang="en-US" sz="2600" dirty="0" smtClean="0"/>
              <a:t>-An non </a:t>
            </a:r>
            <a:r>
              <a:rPr lang="en-US" sz="2600" dirty="0" err="1" smtClean="0"/>
              <a:t>equi</a:t>
            </a:r>
            <a:r>
              <a:rPr lang="en-US" sz="2600" dirty="0" smtClean="0"/>
              <a:t> (or theta)join is an inner join statement that uses an unequal operation to match rows from different tables.</a:t>
            </a:r>
          </a:p>
          <a:p>
            <a:pPr>
              <a:buNone/>
            </a:pPr>
            <a:r>
              <a:rPr lang="en-US" sz="2600" dirty="0" smtClean="0"/>
              <a:t>-We can use non-</a:t>
            </a:r>
            <a:r>
              <a:rPr lang="en-US" sz="2600" dirty="0" err="1" smtClean="0"/>
              <a:t>equi</a:t>
            </a:r>
            <a:r>
              <a:rPr lang="en-US" sz="2600" dirty="0" smtClean="0"/>
              <a:t> join to check for duplicate value or when you need to compare one value in a table falls within a range of values with another.</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00800"/>
          </a:xfrm>
        </p:spPr>
        <p:txBody>
          <a:bodyPr>
            <a:normAutofit fontScale="92500"/>
          </a:bodyPr>
          <a:lstStyle/>
          <a:p>
            <a:pPr>
              <a:buNone/>
            </a:pPr>
            <a:r>
              <a:rPr lang="en-US" u="sng" dirty="0" smtClean="0">
                <a:solidFill>
                  <a:srgbClr val="FFC000"/>
                </a:solidFill>
              </a:rPr>
              <a:t>10]Rule 9</a:t>
            </a:r>
            <a:r>
              <a:rPr lang="en-US" u="sng" dirty="0" smtClean="0">
                <a:solidFill>
                  <a:srgbClr val="FFC000"/>
                </a:solidFill>
                <a:sym typeface="Wingdings" pitchFamily="2" charset="2"/>
              </a:rPr>
              <a:t>:-</a:t>
            </a:r>
            <a:r>
              <a:rPr lang="en-US" dirty="0" smtClean="0">
                <a:solidFill>
                  <a:srgbClr val="92D050"/>
                </a:solidFill>
                <a:sym typeface="Wingdings" pitchFamily="2" charset="2"/>
              </a:rPr>
              <a:t>(Logical data independence)</a:t>
            </a:r>
            <a:endParaRPr lang="en-US" dirty="0" smtClean="0">
              <a:solidFill>
                <a:srgbClr val="92D050"/>
              </a:solidFill>
            </a:endParaRPr>
          </a:p>
          <a:p>
            <a:pPr>
              <a:buNone/>
            </a:pPr>
            <a:r>
              <a:rPr lang="en-US" dirty="0" smtClean="0"/>
              <a:t>-If there is a change in the logical structure </a:t>
            </a:r>
          </a:p>
          <a:p>
            <a:pPr>
              <a:buNone/>
            </a:pPr>
            <a:r>
              <a:rPr lang="en-US" dirty="0" smtClean="0"/>
              <a:t>(table structure ) of the database the user</a:t>
            </a:r>
          </a:p>
          <a:p>
            <a:pPr>
              <a:buNone/>
            </a:pPr>
            <a:r>
              <a:rPr lang="en-US" dirty="0" smtClean="0"/>
              <a:t> view of data should not change.</a:t>
            </a:r>
          </a:p>
          <a:p>
            <a:pPr>
              <a:buNone/>
            </a:pPr>
            <a:r>
              <a:rPr lang="en-US" dirty="0" smtClean="0"/>
              <a:t>-If a table is split into two tables, a new view </a:t>
            </a:r>
          </a:p>
          <a:p>
            <a:pPr>
              <a:buNone/>
            </a:pPr>
            <a:r>
              <a:rPr lang="en-US" dirty="0" smtClean="0"/>
              <a:t>should give result as the join of the two tables.</a:t>
            </a:r>
          </a:p>
          <a:p>
            <a:pPr>
              <a:buNone/>
            </a:pPr>
            <a:r>
              <a:rPr lang="en-US" dirty="0" smtClean="0"/>
              <a:t>-This rule is most difficult to satisfy.</a:t>
            </a:r>
          </a:p>
          <a:p>
            <a:pPr>
              <a:buNone/>
            </a:pPr>
            <a:r>
              <a:rPr lang="en-US" u="sng" dirty="0" smtClean="0">
                <a:solidFill>
                  <a:srgbClr val="FFC000"/>
                </a:solidFill>
              </a:rPr>
              <a:t>11]Rule10:-</a:t>
            </a:r>
            <a:r>
              <a:rPr lang="en-US" dirty="0" smtClean="0"/>
              <a:t> </a:t>
            </a:r>
            <a:r>
              <a:rPr lang="en-US" dirty="0" smtClean="0">
                <a:solidFill>
                  <a:srgbClr val="92D050"/>
                </a:solidFill>
              </a:rPr>
              <a:t>(Integrity independence)</a:t>
            </a:r>
          </a:p>
          <a:p>
            <a:pPr>
              <a:buNone/>
            </a:pPr>
            <a:r>
              <a:rPr lang="en-US" dirty="0" smtClean="0"/>
              <a:t>-The database should be able to enforce its </a:t>
            </a:r>
          </a:p>
          <a:p>
            <a:pPr>
              <a:buNone/>
            </a:pPr>
            <a:r>
              <a:rPr lang="en-US" dirty="0" smtClean="0"/>
              <a:t>own integrity rather than using other programs. </a:t>
            </a:r>
          </a:p>
          <a:p>
            <a:pPr>
              <a:buNone/>
            </a:pPr>
            <a:r>
              <a:rPr lang="en-US" dirty="0" smtClean="0"/>
              <a:t>key and check constraints, trigger etc. should be</a:t>
            </a:r>
          </a:p>
          <a:p>
            <a:pPr>
              <a:buNone/>
            </a:pPr>
            <a:r>
              <a:rPr lang="en-US" dirty="0" smtClean="0"/>
              <a:t>stored in data dictionary .</a:t>
            </a:r>
          </a:p>
          <a:p>
            <a:pPr>
              <a:buNone/>
            </a:pPr>
            <a:r>
              <a:rPr lang="en-US" dirty="0" smtClean="0"/>
              <a:t>-</a:t>
            </a:r>
          </a:p>
          <a:p>
            <a:endParaRPr lang="en-US" u="sng" dirty="0" smtClean="0"/>
          </a:p>
          <a:p>
            <a:endParaRPr 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u="sng" dirty="0" smtClean="0">
                <a:solidFill>
                  <a:srgbClr val="FFC000"/>
                </a:solidFill>
              </a:rPr>
              <a:t>3]OUTER JOIN:-</a:t>
            </a:r>
          </a:p>
          <a:p>
            <a:pPr>
              <a:buNone/>
            </a:pPr>
            <a:r>
              <a:rPr lang="en-US" sz="2600" dirty="0" smtClean="0"/>
              <a:t>-Outer join is based on both matched and unmatched data. Outer joins subdivide further into</a:t>
            </a:r>
          </a:p>
          <a:p>
            <a:pPr>
              <a:buNone/>
            </a:pPr>
            <a:r>
              <a:rPr lang="en-US" sz="2600" dirty="0" smtClean="0"/>
              <a:t>1.Left outer join</a:t>
            </a:r>
          </a:p>
          <a:p>
            <a:pPr>
              <a:buNone/>
            </a:pPr>
            <a:r>
              <a:rPr lang="en-US" sz="2600" dirty="0" smtClean="0"/>
              <a:t>2.Right outer join</a:t>
            </a:r>
          </a:p>
          <a:p>
            <a:pPr>
              <a:buNone/>
            </a:pPr>
            <a:r>
              <a:rPr lang="en-US" sz="2600" dirty="0" smtClean="0"/>
              <a:t>3.Full outer joint</a:t>
            </a:r>
          </a:p>
          <a:p>
            <a:pPr>
              <a:buNone/>
            </a:pPr>
            <a:r>
              <a:rPr lang="en-US" sz="2600" u="sng" dirty="0" smtClean="0">
                <a:solidFill>
                  <a:srgbClr val="FFC000"/>
                </a:solidFill>
              </a:rPr>
              <a:t>1]Left outer join:-</a:t>
            </a:r>
          </a:p>
          <a:p>
            <a:pPr>
              <a:buNone/>
            </a:pPr>
            <a:r>
              <a:rPr lang="en-US" sz="2600" dirty="0" smtClean="0"/>
              <a:t>-The left outer join returns a result set table with the matched data from the two tables and then the remaining rows of left table and null from the right tables column.</a:t>
            </a:r>
          </a:p>
          <a:p>
            <a:pPr>
              <a:buNone/>
            </a:pPr>
            <a:r>
              <a:rPr lang="en-US" sz="2600" dirty="0" smtClean="0"/>
              <a:t>Syntax:-</a:t>
            </a:r>
          </a:p>
          <a:p>
            <a:pPr>
              <a:buNone/>
            </a:pPr>
            <a:r>
              <a:rPr lang="en-US" sz="2600" dirty="0" smtClean="0"/>
              <a:t>SELECT </a:t>
            </a:r>
            <a:r>
              <a:rPr lang="en-US" sz="2600" dirty="0" err="1" smtClean="0"/>
              <a:t>column_name_list</a:t>
            </a:r>
            <a:r>
              <a:rPr lang="en-US" sz="2600" dirty="0" smtClean="0"/>
              <a:t> FROM </a:t>
            </a:r>
          </a:p>
          <a:p>
            <a:pPr>
              <a:buNone/>
            </a:pPr>
            <a:r>
              <a:rPr lang="en-US" sz="2600" dirty="0" smtClean="0"/>
              <a:t>table_name1 LEFT OUTER JOIN table-name2</a:t>
            </a:r>
          </a:p>
          <a:p>
            <a:pPr>
              <a:buNone/>
            </a:pPr>
            <a:r>
              <a:rPr lang="en-US" sz="2600" dirty="0" smtClean="0"/>
              <a:t>ON table_name1.column_name=</a:t>
            </a:r>
          </a:p>
          <a:p>
            <a:pPr>
              <a:buNone/>
            </a:pPr>
            <a:r>
              <a:rPr lang="en-US" sz="2600" dirty="0" smtClean="0"/>
              <a:t>                                                 table_name2.column_name;</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dirty="0" smtClean="0"/>
              <a:t>-To specify a condition we use the ON keyword with outer join.</a:t>
            </a:r>
          </a:p>
          <a:p>
            <a:pPr>
              <a:buNone/>
            </a:pPr>
            <a:endParaRPr lang="en-US" sz="2600" dirty="0" smtClean="0"/>
          </a:p>
          <a:p>
            <a:pPr>
              <a:buNone/>
            </a:pPr>
            <a:r>
              <a:rPr lang="en-US" sz="2600" dirty="0" smtClean="0"/>
              <a:t>Select * from class LEFT OUTER JOIN </a:t>
            </a:r>
            <a:r>
              <a:rPr lang="en-US" sz="2600" dirty="0" err="1" smtClean="0"/>
              <a:t>Class_info</a:t>
            </a:r>
            <a:r>
              <a:rPr lang="en-US" sz="2600" dirty="0" smtClean="0"/>
              <a:t> ON (Class.id=Class_info.id);</a:t>
            </a:r>
          </a:p>
          <a:p>
            <a:pPr>
              <a:buNone/>
            </a:pPr>
            <a:endParaRPr lang="en-US" sz="2600" dirty="0" smtClean="0"/>
          </a:p>
          <a:p>
            <a:pPr>
              <a:buNone/>
            </a:pPr>
            <a:endParaRPr lang="en-US" sz="2600" dirty="0" smtClean="0"/>
          </a:p>
          <a:p>
            <a:pPr>
              <a:buNone/>
            </a:pPr>
            <a:r>
              <a:rPr lang="en-US" sz="2600" dirty="0" smtClean="0"/>
              <a:t>Class             </a:t>
            </a:r>
            <a:r>
              <a:rPr lang="en-US" sz="2600" dirty="0" err="1" smtClean="0"/>
              <a:t>Class_info</a:t>
            </a: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4" name="Table 3"/>
          <p:cNvGraphicFramePr>
            <a:graphicFrameLocks noGrp="1"/>
          </p:cNvGraphicFramePr>
          <p:nvPr/>
        </p:nvGraphicFramePr>
        <p:xfrm>
          <a:off x="304800" y="3657600"/>
          <a:ext cx="1524000" cy="2225040"/>
        </p:xfrm>
        <a:graphic>
          <a:graphicData uri="http://schemas.openxmlformats.org/drawingml/2006/table">
            <a:tbl>
              <a:tblPr firstRow="1" bandRow="1">
                <a:tableStyleId>{5C22544A-7EE6-4342-B048-85BDC9FD1C3A}</a:tableStyleId>
              </a:tblPr>
              <a:tblGrid>
                <a:gridCol w="609600"/>
                <a:gridCol w="9144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r>
              <a:tr h="370840">
                <a:tc>
                  <a:txBody>
                    <a:bodyPr/>
                    <a:lstStyle/>
                    <a:p>
                      <a:r>
                        <a:rPr lang="en-US" dirty="0" smtClean="0"/>
                        <a:t>1</a:t>
                      </a:r>
                      <a:endParaRPr lang="en-US" dirty="0"/>
                    </a:p>
                  </a:txBody>
                  <a:tcPr/>
                </a:tc>
                <a:tc>
                  <a:txBody>
                    <a:bodyPr/>
                    <a:lstStyle/>
                    <a:p>
                      <a:r>
                        <a:rPr lang="en-US" dirty="0" err="1" smtClean="0"/>
                        <a:t>Abhi</a:t>
                      </a:r>
                      <a:endParaRPr lang="en-US" dirty="0"/>
                    </a:p>
                  </a:txBody>
                  <a:tcPr/>
                </a:tc>
              </a:tr>
              <a:tr h="370840">
                <a:tc>
                  <a:txBody>
                    <a:bodyPr/>
                    <a:lstStyle/>
                    <a:p>
                      <a:r>
                        <a:rPr lang="en-US" dirty="0" smtClean="0"/>
                        <a:t>2</a:t>
                      </a:r>
                      <a:endParaRPr lang="en-US" dirty="0"/>
                    </a:p>
                  </a:txBody>
                  <a:tcPr/>
                </a:tc>
                <a:tc>
                  <a:txBody>
                    <a:bodyPr/>
                    <a:lstStyle/>
                    <a:p>
                      <a:r>
                        <a:rPr lang="en-US" dirty="0" smtClean="0"/>
                        <a:t>Adam</a:t>
                      </a:r>
                      <a:endParaRPr lang="en-US" dirty="0"/>
                    </a:p>
                  </a:txBody>
                  <a:tcPr/>
                </a:tc>
              </a:tr>
              <a:tr h="370840">
                <a:tc>
                  <a:txBody>
                    <a:bodyPr/>
                    <a:lstStyle/>
                    <a:p>
                      <a:r>
                        <a:rPr lang="en-US" dirty="0" smtClean="0"/>
                        <a:t>3</a:t>
                      </a:r>
                      <a:endParaRPr lang="en-US" dirty="0"/>
                    </a:p>
                  </a:txBody>
                  <a:tcPr/>
                </a:tc>
                <a:tc>
                  <a:txBody>
                    <a:bodyPr/>
                    <a:lstStyle/>
                    <a:p>
                      <a:r>
                        <a:rPr lang="en-US" dirty="0" smtClean="0"/>
                        <a:t>Alex</a:t>
                      </a:r>
                      <a:endParaRPr lang="en-US" dirty="0"/>
                    </a:p>
                  </a:txBody>
                  <a:tcPr/>
                </a:tc>
              </a:tr>
              <a:tr h="370840">
                <a:tc>
                  <a:txBody>
                    <a:bodyPr/>
                    <a:lstStyle/>
                    <a:p>
                      <a:r>
                        <a:rPr lang="en-US" dirty="0" smtClean="0"/>
                        <a:t>4</a:t>
                      </a:r>
                      <a:endParaRPr lang="en-US" dirty="0"/>
                    </a:p>
                  </a:txBody>
                  <a:tcPr/>
                </a:tc>
                <a:tc>
                  <a:txBody>
                    <a:bodyPr/>
                    <a:lstStyle/>
                    <a:p>
                      <a:r>
                        <a:rPr lang="en-US" dirty="0" err="1" smtClean="0"/>
                        <a:t>Anu</a:t>
                      </a:r>
                      <a:endParaRPr lang="en-US" dirty="0"/>
                    </a:p>
                  </a:txBody>
                  <a:tcPr/>
                </a:tc>
              </a:tr>
              <a:tr h="370840">
                <a:tc>
                  <a:txBody>
                    <a:bodyPr/>
                    <a:lstStyle/>
                    <a:p>
                      <a:r>
                        <a:rPr lang="en-US" dirty="0" smtClean="0"/>
                        <a:t>5</a:t>
                      </a:r>
                      <a:endParaRPr lang="en-US" dirty="0"/>
                    </a:p>
                  </a:txBody>
                  <a:tcPr/>
                </a:tc>
                <a:tc>
                  <a:txBody>
                    <a:bodyPr/>
                    <a:lstStyle/>
                    <a:p>
                      <a:r>
                        <a:rPr lang="en-US" dirty="0" err="1" smtClean="0"/>
                        <a:t>Ashish</a:t>
                      </a:r>
                      <a:endParaRPr lang="en-US" dirty="0"/>
                    </a:p>
                  </a:txBody>
                  <a:tcPr/>
                </a:tc>
              </a:tr>
            </a:tbl>
          </a:graphicData>
        </a:graphic>
      </p:graphicFrame>
      <p:graphicFrame>
        <p:nvGraphicFramePr>
          <p:cNvPr id="5" name="Table 4"/>
          <p:cNvGraphicFramePr>
            <a:graphicFrameLocks noGrp="1"/>
          </p:cNvGraphicFramePr>
          <p:nvPr/>
        </p:nvGraphicFramePr>
        <p:xfrm>
          <a:off x="2057400" y="3657600"/>
          <a:ext cx="1981200" cy="2225040"/>
        </p:xfrm>
        <a:graphic>
          <a:graphicData uri="http://schemas.openxmlformats.org/drawingml/2006/table">
            <a:tbl>
              <a:tblPr firstRow="1" bandRow="1">
                <a:tableStyleId>{5C22544A-7EE6-4342-B048-85BDC9FD1C3A}</a:tableStyleId>
              </a:tblPr>
              <a:tblGrid>
                <a:gridCol w="609600"/>
                <a:gridCol w="1371600"/>
              </a:tblGrid>
              <a:tr h="370840">
                <a:tc>
                  <a:txBody>
                    <a:bodyPr/>
                    <a:lstStyle/>
                    <a:p>
                      <a:r>
                        <a:rPr lang="en-US" dirty="0" smtClean="0"/>
                        <a:t>ID</a:t>
                      </a:r>
                      <a:endParaRPr lang="en-US" dirty="0"/>
                    </a:p>
                  </a:txBody>
                  <a:tcPr/>
                </a:tc>
                <a:tc>
                  <a:txBody>
                    <a:bodyPr/>
                    <a:lstStyle/>
                    <a:p>
                      <a:r>
                        <a:rPr lang="en-US" dirty="0" smtClean="0"/>
                        <a:t>ADDRESS</a:t>
                      </a:r>
                      <a:endParaRPr lang="en-US" dirty="0"/>
                    </a:p>
                  </a:txBody>
                  <a:tcPr/>
                </a:tc>
              </a:tr>
              <a:tr h="370840">
                <a:tc>
                  <a:txBody>
                    <a:bodyPr/>
                    <a:lstStyle/>
                    <a:p>
                      <a:r>
                        <a:rPr lang="en-US" dirty="0" smtClean="0"/>
                        <a:t>1</a:t>
                      </a:r>
                      <a:endParaRPr lang="en-US" dirty="0"/>
                    </a:p>
                  </a:txBody>
                  <a:tcPr/>
                </a:tc>
                <a:tc>
                  <a:txBody>
                    <a:bodyPr/>
                    <a:lstStyle/>
                    <a:p>
                      <a:r>
                        <a:rPr lang="en-US" dirty="0" smtClean="0"/>
                        <a:t>DELHI</a:t>
                      </a:r>
                      <a:endParaRPr lang="en-US" dirty="0"/>
                    </a:p>
                  </a:txBody>
                  <a:tcPr/>
                </a:tc>
              </a:tr>
              <a:tr h="370840">
                <a:tc>
                  <a:txBody>
                    <a:bodyPr/>
                    <a:lstStyle/>
                    <a:p>
                      <a:r>
                        <a:rPr lang="en-US" dirty="0" smtClean="0"/>
                        <a:t>2</a:t>
                      </a:r>
                      <a:endParaRPr lang="en-US" dirty="0"/>
                    </a:p>
                  </a:txBody>
                  <a:tcPr/>
                </a:tc>
                <a:tc>
                  <a:txBody>
                    <a:bodyPr/>
                    <a:lstStyle/>
                    <a:p>
                      <a:r>
                        <a:rPr lang="en-US" dirty="0" smtClean="0"/>
                        <a:t>MUMBAI</a:t>
                      </a:r>
                      <a:endParaRPr lang="en-US" dirty="0"/>
                    </a:p>
                  </a:txBody>
                  <a:tcPr/>
                </a:tc>
              </a:tr>
              <a:tr h="370840">
                <a:tc>
                  <a:txBody>
                    <a:bodyPr/>
                    <a:lstStyle/>
                    <a:p>
                      <a:r>
                        <a:rPr lang="en-US" dirty="0" smtClean="0"/>
                        <a:t>3</a:t>
                      </a:r>
                      <a:endParaRPr lang="en-US" dirty="0"/>
                    </a:p>
                  </a:txBody>
                  <a:tcPr/>
                </a:tc>
                <a:tc>
                  <a:txBody>
                    <a:bodyPr/>
                    <a:lstStyle/>
                    <a:p>
                      <a:r>
                        <a:rPr lang="en-US" dirty="0" smtClean="0"/>
                        <a:t>CHENNAI</a:t>
                      </a:r>
                      <a:endParaRPr lang="en-US" dirty="0"/>
                    </a:p>
                  </a:txBody>
                  <a:tcPr/>
                </a:tc>
              </a:tr>
              <a:tr h="370840">
                <a:tc>
                  <a:txBody>
                    <a:bodyPr/>
                    <a:lstStyle/>
                    <a:p>
                      <a:r>
                        <a:rPr lang="en-US" dirty="0" smtClean="0"/>
                        <a:t>7</a:t>
                      </a:r>
                      <a:endParaRPr lang="en-US" dirty="0"/>
                    </a:p>
                  </a:txBody>
                  <a:tcPr/>
                </a:tc>
                <a:tc>
                  <a:txBody>
                    <a:bodyPr/>
                    <a:lstStyle/>
                    <a:p>
                      <a:r>
                        <a:rPr lang="en-US" dirty="0" smtClean="0"/>
                        <a:t>NOIDA</a:t>
                      </a:r>
                      <a:endParaRPr lang="en-US" dirty="0"/>
                    </a:p>
                  </a:txBody>
                  <a:tcPr/>
                </a:tc>
              </a:tr>
              <a:tr h="370840">
                <a:tc>
                  <a:txBody>
                    <a:bodyPr/>
                    <a:lstStyle/>
                    <a:p>
                      <a:r>
                        <a:rPr lang="en-US" dirty="0" smtClean="0"/>
                        <a:t>8</a:t>
                      </a:r>
                      <a:r>
                        <a:rPr lang="en-US" baseline="0" dirty="0" smtClean="0"/>
                        <a:t>   </a:t>
                      </a:r>
                      <a:endParaRPr lang="en-US" dirty="0"/>
                    </a:p>
                  </a:txBody>
                  <a:tcPr/>
                </a:tc>
                <a:tc>
                  <a:txBody>
                    <a:bodyPr/>
                    <a:lstStyle/>
                    <a:p>
                      <a:r>
                        <a:rPr lang="en-US" dirty="0" smtClean="0"/>
                        <a:t>PANIPAT</a:t>
                      </a:r>
                      <a:endParaRPr lang="en-US" dirty="0"/>
                    </a:p>
                  </a:txBody>
                  <a:tcPr/>
                </a:tc>
              </a:tr>
            </a:tbl>
          </a:graphicData>
        </a:graphic>
      </p:graphicFrame>
      <p:graphicFrame>
        <p:nvGraphicFramePr>
          <p:cNvPr id="6" name="Table 5"/>
          <p:cNvGraphicFramePr>
            <a:graphicFrameLocks noGrp="1"/>
          </p:cNvGraphicFramePr>
          <p:nvPr/>
        </p:nvGraphicFramePr>
        <p:xfrm>
          <a:off x="5029200" y="3581400"/>
          <a:ext cx="3810000" cy="2225040"/>
        </p:xfrm>
        <a:graphic>
          <a:graphicData uri="http://schemas.openxmlformats.org/drawingml/2006/table">
            <a:tbl>
              <a:tblPr firstRow="1" bandRow="1">
                <a:tableStyleId>{5C22544A-7EE6-4342-B048-85BDC9FD1C3A}</a:tableStyleId>
              </a:tblPr>
              <a:tblGrid>
                <a:gridCol w="533400"/>
                <a:gridCol w="990600"/>
                <a:gridCol w="762000"/>
                <a:gridCol w="15240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ID</a:t>
                      </a:r>
                      <a:endParaRPr lang="en-US" dirty="0"/>
                    </a:p>
                  </a:txBody>
                  <a:tcPr/>
                </a:tc>
                <a:tc>
                  <a:txBody>
                    <a:bodyPr/>
                    <a:lstStyle/>
                    <a:p>
                      <a:r>
                        <a:rPr lang="en-US" dirty="0" smtClean="0"/>
                        <a:t>ADDRESS</a:t>
                      </a:r>
                      <a:endParaRPr lang="en-US" dirty="0"/>
                    </a:p>
                  </a:txBody>
                  <a:tcPr/>
                </a:tc>
              </a:tr>
              <a:tr h="370840">
                <a:tc>
                  <a:txBody>
                    <a:bodyPr/>
                    <a:lstStyle/>
                    <a:p>
                      <a:r>
                        <a:rPr lang="en-US" dirty="0" smtClean="0"/>
                        <a:t>1</a:t>
                      </a:r>
                      <a:endParaRPr lang="en-US" dirty="0"/>
                    </a:p>
                  </a:txBody>
                  <a:tcPr/>
                </a:tc>
                <a:tc>
                  <a:txBody>
                    <a:bodyPr/>
                    <a:lstStyle/>
                    <a:p>
                      <a:r>
                        <a:rPr lang="en-US" dirty="0" err="1" smtClean="0"/>
                        <a:t>Abhi</a:t>
                      </a:r>
                      <a:endParaRPr lang="en-US" dirty="0"/>
                    </a:p>
                  </a:txBody>
                  <a:tcPr/>
                </a:tc>
                <a:tc>
                  <a:txBody>
                    <a:bodyPr/>
                    <a:lstStyle/>
                    <a:p>
                      <a:r>
                        <a:rPr lang="en-US" dirty="0" smtClean="0"/>
                        <a:t>1</a:t>
                      </a:r>
                      <a:endParaRPr lang="en-US" dirty="0"/>
                    </a:p>
                  </a:txBody>
                  <a:tcPr/>
                </a:tc>
                <a:tc>
                  <a:txBody>
                    <a:bodyPr/>
                    <a:lstStyle/>
                    <a:p>
                      <a:r>
                        <a:rPr lang="en-US" dirty="0" smtClean="0"/>
                        <a:t>DELHI</a:t>
                      </a:r>
                      <a:endParaRPr lang="en-US" dirty="0"/>
                    </a:p>
                  </a:txBody>
                  <a:tcPr/>
                </a:tc>
              </a:tr>
              <a:tr h="370840">
                <a:tc>
                  <a:txBody>
                    <a:bodyPr/>
                    <a:lstStyle/>
                    <a:p>
                      <a:r>
                        <a:rPr lang="en-US" dirty="0" smtClean="0"/>
                        <a:t>2</a:t>
                      </a:r>
                      <a:endParaRPr lang="en-US" dirty="0"/>
                    </a:p>
                  </a:txBody>
                  <a:tcPr/>
                </a:tc>
                <a:tc>
                  <a:txBody>
                    <a:bodyPr/>
                    <a:lstStyle/>
                    <a:p>
                      <a:r>
                        <a:rPr lang="en-US" dirty="0" smtClean="0"/>
                        <a:t>Adam</a:t>
                      </a:r>
                      <a:endParaRPr lang="en-US" dirty="0"/>
                    </a:p>
                  </a:txBody>
                  <a:tcPr/>
                </a:tc>
                <a:tc>
                  <a:txBody>
                    <a:bodyPr/>
                    <a:lstStyle/>
                    <a:p>
                      <a:r>
                        <a:rPr lang="en-US" dirty="0" smtClean="0"/>
                        <a:t>2</a:t>
                      </a:r>
                      <a:endParaRPr lang="en-US" dirty="0"/>
                    </a:p>
                  </a:txBody>
                  <a:tcPr/>
                </a:tc>
                <a:tc>
                  <a:txBody>
                    <a:bodyPr/>
                    <a:lstStyle/>
                    <a:p>
                      <a:r>
                        <a:rPr lang="en-US" dirty="0" smtClean="0"/>
                        <a:t>MUMBAI</a:t>
                      </a:r>
                      <a:endParaRPr lang="en-US" dirty="0"/>
                    </a:p>
                  </a:txBody>
                  <a:tcPr/>
                </a:tc>
              </a:tr>
              <a:tr h="370840">
                <a:tc>
                  <a:txBody>
                    <a:bodyPr/>
                    <a:lstStyle/>
                    <a:p>
                      <a:r>
                        <a:rPr lang="en-US" dirty="0" smtClean="0"/>
                        <a:t>3</a:t>
                      </a:r>
                      <a:endParaRPr lang="en-US" dirty="0"/>
                    </a:p>
                  </a:txBody>
                  <a:tcPr/>
                </a:tc>
                <a:tc>
                  <a:txBody>
                    <a:bodyPr/>
                    <a:lstStyle/>
                    <a:p>
                      <a:r>
                        <a:rPr lang="en-US" dirty="0" smtClean="0"/>
                        <a:t>Alex</a:t>
                      </a:r>
                      <a:endParaRPr lang="en-US" dirty="0"/>
                    </a:p>
                  </a:txBody>
                  <a:tcPr/>
                </a:tc>
                <a:tc>
                  <a:txBody>
                    <a:bodyPr/>
                    <a:lstStyle/>
                    <a:p>
                      <a:r>
                        <a:rPr lang="en-US" dirty="0" smtClean="0"/>
                        <a:t>3</a:t>
                      </a:r>
                      <a:endParaRPr lang="en-US" dirty="0"/>
                    </a:p>
                  </a:txBody>
                  <a:tcPr/>
                </a:tc>
                <a:tc>
                  <a:txBody>
                    <a:bodyPr/>
                    <a:lstStyle/>
                    <a:p>
                      <a:r>
                        <a:rPr lang="en-US" dirty="0" smtClean="0"/>
                        <a:t>CHENNAI</a:t>
                      </a:r>
                      <a:endParaRPr lang="en-US" dirty="0"/>
                    </a:p>
                  </a:txBody>
                  <a:tcPr/>
                </a:tc>
              </a:tr>
              <a:tr h="370840">
                <a:tc>
                  <a:txBody>
                    <a:bodyPr/>
                    <a:lstStyle/>
                    <a:p>
                      <a:r>
                        <a:rPr lang="en-US" dirty="0" smtClean="0"/>
                        <a:t>4</a:t>
                      </a:r>
                      <a:endParaRPr lang="en-US" dirty="0"/>
                    </a:p>
                  </a:txBody>
                  <a:tcPr/>
                </a:tc>
                <a:tc>
                  <a:txBody>
                    <a:bodyPr/>
                    <a:lstStyle/>
                    <a:p>
                      <a:r>
                        <a:rPr lang="en-US" dirty="0" err="1" smtClean="0"/>
                        <a:t>Anu</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r h="370840">
                <a:tc>
                  <a:txBody>
                    <a:bodyPr/>
                    <a:lstStyle/>
                    <a:p>
                      <a:r>
                        <a:rPr lang="en-US" dirty="0" smtClean="0"/>
                        <a:t>5</a:t>
                      </a:r>
                      <a:endParaRPr lang="en-US" dirty="0"/>
                    </a:p>
                  </a:txBody>
                  <a:tcPr/>
                </a:tc>
                <a:tc>
                  <a:txBody>
                    <a:bodyPr/>
                    <a:lstStyle/>
                    <a:p>
                      <a:r>
                        <a:rPr lang="en-US" dirty="0" err="1" smtClean="0"/>
                        <a:t>Ashish</a:t>
                      </a:r>
                      <a:endParaRPr lang="en-US" dirty="0"/>
                    </a:p>
                  </a:txBody>
                  <a:tcPr/>
                </a:tc>
                <a:tc>
                  <a:txBody>
                    <a:bodyPr/>
                    <a:lstStyle/>
                    <a:p>
                      <a:r>
                        <a:rPr lang="en-US" dirty="0" smtClean="0"/>
                        <a:t>NULL</a:t>
                      </a:r>
                      <a:endParaRPr lang="en-US" dirty="0"/>
                    </a:p>
                  </a:txBody>
                  <a:tcPr/>
                </a:tc>
                <a:tc>
                  <a:txBody>
                    <a:bodyPr/>
                    <a:lstStyle/>
                    <a:p>
                      <a:r>
                        <a:rPr lang="en-US" smtClean="0"/>
                        <a:t>NULL</a:t>
                      </a:r>
                      <a:endParaRPr lang="en-US" dirty="0"/>
                    </a:p>
                  </a:txBody>
                  <a:tcPr/>
                </a:tc>
              </a:tr>
            </a:tbl>
          </a:graphicData>
        </a:graphic>
      </p:graphicFrame>
      <p:sp>
        <p:nvSpPr>
          <p:cNvPr id="7" name="Right Arrow 6"/>
          <p:cNvSpPr/>
          <p:nvPr/>
        </p:nvSpPr>
        <p:spPr>
          <a:xfrm>
            <a:off x="4114800" y="4343400"/>
            <a:ext cx="838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u="sng" dirty="0" smtClean="0">
                <a:solidFill>
                  <a:srgbClr val="FFC000"/>
                </a:solidFill>
              </a:rPr>
              <a:t>2]Right outer join:-</a:t>
            </a:r>
          </a:p>
          <a:p>
            <a:pPr>
              <a:buNone/>
            </a:pPr>
            <a:r>
              <a:rPr lang="en-US" sz="2600" dirty="0" smtClean="0"/>
              <a:t>-The right outer join returns a result set table with the matched data from the two tables and then the remaining rows of right table and null from the left tables column.</a:t>
            </a:r>
          </a:p>
          <a:p>
            <a:pPr>
              <a:buNone/>
            </a:pPr>
            <a:r>
              <a:rPr lang="en-US" sz="2600" dirty="0" smtClean="0"/>
              <a:t>Syntax:-</a:t>
            </a:r>
          </a:p>
          <a:p>
            <a:pPr>
              <a:buNone/>
            </a:pPr>
            <a:r>
              <a:rPr lang="en-US" sz="2600" dirty="0" smtClean="0"/>
              <a:t>SELECT </a:t>
            </a:r>
            <a:r>
              <a:rPr lang="en-US" sz="2600" dirty="0" err="1" smtClean="0"/>
              <a:t>column_name_list</a:t>
            </a:r>
            <a:r>
              <a:rPr lang="en-US" sz="2600" dirty="0" smtClean="0"/>
              <a:t> FROM </a:t>
            </a:r>
          </a:p>
          <a:p>
            <a:pPr>
              <a:buNone/>
            </a:pPr>
            <a:r>
              <a:rPr lang="en-US" sz="2600" dirty="0" smtClean="0"/>
              <a:t>table_name1 RIGHT OUTER JOIN table-name2</a:t>
            </a:r>
          </a:p>
          <a:p>
            <a:pPr>
              <a:buNone/>
            </a:pPr>
            <a:r>
              <a:rPr lang="en-US" sz="2600" dirty="0" smtClean="0"/>
              <a:t>ON table_name1.column_name=</a:t>
            </a:r>
          </a:p>
          <a:p>
            <a:pPr>
              <a:buNone/>
            </a:pPr>
            <a:r>
              <a:rPr lang="en-US" sz="2600" dirty="0" smtClean="0"/>
              <a:t>                                                 table_name2.column_name;</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dirty="0" smtClean="0"/>
              <a:t>-To specify a condition we use the ON keyword with outer join.</a:t>
            </a:r>
          </a:p>
          <a:p>
            <a:pPr>
              <a:buNone/>
            </a:pPr>
            <a:endParaRPr lang="en-US" sz="2600" dirty="0" smtClean="0"/>
          </a:p>
          <a:p>
            <a:pPr>
              <a:buNone/>
            </a:pPr>
            <a:r>
              <a:rPr lang="en-US" sz="2600" dirty="0" smtClean="0"/>
              <a:t>Select * from class RIGHT OUTER JOIN </a:t>
            </a:r>
            <a:r>
              <a:rPr lang="en-US" sz="2600" dirty="0" err="1" smtClean="0"/>
              <a:t>Class_info</a:t>
            </a:r>
            <a:r>
              <a:rPr lang="en-US" sz="2600" dirty="0" smtClean="0"/>
              <a:t> ON (Class.id=Class_info.id);</a:t>
            </a:r>
          </a:p>
          <a:p>
            <a:pPr>
              <a:buNone/>
            </a:pPr>
            <a:endParaRPr lang="en-US" sz="2600" dirty="0" smtClean="0"/>
          </a:p>
          <a:p>
            <a:pPr>
              <a:buNone/>
            </a:pPr>
            <a:endParaRPr lang="en-US" sz="2600" dirty="0" smtClean="0"/>
          </a:p>
          <a:p>
            <a:pPr>
              <a:buNone/>
            </a:pPr>
            <a:r>
              <a:rPr lang="en-US" sz="2600" dirty="0" smtClean="0"/>
              <a:t>Class             </a:t>
            </a:r>
            <a:r>
              <a:rPr lang="en-US" sz="2600" dirty="0" err="1" smtClean="0"/>
              <a:t>Class_info</a:t>
            </a: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4" name="Table 3"/>
          <p:cNvGraphicFramePr>
            <a:graphicFrameLocks noGrp="1"/>
          </p:cNvGraphicFramePr>
          <p:nvPr/>
        </p:nvGraphicFramePr>
        <p:xfrm>
          <a:off x="304800" y="3657600"/>
          <a:ext cx="1524000" cy="2225040"/>
        </p:xfrm>
        <a:graphic>
          <a:graphicData uri="http://schemas.openxmlformats.org/drawingml/2006/table">
            <a:tbl>
              <a:tblPr firstRow="1" bandRow="1">
                <a:tableStyleId>{5C22544A-7EE6-4342-B048-85BDC9FD1C3A}</a:tableStyleId>
              </a:tblPr>
              <a:tblGrid>
                <a:gridCol w="609600"/>
                <a:gridCol w="9144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r>
              <a:tr h="370840">
                <a:tc>
                  <a:txBody>
                    <a:bodyPr/>
                    <a:lstStyle/>
                    <a:p>
                      <a:r>
                        <a:rPr lang="en-US" dirty="0" smtClean="0"/>
                        <a:t>1</a:t>
                      </a:r>
                      <a:endParaRPr lang="en-US" dirty="0"/>
                    </a:p>
                  </a:txBody>
                  <a:tcPr/>
                </a:tc>
                <a:tc>
                  <a:txBody>
                    <a:bodyPr/>
                    <a:lstStyle/>
                    <a:p>
                      <a:r>
                        <a:rPr lang="en-US" dirty="0" err="1" smtClean="0"/>
                        <a:t>Abhi</a:t>
                      </a:r>
                      <a:endParaRPr lang="en-US" dirty="0"/>
                    </a:p>
                  </a:txBody>
                  <a:tcPr/>
                </a:tc>
              </a:tr>
              <a:tr h="370840">
                <a:tc>
                  <a:txBody>
                    <a:bodyPr/>
                    <a:lstStyle/>
                    <a:p>
                      <a:r>
                        <a:rPr lang="en-US" dirty="0" smtClean="0"/>
                        <a:t>2</a:t>
                      </a:r>
                      <a:endParaRPr lang="en-US" dirty="0"/>
                    </a:p>
                  </a:txBody>
                  <a:tcPr/>
                </a:tc>
                <a:tc>
                  <a:txBody>
                    <a:bodyPr/>
                    <a:lstStyle/>
                    <a:p>
                      <a:r>
                        <a:rPr lang="en-US" dirty="0" smtClean="0"/>
                        <a:t>Adam</a:t>
                      </a:r>
                      <a:endParaRPr lang="en-US" dirty="0"/>
                    </a:p>
                  </a:txBody>
                  <a:tcPr/>
                </a:tc>
              </a:tr>
              <a:tr h="370840">
                <a:tc>
                  <a:txBody>
                    <a:bodyPr/>
                    <a:lstStyle/>
                    <a:p>
                      <a:r>
                        <a:rPr lang="en-US" dirty="0" smtClean="0"/>
                        <a:t>3</a:t>
                      </a:r>
                      <a:endParaRPr lang="en-US" dirty="0"/>
                    </a:p>
                  </a:txBody>
                  <a:tcPr/>
                </a:tc>
                <a:tc>
                  <a:txBody>
                    <a:bodyPr/>
                    <a:lstStyle/>
                    <a:p>
                      <a:r>
                        <a:rPr lang="en-US" dirty="0" smtClean="0"/>
                        <a:t>Alex</a:t>
                      </a:r>
                      <a:endParaRPr lang="en-US" dirty="0"/>
                    </a:p>
                  </a:txBody>
                  <a:tcPr/>
                </a:tc>
              </a:tr>
              <a:tr h="370840">
                <a:tc>
                  <a:txBody>
                    <a:bodyPr/>
                    <a:lstStyle/>
                    <a:p>
                      <a:r>
                        <a:rPr lang="en-US" dirty="0" smtClean="0"/>
                        <a:t>4</a:t>
                      </a:r>
                      <a:endParaRPr lang="en-US" dirty="0"/>
                    </a:p>
                  </a:txBody>
                  <a:tcPr/>
                </a:tc>
                <a:tc>
                  <a:txBody>
                    <a:bodyPr/>
                    <a:lstStyle/>
                    <a:p>
                      <a:r>
                        <a:rPr lang="en-US" dirty="0" err="1" smtClean="0"/>
                        <a:t>Anu</a:t>
                      </a:r>
                      <a:endParaRPr lang="en-US" dirty="0"/>
                    </a:p>
                  </a:txBody>
                  <a:tcPr/>
                </a:tc>
              </a:tr>
              <a:tr h="370840">
                <a:tc>
                  <a:txBody>
                    <a:bodyPr/>
                    <a:lstStyle/>
                    <a:p>
                      <a:r>
                        <a:rPr lang="en-US" dirty="0" smtClean="0"/>
                        <a:t>5</a:t>
                      </a:r>
                      <a:endParaRPr lang="en-US" dirty="0"/>
                    </a:p>
                  </a:txBody>
                  <a:tcPr/>
                </a:tc>
                <a:tc>
                  <a:txBody>
                    <a:bodyPr/>
                    <a:lstStyle/>
                    <a:p>
                      <a:r>
                        <a:rPr lang="en-US" dirty="0" err="1" smtClean="0"/>
                        <a:t>Ashish</a:t>
                      </a:r>
                      <a:endParaRPr lang="en-US" dirty="0"/>
                    </a:p>
                  </a:txBody>
                  <a:tcPr/>
                </a:tc>
              </a:tr>
            </a:tbl>
          </a:graphicData>
        </a:graphic>
      </p:graphicFrame>
      <p:graphicFrame>
        <p:nvGraphicFramePr>
          <p:cNvPr id="5" name="Table 4"/>
          <p:cNvGraphicFramePr>
            <a:graphicFrameLocks noGrp="1"/>
          </p:cNvGraphicFramePr>
          <p:nvPr/>
        </p:nvGraphicFramePr>
        <p:xfrm>
          <a:off x="2057400" y="3657600"/>
          <a:ext cx="1981200" cy="2225040"/>
        </p:xfrm>
        <a:graphic>
          <a:graphicData uri="http://schemas.openxmlformats.org/drawingml/2006/table">
            <a:tbl>
              <a:tblPr firstRow="1" bandRow="1">
                <a:tableStyleId>{5C22544A-7EE6-4342-B048-85BDC9FD1C3A}</a:tableStyleId>
              </a:tblPr>
              <a:tblGrid>
                <a:gridCol w="609600"/>
                <a:gridCol w="1371600"/>
              </a:tblGrid>
              <a:tr h="370840">
                <a:tc>
                  <a:txBody>
                    <a:bodyPr/>
                    <a:lstStyle/>
                    <a:p>
                      <a:r>
                        <a:rPr lang="en-US" dirty="0" smtClean="0"/>
                        <a:t>ID</a:t>
                      </a:r>
                      <a:endParaRPr lang="en-US" dirty="0"/>
                    </a:p>
                  </a:txBody>
                  <a:tcPr/>
                </a:tc>
                <a:tc>
                  <a:txBody>
                    <a:bodyPr/>
                    <a:lstStyle/>
                    <a:p>
                      <a:r>
                        <a:rPr lang="en-US" dirty="0" smtClean="0"/>
                        <a:t>ADDRESS</a:t>
                      </a:r>
                      <a:endParaRPr lang="en-US" dirty="0"/>
                    </a:p>
                  </a:txBody>
                  <a:tcPr/>
                </a:tc>
              </a:tr>
              <a:tr h="370840">
                <a:tc>
                  <a:txBody>
                    <a:bodyPr/>
                    <a:lstStyle/>
                    <a:p>
                      <a:r>
                        <a:rPr lang="en-US" dirty="0" smtClean="0"/>
                        <a:t>1</a:t>
                      </a:r>
                      <a:endParaRPr lang="en-US" dirty="0"/>
                    </a:p>
                  </a:txBody>
                  <a:tcPr/>
                </a:tc>
                <a:tc>
                  <a:txBody>
                    <a:bodyPr/>
                    <a:lstStyle/>
                    <a:p>
                      <a:r>
                        <a:rPr lang="en-US" dirty="0" smtClean="0"/>
                        <a:t>DELHI</a:t>
                      </a:r>
                      <a:endParaRPr lang="en-US" dirty="0"/>
                    </a:p>
                  </a:txBody>
                  <a:tcPr/>
                </a:tc>
              </a:tr>
              <a:tr h="370840">
                <a:tc>
                  <a:txBody>
                    <a:bodyPr/>
                    <a:lstStyle/>
                    <a:p>
                      <a:r>
                        <a:rPr lang="en-US" dirty="0" smtClean="0"/>
                        <a:t>2</a:t>
                      </a:r>
                      <a:endParaRPr lang="en-US" dirty="0"/>
                    </a:p>
                  </a:txBody>
                  <a:tcPr/>
                </a:tc>
                <a:tc>
                  <a:txBody>
                    <a:bodyPr/>
                    <a:lstStyle/>
                    <a:p>
                      <a:r>
                        <a:rPr lang="en-US" dirty="0" smtClean="0"/>
                        <a:t>MUMBAI</a:t>
                      </a:r>
                      <a:endParaRPr lang="en-US" dirty="0"/>
                    </a:p>
                  </a:txBody>
                  <a:tcPr/>
                </a:tc>
              </a:tr>
              <a:tr h="370840">
                <a:tc>
                  <a:txBody>
                    <a:bodyPr/>
                    <a:lstStyle/>
                    <a:p>
                      <a:r>
                        <a:rPr lang="en-US" dirty="0" smtClean="0"/>
                        <a:t>3</a:t>
                      </a:r>
                      <a:endParaRPr lang="en-US" dirty="0"/>
                    </a:p>
                  </a:txBody>
                  <a:tcPr/>
                </a:tc>
                <a:tc>
                  <a:txBody>
                    <a:bodyPr/>
                    <a:lstStyle/>
                    <a:p>
                      <a:r>
                        <a:rPr lang="en-US" dirty="0" smtClean="0"/>
                        <a:t>CHENNAI</a:t>
                      </a:r>
                      <a:endParaRPr lang="en-US" dirty="0"/>
                    </a:p>
                  </a:txBody>
                  <a:tcPr/>
                </a:tc>
              </a:tr>
              <a:tr h="370840">
                <a:tc>
                  <a:txBody>
                    <a:bodyPr/>
                    <a:lstStyle/>
                    <a:p>
                      <a:r>
                        <a:rPr lang="en-US" dirty="0" smtClean="0"/>
                        <a:t>7</a:t>
                      </a:r>
                      <a:endParaRPr lang="en-US" dirty="0"/>
                    </a:p>
                  </a:txBody>
                  <a:tcPr/>
                </a:tc>
                <a:tc>
                  <a:txBody>
                    <a:bodyPr/>
                    <a:lstStyle/>
                    <a:p>
                      <a:r>
                        <a:rPr lang="en-US" dirty="0" smtClean="0"/>
                        <a:t>NOIDA</a:t>
                      </a:r>
                      <a:endParaRPr lang="en-US" dirty="0"/>
                    </a:p>
                  </a:txBody>
                  <a:tcPr/>
                </a:tc>
              </a:tr>
              <a:tr h="370840">
                <a:tc>
                  <a:txBody>
                    <a:bodyPr/>
                    <a:lstStyle/>
                    <a:p>
                      <a:r>
                        <a:rPr lang="en-US" dirty="0" smtClean="0"/>
                        <a:t>8</a:t>
                      </a:r>
                      <a:r>
                        <a:rPr lang="en-US" baseline="0" dirty="0" smtClean="0"/>
                        <a:t>   </a:t>
                      </a:r>
                      <a:endParaRPr lang="en-US" dirty="0"/>
                    </a:p>
                  </a:txBody>
                  <a:tcPr/>
                </a:tc>
                <a:tc>
                  <a:txBody>
                    <a:bodyPr/>
                    <a:lstStyle/>
                    <a:p>
                      <a:r>
                        <a:rPr lang="en-US" dirty="0" smtClean="0"/>
                        <a:t>PANIPAT</a:t>
                      </a:r>
                      <a:endParaRPr lang="en-US" dirty="0"/>
                    </a:p>
                  </a:txBody>
                  <a:tcPr/>
                </a:tc>
              </a:tr>
            </a:tbl>
          </a:graphicData>
        </a:graphic>
      </p:graphicFrame>
      <p:graphicFrame>
        <p:nvGraphicFramePr>
          <p:cNvPr id="6" name="Table 5"/>
          <p:cNvGraphicFramePr>
            <a:graphicFrameLocks noGrp="1"/>
          </p:cNvGraphicFramePr>
          <p:nvPr/>
        </p:nvGraphicFramePr>
        <p:xfrm>
          <a:off x="4724400" y="3581400"/>
          <a:ext cx="4114800" cy="3017520"/>
        </p:xfrm>
        <a:graphic>
          <a:graphicData uri="http://schemas.openxmlformats.org/drawingml/2006/table">
            <a:tbl>
              <a:tblPr firstRow="1" bandRow="1">
                <a:tableStyleId>{5C22544A-7EE6-4342-B048-85BDC9FD1C3A}</a:tableStyleId>
              </a:tblPr>
              <a:tblGrid>
                <a:gridCol w="905256"/>
                <a:gridCol w="847344"/>
                <a:gridCol w="838200"/>
                <a:gridCol w="1524000"/>
              </a:tblGrid>
              <a:tr h="611132">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ID</a:t>
                      </a:r>
                      <a:endParaRPr lang="en-US" dirty="0"/>
                    </a:p>
                  </a:txBody>
                  <a:tcPr/>
                </a:tc>
                <a:tc>
                  <a:txBody>
                    <a:bodyPr/>
                    <a:lstStyle/>
                    <a:p>
                      <a:r>
                        <a:rPr lang="en-US" dirty="0" smtClean="0"/>
                        <a:t>ADDRESS</a:t>
                      </a:r>
                      <a:endParaRPr lang="en-US" dirty="0"/>
                    </a:p>
                  </a:txBody>
                  <a:tcPr/>
                </a:tc>
              </a:tr>
              <a:tr h="354068">
                <a:tc>
                  <a:txBody>
                    <a:bodyPr/>
                    <a:lstStyle/>
                    <a:p>
                      <a:r>
                        <a:rPr lang="en-US" dirty="0" smtClean="0"/>
                        <a:t>1</a:t>
                      </a:r>
                      <a:endParaRPr lang="en-US" dirty="0"/>
                    </a:p>
                  </a:txBody>
                  <a:tcPr/>
                </a:tc>
                <a:tc>
                  <a:txBody>
                    <a:bodyPr/>
                    <a:lstStyle/>
                    <a:p>
                      <a:r>
                        <a:rPr lang="en-US" dirty="0" err="1" smtClean="0"/>
                        <a:t>Abhi</a:t>
                      </a:r>
                      <a:endParaRPr lang="en-US" dirty="0"/>
                    </a:p>
                  </a:txBody>
                  <a:tcPr/>
                </a:tc>
                <a:tc>
                  <a:txBody>
                    <a:bodyPr/>
                    <a:lstStyle/>
                    <a:p>
                      <a:r>
                        <a:rPr lang="en-US" dirty="0" smtClean="0"/>
                        <a:t>1</a:t>
                      </a:r>
                      <a:endParaRPr lang="en-US" dirty="0"/>
                    </a:p>
                  </a:txBody>
                  <a:tcPr/>
                </a:tc>
                <a:tc>
                  <a:txBody>
                    <a:bodyPr/>
                    <a:lstStyle/>
                    <a:p>
                      <a:r>
                        <a:rPr lang="en-US" dirty="0" smtClean="0"/>
                        <a:t>DELHI</a:t>
                      </a:r>
                      <a:endParaRPr lang="en-US" dirty="0"/>
                    </a:p>
                  </a:txBody>
                  <a:tcPr/>
                </a:tc>
              </a:tr>
              <a:tr h="354068">
                <a:tc>
                  <a:txBody>
                    <a:bodyPr/>
                    <a:lstStyle/>
                    <a:p>
                      <a:r>
                        <a:rPr lang="en-US" dirty="0" smtClean="0"/>
                        <a:t>2</a:t>
                      </a:r>
                      <a:endParaRPr lang="en-US" dirty="0"/>
                    </a:p>
                  </a:txBody>
                  <a:tcPr/>
                </a:tc>
                <a:tc>
                  <a:txBody>
                    <a:bodyPr/>
                    <a:lstStyle/>
                    <a:p>
                      <a:r>
                        <a:rPr lang="en-US" dirty="0" smtClean="0"/>
                        <a:t>Adam</a:t>
                      </a:r>
                      <a:endParaRPr lang="en-US" dirty="0"/>
                    </a:p>
                  </a:txBody>
                  <a:tcPr/>
                </a:tc>
                <a:tc>
                  <a:txBody>
                    <a:bodyPr/>
                    <a:lstStyle/>
                    <a:p>
                      <a:r>
                        <a:rPr lang="en-US" dirty="0" smtClean="0"/>
                        <a:t>2</a:t>
                      </a:r>
                      <a:endParaRPr lang="en-US" dirty="0"/>
                    </a:p>
                  </a:txBody>
                  <a:tcPr/>
                </a:tc>
                <a:tc>
                  <a:txBody>
                    <a:bodyPr/>
                    <a:lstStyle/>
                    <a:p>
                      <a:r>
                        <a:rPr lang="en-US" dirty="0" smtClean="0"/>
                        <a:t>MUMBAI</a:t>
                      </a:r>
                      <a:endParaRPr lang="en-US" dirty="0"/>
                    </a:p>
                  </a:txBody>
                  <a:tcPr/>
                </a:tc>
              </a:tr>
              <a:tr h="354068">
                <a:tc>
                  <a:txBody>
                    <a:bodyPr/>
                    <a:lstStyle/>
                    <a:p>
                      <a:r>
                        <a:rPr lang="en-US" dirty="0" smtClean="0"/>
                        <a:t>3</a:t>
                      </a:r>
                      <a:endParaRPr lang="en-US" dirty="0"/>
                    </a:p>
                  </a:txBody>
                  <a:tcPr/>
                </a:tc>
                <a:tc>
                  <a:txBody>
                    <a:bodyPr/>
                    <a:lstStyle/>
                    <a:p>
                      <a:r>
                        <a:rPr lang="en-US" dirty="0" smtClean="0"/>
                        <a:t>Alex</a:t>
                      </a:r>
                      <a:endParaRPr lang="en-US" dirty="0"/>
                    </a:p>
                  </a:txBody>
                  <a:tcPr/>
                </a:tc>
                <a:tc>
                  <a:txBody>
                    <a:bodyPr/>
                    <a:lstStyle/>
                    <a:p>
                      <a:r>
                        <a:rPr lang="en-US" dirty="0" smtClean="0"/>
                        <a:t>3</a:t>
                      </a:r>
                      <a:endParaRPr lang="en-US" dirty="0"/>
                    </a:p>
                  </a:txBody>
                  <a:tcPr/>
                </a:tc>
                <a:tc>
                  <a:txBody>
                    <a:bodyPr/>
                    <a:lstStyle/>
                    <a:p>
                      <a:r>
                        <a:rPr lang="en-US" dirty="0" smtClean="0"/>
                        <a:t>CHENNAI</a:t>
                      </a:r>
                      <a:endParaRPr lang="en-US" dirty="0"/>
                    </a:p>
                  </a:txBody>
                  <a:tcPr/>
                </a:tc>
              </a:tr>
              <a:tr h="472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p>
                      <a:endParaRPr lang="en-US" dirty="0"/>
                    </a:p>
                  </a:txBody>
                  <a:tcPr/>
                </a:tc>
                <a:tc>
                  <a:txBody>
                    <a:bodyPr/>
                    <a:lstStyle/>
                    <a:p>
                      <a:r>
                        <a:rPr lang="en-US" dirty="0" smtClean="0"/>
                        <a:t>NULL</a:t>
                      </a:r>
                      <a:endParaRPr lang="en-US" dirty="0"/>
                    </a:p>
                  </a:txBody>
                  <a:tcPr/>
                </a:tc>
                <a:tc>
                  <a:txBody>
                    <a:bodyPr/>
                    <a:lstStyle/>
                    <a:p>
                      <a:r>
                        <a:rPr lang="en-US" dirty="0" smtClean="0"/>
                        <a:t>7</a:t>
                      </a:r>
                      <a:endParaRPr lang="en-US" dirty="0"/>
                    </a:p>
                  </a:txBody>
                  <a:tcPr/>
                </a:tc>
                <a:tc>
                  <a:txBody>
                    <a:bodyPr/>
                    <a:lstStyle/>
                    <a:p>
                      <a:r>
                        <a:rPr lang="en-US" dirty="0" smtClean="0"/>
                        <a:t>NOIDA</a:t>
                      </a:r>
                      <a:endParaRPr lang="en-US" dirty="0"/>
                    </a:p>
                  </a:txBody>
                  <a:tcPr/>
                </a:tc>
              </a:tr>
              <a:tr h="6111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p>
                      <a:endParaRPr lang="en-US" dirty="0"/>
                    </a:p>
                  </a:txBody>
                  <a:tcPr/>
                </a:tc>
                <a:tc>
                  <a:txBody>
                    <a:bodyPr/>
                    <a:lstStyle/>
                    <a:p>
                      <a:r>
                        <a:rPr lang="en-US" dirty="0" smtClean="0"/>
                        <a:t>NULL</a:t>
                      </a:r>
                      <a:endParaRPr lang="en-US" dirty="0"/>
                    </a:p>
                  </a:txBody>
                  <a:tcPr/>
                </a:tc>
                <a:tc>
                  <a:txBody>
                    <a:bodyPr/>
                    <a:lstStyle/>
                    <a:p>
                      <a:r>
                        <a:rPr lang="en-US" dirty="0" smtClean="0"/>
                        <a:t>8</a:t>
                      </a:r>
                      <a:endParaRPr lang="en-US" dirty="0"/>
                    </a:p>
                  </a:txBody>
                  <a:tcPr/>
                </a:tc>
                <a:tc>
                  <a:txBody>
                    <a:bodyPr/>
                    <a:lstStyle/>
                    <a:p>
                      <a:r>
                        <a:rPr lang="en-US" dirty="0" smtClean="0"/>
                        <a:t>PANIPAT</a:t>
                      </a:r>
                      <a:endParaRPr lang="en-US" dirty="0"/>
                    </a:p>
                  </a:txBody>
                  <a:tcPr/>
                </a:tc>
              </a:tr>
            </a:tbl>
          </a:graphicData>
        </a:graphic>
      </p:graphicFrame>
      <p:sp>
        <p:nvSpPr>
          <p:cNvPr id="7" name="Right Arrow 6"/>
          <p:cNvSpPr/>
          <p:nvPr/>
        </p:nvSpPr>
        <p:spPr>
          <a:xfrm>
            <a:off x="4114800" y="4343400"/>
            <a:ext cx="6096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u="sng" dirty="0" smtClean="0">
                <a:solidFill>
                  <a:srgbClr val="FFC000"/>
                </a:solidFill>
              </a:rPr>
              <a:t>3]Full outer join:-</a:t>
            </a:r>
          </a:p>
          <a:p>
            <a:pPr>
              <a:buNone/>
            </a:pPr>
            <a:r>
              <a:rPr lang="en-US" sz="2600" dirty="0" smtClean="0"/>
              <a:t>-The full outer join returns a result set table with the matched data of the two tables and then the remaining rows of both left table and the right table.</a:t>
            </a:r>
          </a:p>
          <a:p>
            <a:pPr>
              <a:buNone/>
            </a:pPr>
            <a:r>
              <a:rPr lang="en-US" sz="2600" dirty="0" smtClean="0"/>
              <a:t>Syntax:-</a:t>
            </a:r>
          </a:p>
          <a:p>
            <a:pPr>
              <a:buNone/>
            </a:pPr>
            <a:r>
              <a:rPr lang="en-US" sz="2600" dirty="0" smtClean="0"/>
              <a:t>SELECT </a:t>
            </a:r>
            <a:r>
              <a:rPr lang="en-US" sz="2600" dirty="0" err="1" smtClean="0"/>
              <a:t>column_name_list</a:t>
            </a:r>
            <a:r>
              <a:rPr lang="en-US" sz="2600" dirty="0" smtClean="0"/>
              <a:t> FROM </a:t>
            </a:r>
          </a:p>
          <a:p>
            <a:pPr>
              <a:buNone/>
            </a:pPr>
            <a:r>
              <a:rPr lang="en-US" sz="2600" dirty="0" smtClean="0"/>
              <a:t>table_name1 FULL OUTER JOIN table-name2</a:t>
            </a:r>
          </a:p>
          <a:p>
            <a:pPr>
              <a:buNone/>
            </a:pPr>
            <a:r>
              <a:rPr lang="en-US" sz="2600" dirty="0" smtClean="0"/>
              <a:t>ON table_name1.column_name=</a:t>
            </a:r>
          </a:p>
          <a:p>
            <a:pPr>
              <a:buNone/>
            </a:pPr>
            <a:r>
              <a:rPr lang="en-US" sz="2600" dirty="0" smtClean="0"/>
              <a:t>                                                 table_name2.column_name;</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dirty="0" smtClean="0"/>
              <a:t>-To specify a condition we use the ON keyword with outer join.</a:t>
            </a:r>
          </a:p>
          <a:p>
            <a:pPr>
              <a:buNone/>
            </a:pPr>
            <a:endParaRPr lang="en-US" sz="2600" dirty="0" smtClean="0"/>
          </a:p>
          <a:p>
            <a:pPr>
              <a:buNone/>
            </a:pPr>
            <a:r>
              <a:rPr lang="en-US" sz="2600" dirty="0" smtClean="0"/>
              <a:t>Select * from class FULL OUTER JOIN </a:t>
            </a:r>
            <a:r>
              <a:rPr lang="en-US" sz="2600" dirty="0" err="1" smtClean="0"/>
              <a:t>Class_info</a:t>
            </a:r>
            <a:r>
              <a:rPr lang="en-US" sz="2600" dirty="0" smtClean="0"/>
              <a:t> ON (Class.id=Class_info.id);</a:t>
            </a:r>
          </a:p>
          <a:p>
            <a:pPr>
              <a:buNone/>
            </a:pPr>
            <a:endParaRPr lang="en-US" sz="2600" dirty="0" smtClean="0"/>
          </a:p>
          <a:p>
            <a:pPr>
              <a:buNone/>
            </a:pPr>
            <a:endParaRPr lang="en-US" sz="2600" dirty="0" smtClean="0"/>
          </a:p>
          <a:p>
            <a:pPr>
              <a:buNone/>
            </a:pPr>
            <a:r>
              <a:rPr lang="en-US" sz="2600" dirty="0" smtClean="0"/>
              <a:t>Class             </a:t>
            </a:r>
            <a:r>
              <a:rPr lang="en-US" sz="2600" dirty="0" err="1" smtClean="0"/>
              <a:t>Class_info</a:t>
            </a: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4" name="Table 3"/>
          <p:cNvGraphicFramePr>
            <a:graphicFrameLocks noGrp="1"/>
          </p:cNvGraphicFramePr>
          <p:nvPr/>
        </p:nvGraphicFramePr>
        <p:xfrm>
          <a:off x="304800" y="3657600"/>
          <a:ext cx="1524000" cy="2225040"/>
        </p:xfrm>
        <a:graphic>
          <a:graphicData uri="http://schemas.openxmlformats.org/drawingml/2006/table">
            <a:tbl>
              <a:tblPr firstRow="1" bandRow="1">
                <a:tableStyleId>{5C22544A-7EE6-4342-B048-85BDC9FD1C3A}</a:tableStyleId>
              </a:tblPr>
              <a:tblGrid>
                <a:gridCol w="609600"/>
                <a:gridCol w="9144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r>
              <a:tr h="370840">
                <a:tc>
                  <a:txBody>
                    <a:bodyPr/>
                    <a:lstStyle/>
                    <a:p>
                      <a:r>
                        <a:rPr lang="en-US" dirty="0" smtClean="0"/>
                        <a:t>1</a:t>
                      </a:r>
                      <a:endParaRPr lang="en-US" dirty="0"/>
                    </a:p>
                  </a:txBody>
                  <a:tcPr/>
                </a:tc>
                <a:tc>
                  <a:txBody>
                    <a:bodyPr/>
                    <a:lstStyle/>
                    <a:p>
                      <a:r>
                        <a:rPr lang="en-US" dirty="0" err="1" smtClean="0"/>
                        <a:t>Abhi</a:t>
                      </a:r>
                      <a:endParaRPr lang="en-US" dirty="0"/>
                    </a:p>
                  </a:txBody>
                  <a:tcPr/>
                </a:tc>
              </a:tr>
              <a:tr h="370840">
                <a:tc>
                  <a:txBody>
                    <a:bodyPr/>
                    <a:lstStyle/>
                    <a:p>
                      <a:r>
                        <a:rPr lang="en-US" dirty="0" smtClean="0"/>
                        <a:t>2</a:t>
                      </a:r>
                      <a:endParaRPr lang="en-US" dirty="0"/>
                    </a:p>
                  </a:txBody>
                  <a:tcPr/>
                </a:tc>
                <a:tc>
                  <a:txBody>
                    <a:bodyPr/>
                    <a:lstStyle/>
                    <a:p>
                      <a:r>
                        <a:rPr lang="en-US" dirty="0" smtClean="0"/>
                        <a:t>Adam</a:t>
                      </a:r>
                      <a:endParaRPr lang="en-US" dirty="0"/>
                    </a:p>
                  </a:txBody>
                  <a:tcPr/>
                </a:tc>
              </a:tr>
              <a:tr h="370840">
                <a:tc>
                  <a:txBody>
                    <a:bodyPr/>
                    <a:lstStyle/>
                    <a:p>
                      <a:r>
                        <a:rPr lang="en-US" dirty="0" smtClean="0"/>
                        <a:t>3</a:t>
                      </a:r>
                      <a:endParaRPr lang="en-US" dirty="0"/>
                    </a:p>
                  </a:txBody>
                  <a:tcPr/>
                </a:tc>
                <a:tc>
                  <a:txBody>
                    <a:bodyPr/>
                    <a:lstStyle/>
                    <a:p>
                      <a:r>
                        <a:rPr lang="en-US" dirty="0" smtClean="0"/>
                        <a:t>Alex</a:t>
                      </a:r>
                      <a:endParaRPr lang="en-US" dirty="0"/>
                    </a:p>
                  </a:txBody>
                  <a:tcPr/>
                </a:tc>
              </a:tr>
              <a:tr h="370840">
                <a:tc>
                  <a:txBody>
                    <a:bodyPr/>
                    <a:lstStyle/>
                    <a:p>
                      <a:r>
                        <a:rPr lang="en-US" dirty="0" smtClean="0"/>
                        <a:t>4</a:t>
                      </a:r>
                      <a:endParaRPr lang="en-US" dirty="0"/>
                    </a:p>
                  </a:txBody>
                  <a:tcPr/>
                </a:tc>
                <a:tc>
                  <a:txBody>
                    <a:bodyPr/>
                    <a:lstStyle/>
                    <a:p>
                      <a:r>
                        <a:rPr lang="en-US" dirty="0" err="1" smtClean="0"/>
                        <a:t>Anu</a:t>
                      </a:r>
                      <a:endParaRPr lang="en-US" dirty="0"/>
                    </a:p>
                  </a:txBody>
                  <a:tcPr/>
                </a:tc>
              </a:tr>
              <a:tr h="370840">
                <a:tc>
                  <a:txBody>
                    <a:bodyPr/>
                    <a:lstStyle/>
                    <a:p>
                      <a:r>
                        <a:rPr lang="en-US" dirty="0" smtClean="0"/>
                        <a:t>5</a:t>
                      </a:r>
                      <a:endParaRPr lang="en-US" dirty="0"/>
                    </a:p>
                  </a:txBody>
                  <a:tcPr/>
                </a:tc>
                <a:tc>
                  <a:txBody>
                    <a:bodyPr/>
                    <a:lstStyle/>
                    <a:p>
                      <a:r>
                        <a:rPr lang="en-US" dirty="0" err="1" smtClean="0"/>
                        <a:t>Ashish</a:t>
                      </a:r>
                      <a:endParaRPr lang="en-US" dirty="0"/>
                    </a:p>
                  </a:txBody>
                  <a:tcPr/>
                </a:tc>
              </a:tr>
            </a:tbl>
          </a:graphicData>
        </a:graphic>
      </p:graphicFrame>
      <p:graphicFrame>
        <p:nvGraphicFramePr>
          <p:cNvPr id="5" name="Table 4"/>
          <p:cNvGraphicFramePr>
            <a:graphicFrameLocks noGrp="1"/>
          </p:cNvGraphicFramePr>
          <p:nvPr/>
        </p:nvGraphicFramePr>
        <p:xfrm>
          <a:off x="2057400" y="3657600"/>
          <a:ext cx="1981200" cy="2225040"/>
        </p:xfrm>
        <a:graphic>
          <a:graphicData uri="http://schemas.openxmlformats.org/drawingml/2006/table">
            <a:tbl>
              <a:tblPr firstRow="1" bandRow="1">
                <a:tableStyleId>{5C22544A-7EE6-4342-B048-85BDC9FD1C3A}</a:tableStyleId>
              </a:tblPr>
              <a:tblGrid>
                <a:gridCol w="609600"/>
                <a:gridCol w="1371600"/>
              </a:tblGrid>
              <a:tr h="370840">
                <a:tc>
                  <a:txBody>
                    <a:bodyPr/>
                    <a:lstStyle/>
                    <a:p>
                      <a:r>
                        <a:rPr lang="en-US" dirty="0" smtClean="0"/>
                        <a:t>ID</a:t>
                      </a:r>
                      <a:endParaRPr lang="en-US" dirty="0"/>
                    </a:p>
                  </a:txBody>
                  <a:tcPr/>
                </a:tc>
                <a:tc>
                  <a:txBody>
                    <a:bodyPr/>
                    <a:lstStyle/>
                    <a:p>
                      <a:r>
                        <a:rPr lang="en-US" dirty="0" smtClean="0"/>
                        <a:t>ADDRESS</a:t>
                      </a:r>
                      <a:endParaRPr lang="en-US" dirty="0"/>
                    </a:p>
                  </a:txBody>
                  <a:tcPr/>
                </a:tc>
              </a:tr>
              <a:tr h="370840">
                <a:tc>
                  <a:txBody>
                    <a:bodyPr/>
                    <a:lstStyle/>
                    <a:p>
                      <a:r>
                        <a:rPr lang="en-US" dirty="0" smtClean="0"/>
                        <a:t>1</a:t>
                      </a:r>
                      <a:endParaRPr lang="en-US" dirty="0"/>
                    </a:p>
                  </a:txBody>
                  <a:tcPr/>
                </a:tc>
                <a:tc>
                  <a:txBody>
                    <a:bodyPr/>
                    <a:lstStyle/>
                    <a:p>
                      <a:r>
                        <a:rPr lang="en-US" dirty="0" smtClean="0"/>
                        <a:t>DELHI</a:t>
                      </a:r>
                      <a:endParaRPr lang="en-US" dirty="0"/>
                    </a:p>
                  </a:txBody>
                  <a:tcPr/>
                </a:tc>
              </a:tr>
              <a:tr h="370840">
                <a:tc>
                  <a:txBody>
                    <a:bodyPr/>
                    <a:lstStyle/>
                    <a:p>
                      <a:r>
                        <a:rPr lang="en-US" dirty="0" smtClean="0"/>
                        <a:t>2</a:t>
                      </a:r>
                      <a:endParaRPr lang="en-US" dirty="0"/>
                    </a:p>
                  </a:txBody>
                  <a:tcPr/>
                </a:tc>
                <a:tc>
                  <a:txBody>
                    <a:bodyPr/>
                    <a:lstStyle/>
                    <a:p>
                      <a:r>
                        <a:rPr lang="en-US" dirty="0" smtClean="0"/>
                        <a:t>MUMBAI</a:t>
                      </a:r>
                      <a:endParaRPr lang="en-US" dirty="0"/>
                    </a:p>
                  </a:txBody>
                  <a:tcPr/>
                </a:tc>
              </a:tr>
              <a:tr h="370840">
                <a:tc>
                  <a:txBody>
                    <a:bodyPr/>
                    <a:lstStyle/>
                    <a:p>
                      <a:r>
                        <a:rPr lang="en-US" dirty="0" smtClean="0"/>
                        <a:t>3</a:t>
                      </a:r>
                      <a:endParaRPr lang="en-US" dirty="0"/>
                    </a:p>
                  </a:txBody>
                  <a:tcPr/>
                </a:tc>
                <a:tc>
                  <a:txBody>
                    <a:bodyPr/>
                    <a:lstStyle/>
                    <a:p>
                      <a:r>
                        <a:rPr lang="en-US" dirty="0" smtClean="0"/>
                        <a:t>CHENNAI</a:t>
                      </a:r>
                      <a:endParaRPr lang="en-US" dirty="0"/>
                    </a:p>
                  </a:txBody>
                  <a:tcPr/>
                </a:tc>
              </a:tr>
              <a:tr h="370840">
                <a:tc>
                  <a:txBody>
                    <a:bodyPr/>
                    <a:lstStyle/>
                    <a:p>
                      <a:r>
                        <a:rPr lang="en-US" dirty="0" smtClean="0"/>
                        <a:t>7</a:t>
                      </a:r>
                      <a:endParaRPr lang="en-US" dirty="0"/>
                    </a:p>
                  </a:txBody>
                  <a:tcPr/>
                </a:tc>
                <a:tc>
                  <a:txBody>
                    <a:bodyPr/>
                    <a:lstStyle/>
                    <a:p>
                      <a:r>
                        <a:rPr lang="en-US" dirty="0" smtClean="0"/>
                        <a:t>NOIDA</a:t>
                      </a:r>
                      <a:endParaRPr lang="en-US" dirty="0"/>
                    </a:p>
                  </a:txBody>
                  <a:tcPr/>
                </a:tc>
              </a:tr>
              <a:tr h="370840">
                <a:tc>
                  <a:txBody>
                    <a:bodyPr/>
                    <a:lstStyle/>
                    <a:p>
                      <a:r>
                        <a:rPr lang="en-US" dirty="0" smtClean="0"/>
                        <a:t>8</a:t>
                      </a:r>
                      <a:r>
                        <a:rPr lang="en-US" baseline="0" dirty="0" smtClean="0"/>
                        <a:t>   </a:t>
                      </a:r>
                      <a:endParaRPr lang="en-US" dirty="0"/>
                    </a:p>
                  </a:txBody>
                  <a:tcPr/>
                </a:tc>
                <a:tc>
                  <a:txBody>
                    <a:bodyPr/>
                    <a:lstStyle/>
                    <a:p>
                      <a:r>
                        <a:rPr lang="en-US" dirty="0" smtClean="0"/>
                        <a:t>PANIPAT</a:t>
                      </a:r>
                      <a:endParaRPr lang="en-US" dirty="0"/>
                    </a:p>
                  </a:txBody>
                  <a:tcPr/>
                </a:tc>
              </a:tr>
            </a:tbl>
          </a:graphicData>
        </a:graphic>
      </p:graphicFrame>
      <p:graphicFrame>
        <p:nvGraphicFramePr>
          <p:cNvPr id="6" name="Table 5"/>
          <p:cNvGraphicFramePr>
            <a:graphicFrameLocks noGrp="1"/>
          </p:cNvGraphicFramePr>
          <p:nvPr/>
        </p:nvGraphicFramePr>
        <p:xfrm>
          <a:off x="4876800" y="2819400"/>
          <a:ext cx="4114800" cy="3720092"/>
        </p:xfrm>
        <a:graphic>
          <a:graphicData uri="http://schemas.openxmlformats.org/drawingml/2006/table">
            <a:tbl>
              <a:tblPr firstRow="1" bandRow="1">
                <a:tableStyleId>{5C22544A-7EE6-4342-B048-85BDC9FD1C3A}</a:tableStyleId>
              </a:tblPr>
              <a:tblGrid>
                <a:gridCol w="905256"/>
                <a:gridCol w="923544"/>
                <a:gridCol w="838200"/>
                <a:gridCol w="1447800"/>
              </a:tblGrid>
              <a:tr h="611132">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ID</a:t>
                      </a:r>
                      <a:endParaRPr lang="en-US" dirty="0"/>
                    </a:p>
                  </a:txBody>
                  <a:tcPr/>
                </a:tc>
                <a:tc>
                  <a:txBody>
                    <a:bodyPr/>
                    <a:lstStyle/>
                    <a:p>
                      <a:r>
                        <a:rPr lang="en-US" dirty="0" smtClean="0"/>
                        <a:t>ADDRESS</a:t>
                      </a:r>
                      <a:endParaRPr lang="en-US" dirty="0"/>
                    </a:p>
                  </a:txBody>
                  <a:tcPr/>
                </a:tc>
              </a:tr>
              <a:tr h="354068">
                <a:tc>
                  <a:txBody>
                    <a:bodyPr/>
                    <a:lstStyle/>
                    <a:p>
                      <a:r>
                        <a:rPr lang="en-US" dirty="0" smtClean="0"/>
                        <a:t>1</a:t>
                      </a:r>
                      <a:endParaRPr lang="en-US" dirty="0"/>
                    </a:p>
                  </a:txBody>
                  <a:tcPr/>
                </a:tc>
                <a:tc>
                  <a:txBody>
                    <a:bodyPr/>
                    <a:lstStyle/>
                    <a:p>
                      <a:r>
                        <a:rPr lang="en-US" dirty="0" err="1" smtClean="0"/>
                        <a:t>Abhi</a:t>
                      </a:r>
                      <a:endParaRPr lang="en-US" dirty="0"/>
                    </a:p>
                  </a:txBody>
                  <a:tcPr/>
                </a:tc>
                <a:tc>
                  <a:txBody>
                    <a:bodyPr/>
                    <a:lstStyle/>
                    <a:p>
                      <a:r>
                        <a:rPr lang="en-US" dirty="0" smtClean="0"/>
                        <a:t>1</a:t>
                      </a:r>
                      <a:endParaRPr lang="en-US" dirty="0"/>
                    </a:p>
                  </a:txBody>
                  <a:tcPr/>
                </a:tc>
                <a:tc>
                  <a:txBody>
                    <a:bodyPr/>
                    <a:lstStyle/>
                    <a:p>
                      <a:r>
                        <a:rPr lang="en-US" dirty="0" smtClean="0"/>
                        <a:t>DELHI</a:t>
                      </a:r>
                      <a:endParaRPr lang="en-US" dirty="0"/>
                    </a:p>
                  </a:txBody>
                  <a:tcPr/>
                </a:tc>
              </a:tr>
              <a:tr h="354068">
                <a:tc>
                  <a:txBody>
                    <a:bodyPr/>
                    <a:lstStyle/>
                    <a:p>
                      <a:r>
                        <a:rPr lang="en-US" dirty="0" smtClean="0"/>
                        <a:t>2</a:t>
                      </a:r>
                      <a:endParaRPr lang="en-US" dirty="0"/>
                    </a:p>
                  </a:txBody>
                  <a:tcPr/>
                </a:tc>
                <a:tc>
                  <a:txBody>
                    <a:bodyPr/>
                    <a:lstStyle/>
                    <a:p>
                      <a:r>
                        <a:rPr lang="en-US" dirty="0" smtClean="0"/>
                        <a:t>Adam</a:t>
                      </a:r>
                      <a:endParaRPr lang="en-US" dirty="0"/>
                    </a:p>
                  </a:txBody>
                  <a:tcPr/>
                </a:tc>
                <a:tc>
                  <a:txBody>
                    <a:bodyPr/>
                    <a:lstStyle/>
                    <a:p>
                      <a:r>
                        <a:rPr lang="en-US" dirty="0" smtClean="0"/>
                        <a:t>2</a:t>
                      </a:r>
                      <a:endParaRPr lang="en-US" dirty="0"/>
                    </a:p>
                  </a:txBody>
                  <a:tcPr/>
                </a:tc>
                <a:tc>
                  <a:txBody>
                    <a:bodyPr/>
                    <a:lstStyle/>
                    <a:p>
                      <a:r>
                        <a:rPr lang="en-US" dirty="0" smtClean="0"/>
                        <a:t>MUMBAI</a:t>
                      </a:r>
                      <a:endParaRPr lang="en-US" dirty="0"/>
                    </a:p>
                  </a:txBody>
                  <a:tcPr/>
                </a:tc>
              </a:tr>
              <a:tr h="354068">
                <a:tc>
                  <a:txBody>
                    <a:bodyPr/>
                    <a:lstStyle/>
                    <a:p>
                      <a:r>
                        <a:rPr lang="en-US" dirty="0" smtClean="0"/>
                        <a:t>3</a:t>
                      </a:r>
                      <a:endParaRPr lang="en-US" dirty="0"/>
                    </a:p>
                  </a:txBody>
                  <a:tcPr/>
                </a:tc>
                <a:tc>
                  <a:txBody>
                    <a:bodyPr/>
                    <a:lstStyle/>
                    <a:p>
                      <a:r>
                        <a:rPr lang="en-US" dirty="0" smtClean="0"/>
                        <a:t>Alex</a:t>
                      </a:r>
                      <a:endParaRPr lang="en-US" dirty="0"/>
                    </a:p>
                  </a:txBody>
                  <a:tcPr/>
                </a:tc>
                <a:tc>
                  <a:txBody>
                    <a:bodyPr/>
                    <a:lstStyle/>
                    <a:p>
                      <a:r>
                        <a:rPr lang="en-US" dirty="0" smtClean="0"/>
                        <a:t>3</a:t>
                      </a:r>
                      <a:endParaRPr lang="en-US" dirty="0"/>
                    </a:p>
                  </a:txBody>
                  <a:tcPr/>
                </a:tc>
                <a:tc>
                  <a:txBody>
                    <a:bodyPr/>
                    <a:lstStyle/>
                    <a:p>
                      <a:r>
                        <a:rPr lang="en-US" dirty="0" smtClean="0"/>
                        <a:t>CHENNAI</a:t>
                      </a:r>
                      <a:endParaRPr lang="en-US" dirty="0"/>
                    </a:p>
                  </a:txBody>
                  <a:tcPr/>
                </a:tc>
              </a:tr>
              <a:tr h="354068">
                <a:tc>
                  <a:txBody>
                    <a:bodyPr/>
                    <a:lstStyle/>
                    <a:p>
                      <a:r>
                        <a:rPr lang="en-US" dirty="0" smtClean="0"/>
                        <a:t>4</a:t>
                      </a:r>
                      <a:endParaRPr lang="en-US" dirty="0"/>
                    </a:p>
                  </a:txBody>
                  <a:tcPr/>
                </a:tc>
                <a:tc>
                  <a:txBody>
                    <a:bodyPr/>
                    <a:lstStyle/>
                    <a:p>
                      <a:r>
                        <a:rPr lang="en-US" dirty="0" err="1" smtClean="0"/>
                        <a:t>Anu</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r h="354068">
                <a:tc>
                  <a:txBody>
                    <a:bodyPr/>
                    <a:lstStyle/>
                    <a:p>
                      <a:r>
                        <a:rPr lang="en-US" dirty="0" smtClean="0"/>
                        <a:t>5</a:t>
                      </a:r>
                      <a:endParaRPr lang="en-US" dirty="0"/>
                    </a:p>
                  </a:txBody>
                  <a:tcPr/>
                </a:tc>
                <a:tc>
                  <a:txBody>
                    <a:bodyPr/>
                    <a:lstStyle/>
                    <a:p>
                      <a:r>
                        <a:rPr lang="en-US" dirty="0" err="1" smtClean="0"/>
                        <a:t>Ashish</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r h="472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p>
                      <a:endParaRPr lang="en-US" dirty="0"/>
                    </a:p>
                  </a:txBody>
                  <a:tcPr/>
                </a:tc>
                <a:tc>
                  <a:txBody>
                    <a:bodyPr/>
                    <a:lstStyle/>
                    <a:p>
                      <a:r>
                        <a:rPr lang="en-US" dirty="0" smtClean="0"/>
                        <a:t>NULL</a:t>
                      </a:r>
                      <a:endParaRPr lang="en-US" dirty="0"/>
                    </a:p>
                  </a:txBody>
                  <a:tcPr/>
                </a:tc>
                <a:tc>
                  <a:txBody>
                    <a:bodyPr/>
                    <a:lstStyle/>
                    <a:p>
                      <a:r>
                        <a:rPr lang="en-US" dirty="0" smtClean="0"/>
                        <a:t>7</a:t>
                      </a:r>
                      <a:endParaRPr lang="en-US" dirty="0"/>
                    </a:p>
                  </a:txBody>
                  <a:tcPr/>
                </a:tc>
                <a:tc>
                  <a:txBody>
                    <a:bodyPr/>
                    <a:lstStyle/>
                    <a:p>
                      <a:r>
                        <a:rPr lang="en-US" dirty="0" smtClean="0"/>
                        <a:t>NOIDA</a:t>
                      </a:r>
                      <a:endParaRPr lang="en-US" dirty="0"/>
                    </a:p>
                  </a:txBody>
                  <a:tcPr/>
                </a:tc>
              </a:tr>
              <a:tr h="6111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p>
                      <a:endParaRPr lang="en-US" dirty="0"/>
                    </a:p>
                  </a:txBody>
                  <a:tcPr/>
                </a:tc>
                <a:tc>
                  <a:txBody>
                    <a:bodyPr/>
                    <a:lstStyle/>
                    <a:p>
                      <a:r>
                        <a:rPr lang="en-US" dirty="0" smtClean="0"/>
                        <a:t>NULL</a:t>
                      </a:r>
                      <a:endParaRPr lang="en-US" dirty="0"/>
                    </a:p>
                  </a:txBody>
                  <a:tcPr/>
                </a:tc>
                <a:tc>
                  <a:txBody>
                    <a:bodyPr/>
                    <a:lstStyle/>
                    <a:p>
                      <a:r>
                        <a:rPr lang="en-US" dirty="0" smtClean="0"/>
                        <a:t>8</a:t>
                      </a:r>
                      <a:endParaRPr lang="en-US" dirty="0"/>
                    </a:p>
                  </a:txBody>
                  <a:tcPr/>
                </a:tc>
                <a:tc>
                  <a:txBody>
                    <a:bodyPr/>
                    <a:lstStyle/>
                    <a:p>
                      <a:r>
                        <a:rPr lang="en-US" dirty="0" smtClean="0"/>
                        <a:t>PANIPAT</a:t>
                      </a:r>
                      <a:endParaRPr lang="en-US" dirty="0"/>
                    </a:p>
                  </a:txBody>
                  <a:tcPr/>
                </a:tc>
              </a:tr>
            </a:tbl>
          </a:graphicData>
        </a:graphic>
      </p:graphicFrame>
      <p:sp>
        <p:nvSpPr>
          <p:cNvPr id="7" name="Right Arrow 6"/>
          <p:cNvSpPr/>
          <p:nvPr/>
        </p:nvSpPr>
        <p:spPr>
          <a:xfrm>
            <a:off x="4114800" y="4343400"/>
            <a:ext cx="6096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u="sng" dirty="0" smtClean="0">
                <a:solidFill>
                  <a:srgbClr val="FFC000"/>
                </a:solidFill>
              </a:rPr>
              <a:t>Self join:-</a:t>
            </a:r>
          </a:p>
          <a:p>
            <a:pPr>
              <a:buNone/>
            </a:pPr>
            <a:r>
              <a:rPr lang="en-US" sz="2600" dirty="0" smtClean="0"/>
              <a:t>-The SQL self join is used to join a table to itself .</a:t>
            </a:r>
          </a:p>
          <a:p>
            <a:pPr>
              <a:buNone/>
            </a:pPr>
            <a:r>
              <a:rPr lang="en-US" sz="2600" dirty="0" smtClean="0"/>
              <a:t>-It is regular join , but the table is joined with itself.</a:t>
            </a:r>
          </a:p>
          <a:p>
            <a:pPr>
              <a:buNone/>
            </a:pPr>
            <a:r>
              <a:rPr lang="en-US" sz="2600" dirty="0" smtClean="0"/>
              <a:t>-This join could be useful to check the internal consistency of data.</a:t>
            </a:r>
          </a:p>
          <a:p>
            <a:pPr>
              <a:buNone/>
            </a:pPr>
            <a:endParaRPr lang="en-US" sz="2600" u="sng" dirty="0" smtClean="0">
              <a:solidFill>
                <a:srgbClr val="FFC000"/>
              </a:solidFill>
            </a:endParaRPr>
          </a:p>
          <a:p>
            <a:pPr>
              <a:buNone/>
            </a:pPr>
            <a:r>
              <a:rPr lang="en-US" sz="2600" dirty="0" smtClean="0"/>
              <a:t>-Syntax:-</a:t>
            </a:r>
          </a:p>
          <a:p>
            <a:pPr>
              <a:buNone/>
            </a:pPr>
            <a:r>
              <a:rPr lang="en-US" sz="2600" dirty="0" smtClean="0"/>
              <a:t>SELECT </a:t>
            </a:r>
            <a:r>
              <a:rPr lang="en-US" sz="2600" dirty="0" err="1" smtClean="0"/>
              <a:t>column_name_list</a:t>
            </a:r>
            <a:r>
              <a:rPr lang="en-US" sz="2600" dirty="0" smtClean="0"/>
              <a:t> FROM </a:t>
            </a:r>
          </a:p>
          <a:p>
            <a:pPr>
              <a:buNone/>
            </a:pPr>
            <a:r>
              <a:rPr lang="en-US" sz="2600" dirty="0" smtClean="0"/>
              <a:t>Table1 T1 , Table1 T2</a:t>
            </a:r>
          </a:p>
          <a:p>
            <a:pPr>
              <a:buNone/>
            </a:pPr>
            <a:r>
              <a:rPr lang="en-US" sz="2600" dirty="0" smtClean="0"/>
              <a:t>WHERE condition;</a:t>
            </a:r>
          </a:p>
          <a:p>
            <a:pPr>
              <a:buNone/>
            </a:pPr>
            <a:endParaRPr lang="en-US" sz="2600" dirty="0" smtClean="0"/>
          </a:p>
          <a:p>
            <a:pPr>
              <a:buNone/>
            </a:pPr>
            <a:r>
              <a:rPr lang="en-US" sz="2600" dirty="0" smtClean="0"/>
              <a:t>-T1 and T2 are different table aliases for the same table.</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dirty="0" smtClean="0"/>
              <a:t>PART table</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latin typeface="Times New Roman" pitchFamily="18" charset="0"/>
                <a:ea typeface="Arial Unicode MS" pitchFamily="34" charset="-128"/>
                <a:cs typeface="Times New Roman" pitchFamily="18" charset="0"/>
              </a:rPr>
              <a:t>SELECT F.PARTNUM,F.DESCRIPTION,S.PARTNUM, S.DESCRIPTION </a:t>
            </a:r>
          </a:p>
          <a:p>
            <a:pPr>
              <a:buNone/>
            </a:pPr>
            <a:r>
              <a:rPr lang="en-US" sz="2600" dirty="0" smtClean="0">
                <a:latin typeface="Times New Roman" pitchFamily="18" charset="0"/>
                <a:ea typeface="Arial Unicode MS" pitchFamily="34" charset="-128"/>
                <a:cs typeface="Times New Roman" pitchFamily="18" charset="0"/>
              </a:rPr>
              <a:t>FROM PART F,PART S</a:t>
            </a:r>
          </a:p>
          <a:p>
            <a:pPr>
              <a:buNone/>
            </a:pPr>
            <a:r>
              <a:rPr lang="en-US" sz="2600" dirty="0" smtClean="0">
                <a:latin typeface="Times New Roman" pitchFamily="18" charset="0"/>
                <a:ea typeface="Arial Unicode MS" pitchFamily="34" charset="-128"/>
                <a:cs typeface="Times New Roman" pitchFamily="18" charset="0"/>
              </a:rPr>
              <a:t>WHERE F.PARTNUM=S.PARTNUM</a:t>
            </a:r>
          </a:p>
          <a:p>
            <a:pPr>
              <a:buNone/>
            </a:pPr>
            <a:r>
              <a:rPr lang="en-US" sz="2600" dirty="0" smtClean="0">
                <a:latin typeface="Times New Roman" pitchFamily="18" charset="0"/>
                <a:ea typeface="Arial Unicode MS" pitchFamily="34" charset="-128"/>
                <a:cs typeface="Times New Roman" pitchFamily="18" charset="0"/>
              </a:rPr>
              <a:t>AND F.DESCRIPTION&lt;&gt;S.DESCRIPTION  ;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6" name="Table 5"/>
          <p:cNvGraphicFramePr>
            <a:graphicFrameLocks noGrp="1"/>
          </p:cNvGraphicFramePr>
          <p:nvPr/>
        </p:nvGraphicFramePr>
        <p:xfrm>
          <a:off x="2286000" y="381000"/>
          <a:ext cx="5029200" cy="3171452"/>
        </p:xfrm>
        <a:graphic>
          <a:graphicData uri="http://schemas.openxmlformats.org/drawingml/2006/table">
            <a:tbl>
              <a:tblPr firstRow="1" bandRow="1">
                <a:tableStyleId>{5C22544A-7EE6-4342-B048-85BDC9FD1C3A}</a:tableStyleId>
              </a:tblPr>
              <a:tblGrid>
                <a:gridCol w="1676400"/>
                <a:gridCol w="1905000"/>
                <a:gridCol w="1447800"/>
              </a:tblGrid>
              <a:tr h="611132">
                <a:tc>
                  <a:txBody>
                    <a:bodyPr/>
                    <a:lstStyle/>
                    <a:p>
                      <a:pPr algn="ctr"/>
                      <a:r>
                        <a:rPr lang="en-US" dirty="0" smtClean="0"/>
                        <a:t>PARTNUM</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PRICE</a:t>
                      </a:r>
                      <a:endParaRPr lang="en-US" dirty="0"/>
                    </a:p>
                  </a:txBody>
                  <a:tcPr/>
                </a:tc>
              </a:tr>
              <a:tr h="354068">
                <a:tc>
                  <a:txBody>
                    <a:bodyPr/>
                    <a:lstStyle/>
                    <a:p>
                      <a:pPr algn="ctr"/>
                      <a:r>
                        <a:rPr lang="en-US" dirty="0" smtClean="0"/>
                        <a:t>54</a:t>
                      </a:r>
                      <a:endParaRPr lang="en-US" dirty="0"/>
                    </a:p>
                  </a:txBody>
                  <a:tcPr/>
                </a:tc>
                <a:tc>
                  <a:txBody>
                    <a:bodyPr/>
                    <a:lstStyle/>
                    <a:p>
                      <a:pPr algn="ctr"/>
                      <a:r>
                        <a:rPr lang="en-US" dirty="0" smtClean="0"/>
                        <a:t>Pedals</a:t>
                      </a:r>
                      <a:endParaRPr lang="en-US" dirty="0"/>
                    </a:p>
                  </a:txBody>
                  <a:tcPr/>
                </a:tc>
                <a:tc>
                  <a:txBody>
                    <a:bodyPr/>
                    <a:lstStyle/>
                    <a:p>
                      <a:pPr algn="ctr"/>
                      <a:r>
                        <a:rPr lang="en-US" dirty="0" smtClean="0"/>
                        <a:t>54.25</a:t>
                      </a:r>
                      <a:endParaRPr lang="en-US" dirty="0"/>
                    </a:p>
                  </a:txBody>
                  <a:tcPr/>
                </a:tc>
              </a:tr>
              <a:tr h="354068">
                <a:tc>
                  <a:txBody>
                    <a:bodyPr/>
                    <a:lstStyle/>
                    <a:p>
                      <a:pPr algn="ctr"/>
                      <a:r>
                        <a:rPr lang="en-US" dirty="0" smtClean="0"/>
                        <a:t>42</a:t>
                      </a:r>
                      <a:endParaRPr lang="en-US" dirty="0"/>
                    </a:p>
                  </a:txBody>
                  <a:tcPr/>
                </a:tc>
                <a:tc>
                  <a:txBody>
                    <a:bodyPr/>
                    <a:lstStyle/>
                    <a:p>
                      <a:pPr algn="ctr"/>
                      <a:r>
                        <a:rPr lang="en-US" dirty="0" smtClean="0"/>
                        <a:t>Seats</a:t>
                      </a:r>
                      <a:endParaRPr lang="en-US" dirty="0"/>
                    </a:p>
                  </a:txBody>
                  <a:tcPr/>
                </a:tc>
                <a:tc>
                  <a:txBody>
                    <a:bodyPr/>
                    <a:lstStyle/>
                    <a:p>
                      <a:pPr algn="ctr"/>
                      <a:r>
                        <a:rPr lang="en-US" dirty="0" smtClean="0"/>
                        <a:t>24.00</a:t>
                      </a:r>
                      <a:endParaRPr lang="en-US" dirty="0"/>
                    </a:p>
                  </a:txBody>
                  <a:tcPr/>
                </a:tc>
              </a:tr>
              <a:tr h="354068">
                <a:tc>
                  <a:txBody>
                    <a:bodyPr/>
                    <a:lstStyle/>
                    <a:p>
                      <a:pPr algn="ctr"/>
                      <a:r>
                        <a:rPr lang="en-US" dirty="0" smtClean="0"/>
                        <a:t>46</a:t>
                      </a:r>
                      <a:endParaRPr lang="en-US" dirty="0"/>
                    </a:p>
                  </a:txBody>
                  <a:tcPr/>
                </a:tc>
                <a:tc>
                  <a:txBody>
                    <a:bodyPr/>
                    <a:lstStyle/>
                    <a:p>
                      <a:pPr algn="ctr"/>
                      <a:r>
                        <a:rPr lang="en-US" dirty="0" smtClean="0"/>
                        <a:t>Tires</a:t>
                      </a:r>
                      <a:endParaRPr lang="en-US" dirty="0"/>
                    </a:p>
                  </a:txBody>
                  <a:tcPr/>
                </a:tc>
                <a:tc>
                  <a:txBody>
                    <a:bodyPr/>
                    <a:lstStyle/>
                    <a:p>
                      <a:pPr algn="ctr"/>
                      <a:r>
                        <a:rPr lang="en-US" dirty="0" smtClean="0"/>
                        <a:t>15.25</a:t>
                      </a:r>
                      <a:endParaRPr lang="en-US" dirty="0"/>
                    </a:p>
                  </a:txBody>
                  <a:tcPr/>
                </a:tc>
              </a:tr>
              <a:tr h="354068">
                <a:tc>
                  <a:txBody>
                    <a:bodyPr/>
                    <a:lstStyle/>
                    <a:p>
                      <a:pPr algn="ctr"/>
                      <a:r>
                        <a:rPr lang="en-US" dirty="0" smtClean="0"/>
                        <a:t>23</a:t>
                      </a:r>
                      <a:endParaRPr lang="en-US" dirty="0"/>
                    </a:p>
                  </a:txBody>
                  <a:tcPr/>
                </a:tc>
                <a:tc>
                  <a:txBody>
                    <a:bodyPr/>
                    <a:lstStyle/>
                    <a:p>
                      <a:pPr algn="ctr"/>
                      <a:r>
                        <a:rPr lang="en-US" dirty="0" smtClean="0"/>
                        <a:t>Mountain bike</a:t>
                      </a:r>
                      <a:endParaRPr lang="en-US" dirty="0"/>
                    </a:p>
                  </a:txBody>
                  <a:tcPr/>
                </a:tc>
                <a:tc>
                  <a:txBody>
                    <a:bodyPr/>
                    <a:lstStyle/>
                    <a:p>
                      <a:pPr algn="ctr"/>
                      <a:r>
                        <a:rPr lang="en-US" dirty="0" smtClean="0"/>
                        <a:t>350.00</a:t>
                      </a:r>
                      <a:endParaRPr lang="en-US" dirty="0"/>
                    </a:p>
                  </a:txBody>
                  <a:tcPr/>
                </a:tc>
              </a:tr>
              <a:tr h="354068">
                <a:tc>
                  <a:txBody>
                    <a:bodyPr/>
                    <a:lstStyle/>
                    <a:p>
                      <a:pPr algn="ctr"/>
                      <a:r>
                        <a:rPr lang="en-US" dirty="0" smtClean="0"/>
                        <a:t>76</a:t>
                      </a:r>
                      <a:endParaRPr lang="en-US" dirty="0"/>
                    </a:p>
                  </a:txBody>
                  <a:tcPr/>
                </a:tc>
                <a:tc>
                  <a:txBody>
                    <a:bodyPr/>
                    <a:lstStyle/>
                    <a:p>
                      <a:pPr algn="ctr"/>
                      <a:r>
                        <a:rPr lang="en-US" dirty="0" smtClean="0"/>
                        <a:t>Road bike</a:t>
                      </a:r>
                      <a:endParaRPr lang="en-US" dirty="0"/>
                    </a:p>
                  </a:txBody>
                  <a:tcPr/>
                </a:tc>
                <a:tc>
                  <a:txBody>
                    <a:bodyPr/>
                    <a:lstStyle/>
                    <a:p>
                      <a:pPr algn="ctr"/>
                      <a:r>
                        <a:rPr lang="en-US" dirty="0" smtClean="0"/>
                        <a:t>530.00</a:t>
                      </a:r>
                      <a:endParaRPr lang="en-US" dirty="0"/>
                    </a:p>
                  </a:txBody>
                  <a:tcPr/>
                </a:tc>
              </a:tr>
              <a:tr h="354068">
                <a:tc>
                  <a:txBody>
                    <a:bodyPr/>
                    <a:lstStyle/>
                    <a:p>
                      <a:pPr algn="ctr"/>
                      <a:r>
                        <a:rPr lang="en-US" dirty="0" smtClean="0"/>
                        <a:t>10</a:t>
                      </a:r>
                      <a:endParaRPr lang="en-US" dirty="0"/>
                    </a:p>
                  </a:txBody>
                  <a:tcPr/>
                </a:tc>
                <a:tc>
                  <a:txBody>
                    <a:bodyPr/>
                    <a:lstStyle/>
                    <a:p>
                      <a:pPr algn="ctr"/>
                      <a:r>
                        <a:rPr lang="en-US" dirty="0" smtClean="0"/>
                        <a:t>Tandem</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1200.00</a:t>
                      </a:r>
                      <a:endParaRPr lang="en-US" dirty="0"/>
                    </a:p>
                  </a:txBody>
                  <a:tcPr/>
                </a:tc>
              </a:tr>
              <a:tr h="354068">
                <a:tc>
                  <a:txBody>
                    <a:bodyPr/>
                    <a:lstStyle/>
                    <a:p>
                      <a:pPr algn="ctr"/>
                      <a:r>
                        <a:rPr lang="en-US" dirty="0" smtClean="0"/>
                        <a:t>76</a:t>
                      </a:r>
                      <a:endParaRPr lang="en-US" dirty="0"/>
                    </a:p>
                  </a:txBody>
                  <a:tcPr/>
                </a:tc>
                <a:tc>
                  <a:txBody>
                    <a:bodyPr/>
                    <a:lstStyle/>
                    <a:p>
                      <a:pPr algn="ctr"/>
                      <a:r>
                        <a:rPr lang="en-US" dirty="0" err="1" smtClean="0"/>
                        <a:t>Clipless</a:t>
                      </a:r>
                      <a:r>
                        <a:rPr lang="en-US" dirty="0" smtClean="0"/>
                        <a:t> shoe</a:t>
                      </a:r>
                      <a:endParaRPr lang="en-US" dirty="0"/>
                    </a:p>
                  </a:txBody>
                  <a:tcPr/>
                </a:tc>
                <a:tc>
                  <a:txBody>
                    <a:bodyPr/>
                    <a:lstStyle/>
                    <a:p>
                      <a:pPr algn="ctr"/>
                      <a:r>
                        <a:rPr lang="en-US" dirty="0" smtClean="0"/>
                        <a:t>65.00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6" name="Table 5"/>
          <p:cNvGraphicFramePr>
            <a:graphicFrameLocks noGrp="1"/>
          </p:cNvGraphicFramePr>
          <p:nvPr/>
        </p:nvGraphicFramePr>
        <p:xfrm>
          <a:off x="457200" y="990600"/>
          <a:ext cx="6858000" cy="1371600"/>
        </p:xfrm>
        <a:graphic>
          <a:graphicData uri="http://schemas.openxmlformats.org/drawingml/2006/table">
            <a:tbl>
              <a:tblPr firstRow="1" bandRow="1">
                <a:tableStyleId>{5C22544A-7EE6-4342-B048-85BDC9FD1C3A}</a:tableStyleId>
              </a:tblPr>
              <a:tblGrid>
                <a:gridCol w="1524000"/>
                <a:gridCol w="1905000"/>
                <a:gridCol w="1524000"/>
                <a:gridCol w="1905000"/>
              </a:tblGrid>
              <a:tr h="611132">
                <a:tc>
                  <a:txBody>
                    <a:bodyPr/>
                    <a:lstStyle/>
                    <a:p>
                      <a:pPr algn="ctr"/>
                      <a:r>
                        <a:rPr lang="en-US" dirty="0" smtClean="0"/>
                        <a:t>PARTNUM</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PARTNUM</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DESCRIPTION</a:t>
                      </a:r>
                    </a:p>
                    <a:p>
                      <a:pPr algn="ctr"/>
                      <a:endParaRPr lang="en-US" dirty="0"/>
                    </a:p>
                  </a:txBody>
                  <a:tcPr/>
                </a:tc>
              </a:tr>
              <a:tr h="354068">
                <a:tc>
                  <a:txBody>
                    <a:bodyPr/>
                    <a:lstStyle/>
                    <a:p>
                      <a:pPr algn="ctr"/>
                      <a:r>
                        <a:rPr lang="en-US" dirty="0" smtClean="0"/>
                        <a:t>76</a:t>
                      </a:r>
                      <a:endParaRPr lang="en-US" dirty="0"/>
                    </a:p>
                  </a:txBody>
                  <a:tcPr/>
                </a:tc>
                <a:tc>
                  <a:txBody>
                    <a:bodyPr/>
                    <a:lstStyle/>
                    <a:p>
                      <a:pPr algn="ctr"/>
                      <a:r>
                        <a:rPr lang="en-US" dirty="0" smtClean="0"/>
                        <a:t>Road</a:t>
                      </a:r>
                      <a:r>
                        <a:rPr lang="en-US" baseline="0" dirty="0" smtClean="0"/>
                        <a:t> bike</a:t>
                      </a:r>
                      <a:endParaRPr lang="en-US" dirty="0"/>
                    </a:p>
                  </a:txBody>
                  <a:tcPr/>
                </a:tc>
                <a:tc>
                  <a:txBody>
                    <a:bodyPr/>
                    <a:lstStyle/>
                    <a:p>
                      <a:pPr algn="ctr"/>
                      <a:r>
                        <a:rPr lang="en-US" dirty="0" smtClean="0"/>
                        <a:t>76</a:t>
                      </a:r>
                      <a:endParaRPr lang="en-US" dirty="0"/>
                    </a:p>
                  </a:txBody>
                  <a:tcPr/>
                </a:tc>
                <a:tc>
                  <a:txBody>
                    <a:bodyPr/>
                    <a:lstStyle/>
                    <a:p>
                      <a:pPr algn="ctr"/>
                      <a:r>
                        <a:rPr lang="en-US" dirty="0" err="1" smtClean="0"/>
                        <a:t>Clipless</a:t>
                      </a:r>
                      <a:r>
                        <a:rPr lang="en-US" dirty="0" smtClean="0"/>
                        <a:t> shoe</a:t>
                      </a:r>
                      <a:endParaRPr lang="en-US" dirty="0"/>
                    </a:p>
                  </a:txBody>
                  <a:tcPr/>
                </a:tc>
              </a:tr>
              <a:tr h="354068">
                <a:tc>
                  <a:txBody>
                    <a:bodyPr/>
                    <a:lstStyle/>
                    <a:p>
                      <a:pPr algn="ctr"/>
                      <a:r>
                        <a:rPr lang="en-US" dirty="0" smtClean="0"/>
                        <a:t>76</a:t>
                      </a:r>
                      <a:endParaRPr lang="en-US" dirty="0"/>
                    </a:p>
                  </a:txBody>
                  <a:tcPr/>
                </a:tc>
                <a:tc>
                  <a:txBody>
                    <a:bodyPr/>
                    <a:lstStyle/>
                    <a:p>
                      <a:pPr algn="ctr"/>
                      <a:r>
                        <a:rPr lang="en-US" dirty="0" err="1" smtClean="0"/>
                        <a:t>Clipless</a:t>
                      </a:r>
                      <a:r>
                        <a:rPr lang="en-US" dirty="0" smtClean="0"/>
                        <a:t> shoe</a:t>
                      </a:r>
                      <a:endParaRPr lang="en-US" dirty="0"/>
                    </a:p>
                  </a:txBody>
                  <a:tcPr/>
                </a:tc>
                <a:tc>
                  <a:txBody>
                    <a:bodyPr/>
                    <a:lstStyle/>
                    <a:p>
                      <a:pPr algn="ctr"/>
                      <a:r>
                        <a:rPr lang="en-US" dirty="0" smtClean="0"/>
                        <a:t>76</a:t>
                      </a:r>
                      <a:endParaRPr lang="en-US" dirty="0"/>
                    </a:p>
                  </a:txBody>
                  <a:tcPr/>
                </a:tc>
                <a:tc>
                  <a:txBody>
                    <a:bodyPr/>
                    <a:lstStyle/>
                    <a:p>
                      <a:pPr algn="ctr"/>
                      <a:r>
                        <a:rPr lang="en-US" dirty="0" smtClean="0"/>
                        <a:t>Road bike</a:t>
                      </a:r>
                      <a:endParaRPr lang="en-US" dirty="0"/>
                    </a:p>
                  </a:txBody>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0"/>
            <a:ext cx="8839200" cy="6705600"/>
          </a:xfrm>
        </p:spPr>
        <p:txBody>
          <a:bodyPr>
            <a:noAutofit/>
          </a:bodyPr>
          <a:lstStyle/>
          <a:p>
            <a:pPr>
              <a:buNone/>
            </a:pPr>
            <a:r>
              <a:rPr lang="en-US" sz="2600" u="sng" dirty="0" smtClean="0">
                <a:solidFill>
                  <a:srgbClr val="FFC000"/>
                </a:solidFill>
              </a:rPr>
              <a:t>Views:-</a:t>
            </a:r>
          </a:p>
          <a:p>
            <a:pPr>
              <a:buNone/>
            </a:pPr>
            <a:r>
              <a:rPr lang="en-US" sz="2600" dirty="0" smtClean="0"/>
              <a:t>-Views in the SQL are kind of virtual tables.</a:t>
            </a:r>
          </a:p>
          <a:p>
            <a:pPr>
              <a:buNone/>
            </a:pPr>
            <a:r>
              <a:rPr lang="en-US" sz="2600" dirty="0" smtClean="0"/>
              <a:t>-A view also has rows and columns as they are in a real table in the database.</a:t>
            </a:r>
          </a:p>
          <a:p>
            <a:pPr>
              <a:buNone/>
            </a:pPr>
            <a:r>
              <a:rPr lang="en-US" sz="2600" dirty="0" smtClean="0"/>
              <a:t>-We can create a view by selecting fields from one or more tables present in the database.</a:t>
            </a:r>
          </a:p>
          <a:p>
            <a:pPr>
              <a:buNone/>
            </a:pPr>
            <a:r>
              <a:rPr lang="en-US" sz="2600" dirty="0" smtClean="0"/>
              <a:t>-A view either can have all the rows of a table or specific rows based on certain condition.</a:t>
            </a:r>
          </a:p>
          <a:p>
            <a:pPr>
              <a:buNone/>
            </a:pPr>
            <a:r>
              <a:rPr lang="en-US" sz="2600" dirty="0" smtClean="0"/>
              <a:t>Syntax:-</a:t>
            </a:r>
          </a:p>
          <a:p>
            <a:pPr>
              <a:buNone/>
            </a:pPr>
            <a:r>
              <a:rPr lang="en-US" sz="2600" dirty="0" smtClean="0"/>
              <a:t>CREATE VIEW </a:t>
            </a:r>
            <a:r>
              <a:rPr lang="en-US" sz="2600" dirty="0" err="1" smtClean="0"/>
              <a:t>view_name</a:t>
            </a:r>
            <a:r>
              <a:rPr lang="en-US" sz="2600" dirty="0" smtClean="0"/>
              <a:t> AS </a:t>
            </a:r>
          </a:p>
          <a:p>
            <a:pPr>
              <a:buNone/>
            </a:pPr>
            <a:r>
              <a:rPr lang="en-US" sz="2600" dirty="0" smtClean="0"/>
              <a:t>SELECT column1,. . . . . . . . . . . .</a:t>
            </a:r>
          </a:p>
          <a:p>
            <a:pPr>
              <a:buNone/>
            </a:pPr>
            <a:r>
              <a:rPr lang="en-US" sz="2600" dirty="0" smtClean="0"/>
              <a:t>FROM </a:t>
            </a:r>
            <a:r>
              <a:rPr lang="en-US" sz="2600" dirty="0" err="1" smtClean="0"/>
              <a:t>table_name</a:t>
            </a:r>
            <a:endParaRPr lang="en-US" sz="2600" dirty="0" smtClean="0"/>
          </a:p>
          <a:p>
            <a:pPr>
              <a:buNone/>
            </a:pPr>
            <a:r>
              <a:rPr lang="en-US" sz="2600" dirty="0" smtClean="0"/>
              <a:t>WHERE condition;</a:t>
            </a:r>
          </a:p>
          <a:p>
            <a:pPr>
              <a:buNone/>
            </a:pPr>
            <a:r>
              <a:rPr lang="en-US" sz="2600" dirty="0" smtClean="0"/>
              <a:t>-View does not contain data of their own.</a:t>
            </a:r>
          </a:p>
          <a:p>
            <a:pPr>
              <a:buNone/>
            </a:pPr>
            <a:r>
              <a:rPr lang="en-US" sz="2600" dirty="0" smtClean="0"/>
              <a:t>-They are used to restrict access to db or to hide data complexity. View is called as virtual table because it does not have its own existence.</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533400"/>
            <a:ext cx="8915400" cy="6324600"/>
          </a:xfrm>
        </p:spPr>
        <p:txBody>
          <a:bodyPr>
            <a:normAutofit lnSpcReduction="10000"/>
          </a:bodyPr>
          <a:lstStyle/>
          <a:p>
            <a:pPr>
              <a:buNone/>
            </a:pPr>
            <a:r>
              <a:rPr lang="en-US" u="sng" dirty="0" smtClean="0">
                <a:solidFill>
                  <a:srgbClr val="FFC000"/>
                </a:solidFill>
              </a:rPr>
              <a:t>12]Rule11:-</a:t>
            </a:r>
            <a:r>
              <a:rPr lang="en-US" dirty="0" smtClean="0">
                <a:solidFill>
                  <a:srgbClr val="92D050"/>
                </a:solidFill>
              </a:rPr>
              <a:t> (Distribution independent)</a:t>
            </a:r>
          </a:p>
          <a:p>
            <a:pPr>
              <a:buNone/>
            </a:pPr>
            <a:r>
              <a:rPr lang="en-US" dirty="0" smtClean="0"/>
              <a:t>-A database should work properly regardless</a:t>
            </a:r>
          </a:p>
          <a:p>
            <a:pPr>
              <a:buNone/>
            </a:pPr>
            <a:r>
              <a:rPr lang="en-US" dirty="0" smtClean="0"/>
              <a:t>of its distribution across a network.</a:t>
            </a:r>
          </a:p>
          <a:p>
            <a:pPr>
              <a:buNone/>
            </a:pPr>
            <a:r>
              <a:rPr lang="en-US" dirty="0" smtClean="0"/>
              <a:t>-Even if a database is geographically </a:t>
            </a:r>
          </a:p>
          <a:p>
            <a:pPr>
              <a:buNone/>
            </a:pPr>
            <a:r>
              <a:rPr lang="en-US" dirty="0" smtClean="0"/>
              <a:t>distributed , with data stored in pieces the end</a:t>
            </a:r>
          </a:p>
          <a:p>
            <a:pPr>
              <a:buNone/>
            </a:pPr>
            <a:r>
              <a:rPr lang="en-US" dirty="0" smtClean="0"/>
              <a:t>user should get an impression that it is stored</a:t>
            </a:r>
          </a:p>
          <a:p>
            <a:pPr>
              <a:buNone/>
            </a:pPr>
            <a:r>
              <a:rPr lang="en-US" dirty="0" smtClean="0"/>
              <a:t>at the same place.</a:t>
            </a:r>
          </a:p>
          <a:p>
            <a:pPr>
              <a:buNone/>
            </a:pPr>
            <a:r>
              <a:rPr lang="en-US" u="sng" dirty="0" smtClean="0">
                <a:solidFill>
                  <a:srgbClr val="FFC000"/>
                </a:solidFill>
              </a:rPr>
              <a:t>13]Rule12:-</a:t>
            </a:r>
            <a:r>
              <a:rPr lang="en-US" dirty="0" smtClean="0"/>
              <a:t> </a:t>
            </a:r>
            <a:r>
              <a:rPr lang="en-US" dirty="0" smtClean="0">
                <a:solidFill>
                  <a:srgbClr val="92D050"/>
                </a:solidFill>
              </a:rPr>
              <a:t>(Non subversion Rule)</a:t>
            </a:r>
          </a:p>
          <a:p>
            <a:pPr>
              <a:buNone/>
            </a:pPr>
            <a:r>
              <a:rPr lang="en-US" dirty="0" smtClean="0"/>
              <a:t>-If a relational system supports a low level</a:t>
            </a:r>
          </a:p>
          <a:p>
            <a:pPr>
              <a:buNone/>
            </a:pPr>
            <a:r>
              <a:rPr lang="en-US" dirty="0" smtClean="0"/>
              <a:t>language , that low-level language cannot be</a:t>
            </a:r>
          </a:p>
          <a:p>
            <a:pPr>
              <a:buNone/>
            </a:pPr>
            <a:r>
              <a:rPr lang="en-US" dirty="0" smtClean="0"/>
              <a:t>used to subvert or bypass the integrity rule or</a:t>
            </a:r>
          </a:p>
          <a:p>
            <a:pPr>
              <a:buNone/>
            </a:pPr>
            <a:r>
              <a:rPr lang="en-US" dirty="0" smtClean="0"/>
              <a:t>constraints expressed in the higher level </a:t>
            </a:r>
          </a:p>
          <a:p>
            <a:pPr>
              <a:buNone/>
            </a:pPr>
            <a:r>
              <a:rPr lang="en-US" dirty="0" smtClean="0"/>
              <a:t>relational language.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915400" cy="6781800"/>
          </a:xfrm>
        </p:spPr>
        <p:txBody>
          <a:bodyPr>
            <a:noAutofit/>
          </a:bodyPr>
          <a:lstStyle/>
          <a:p>
            <a:pPr>
              <a:buNone/>
            </a:pPr>
            <a:r>
              <a:rPr lang="en-US" sz="2600" dirty="0" err="1" smtClean="0"/>
              <a:t>StudentDetail</a:t>
            </a:r>
            <a:r>
              <a:rPr lang="en-US" sz="2600" dirty="0" smtClean="0"/>
              <a:t> table                 </a:t>
            </a:r>
            <a:r>
              <a:rPr lang="en-US" sz="2600" dirty="0" err="1" smtClean="0"/>
              <a:t>StudentMarks</a:t>
            </a:r>
            <a:r>
              <a:rPr lang="en-US" sz="2600" dirty="0" smtClean="0"/>
              <a:t> table</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4" name="Table 3"/>
          <p:cNvGraphicFramePr>
            <a:graphicFrameLocks noGrp="1"/>
          </p:cNvGraphicFramePr>
          <p:nvPr/>
        </p:nvGraphicFramePr>
        <p:xfrm>
          <a:off x="304800" y="1219200"/>
          <a:ext cx="3124200" cy="2286000"/>
        </p:xfrm>
        <a:graphic>
          <a:graphicData uri="http://schemas.openxmlformats.org/drawingml/2006/table">
            <a:tbl>
              <a:tblPr firstRow="1" bandRow="1">
                <a:tableStyleId>{5C22544A-7EE6-4342-B048-85BDC9FD1C3A}</a:tableStyleId>
              </a:tblPr>
              <a:tblGrid>
                <a:gridCol w="762000"/>
                <a:gridCol w="1066800"/>
                <a:gridCol w="1295400"/>
              </a:tblGrid>
              <a:tr h="338667">
                <a:tc>
                  <a:txBody>
                    <a:bodyPr/>
                    <a:lstStyle/>
                    <a:p>
                      <a:r>
                        <a:rPr lang="en-US" dirty="0" smtClean="0"/>
                        <a:t>S_ID</a:t>
                      </a:r>
                      <a:endParaRPr lang="en-US" dirty="0"/>
                    </a:p>
                  </a:txBody>
                  <a:tcPr/>
                </a:tc>
                <a:tc>
                  <a:txBody>
                    <a:bodyPr/>
                    <a:lstStyle/>
                    <a:p>
                      <a:r>
                        <a:rPr lang="en-US" dirty="0" smtClean="0"/>
                        <a:t>NAME</a:t>
                      </a:r>
                      <a:endParaRPr lang="en-US" dirty="0"/>
                    </a:p>
                  </a:txBody>
                  <a:tcPr/>
                </a:tc>
                <a:tc>
                  <a:txBody>
                    <a:bodyPr/>
                    <a:lstStyle/>
                    <a:p>
                      <a:r>
                        <a:rPr lang="en-US" dirty="0" smtClean="0"/>
                        <a:t>ADDRESS</a:t>
                      </a:r>
                      <a:endParaRPr lang="en-US" dirty="0"/>
                    </a:p>
                  </a:txBody>
                  <a:tcPr/>
                </a:tc>
              </a:tr>
              <a:tr h="396240">
                <a:tc>
                  <a:txBody>
                    <a:bodyPr/>
                    <a:lstStyle/>
                    <a:p>
                      <a:r>
                        <a:rPr lang="en-US" dirty="0" smtClean="0"/>
                        <a:t>1</a:t>
                      </a:r>
                      <a:endParaRPr lang="en-US" dirty="0"/>
                    </a:p>
                  </a:txBody>
                  <a:tcPr/>
                </a:tc>
                <a:tc>
                  <a:txBody>
                    <a:bodyPr/>
                    <a:lstStyle/>
                    <a:p>
                      <a:r>
                        <a:rPr lang="en-US" dirty="0" smtClean="0"/>
                        <a:t>Harsh</a:t>
                      </a:r>
                      <a:endParaRPr lang="en-US" dirty="0"/>
                    </a:p>
                  </a:txBody>
                  <a:tcPr/>
                </a:tc>
                <a:tc>
                  <a:txBody>
                    <a:bodyPr/>
                    <a:lstStyle/>
                    <a:p>
                      <a:r>
                        <a:rPr lang="en-US" dirty="0" smtClean="0"/>
                        <a:t>Kolkata</a:t>
                      </a:r>
                      <a:endParaRPr lang="en-US" dirty="0"/>
                    </a:p>
                  </a:txBody>
                  <a:tcPr/>
                </a:tc>
              </a:tr>
              <a:tr h="381000">
                <a:tc>
                  <a:txBody>
                    <a:bodyPr/>
                    <a:lstStyle/>
                    <a:p>
                      <a:r>
                        <a:rPr lang="en-US" dirty="0" smtClean="0"/>
                        <a:t>2</a:t>
                      </a:r>
                      <a:endParaRPr lang="en-US" dirty="0"/>
                    </a:p>
                  </a:txBody>
                  <a:tcPr/>
                </a:tc>
                <a:tc>
                  <a:txBody>
                    <a:bodyPr/>
                    <a:lstStyle/>
                    <a:p>
                      <a:r>
                        <a:rPr lang="en-US" dirty="0" err="1" smtClean="0"/>
                        <a:t>Ashish</a:t>
                      </a:r>
                      <a:endParaRPr lang="en-US" dirty="0"/>
                    </a:p>
                  </a:txBody>
                  <a:tcPr/>
                </a:tc>
                <a:tc>
                  <a:txBody>
                    <a:bodyPr/>
                    <a:lstStyle/>
                    <a:p>
                      <a:r>
                        <a:rPr lang="en-US" dirty="0" smtClean="0"/>
                        <a:t>Durgapur</a:t>
                      </a:r>
                      <a:endParaRPr lang="en-US" dirty="0"/>
                    </a:p>
                  </a:txBody>
                  <a:tcPr/>
                </a:tc>
              </a:tr>
              <a:tr h="381000">
                <a:tc>
                  <a:txBody>
                    <a:bodyPr/>
                    <a:lstStyle/>
                    <a:p>
                      <a:r>
                        <a:rPr lang="en-US" dirty="0" smtClean="0"/>
                        <a:t>3</a:t>
                      </a:r>
                      <a:endParaRPr lang="en-US" dirty="0"/>
                    </a:p>
                  </a:txBody>
                  <a:tcPr/>
                </a:tc>
                <a:tc>
                  <a:txBody>
                    <a:bodyPr/>
                    <a:lstStyle/>
                    <a:p>
                      <a:r>
                        <a:rPr lang="en-US" dirty="0" err="1" smtClean="0"/>
                        <a:t>Pratik</a:t>
                      </a:r>
                      <a:endParaRPr lang="en-US" dirty="0"/>
                    </a:p>
                  </a:txBody>
                  <a:tcPr/>
                </a:tc>
                <a:tc>
                  <a:txBody>
                    <a:bodyPr/>
                    <a:lstStyle/>
                    <a:p>
                      <a:r>
                        <a:rPr lang="en-US" dirty="0" smtClean="0"/>
                        <a:t>Delhi</a:t>
                      </a:r>
                      <a:endParaRPr lang="en-US" dirty="0"/>
                    </a:p>
                  </a:txBody>
                  <a:tcPr/>
                </a:tc>
              </a:tr>
              <a:tr h="381000">
                <a:tc>
                  <a:txBody>
                    <a:bodyPr/>
                    <a:lstStyle/>
                    <a:p>
                      <a:r>
                        <a:rPr lang="en-US" dirty="0" smtClean="0"/>
                        <a:t>4</a:t>
                      </a:r>
                      <a:endParaRPr lang="en-US" dirty="0"/>
                    </a:p>
                  </a:txBody>
                  <a:tcPr/>
                </a:tc>
                <a:tc>
                  <a:txBody>
                    <a:bodyPr/>
                    <a:lstStyle/>
                    <a:p>
                      <a:r>
                        <a:rPr lang="en-US" dirty="0" err="1" smtClean="0"/>
                        <a:t>Dhanraj</a:t>
                      </a:r>
                      <a:endParaRPr lang="en-US" dirty="0"/>
                    </a:p>
                  </a:txBody>
                  <a:tcPr/>
                </a:tc>
                <a:tc>
                  <a:txBody>
                    <a:bodyPr/>
                    <a:lstStyle/>
                    <a:p>
                      <a:r>
                        <a:rPr lang="en-US" dirty="0" smtClean="0"/>
                        <a:t>Bihar</a:t>
                      </a:r>
                      <a:endParaRPr lang="en-US" dirty="0"/>
                    </a:p>
                  </a:txBody>
                  <a:tcPr/>
                </a:tc>
              </a:tr>
              <a:tr h="381000">
                <a:tc>
                  <a:txBody>
                    <a:bodyPr/>
                    <a:lstStyle/>
                    <a:p>
                      <a:r>
                        <a:rPr lang="en-US" dirty="0" smtClean="0"/>
                        <a:t>5</a:t>
                      </a:r>
                      <a:endParaRPr lang="en-US" dirty="0"/>
                    </a:p>
                  </a:txBody>
                  <a:tcPr/>
                </a:tc>
                <a:tc>
                  <a:txBody>
                    <a:bodyPr/>
                    <a:lstStyle/>
                    <a:p>
                      <a:r>
                        <a:rPr lang="en-US" dirty="0" smtClean="0"/>
                        <a:t>Ram</a:t>
                      </a:r>
                      <a:endParaRPr lang="en-US" dirty="0"/>
                    </a:p>
                  </a:txBody>
                  <a:tcPr/>
                </a:tc>
                <a:tc>
                  <a:txBody>
                    <a:bodyPr/>
                    <a:lstStyle/>
                    <a:p>
                      <a:r>
                        <a:rPr lang="en-US" dirty="0" smtClean="0"/>
                        <a:t>Rajasthan</a:t>
                      </a:r>
                      <a:endParaRPr lang="en-US" dirty="0"/>
                    </a:p>
                  </a:txBody>
                  <a:tcPr/>
                </a:tc>
              </a:tr>
            </a:tbl>
          </a:graphicData>
        </a:graphic>
      </p:graphicFrame>
      <p:graphicFrame>
        <p:nvGraphicFramePr>
          <p:cNvPr id="5" name="Table 4"/>
          <p:cNvGraphicFramePr>
            <a:graphicFrameLocks noGrp="1"/>
          </p:cNvGraphicFramePr>
          <p:nvPr/>
        </p:nvGraphicFramePr>
        <p:xfrm>
          <a:off x="3962400" y="1219200"/>
          <a:ext cx="4419600" cy="2390988"/>
        </p:xfrm>
        <a:graphic>
          <a:graphicData uri="http://schemas.openxmlformats.org/drawingml/2006/table">
            <a:tbl>
              <a:tblPr firstRow="1" bandRow="1">
                <a:tableStyleId>{5C22544A-7EE6-4342-B048-85BDC9FD1C3A}</a:tableStyleId>
              </a:tblPr>
              <a:tblGrid>
                <a:gridCol w="1104900"/>
                <a:gridCol w="1104900"/>
                <a:gridCol w="1104900"/>
                <a:gridCol w="1104900"/>
              </a:tblGrid>
              <a:tr h="30480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MARKS</a:t>
                      </a:r>
                      <a:endParaRPr lang="en-US" dirty="0"/>
                    </a:p>
                  </a:txBody>
                  <a:tcPr/>
                </a:tc>
                <a:tc>
                  <a:txBody>
                    <a:bodyPr/>
                    <a:lstStyle/>
                    <a:p>
                      <a:r>
                        <a:rPr lang="en-US" dirty="0" smtClean="0"/>
                        <a:t>AGE</a:t>
                      </a:r>
                      <a:endParaRPr lang="en-US" dirty="0"/>
                    </a:p>
                  </a:txBody>
                  <a:tcPr/>
                </a:tc>
              </a:tr>
              <a:tr h="414867">
                <a:tc>
                  <a:txBody>
                    <a:bodyPr/>
                    <a:lstStyle/>
                    <a:p>
                      <a:r>
                        <a:rPr lang="en-US" dirty="0" smtClean="0"/>
                        <a:t>1</a:t>
                      </a:r>
                      <a:endParaRPr lang="en-US" dirty="0"/>
                    </a:p>
                  </a:txBody>
                  <a:tcPr/>
                </a:tc>
                <a:tc>
                  <a:txBody>
                    <a:bodyPr/>
                    <a:lstStyle/>
                    <a:p>
                      <a:r>
                        <a:rPr lang="en-US" dirty="0" smtClean="0"/>
                        <a:t>Harsh</a:t>
                      </a:r>
                      <a:endParaRPr lang="en-US" dirty="0"/>
                    </a:p>
                  </a:txBody>
                  <a:tcPr/>
                </a:tc>
                <a:tc>
                  <a:txBody>
                    <a:bodyPr/>
                    <a:lstStyle/>
                    <a:p>
                      <a:r>
                        <a:rPr lang="en-US" dirty="0" smtClean="0"/>
                        <a:t>90</a:t>
                      </a:r>
                      <a:endParaRPr lang="en-US" dirty="0"/>
                    </a:p>
                  </a:txBody>
                  <a:tcPr/>
                </a:tc>
                <a:tc>
                  <a:txBody>
                    <a:bodyPr/>
                    <a:lstStyle/>
                    <a:p>
                      <a:r>
                        <a:rPr lang="en-US" dirty="0" smtClean="0"/>
                        <a:t>19</a:t>
                      </a:r>
                      <a:endParaRPr lang="en-US" dirty="0"/>
                    </a:p>
                  </a:txBody>
                  <a:tcPr/>
                </a:tc>
              </a:tr>
              <a:tr h="414867">
                <a:tc>
                  <a:txBody>
                    <a:bodyPr/>
                    <a:lstStyle/>
                    <a:p>
                      <a:r>
                        <a:rPr lang="en-US" dirty="0" smtClean="0"/>
                        <a:t>2</a:t>
                      </a:r>
                      <a:endParaRPr lang="en-US" dirty="0"/>
                    </a:p>
                  </a:txBody>
                  <a:tcPr/>
                </a:tc>
                <a:tc>
                  <a:txBody>
                    <a:bodyPr/>
                    <a:lstStyle/>
                    <a:p>
                      <a:r>
                        <a:rPr lang="en-US" dirty="0" err="1" smtClean="0"/>
                        <a:t>Ashish</a:t>
                      </a:r>
                      <a:endParaRPr lang="en-US" dirty="0"/>
                    </a:p>
                  </a:txBody>
                  <a:tcPr/>
                </a:tc>
                <a:tc>
                  <a:txBody>
                    <a:bodyPr/>
                    <a:lstStyle/>
                    <a:p>
                      <a:r>
                        <a:rPr lang="en-US" dirty="0" smtClean="0"/>
                        <a:t>50</a:t>
                      </a:r>
                      <a:endParaRPr lang="en-US" dirty="0"/>
                    </a:p>
                  </a:txBody>
                  <a:tcPr/>
                </a:tc>
                <a:tc>
                  <a:txBody>
                    <a:bodyPr/>
                    <a:lstStyle/>
                    <a:p>
                      <a:r>
                        <a:rPr lang="en-US" dirty="0" smtClean="0"/>
                        <a:t>20</a:t>
                      </a:r>
                      <a:endParaRPr lang="en-US" dirty="0"/>
                    </a:p>
                  </a:txBody>
                  <a:tcPr/>
                </a:tc>
              </a:tr>
              <a:tr h="414867">
                <a:tc>
                  <a:txBody>
                    <a:bodyPr/>
                    <a:lstStyle/>
                    <a:p>
                      <a:r>
                        <a:rPr lang="en-US" dirty="0" smtClean="0"/>
                        <a:t>3</a:t>
                      </a:r>
                      <a:endParaRPr lang="en-US" dirty="0"/>
                    </a:p>
                  </a:txBody>
                  <a:tcPr/>
                </a:tc>
                <a:tc>
                  <a:txBody>
                    <a:bodyPr/>
                    <a:lstStyle/>
                    <a:p>
                      <a:r>
                        <a:rPr lang="en-US" dirty="0" err="1" smtClean="0"/>
                        <a:t>Pratik</a:t>
                      </a:r>
                      <a:endParaRPr lang="en-US" dirty="0"/>
                    </a:p>
                  </a:txBody>
                  <a:tcPr/>
                </a:tc>
                <a:tc>
                  <a:txBody>
                    <a:bodyPr/>
                    <a:lstStyle/>
                    <a:p>
                      <a:r>
                        <a:rPr lang="en-US" dirty="0" smtClean="0"/>
                        <a:t>80</a:t>
                      </a:r>
                      <a:endParaRPr lang="en-US" dirty="0"/>
                    </a:p>
                  </a:txBody>
                  <a:tcPr/>
                </a:tc>
                <a:tc>
                  <a:txBody>
                    <a:bodyPr/>
                    <a:lstStyle/>
                    <a:p>
                      <a:r>
                        <a:rPr lang="en-US" dirty="0" smtClean="0"/>
                        <a:t>19</a:t>
                      </a:r>
                      <a:endParaRPr lang="en-US" dirty="0"/>
                    </a:p>
                  </a:txBody>
                  <a:tcPr/>
                </a:tc>
              </a:tr>
              <a:tr h="414867">
                <a:tc>
                  <a:txBody>
                    <a:bodyPr/>
                    <a:lstStyle/>
                    <a:p>
                      <a:r>
                        <a:rPr lang="en-US" dirty="0" smtClean="0"/>
                        <a:t>4</a:t>
                      </a:r>
                      <a:endParaRPr lang="en-US" dirty="0"/>
                    </a:p>
                  </a:txBody>
                  <a:tcPr/>
                </a:tc>
                <a:tc>
                  <a:txBody>
                    <a:bodyPr/>
                    <a:lstStyle/>
                    <a:p>
                      <a:r>
                        <a:rPr lang="en-US" dirty="0" err="1" smtClean="0"/>
                        <a:t>Dhanraj</a:t>
                      </a:r>
                      <a:endParaRPr lang="en-US" dirty="0"/>
                    </a:p>
                  </a:txBody>
                  <a:tcPr/>
                </a:tc>
                <a:tc>
                  <a:txBody>
                    <a:bodyPr/>
                    <a:lstStyle/>
                    <a:p>
                      <a:r>
                        <a:rPr lang="en-US" dirty="0" smtClean="0"/>
                        <a:t>95</a:t>
                      </a:r>
                      <a:endParaRPr lang="en-US" dirty="0"/>
                    </a:p>
                  </a:txBody>
                  <a:tcPr/>
                </a:tc>
                <a:tc>
                  <a:txBody>
                    <a:bodyPr/>
                    <a:lstStyle/>
                    <a:p>
                      <a:r>
                        <a:rPr lang="en-US" dirty="0" smtClean="0"/>
                        <a:t>21</a:t>
                      </a:r>
                      <a:endParaRPr lang="en-US" dirty="0"/>
                    </a:p>
                  </a:txBody>
                  <a:tcPr/>
                </a:tc>
              </a:tr>
              <a:tr h="336972">
                <a:tc>
                  <a:txBody>
                    <a:bodyPr/>
                    <a:lstStyle/>
                    <a:p>
                      <a:r>
                        <a:rPr lang="en-US" dirty="0" smtClean="0"/>
                        <a:t>5</a:t>
                      </a:r>
                      <a:endParaRPr lang="en-US" dirty="0"/>
                    </a:p>
                  </a:txBody>
                  <a:tcPr/>
                </a:tc>
                <a:tc>
                  <a:txBody>
                    <a:bodyPr/>
                    <a:lstStyle/>
                    <a:p>
                      <a:r>
                        <a:rPr lang="en-US" dirty="0" smtClean="0"/>
                        <a:t>Ram</a:t>
                      </a:r>
                      <a:endParaRPr lang="en-US" dirty="0"/>
                    </a:p>
                  </a:txBody>
                  <a:tcPr/>
                </a:tc>
                <a:tc>
                  <a:txBody>
                    <a:bodyPr/>
                    <a:lstStyle/>
                    <a:p>
                      <a:r>
                        <a:rPr lang="en-US" dirty="0" smtClean="0"/>
                        <a:t>85</a:t>
                      </a:r>
                      <a:endParaRPr lang="en-US" dirty="0"/>
                    </a:p>
                  </a:txBody>
                  <a:tcPr/>
                </a:tc>
                <a:tc>
                  <a:txBody>
                    <a:bodyPr/>
                    <a:lstStyle/>
                    <a:p>
                      <a:r>
                        <a:rPr lang="en-US" dirty="0" smtClean="0"/>
                        <a:t>18</a:t>
                      </a:r>
                      <a:endParaRPr lang="en-US" dirty="0"/>
                    </a:p>
                  </a:txBody>
                  <a:tcP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0"/>
            <a:ext cx="8839200" cy="67056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Creating view from single table:-</a:t>
            </a:r>
          </a:p>
          <a:p>
            <a:pPr>
              <a:buNone/>
            </a:pPr>
            <a:r>
              <a:rPr lang="en-US" sz="2600" dirty="0" smtClean="0"/>
              <a:t>CREATE VIEW </a:t>
            </a:r>
            <a:r>
              <a:rPr lang="en-US" sz="2600" dirty="0" err="1" smtClean="0"/>
              <a:t>Detailsview</a:t>
            </a:r>
            <a:r>
              <a:rPr lang="en-US" sz="2600" dirty="0" smtClean="0"/>
              <a:t> AS</a:t>
            </a:r>
          </a:p>
          <a:p>
            <a:pPr>
              <a:buNone/>
            </a:pPr>
            <a:r>
              <a:rPr lang="en-US" sz="2600" dirty="0" smtClean="0"/>
              <a:t>SELECT NAME, ADDRESS</a:t>
            </a:r>
          </a:p>
          <a:p>
            <a:pPr>
              <a:buNone/>
            </a:pPr>
            <a:r>
              <a:rPr lang="en-US" sz="2600" dirty="0" smtClean="0"/>
              <a:t>FROM </a:t>
            </a:r>
            <a:r>
              <a:rPr lang="en-US" sz="2600" dirty="0" err="1" smtClean="0"/>
              <a:t>StudentDetials</a:t>
            </a:r>
            <a:endParaRPr lang="en-US" sz="2600" dirty="0" smtClean="0"/>
          </a:p>
          <a:p>
            <a:pPr>
              <a:buNone/>
            </a:pPr>
            <a:r>
              <a:rPr lang="en-US" sz="2600" dirty="0" smtClean="0"/>
              <a:t>WHERE S_ID&lt;5;</a:t>
            </a:r>
          </a:p>
          <a:p>
            <a:pPr>
              <a:buNone/>
            </a:pPr>
            <a:endParaRPr lang="en-US" sz="2600" dirty="0" smtClean="0"/>
          </a:p>
          <a:p>
            <a:pPr>
              <a:buNone/>
            </a:pPr>
            <a:r>
              <a:rPr lang="en-US" sz="2600" dirty="0" smtClean="0"/>
              <a:t>SELECT * FROM </a:t>
            </a:r>
            <a:r>
              <a:rPr lang="en-US" sz="2600" dirty="0" err="1" smtClean="0"/>
              <a:t>Detailsview</a:t>
            </a:r>
            <a:r>
              <a:rPr lang="en-US" sz="2600" dirty="0" smtClean="0"/>
              <a:t>;</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4" name="Table 3"/>
          <p:cNvGraphicFramePr>
            <a:graphicFrameLocks noGrp="1"/>
          </p:cNvGraphicFramePr>
          <p:nvPr/>
        </p:nvGraphicFramePr>
        <p:xfrm>
          <a:off x="1143000" y="3581400"/>
          <a:ext cx="3048000" cy="2260600"/>
        </p:xfrm>
        <a:graphic>
          <a:graphicData uri="http://schemas.openxmlformats.org/drawingml/2006/table">
            <a:tbl>
              <a:tblPr firstRow="1" bandRow="1">
                <a:tableStyleId>{5C22544A-7EE6-4342-B048-85BDC9FD1C3A}</a:tableStyleId>
              </a:tblPr>
              <a:tblGrid>
                <a:gridCol w="1524000"/>
                <a:gridCol w="1524000"/>
              </a:tblGrid>
              <a:tr h="452120">
                <a:tc>
                  <a:txBody>
                    <a:bodyPr/>
                    <a:lstStyle/>
                    <a:p>
                      <a:r>
                        <a:rPr lang="en-US" dirty="0" smtClean="0"/>
                        <a:t>NAME</a:t>
                      </a:r>
                      <a:endParaRPr lang="en-US" dirty="0"/>
                    </a:p>
                  </a:txBody>
                  <a:tcPr/>
                </a:tc>
                <a:tc>
                  <a:txBody>
                    <a:bodyPr/>
                    <a:lstStyle/>
                    <a:p>
                      <a:r>
                        <a:rPr lang="en-US" dirty="0" smtClean="0"/>
                        <a:t>ADDRESS</a:t>
                      </a:r>
                      <a:endParaRPr lang="en-US" dirty="0"/>
                    </a:p>
                  </a:txBody>
                  <a:tcPr/>
                </a:tc>
              </a:tr>
              <a:tr h="452120">
                <a:tc>
                  <a:txBody>
                    <a:bodyPr/>
                    <a:lstStyle/>
                    <a:p>
                      <a:r>
                        <a:rPr lang="en-US" dirty="0" smtClean="0"/>
                        <a:t>Harsh</a:t>
                      </a:r>
                      <a:endParaRPr lang="en-US" dirty="0"/>
                    </a:p>
                  </a:txBody>
                  <a:tcPr/>
                </a:tc>
                <a:tc>
                  <a:txBody>
                    <a:bodyPr/>
                    <a:lstStyle/>
                    <a:p>
                      <a:r>
                        <a:rPr lang="en-US" dirty="0" smtClean="0"/>
                        <a:t>Kolkata</a:t>
                      </a:r>
                      <a:endParaRPr lang="en-US" dirty="0"/>
                    </a:p>
                  </a:txBody>
                  <a:tcPr/>
                </a:tc>
              </a:tr>
              <a:tr h="452120">
                <a:tc>
                  <a:txBody>
                    <a:bodyPr/>
                    <a:lstStyle/>
                    <a:p>
                      <a:r>
                        <a:rPr lang="en-US" dirty="0" err="1" smtClean="0"/>
                        <a:t>Ashish</a:t>
                      </a:r>
                      <a:endParaRPr lang="en-US" dirty="0"/>
                    </a:p>
                  </a:txBody>
                  <a:tcPr/>
                </a:tc>
                <a:tc>
                  <a:txBody>
                    <a:bodyPr/>
                    <a:lstStyle/>
                    <a:p>
                      <a:r>
                        <a:rPr lang="en-US" dirty="0" smtClean="0"/>
                        <a:t>Durgapur</a:t>
                      </a:r>
                      <a:endParaRPr lang="en-US" dirty="0"/>
                    </a:p>
                  </a:txBody>
                  <a:tcPr/>
                </a:tc>
              </a:tr>
              <a:tr h="452120">
                <a:tc>
                  <a:txBody>
                    <a:bodyPr/>
                    <a:lstStyle/>
                    <a:p>
                      <a:r>
                        <a:rPr lang="en-US" dirty="0" err="1" smtClean="0"/>
                        <a:t>Pratik</a:t>
                      </a:r>
                      <a:endParaRPr lang="en-US" dirty="0"/>
                    </a:p>
                  </a:txBody>
                  <a:tcPr/>
                </a:tc>
                <a:tc>
                  <a:txBody>
                    <a:bodyPr/>
                    <a:lstStyle/>
                    <a:p>
                      <a:r>
                        <a:rPr lang="en-US" smtClean="0"/>
                        <a:t>Mumbai</a:t>
                      </a:r>
                      <a:endParaRPr lang="en-US" dirty="0"/>
                    </a:p>
                  </a:txBody>
                  <a:tcPr/>
                </a:tc>
              </a:tr>
              <a:tr h="452120">
                <a:tc>
                  <a:txBody>
                    <a:bodyPr/>
                    <a:lstStyle/>
                    <a:p>
                      <a:r>
                        <a:rPr lang="en-US" dirty="0" err="1" smtClean="0"/>
                        <a:t>Dhanraj</a:t>
                      </a:r>
                      <a:endParaRPr lang="en-US" dirty="0"/>
                    </a:p>
                  </a:txBody>
                  <a:tcPr/>
                </a:tc>
                <a:tc>
                  <a:txBody>
                    <a:bodyPr/>
                    <a:lstStyle/>
                    <a:p>
                      <a:r>
                        <a:rPr lang="en-US" dirty="0" smtClean="0"/>
                        <a:t>Bihar</a:t>
                      </a:r>
                      <a:endParaRPr lang="en-US" dirty="0"/>
                    </a:p>
                  </a:txBody>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0"/>
            <a:ext cx="8839200" cy="67056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Creating view from multiple table:-</a:t>
            </a:r>
          </a:p>
          <a:p>
            <a:pPr>
              <a:buNone/>
            </a:pPr>
            <a:r>
              <a:rPr lang="en-US" sz="2600" dirty="0" smtClean="0"/>
              <a:t>CREATE VIEW </a:t>
            </a:r>
            <a:r>
              <a:rPr lang="en-US" sz="2600" dirty="0" err="1" smtClean="0"/>
              <a:t>Marksview</a:t>
            </a:r>
            <a:r>
              <a:rPr lang="en-US" sz="2600" dirty="0" smtClean="0"/>
              <a:t> AS</a:t>
            </a:r>
          </a:p>
          <a:p>
            <a:pPr>
              <a:buNone/>
            </a:pPr>
            <a:r>
              <a:rPr lang="en-US" sz="2600" dirty="0" smtClean="0"/>
              <a:t>SELECT </a:t>
            </a:r>
            <a:r>
              <a:rPr lang="en-US" sz="2600" dirty="0" err="1" smtClean="0"/>
              <a:t>StudentDetails.NAME,StudentDetails.ADDRESS</a:t>
            </a:r>
            <a:r>
              <a:rPr lang="en-US" sz="2600" dirty="0" smtClean="0"/>
              <a:t>,</a:t>
            </a:r>
          </a:p>
          <a:p>
            <a:pPr>
              <a:buNone/>
            </a:pPr>
            <a:r>
              <a:rPr lang="en-US" sz="2600" dirty="0" err="1" smtClean="0"/>
              <a:t>StudentMarks.Marks</a:t>
            </a:r>
            <a:endParaRPr lang="en-US" sz="2600" dirty="0" smtClean="0"/>
          </a:p>
          <a:p>
            <a:pPr>
              <a:buNone/>
            </a:pPr>
            <a:r>
              <a:rPr lang="en-US" sz="2600" dirty="0" smtClean="0"/>
              <a:t>FROM </a:t>
            </a:r>
            <a:r>
              <a:rPr lang="en-US" sz="2600" dirty="0" err="1" smtClean="0"/>
              <a:t>StudentDetails</a:t>
            </a:r>
            <a:r>
              <a:rPr lang="en-US" sz="2600" dirty="0" smtClean="0"/>
              <a:t>, </a:t>
            </a:r>
            <a:r>
              <a:rPr lang="en-US" sz="2600" dirty="0" err="1" smtClean="0"/>
              <a:t>StudentMarks</a:t>
            </a:r>
            <a:endParaRPr lang="en-US" sz="2600" dirty="0" smtClean="0"/>
          </a:p>
          <a:p>
            <a:pPr>
              <a:buNone/>
            </a:pPr>
            <a:r>
              <a:rPr lang="en-US" sz="2600" dirty="0" smtClean="0"/>
              <a:t>WHERE StudentDetails.NAME=StudentMarks.NAME;</a:t>
            </a:r>
          </a:p>
          <a:p>
            <a:pPr>
              <a:buNone/>
            </a:pPr>
            <a:endParaRPr lang="en-US" sz="2600" dirty="0" smtClean="0"/>
          </a:p>
          <a:p>
            <a:pPr>
              <a:buNone/>
            </a:pPr>
            <a:r>
              <a:rPr lang="en-US" sz="2600" dirty="0" smtClean="0"/>
              <a:t>SELECT * FROM </a:t>
            </a:r>
            <a:r>
              <a:rPr lang="en-US" sz="2600" dirty="0" err="1" smtClean="0"/>
              <a:t>Marksview</a:t>
            </a:r>
            <a:r>
              <a:rPr lang="en-US" sz="2600" dirty="0" smtClean="0"/>
              <a:t>;</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graphicFrame>
        <p:nvGraphicFramePr>
          <p:cNvPr id="4" name="Table 3"/>
          <p:cNvGraphicFramePr>
            <a:graphicFrameLocks noGrp="1"/>
          </p:cNvGraphicFramePr>
          <p:nvPr/>
        </p:nvGraphicFramePr>
        <p:xfrm>
          <a:off x="1600200" y="3886200"/>
          <a:ext cx="3581400" cy="2260600"/>
        </p:xfrm>
        <a:graphic>
          <a:graphicData uri="http://schemas.openxmlformats.org/drawingml/2006/table">
            <a:tbl>
              <a:tblPr firstRow="1" bandRow="1">
                <a:tableStyleId>{5C22544A-7EE6-4342-B048-85BDC9FD1C3A}</a:tableStyleId>
              </a:tblPr>
              <a:tblGrid>
                <a:gridCol w="1016000"/>
                <a:gridCol w="1422400"/>
                <a:gridCol w="1143000"/>
              </a:tblGrid>
              <a:tr h="452120">
                <a:tc>
                  <a:txBody>
                    <a:bodyPr/>
                    <a:lstStyle/>
                    <a:p>
                      <a:r>
                        <a:rPr lang="en-US" dirty="0" smtClean="0"/>
                        <a:t>NAME</a:t>
                      </a:r>
                      <a:endParaRPr lang="en-US" dirty="0"/>
                    </a:p>
                  </a:txBody>
                  <a:tcPr/>
                </a:tc>
                <a:tc>
                  <a:txBody>
                    <a:bodyPr/>
                    <a:lstStyle/>
                    <a:p>
                      <a:r>
                        <a:rPr lang="en-US" dirty="0" smtClean="0"/>
                        <a:t>ADDRESS</a:t>
                      </a:r>
                      <a:endParaRPr lang="en-US" dirty="0"/>
                    </a:p>
                  </a:txBody>
                  <a:tcPr/>
                </a:tc>
                <a:tc>
                  <a:txBody>
                    <a:bodyPr/>
                    <a:lstStyle/>
                    <a:p>
                      <a:r>
                        <a:rPr lang="en-US" dirty="0" smtClean="0"/>
                        <a:t>MARKS</a:t>
                      </a:r>
                      <a:endParaRPr lang="en-US" dirty="0"/>
                    </a:p>
                  </a:txBody>
                  <a:tcPr/>
                </a:tc>
              </a:tr>
              <a:tr h="452120">
                <a:tc>
                  <a:txBody>
                    <a:bodyPr/>
                    <a:lstStyle/>
                    <a:p>
                      <a:r>
                        <a:rPr lang="en-US" dirty="0" smtClean="0"/>
                        <a:t>Harsh</a:t>
                      </a:r>
                      <a:endParaRPr lang="en-US" dirty="0"/>
                    </a:p>
                  </a:txBody>
                  <a:tcPr/>
                </a:tc>
                <a:tc>
                  <a:txBody>
                    <a:bodyPr/>
                    <a:lstStyle/>
                    <a:p>
                      <a:r>
                        <a:rPr lang="en-US" dirty="0" smtClean="0"/>
                        <a:t>Kolkata</a:t>
                      </a:r>
                      <a:endParaRPr lang="en-US" dirty="0"/>
                    </a:p>
                  </a:txBody>
                  <a:tcPr/>
                </a:tc>
                <a:tc>
                  <a:txBody>
                    <a:bodyPr/>
                    <a:lstStyle/>
                    <a:p>
                      <a:r>
                        <a:rPr lang="en-US" dirty="0" smtClean="0"/>
                        <a:t>90</a:t>
                      </a:r>
                      <a:endParaRPr lang="en-US" dirty="0"/>
                    </a:p>
                  </a:txBody>
                  <a:tcPr/>
                </a:tc>
              </a:tr>
              <a:tr h="452120">
                <a:tc>
                  <a:txBody>
                    <a:bodyPr/>
                    <a:lstStyle/>
                    <a:p>
                      <a:r>
                        <a:rPr lang="en-US" dirty="0" err="1" smtClean="0"/>
                        <a:t>Pratik</a:t>
                      </a:r>
                      <a:endParaRPr lang="en-US" dirty="0"/>
                    </a:p>
                  </a:txBody>
                  <a:tcPr/>
                </a:tc>
                <a:tc>
                  <a:txBody>
                    <a:bodyPr/>
                    <a:lstStyle/>
                    <a:p>
                      <a:r>
                        <a:rPr lang="en-US" dirty="0" smtClean="0"/>
                        <a:t>Delhi</a:t>
                      </a:r>
                      <a:endParaRPr lang="en-US" dirty="0"/>
                    </a:p>
                  </a:txBody>
                  <a:tcPr/>
                </a:tc>
                <a:tc>
                  <a:txBody>
                    <a:bodyPr/>
                    <a:lstStyle/>
                    <a:p>
                      <a:r>
                        <a:rPr lang="en-US" dirty="0" smtClean="0"/>
                        <a:t>80</a:t>
                      </a:r>
                      <a:endParaRPr lang="en-US" dirty="0"/>
                    </a:p>
                  </a:txBody>
                  <a:tcPr/>
                </a:tc>
              </a:tr>
              <a:tr h="452120">
                <a:tc>
                  <a:txBody>
                    <a:bodyPr/>
                    <a:lstStyle/>
                    <a:p>
                      <a:r>
                        <a:rPr lang="en-US" dirty="0" err="1" smtClean="0"/>
                        <a:t>Dhanraj</a:t>
                      </a:r>
                      <a:endParaRPr lang="en-US" dirty="0"/>
                    </a:p>
                  </a:txBody>
                  <a:tcPr/>
                </a:tc>
                <a:tc>
                  <a:txBody>
                    <a:bodyPr/>
                    <a:lstStyle/>
                    <a:p>
                      <a:r>
                        <a:rPr lang="en-US" dirty="0" smtClean="0"/>
                        <a:t>Bihar</a:t>
                      </a:r>
                      <a:endParaRPr lang="en-US" dirty="0"/>
                    </a:p>
                  </a:txBody>
                  <a:tcPr/>
                </a:tc>
                <a:tc>
                  <a:txBody>
                    <a:bodyPr/>
                    <a:lstStyle/>
                    <a:p>
                      <a:r>
                        <a:rPr lang="en-US" dirty="0" smtClean="0"/>
                        <a:t>95</a:t>
                      </a:r>
                      <a:endParaRPr lang="en-US" dirty="0"/>
                    </a:p>
                  </a:txBody>
                  <a:tcPr/>
                </a:tc>
              </a:tr>
              <a:tr h="452120">
                <a:tc>
                  <a:txBody>
                    <a:bodyPr/>
                    <a:lstStyle/>
                    <a:p>
                      <a:r>
                        <a:rPr lang="en-US" dirty="0" smtClean="0"/>
                        <a:t>Ram</a:t>
                      </a:r>
                      <a:endParaRPr lang="en-US" dirty="0"/>
                    </a:p>
                  </a:txBody>
                  <a:tcPr/>
                </a:tc>
                <a:tc>
                  <a:txBody>
                    <a:bodyPr/>
                    <a:lstStyle/>
                    <a:p>
                      <a:r>
                        <a:rPr lang="en-US" dirty="0" smtClean="0"/>
                        <a:t>Rajasthan</a:t>
                      </a:r>
                      <a:endParaRPr lang="en-US" dirty="0"/>
                    </a:p>
                  </a:txBody>
                  <a:tcPr/>
                </a:tc>
                <a:tc>
                  <a:txBody>
                    <a:bodyPr/>
                    <a:lstStyle/>
                    <a:p>
                      <a:r>
                        <a:rPr lang="en-US" dirty="0" smtClean="0"/>
                        <a:t>85</a:t>
                      </a:r>
                      <a:endParaRPr lang="en-US" dirty="0"/>
                    </a:p>
                  </a:txBody>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0"/>
            <a:ext cx="8839200" cy="67056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Deleting view :-</a:t>
            </a:r>
          </a:p>
          <a:p>
            <a:pPr>
              <a:buNone/>
            </a:pPr>
            <a:r>
              <a:rPr lang="en-US" sz="2600" u="sng" dirty="0" smtClean="0">
                <a:solidFill>
                  <a:srgbClr val="FFC000"/>
                </a:solidFill>
              </a:rPr>
              <a:t>Syntax:-</a:t>
            </a:r>
            <a:r>
              <a:rPr lang="en-US" sz="2600" dirty="0" smtClean="0"/>
              <a:t>DROP VIEW </a:t>
            </a:r>
            <a:r>
              <a:rPr lang="en-US" sz="2600" dirty="0" err="1" smtClean="0"/>
              <a:t>view_name</a:t>
            </a:r>
            <a:r>
              <a:rPr lang="en-US" sz="2600" dirty="0" smtClean="0"/>
              <a:t>;</a:t>
            </a:r>
          </a:p>
          <a:p>
            <a:pPr>
              <a:buNone/>
            </a:pPr>
            <a:endParaRPr lang="en-US" sz="2600" dirty="0" smtClean="0"/>
          </a:p>
          <a:p>
            <a:pPr>
              <a:buNone/>
            </a:pPr>
            <a:r>
              <a:rPr lang="en-US" sz="2600" u="sng" dirty="0" smtClean="0">
                <a:solidFill>
                  <a:srgbClr val="FFC000"/>
                </a:solidFill>
              </a:rPr>
              <a:t>Updating views:-</a:t>
            </a:r>
          </a:p>
          <a:p>
            <a:pPr>
              <a:buNone/>
            </a:pPr>
            <a:r>
              <a:rPr lang="en-US" sz="2600" dirty="0" smtClean="0"/>
              <a:t>-All views are not updatable so update command is not applicable to all views.</a:t>
            </a:r>
          </a:p>
          <a:p>
            <a:pPr>
              <a:buNone/>
            </a:pPr>
            <a:r>
              <a:rPr lang="en-US" sz="2600" dirty="0" smtClean="0"/>
              <a:t>-An updatable view is one which allows performing a update command on itself without affecting any other table.</a:t>
            </a:r>
          </a:p>
          <a:p>
            <a:pPr>
              <a:buNone/>
            </a:pPr>
            <a:r>
              <a:rPr lang="en-US" sz="2600" dirty="0" smtClean="0"/>
              <a:t>Syntax:-UPDATE </a:t>
            </a:r>
            <a:r>
              <a:rPr lang="en-US" sz="2600" dirty="0" err="1" smtClean="0"/>
              <a:t>view_name</a:t>
            </a:r>
            <a:r>
              <a:rPr lang="en-US" sz="2600" dirty="0" smtClean="0"/>
              <a:t> SET VALUE </a:t>
            </a:r>
          </a:p>
          <a:p>
            <a:pPr>
              <a:buNone/>
            </a:pPr>
            <a:r>
              <a:rPr lang="en-US" sz="2600" dirty="0" smtClean="0"/>
              <a:t>               WHERE condition;</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0"/>
            <a:ext cx="8915400" cy="6858000"/>
          </a:xfrm>
        </p:spPr>
        <p:txBody>
          <a:bodyPr>
            <a:noAutofit/>
          </a:bodyPr>
          <a:lstStyle/>
          <a:p>
            <a:pPr>
              <a:buNone/>
            </a:pPr>
            <a:endParaRPr lang="en-US" sz="2600" u="sng" dirty="0" smtClean="0">
              <a:solidFill>
                <a:srgbClr val="FFC000"/>
              </a:solidFill>
            </a:endParaRPr>
          </a:p>
          <a:p>
            <a:pPr>
              <a:buNone/>
            </a:pPr>
            <a:r>
              <a:rPr lang="en-US" sz="2600" u="sng" dirty="0" smtClean="0">
                <a:solidFill>
                  <a:srgbClr val="FFC000"/>
                </a:solidFill>
              </a:rPr>
              <a:t>-A view can be </a:t>
            </a:r>
            <a:r>
              <a:rPr lang="en-US" sz="2600" u="sng" dirty="0" err="1" smtClean="0">
                <a:solidFill>
                  <a:srgbClr val="FFC000"/>
                </a:solidFill>
              </a:rPr>
              <a:t>updateble</a:t>
            </a:r>
            <a:r>
              <a:rPr lang="en-US" sz="2600" u="sng" dirty="0" smtClean="0">
                <a:solidFill>
                  <a:srgbClr val="FFC000"/>
                </a:solidFill>
              </a:rPr>
              <a:t> under certain condition which are given below:-</a:t>
            </a:r>
          </a:p>
          <a:p>
            <a:pPr>
              <a:buNone/>
            </a:pPr>
            <a:r>
              <a:rPr lang="en-US" sz="2600" dirty="0" smtClean="0"/>
              <a:t>-The SELECT clause may not contain summary functions.</a:t>
            </a:r>
          </a:p>
          <a:p>
            <a:pPr>
              <a:buNone/>
            </a:pPr>
            <a:r>
              <a:rPr lang="en-US" sz="2600" dirty="0" smtClean="0"/>
              <a:t>-The SELECT clause may not contain set functions.</a:t>
            </a:r>
          </a:p>
          <a:p>
            <a:pPr>
              <a:buNone/>
            </a:pPr>
            <a:r>
              <a:rPr lang="en-US" sz="2600" dirty="0" smtClean="0"/>
              <a:t>-The SELECT clause may not contain set operations.</a:t>
            </a:r>
          </a:p>
          <a:p>
            <a:pPr>
              <a:buNone/>
            </a:pPr>
            <a:r>
              <a:rPr lang="en-US" sz="2600" dirty="0" smtClean="0"/>
              <a:t>-The SELECT clause may not contain order by clause.</a:t>
            </a:r>
          </a:p>
          <a:p>
            <a:pPr>
              <a:buNone/>
            </a:pPr>
            <a:r>
              <a:rPr lang="en-US" sz="2600" dirty="0" smtClean="0"/>
              <a:t>-The FROM clause may not contain multiple tables.</a:t>
            </a:r>
          </a:p>
          <a:p>
            <a:pPr>
              <a:buNone/>
            </a:pPr>
            <a:r>
              <a:rPr lang="en-US" sz="2600" dirty="0" smtClean="0"/>
              <a:t>-The WHERE clause may not contain </a:t>
            </a:r>
            <a:r>
              <a:rPr lang="en-US" sz="2600" dirty="0" err="1" smtClean="0"/>
              <a:t>subqueries</a:t>
            </a:r>
            <a:r>
              <a:rPr lang="en-US" sz="2600" dirty="0" smtClean="0"/>
              <a:t>.</a:t>
            </a:r>
          </a:p>
          <a:p>
            <a:pPr>
              <a:buNone/>
            </a:pPr>
            <a:r>
              <a:rPr lang="en-US" sz="2600" dirty="0" smtClean="0"/>
              <a:t>-The query may not contain GROUP BY or HAVING clause</a:t>
            </a:r>
          </a:p>
          <a:p>
            <a:pPr>
              <a:buNone/>
            </a:pPr>
            <a:r>
              <a:rPr lang="en-US" sz="2600" dirty="0" smtClean="0"/>
              <a:t>-Calculated columns may not be updated.</a:t>
            </a:r>
          </a:p>
          <a:p>
            <a:pPr>
              <a:buNone/>
            </a:pPr>
            <a:r>
              <a:rPr lang="en-US" sz="2600" dirty="0" smtClean="0"/>
              <a:t>-All NOT NULL column from the base table must be included in the view in order for the INSERT query for function.</a:t>
            </a:r>
          </a:p>
          <a:p>
            <a:pPr>
              <a:buNone/>
            </a:pPr>
            <a:r>
              <a:rPr lang="en-US" sz="2600" dirty="0" smtClean="0"/>
              <a:t>-So if a view satisfies all the above mentioned rules then you can update that view.</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0"/>
            <a:ext cx="8839200" cy="6705600"/>
          </a:xfrm>
        </p:spPr>
        <p:txBody>
          <a:bodyPr>
            <a:noAutofit/>
          </a:bodyPr>
          <a:lstStyle/>
          <a:p>
            <a:pPr>
              <a:buNone/>
            </a:pPr>
            <a:endParaRPr lang="en-US" sz="2600" u="sng" dirty="0" smtClean="0">
              <a:solidFill>
                <a:srgbClr val="FFC000"/>
              </a:solidFill>
            </a:endParaRPr>
          </a:p>
          <a:p>
            <a:pPr>
              <a:buNone/>
            </a:pPr>
            <a:r>
              <a:rPr lang="en-US" sz="2600" dirty="0" smtClean="0"/>
              <a:t>-UPDATE </a:t>
            </a:r>
            <a:r>
              <a:rPr lang="en-US" sz="2600" dirty="0" err="1" smtClean="0"/>
              <a:t>customers_view</a:t>
            </a:r>
            <a:endParaRPr lang="en-US" sz="2600" dirty="0" smtClean="0"/>
          </a:p>
          <a:p>
            <a:pPr>
              <a:buNone/>
            </a:pPr>
            <a:r>
              <a:rPr lang="en-US" sz="2600" dirty="0" smtClean="0"/>
              <a:t> SET Age=35</a:t>
            </a:r>
          </a:p>
          <a:p>
            <a:pPr>
              <a:buNone/>
            </a:pPr>
            <a:r>
              <a:rPr lang="en-US" sz="2600" dirty="0" smtClean="0"/>
              <a:t>WHERE name=‘</a:t>
            </a:r>
            <a:r>
              <a:rPr lang="en-US" sz="2600" dirty="0" err="1" smtClean="0"/>
              <a:t>Ramesh</a:t>
            </a:r>
            <a:r>
              <a:rPr lang="en-US" sz="2600" dirty="0" smtClean="0"/>
              <a:t>’;</a:t>
            </a:r>
          </a:p>
          <a:p>
            <a:pPr>
              <a:buNone/>
            </a:pPr>
            <a:r>
              <a:rPr lang="en-US" sz="2600" dirty="0" smtClean="0"/>
              <a:t>-This would ultimately update the base table customers and the same would reflect in the view itself.</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pPr>
              <a:buNone/>
            </a:pPr>
            <a:r>
              <a:rPr lang="en-US" sz="2600" u="sng" dirty="0" smtClean="0">
                <a:solidFill>
                  <a:srgbClr val="FFC000"/>
                </a:solidFill>
              </a:rPr>
              <a:t>SQL CREATE OR REPLACE VIEW :-</a:t>
            </a:r>
          </a:p>
          <a:p>
            <a:pPr>
              <a:buNone/>
            </a:pPr>
            <a:endParaRPr lang="en-US" sz="2600" dirty="0" smtClean="0"/>
          </a:p>
          <a:p>
            <a:pPr>
              <a:buNone/>
            </a:pPr>
            <a:r>
              <a:rPr lang="en-US" sz="2600" dirty="0" smtClean="0"/>
              <a:t>Syntax:-</a:t>
            </a:r>
          </a:p>
          <a:p>
            <a:pPr>
              <a:buNone/>
            </a:pPr>
            <a:r>
              <a:rPr lang="en-US" sz="2600" dirty="0" smtClean="0"/>
              <a:t>CREATE OR REPLACE VIEW </a:t>
            </a:r>
            <a:r>
              <a:rPr lang="en-US" sz="2600" dirty="0" err="1" smtClean="0"/>
              <a:t>view_name</a:t>
            </a:r>
            <a:r>
              <a:rPr lang="en-US" sz="2600" dirty="0" smtClean="0"/>
              <a:t> AS</a:t>
            </a:r>
          </a:p>
          <a:p>
            <a:pPr>
              <a:buNone/>
            </a:pPr>
            <a:r>
              <a:rPr lang="en-US" sz="2600" dirty="0" smtClean="0"/>
              <a:t>SELECT </a:t>
            </a:r>
            <a:r>
              <a:rPr lang="en-US" sz="2600" dirty="0" err="1" smtClean="0"/>
              <a:t>column_list</a:t>
            </a:r>
            <a:endParaRPr lang="en-US" sz="2600" dirty="0" smtClean="0"/>
          </a:p>
          <a:p>
            <a:pPr>
              <a:buNone/>
            </a:pPr>
            <a:r>
              <a:rPr lang="en-US" sz="2600" dirty="0" smtClean="0"/>
              <a:t>FROM </a:t>
            </a:r>
            <a:r>
              <a:rPr lang="en-US" sz="2600" dirty="0" err="1" smtClean="0"/>
              <a:t>table_name</a:t>
            </a:r>
            <a:endParaRPr lang="en-US" sz="2600" dirty="0" smtClean="0"/>
          </a:p>
          <a:p>
            <a:pPr>
              <a:buNone/>
            </a:pPr>
            <a:r>
              <a:rPr lang="en-US" sz="2600" dirty="0" smtClean="0"/>
              <a:t>WHERE condition;</a:t>
            </a:r>
          </a:p>
          <a:p>
            <a:pPr>
              <a:buNone/>
            </a:pPr>
            <a:r>
              <a:rPr lang="en-US" sz="2600" dirty="0" smtClean="0"/>
              <a:t>Example:-</a:t>
            </a:r>
          </a:p>
          <a:p>
            <a:pPr>
              <a:buNone/>
            </a:pPr>
            <a:r>
              <a:rPr lang="en-US" sz="2600" dirty="0" smtClean="0"/>
              <a:t>Suppose we want to add the category column to the </a:t>
            </a:r>
            <a:r>
              <a:rPr lang="en-US" sz="2600" dirty="0" err="1" smtClean="0"/>
              <a:t>CurrentProductList</a:t>
            </a:r>
            <a:r>
              <a:rPr lang="en-US" sz="2600" dirty="0" smtClean="0"/>
              <a:t> view</a:t>
            </a:r>
          </a:p>
          <a:p>
            <a:pPr>
              <a:buNone/>
            </a:pPr>
            <a:r>
              <a:rPr lang="en-US" sz="2600" dirty="0" smtClean="0"/>
              <a:t>Query:-   CREATE OR REPLACE VIEW         </a:t>
            </a:r>
          </a:p>
          <a:p>
            <a:pPr>
              <a:buNone/>
            </a:pPr>
            <a:r>
              <a:rPr lang="en-US" sz="2600" dirty="0" smtClean="0"/>
              <a:t>                  </a:t>
            </a:r>
            <a:r>
              <a:rPr lang="en-US" sz="2600" dirty="0" err="1" smtClean="0"/>
              <a:t>CurrentProductList</a:t>
            </a:r>
            <a:r>
              <a:rPr lang="en-US" sz="2600" dirty="0" smtClean="0"/>
              <a:t> AS</a:t>
            </a:r>
          </a:p>
          <a:p>
            <a:pPr>
              <a:buNone/>
            </a:pPr>
            <a:r>
              <a:rPr lang="en-US" sz="2600" dirty="0" smtClean="0"/>
              <a:t>                  SELECT </a:t>
            </a:r>
            <a:r>
              <a:rPr lang="en-US" sz="2600" dirty="0" err="1" smtClean="0"/>
              <a:t>ProductID</a:t>
            </a:r>
            <a:r>
              <a:rPr lang="en-US" sz="2600" dirty="0" smtClean="0"/>
              <a:t>, </a:t>
            </a:r>
            <a:r>
              <a:rPr lang="en-US" sz="2600" dirty="0" err="1" smtClean="0"/>
              <a:t>ProductName,Category</a:t>
            </a:r>
            <a:endParaRPr lang="en-US" sz="2600" dirty="0" smtClean="0"/>
          </a:p>
          <a:p>
            <a:pPr>
              <a:buNone/>
            </a:pPr>
            <a:r>
              <a:rPr lang="en-US" sz="2600" dirty="0" smtClean="0"/>
              <a:t>                  FROM Products</a:t>
            </a:r>
          </a:p>
          <a:p>
            <a:pPr>
              <a:buNone/>
            </a:pPr>
            <a:r>
              <a:rPr lang="en-US" sz="2600" dirty="0" smtClean="0"/>
              <a:t>                  WHERE </a:t>
            </a:r>
            <a:r>
              <a:rPr lang="en-US" sz="2600" dirty="0" err="1" smtClean="0"/>
              <a:t>ProductID</a:t>
            </a:r>
            <a:r>
              <a:rPr lang="en-US" sz="2600" dirty="0" smtClean="0"/>
              <a:t> &gt;101;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248400"/>
          </a:xfrm>
        </p:spPr>
        <p:txBody>
          <a:bodyPr>
            <a:noAutofit/>
          </a:bodyPr>
          <a:lstStyle/>
          <a:p>
            <a:pPr>
              <a:buNone/>
            </a:pPr>
            <a:r>
              <a:rPr lang="en-US" sz="2600" u="sng" dirty="0" smtClean="0">
                <a:solidFill>
                  <a:srgbClr val="FFC000"/>
                </a:solidFill>
              </a:rPr>
              <a:t>-Integrity constraints:-</a:t>
            </a:r>
          </a:p>
          <a:p>
            <a:r>
              <a:rPr lang="en-US" sz="2600" dirty="0" smtClean="0"/>
              <a:t>Integrity Constraints are used to apply rules for the database table.</a:t>
            </a:r>
            <a:endParaRPr lang="en-US" sz="2600" dirty="0" smtClean="0">
              <a:solidFill>
                <a:srgbClr val="FF0000"/>
              </a:solidFill>
            </a:endParaRPr>
          </a:p>
          <a:p>
            <a:r>
              <a:rPr lang="en-US" sz="2600" dirty="0" smtClean="0"/>
              <a:t>Constraints can be defined in two ways</a:t>
            </a:r>
            <a:br>
              <a:rPr lang="en-US" sz="2600" dirty="0" smtClean="0"/>
            </a:br>
            <a:r>
              <a:rPr lang="en-US" sz="2600" dirty="0" smtClean="0"/>
              <a:t>1) The constraints can be specified immediately after the column definition. This is called column-level definition.</a:t>
            </a:r>
            <a:br>
              <a:rPr lang="en-US" sz="2600" dirty="0" smtClean="0"/>
            </a:br>
            <a:r>
              <a:rPr lang="en-US" sz="2600" dirty="0" smtClean="0"/>
              <a:t>2) The constraints can be specified after all the columns are defined. This is called table-level definition.</a:t>
            </a:r>
          </a:p>
          <a:p>
            <a:r>
              <a:rPr lang="en-US" sz="2600" dirty="0" smtClean="0"/>
              <a:t>The constraints available in SQL are</a:t>
            </a:r>
          </a:p>
          <a:p>
            <a:r>
              <a:rPr lang="en-US" sz="2600" dirty="0" smtClean="0"/>
              <a:t>Primary key constraint</a:t>
            </a:r>
          </a:p>
          <a:p>
            <a:r>
              <a:rPr lang="en-US" sz="2600" dirty="0" smtClean="0"/>
              <a:t>Foreign key constraint</a:t>
            </a:r>
          </a:p>
          <a:p>
            <a:r>
              <a:rPr lang="en-US" sz="2600" dirty="0" smtClean="0"/>
              <a:t>Unique constraint</a:t>
            </a:r>
          </a:p>
          <a:p>
            <a:r>
              <a:rPr lang="en-US" sz="2600" dirty="0" smtClean="0"/>
              <a:t>Check constraint</a:t>
            </a:r>
          </a:p>
          <a:p>
            <a:r>
              <a:rPr lang="en-US" sz="2600" dirty="0" smtClean="0"/>
              <a:t>Not null constraint</a:t>
            </a:r>
          </a:p>
          <a:p>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1) SQL Primary key:</a:t>
            </a:r>
          </a:p>
          <a:p>
            <a:r>
              <a:rPr lang="en-US" sz="2600" dirty="0" smtClean="0"/>
              <a:t>This constraint defines a column or combination of columns which uniquely identifies each row in the table.</a:t>
            </a:r>
          </a:p>
          <a:p>
            <a:r>
              <a:rPr lang="en-US" sz="2600" b="1" dirty="0" smtClean="0"/>
              <a:t>Syntax to define a Primary key at column level:</a:t>
            </a:r>
            <a:endParaRPr lang="en-US" sz="2600" dirty="0" smtClean="0"/>
          </a:p>
          <a:p>
            <a:pPr>
              <a:buNone/>
            </a:pPr>
            <a:r>
              <a:rPr lang="en-US" sz="2600" dirty="0" smtClean="0"/>
              <a:t>    column name </a:t>
            </a:r>
            <a:r>
              <a:rPr lang="en-US" sz="2600" dirty="0" err="1" smtClean="0"/>
              <a:t>datatype</a:t>
            </a:r>
            <a:r>
              <a:rPr lang="en-US" sz="2600" dirty="0" smtClean="0"/>
              <a:t> [CONSTRAINT </a:t>
            </a:r>
            <a:r>
              <a:rPr lang="en-US" sz="2600" dirty="0" err="1" smtClean="0"/>
              <a:t>constraint_name</a:t>
            </a:r>
            <a:r>
              <a:rPr lang="en-US" sz="2600" dirty="0" smtClean="0"/>
              <a:t>] PRIMARY KEY</a:t>
            </a:r>
          </a:p>
          <a:p>
            <a:r>
              <a:rPr lang="en-US" sz="2600" b="1" dirty="0" smtClean="0"/>
              <a:t>Syntax to define a Primary key at table level:</a:t>
            </a:r>
            <a:endParaRPr lang="en-US" sz="2600" dirty="0" smtClean="0"/>
          </a:p>
          <a:p>
            <a:r>
              <a:rPr lang="en-US" sz="2600" dirty="0" smtClean="0"/>
              <a:t>[CONSTRAINT </a:t>
            </a:r>
            <a:r>
              <a:rPr lang="en-US" sz="2600" dirty="0" err="1" smtClean="0"/>
              <a:t>constraint_name</a:t>
            </a:r>
            <a:r>
              <a:rPr lang="en-US" sz="2600" dirty="0" smtClean="0"/>
              <a:t>] PRIMARY KEY (column_name1,column_name2,..)</a:t>
            </a:r>
          </a:p>
          <a:p>
            <a:r>
              <a:rPr lang="en-US" sz="2600" b="1" dirty="0" smtClean="0"/>
              <a:t>column_name1, column_name2</a:t>
            </a:r>
            <a:r>
              <a:rPr lang="en-US" sz="2600" dirty="0" smtClean="0"/>
              <a:t> are the names of the columns which define the primary Key.</a:t>
            </a:r>
          </a:p>
          <a:p>
            <a:r>
              <a:rPr lang="en-US" sz="2600" dirty="0" smtClean="0"/>
              <a:t>The syntax within the bracket i.e. [CONSTRAINT </a:t>
            </a:r>
            <a:r>
              <a:rPr lang="en-US" sz="2600" dirty="0" err="1" smtClean="0"/>
              <a:t>constraint_name</a:t>
            </a:r>
            <a:r>
              <a:rPr lang="en-US" sz="2600" dirty="0" smtClean="0"/>
              <a:t>] is optional.</a:t>
            </a:r>
          </a:p>
          <a:p>
            <a:pPr>
              <a:buNone/>
            </a:pPr>
            <a:endParaRPr lang="en-US" sz="2600" dirty="0" smtClean="0"/>
          </a:p>
          <a:p>
            <a:pPr>
              <a:buNone/>
            </a:pPr>
            <a:endParaRPr lang="en-US" sz="2600" dirty="0" smtClean="0"/>
          </a:p>
          <a:p>
            <a:pPr>
              <a:buNone/>
            </a:pPr>
            <a:r>
              <a:rPr lang="en-US" sz="2600" dirty="0" smtClean="0"/>
              <a:t>   </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839200" cy="6477000"/>
          </a:xfrm>
        </p:spPr>
        <p:txBody>
          <a:bodyPr>
            <a:noAutofit/>
          </a:bodyPr>
          <a:lstStyle/>
          <a:p>
            <a:r>
              <a:rPr lang="en-US" sz="2600" b="1" dirty="0" smtClean="0"/>
              <a:t>For Example:</a:t>
            </a:r>
            <a:r>
              <a:rPr lang="en-US" sz="2600" dirty="0" smtClean="0"/>
              <a:t> To create an employee table with Primary Key constraint, the query would be like.</a:t>
            </a:r>
          </a:p>
          <a:p>
            <a:r>
              <a:rPr lang="en-US" sz="2600" b="1" dirty="0" smtClean="0"/>
              <a:t>Primary Key at column level:</a:t>
            </a:r>
            <a:endParaRPr lang="en-US" sz="2600" dirty="0" smtClean="0"/>
          </a:p>
          <a:p>
            <a:r>
              <a:rPr lang="en-US" sz="2600" dirty="0" smtClean="0"/>
              <a:t>CREATE TABLE employee</a:t>
            </a:r>
            <a:br>
              <a:rPr lang="en-US" sz="2600" dirty="0" smtClean="0"/>
            </a:br>
            <a:r>
              <a:rPr lang="en-US" sz="2600" dirty="0" smtClean="0"/>
              <a:t>( id number(5) PRIMARY KEY,</a:t>
            </a:r>
            <a:br>
              <a:rPr lang="en-US" sz="2600" dirty="0" smtClean="0"/>
            </a:br>
            <a:r>
              <a:rPr lang="en-US" sz="2600" dirty="0" smtClean="0"/>
              <a:t>name char(20),</a:t>
            </a:r>
            <a:br>
              <a:rPr lang="en-US" sz="2600" dirty="0" smtClean="0"/>
            </a:br>
            <a:r>
              <a:rPr lang="en-US" sz="2600" dirty="0" smtClean="0"/>
              <a:t>dept char(10),</a:t>
            </a:r>
            <a:br>
              <a:rPr lang="en-US" sz="2600" dirty="0" smtClean="0"/>
            </a:br>
            <a:r>
              <a:rPr lang="en-US" sz="2600" dirty="0" smtClean="0"/>
              <a:t>age number(2),</a:t>
            </a:r>
            <a:br>
              <a:rPr lang="en-US" sz="2600" dirty="0" smtClean="0"/>
            </a:br>
            <a:r>
              <a:rPr lang="en-US" sz="2600" dirty="0" smtClean="0"/>
              <a:t>salary number(10),</a:t>
            </a:r>
            <a:br>
              <a:rPr lang="en-US" sz="2600" dirty="0" smtClean="0"/>
            </a:br>
            <a:r>
              <a:rPr lang="en-US" sz="2600" dirty="0" smtClean="0"/>
              <a:t>location char(10)</a:t>
            </a:r>
            <a:br>
              <a:rPr lang="en-US" sz="2600" dirty="0" smtClean="0"/>
            </a:br>
            <a:r>
              <a:rPr lang="en-US" sz="2600" dirty="0" smtClean="0"/>
              <a:t>);</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4429</TotalTime>
  <Words>7593</Words>
  <Application>Microsoft Office PowerPoint</Application>
  <PresentationFormat>On-screen Show (4:3)</PresentationFormat>
  <Paragraphs>1876</Paragraphs>
  <Slides>111</Slides>
  <Notes>3</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Foundry</vt:lpstr>
      <vt:lpstr>Unit No. 2 Relational Data Model</vt:lpstr>
      <vt:lpstr>Basic concepts of Relational Model:</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No. 1 Database System Concept</dc:title>
  <dc:creator>Nihil</dc:creator>
  <cp:lastModifiedBy>Nihil</cp:lastModifiedBy>
  <cp:revision>408</cp:revision>
  <dcterms:created xsi:type="dcterms:W3CDTF">2020-08-16T12:56:08Z</dcterms:created>
  <dcterms:modified xsi:type="dcterms:W3CDTF">2020-09-11T05:35:44Z</dcterms:modified>
</cp:coreProperties>
</file>