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BC9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BC9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BC9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681290" y="2276446"/>
            <a:ext cx="3759834" cy="531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BC9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1134" y="254743"/>
            <a:ext cx="9341480" cy="1730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BC9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66" y="4856165"/>
            <a:ext cx="13353415" cy="390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s://github.com/viraj-surana/Airline-Travel-Reachability-Network-Analysis-Project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2.jpg"/><Relationship Id="rId7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jp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10.png"/><Relationship Id="rId5" Type="http://schemas.openxmlformats.org/officeDocument/2006/relationships/hyperlink" Target="https://6c70-34-19-3-129.ngrok-free.app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Relationship Id="rId4" Type="http://schemas.openxmlformats.org/officeDocument/2006/relationships/image" Target="../media/image10.png"/><Relationship Id="rId5" Type="http://schemas.openxmlformats.org/officeDocument/2006/relationships/hyperlink" Target="https://0daf-34-19-3-129.ngrok-free.app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485" y="439418"/>
            <a:ext cx="883919" cy="3834129"/>
            <a:chOff x="733485" y="439418"/>
            <a:chExt cx="883919" cy="383412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85" y="439418"/>
              <a:ext cx="883347" cy="383359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035" y="501216"/>
              <a:ext cx="809624" cy="76199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822692" y="6605241"/>
            <a:ext cx="4085590" cy="1118870"/>
          </a:xfrm>
          <a:custGeom>
            <a:avLst/>
            <a:gdLst/>
            <a:ahLst/>
            <a:cxnLst/>
            <a:rect l="l" t="t" r="r" b="b"/>
            <a:pathLst>
              <a:path w="4085590" h="1118870">
                <a:moveTo>
                  <a:pt x="3942378" y="1118829"/>
                </a:moveTo>
                <a:lnTo>
                  <a:pt x="142874" y="1118829"/>
                </a:lnTo>
                <a:lnTo>
                  <a:pt x="114871" y="1116058"/>
                </a:lnTo>
                <a:lnTo>
                  <a:pt x="63607" y="1094825"/>
                </a:lnTo>
                <a:lnTo>
                  <a:pt x="24004" y="1055221"/>
                </a:lnTo>
                <a:lnTo>
                  <a:pt x="2770" y="1003958"/>
                </a:lnTo>
                <a:lnTo>
                  <a:pt x="0" y="975954"/>
                </a:lnTo>
                <a:lnTo>
                  <a:pt x="0" y="142874"/>
                </a:lnTo>
                <a:lnTo>
                  <a:pt x="10875" y="88198"/>
                </a:lnTo>
                <a:lnTo>
                  <a:pt x="41847" y="41846"/>
                </a:lnTo>
                <a:lnTo>
                  <a:pt x="88199" y="10875"/>
                </a:lnTo>
                <a:lnTo>
                  <a:pt x="142874" y="0"/>
                </a:lnTo>
                <a:lnTo>
                  <a:pt x="3942378" y="0"/>
                </a:lnTo>
                <a:lnTo>
                  <a:pt x="3997053" y="10875"/>
                </a:lnTo>
                <a:lnTo>
                  <a:pt x="4043405" y="41846"/>
                </a:lnTo>
                <a:lnTo>
                  <a:pt x="4074377" y="88198"/>
                </a:lnTo>
                <a:lnTo>
                  <a:pt x="4085253" y="142874"/>
                </a:lnTo>
                <a:lnTo>
                  <a:pt x="4085253" y="975954"/>
                </a:lnTo>
                <a:lnTo>
                  <a:pt x="4074377" y="1030630"/>
                </a:lnTo>
                <a:lnTo>
                  <a:pt x="4043405" y="1076982"/>
                </a:lnTo>
                <a:lnTo>
                  <a:pt x="3997053" y="1107953"/>
                </a:lnTo>
                <a:lnTo>
                  <a:pt x="3942378" y="1118829"/>
                </a:lnTo>
                <a:close/>
              </a:path>
            </a:pathLst>
          </a:custGeom>
          <a:solidFill>
            <a:srgbClr val="F493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9537681" y="1956239"/>
            <a:ext cx="8750935" cy="8331200"/>
            <a:chOff x="9537681" y="1956239"/>
            <a:chExt cx="8750935" cy="8331200"/>
          </a:xfrm>
        </p:grpSpPr>
        <p:sp>
          <p:nvSpPr>
            <p:cNvPr id="7" name="object 7" descr=""/>
            <p:cNvSpPr/>
            <p:nvPr/>
          </p:nvSpPr>
          <p:spPr>
            <a:xfrm>
              <a:off x="12929138" y="3234564"/>
              <a:ext cx="5359400" cy="7052945"/>
            </a:xfrm>
            <a:custGeom>
              <a:avLst/>
              <a:gdLst/>
              <a:ahLst/>
              <a:cxnLst/>
              <a:rect l="l" t="t" r="r" b="b"/>
              <a:pathLst>
                <a:path w="5359400" h="7052945">
                  <a:moveTo>
                    <a:pt x="5358861" y="7052435"/>
                  </a:moveTo>
                  <a:lnTo>
                    <a:pt x="0" y="7052435"/>
                  </a:lnTo>
                  <a:lnTo>
                    <a:pt x="0" y="428616"/>
                  </a:lnTo>
                  <a:lnTo>
                    <a:pt x="2515" y="381921"/>
                  </a:lnTo>
                  <a:lnTo>
                    <a:pt x="9886" y="336674"/>
                  </a:lnTo>
                  <a:lnTo>
                    <a:pt x="21851" y="293146"/>
                  </a:lnTo>
                  <a:lnTo>
                    <a:pt x="38149" y="251597"/>
                  </a:lnTo>
                  <a:lnTo>
                    <a:pt x="58519" y="212289"/>
                  </a:lnTo>
                  <a:lnTo>
                    <a:pt x="82699" y="175484"/>
                  </a:lnTo>
                  <a:lnTo>
                    <a:pt x="110428" y="141443"/>
                  </a:lnTo>
                  <a:lnTo>
                    <a:pt x="141443" y="110428"/>
                  </a:lnTo>
                  <a:lnTo>
                    <a:pt x="175484" y="82699"/>
                  </a:lnTo>
                  <a:lnTo>
                    <a:pt x="212289" y="58519"/>
                  </a:lnTo>
                  <a:lnTo>
                    <a:pt x="251597" y="38149"/>
                  </a:lnTo>
                  <a:lnTo>
                    <a:pt x="293146" y="21851"/>
                  </a:lnTo>
                  <a:lnTo>
                    <a:pt x="336674" y="9886"/>
                  </a:lnTo>
                  <a:lnTo>
                    <a:pt x="381921" y="2515"/>
                  </a:lnTo>
                  <a:lnTo>
                    <a:pt x="428625" y="0"/>
                  </a:lnTo>
                  <a:lnTo>
                    <a:pt x="4930236" y="0"/>
                  </a:lnTo>
                  <a:lnTo>
                    <a:pt x="4976940" y="2515"/>
                  </a:lnTo>
                  <a:lnTo>
                    <a:pt x="5022186" y="9886"/>
                  </a:lnTo>
                  <a:lnTo>
                    <a:pt x="5065715" y="21851"/>
                  </a:lnTo>
                  <a:lnTo>
                    <a:pt x="5107264" y="38149"/>
                  </a:lnTo>
                  <a:lnTo>
                    <a:pt x="5146571" y="58519"/>
                  </a:lnTo>
                  <a:lnTo>
                    <a:pt x="5183377" y="82699"/>
                  </a:lnTo>
                  <a:lnTo>
                    <a:pt x="5217418" y="110428"/>
                  </a:lnTo>
                  <a:lnTo>
                    <a:pt x="5248433" y="141443"/>
                  </a:lnTo>
                  <a:lnTo>
                    <a:pt x="5276161" y="175484"/>
                  </a:lnTo>
                  <a:lnTo>
                    <a:pt x="5300341" y="212289"/>
                  </a:lnTo>
                  <a:lnTo>
                    <a:pt x="5320711" y="251597"/>
                  </a:lnTo>
                  <a:lnTo>
                    <a:pt x="5337010" y="293146"/>
                  </a:lnTo>
                  <a:lnTo>
                    <a:pt x="5348975" y="336674"/>
                  </a:lnTo>
                  <a:lnTo>
                    <a:pt x="5356346" y="381921"/>
                  </a:lnTo>
                  <a:lnTo>
                    <a:pt x="5358861" y="428616"/>
                  </a:lnTo>
                  <a:lnTo>
                    <a:pt x="5358861" y="7052435"/>
                  </a:lnTo>
                  <a:close/>
                </a:path>
              </a:pathLst>
            </a:custGeom>
            <a:solidFill>
              <a:srgbClr val="1BB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537681" y="1956239"/>
              <a:ext cx="6783070" cy="6769100"/>
            </a:xfrm>
            <a:custGeom>
              <a:avLst/>
              <a:gdLst/>
              <a:ahLst/>
              <a:cxnLst/>
              <a:rect l="l" t="t" r="r" b="b"/>
              <a:pathLst>
                <a:path w="6783069" h="6769100">
                  <a:moveTo>
                    <a:pt x="3726414" y="12699"/>
                  </a:moveTo>
                  <a:lnTo>
                    <a:pt x="3056501" y="12699"/>
                  </a:lnTo>
                  <a:lnTo>
                    <a:pt x="3103819" y="0"/>
                  </a:lnTo>
                  <a:lnTo>
                    <a:pt x="3679096" y="0"/>
                  </a:lnTo>
                  <a:lnTo>
                    <a:pt x="3726414" y="12699"/>
                  </a:lnTo>
                  <a:close/>
                </a:path>
                <a:path w="6783069" h="6769100">
                  <a:moveTo>
                    <a:pt x="3820478" y="25399"/>
                  </a:moveTo>
                  <a:lnTo>
                    <a:pt x="2962437" y="25399"/>
                  </a:lnTo>
                  <a:lnTo>
                    <a:pt x="3009372" y="12699"/>
                  </a:lnTo>
                  <a:lnTo>
                    <a:pt x="3773543" y="12699"/>
                  </a:lnTo>
                  <a:lnTo>
                    <a:pt x="3820478" y="25399"/>
                  </a:lnTo>
                  <a:close/>
                </a:path>
                <a:path w="6783069" h="6769100">
                  <a:moveTo>
                    <a:pt x="3913748" y="38099"/>
                  </a:moveTo>
                  <a:lnTo>
                    <a:pt x="2869166" y="38099"/>
                  </a:lnTo>
                  <a:lnTo>
                    <a:pt x="2915700" y="25399"/>
                  </a:lnTo>
                  <a:lnTo>
                    <a:pt x="3867215" y="25399"/>
                  </a:lnTo>
                  <a:lnTo>
                    <a:pt x="3913748" y="38099"/>
                  </a:lnTo>
                  <a:close/>
                </a:path>
                <a:path w="6783069" h="6769100">
                  <a:moveTo>
                    <a:pt x="4006189" y="50799"/>
                  </a:moveTo>
                  <a:lnTo>
                    <a:pt x="2776725" y="50799"/>
                  </a:lnTo>
                  <a:lnTo>
                    <a:pt x="2822840" y="38099"/>
                  </a:lnTo>
                  <a:lnTo>
                    <a:pt x="3960075" y="38099"/>
                  </a:lnTo>
                  <a:lnTo>
                    <a:pt x="4006189" y="50799"/>
                  </a:lnTo>
                  <a:close/>
                </a:path>
                <a:path w="6783069" h="6769100">
                  <a:moveTo>
                    <a:pt x="4097765" y="6705599"/>
                  </a:moveTo>
                  <a:lnTo>
                    <a:pt x="2685150" y="6705599"/>
                  </a:lnTo>
                  <a:lnTo>
                    <a:pt x="2198546" y="6565899"/>
                  </a:lnTo>
                  <a:lnTo>
                    <a:pt x="2155867" y="6540499"/>
                  </a:lnTo>
                  <a:lnTo>
                    <a:pt x="2071349" y="6515099"/>
                  </a:lnTo>
                  <a:lnTo>
                    <a:pt x="2029520" y="6489699"/>
                  </a:lnTo>
                  <a:lnTo>
                    <a:pt x="1987983" y="6476999"/>
                  </a:lnTo>
                  <a:lnTo>
                    <a:pt x="1946743" y="6451599"/>
                  </a:lnTo>
                  <a:lnTo>
                    <a:pt x="1905804" y="6438899"/>
                  </a:lnTo>
                  <a:lnTo>
                    <a:pt x="1824848" y="6388099"/>
                  </a:lnTo>
                  <a:lnTo>
                    <a:pt x="1784839" y="6375399"/>
                  </a:lnTo>
                  <a:lnTo>
                    <a:pt x="1666748" y="6299199"/>
                  </a:lnTo>
                  <a:lnTo>
                    <a:pt x="1628043" y="6286499"/>
                  </a:lnTo>
                  <a:lnTo>
                    <a:pt x="1513970" y="6210299"/>
                  </a:lnTo>
                  <a:lnTo>
                    <a:pt x="1439666" y="6159499"/>
                  </a:lnTo>
                  <a:lnTo>
                    <a:pt x="1366800" y="6108699"/>
                  </a:lnTo>
                  <a:lnTo>
                    <a:pt x="1330917" y="6083299"/>
                  </a:lnTo>
                  <a:lnTo>
                    <a:pt x="1295407" y="6045199"/>
                  </a:lnTo>
                  <a:lnTo>
                    <a:pt x="1225524" y="5994399"/>
                  </a:lnTo>
                  <a:lnTo>
                    <a:pt x="1191159" y="5968999"/>
                  </a:lnTo>
                  <a:lnTo>
                    <a:pt x="1157185" y="5930899"/>
                  </a:lnTo>
                  <a:lnTo>
                    <a:pt x="1090428" y="5880099"/>
                  </a:lnTo>
                  <a:lnTo>
                    <a:pt x="1057653" y="5841999"/>
                  </a:lnTo>
                  <a:lnTo>
                    <a:pt x="1025287" y="5816599"/>
                  </a:lnTo>
                  <a:lnTo>
                    <a:pt x="993334" y="5778499"/>
                  </a:lnTo>
                  <a:lnTo>
                    <a:pt x="961799" y="5753099"/>
                  </a:lnTo>
                  <a:lnTo>
                    <a:pt x="930686" y="5714999"/>
                  </a:lnTo>
                  <a:lnTo>
                    <a:pt x="899999" y="5689599"/>
                  </a:lnTo>
                  <a:lnTo>
                    <a:pt x="869744" y="5651499"/>
                  </a:lnTo>
                  <a:lnTo>
                    <a:pt x="839923" y="5613399"/>
                  </a:lnTo>
                  <a:lnTo>
                    <a:pt x="810543" y="5587999"/>
                  </a:lnTo>
                  <a:lnTo>
                    <a:pt x="781608" y="5549899"/>
                  </a:lnTo>
                  <a:lnTo>
                    <a:pt x="753121" y="5511799"/>
                  </a:lnTo>
                  <a:lnTo>
                    <a:pt x="725087" y="5473699"/>
                  </a:lnTo>
                  <a:lnTo>
                    <a:pt x="697512" y="5448299"/>
                  </a:lnTo>
                  <a:lnTo>
                    <a:pt x="670398" y="5410199"/>
                  </a:lnTo>
                  <a:lnTo>
                    <a:pt x="643752" y="5372099"/>
                  </a:lnTo>
                  <a:lnTo>
                    <a:pt x="617577" y="5333999"/>
                  </a:lnTo>
                  <a:lnTo>
                    <a:pt x="591877" y="5295899"/>
                  </a:lnTo>
                  <a:lnTo>
                    <a:pt x="566658" y="5257799"/>
                  </a:lnTo>
                  <a:lnTo>
                    <a:pt x="541923" y="5219699"/>
                  </a:lnTo>
                  <a:lnTo>
                    <a:pt x="517678" y="5181599"/>
                  </a:lnTo>
                  <a:lnTo>
                    <a:pt x="493926" y="5143499"/>
                  </a:lnTo>
                  <a:lnTo>
                    <a:pt x="470673" y="5105399"/>
                  </a:lnTo>
                  <a:lnTo>
                    <a:pt x="447922" y="5067299"/>
                  </a:lnTo>
                  <a:lnTo>
                    <a:pt x="425678" y="5029199"/>
                  </a:lnTo>
                  <a:lnTo>
                    <a:pt x="403945" y="4991099"/>
                  </a:lnTo>
                  <a:lnTo>
                    <a:pt x="382729" y="4952999"/>
                  </a:lnTo>
                  <a:lnTo>
                    <a:pt x="362033" y="4914899"/>
                  </a:lnTo>
                  <a:lnTo>
                    <a:pt x="341862" y="4864099"/>
                  </a:lnTo>
                  <a:lnTo>
                    <a:pt x="322220" y="4825999"/>
                  </a:lnTo>
                  <a:lnTo>
                    <a:pt x="303113" y="4787899"/>
                  </a:lnTo>
                  <a:lnTo>
                    <a:pt x="284543" y="4749799"/>
                  </a:lnTo>
                  <a:lnTo>
                    <a:pt x="266517" y="4698999"/>
                  </a:lnTo>
                  <a:lnTo>
                    <a:pt x="249038" y="4660899"/>
                  </a:lnTo>
                  <a:lnTo>
                    <a:pt x="232111" y="4622799"/>
                  </a:lnTo>
                  <a:lnTo>
                    <a:pt x="215740" y="4571999"/>
                  </a:lnTo>
                  <a:lnTo>
                    <a:pt x="199929" y="4533899"/>
                  </a:lnTo>
                  <a:lnTo>
                    <a:pt x="184684" y="4495799"/>
                  </a:lnTo>
                  <a:lnTo>
                    <a:pt x="170009" y="4444999"/>
                  </a:lnTo>
                  <a:lnTo>
                    <a:pt x="155908" y="4406899"/>
                  </a:lnTo>
                  <a:lnTo>
                    <a:pt x="142385" y="4356099"/>
                  </a:lnTo>
                  <a:lnTo>
                    <a:pt x="129446" y="4317999"/>
                  </a:lnTo>
                  <a:lnTo>
                    <a:pt x="117094" y="4267199"/>
                  </a:lnTo>
                  <a:lnTo>
                    <a:pt x="105334" y="4229099"/>
                  </a:lnTo>
                  <a:lnTo>
                    <a:pt x="94171" y="4178299"/>
                  </a:lnTo>
                  <a:lnTo>
                    <a:pt x="83609" y="4140199"/>
                  </a:lnTo>
                  <a:lnTo>
                    <a:pt x="73652" y="4089399"/>
                  </a:lnTo>
                  <a:lnTo>
                    <a:pt x="64305" y="4038599"/>
                  </a:lnTo>
                  <a:lnTo>
                    <a:pt x="55573" y="4000499"/>
                  </a:lnTo>
                  <a:lnTo>
                    <a:pt x="47459" y="3949699"/>
                  </a:lnTo>
                  <a:lnTo>
                    <a:pt x="39969" y="3911599"/>
                  </a:lnTo>
                  <a:lnTo>
                    <a:pt x="33107" y="3860799"/>
                  </a:lnTo>
                  <a:lnTo>
                    <a:pt x="26877" y="3809999"/>
                  </a:lnTo>
                  <a:lnTo>
                    <a:pt x="21284" y="3771899"/>
                  </a:lnTo>
                  <a:lnTo>
                    <a:pt x="16332" y="3721099"/>
                  </a:lnTo>
                  <a:lnTo>
                    <a:pt x="12025" y="3670299"/>
                  </a:lnTo>
                  <a:lnTo>
                    <a:pt x="8369" y="3619499"/>
                  </a:lnTo>
                  <a:lnTo>
                    <a:pt x="5368" y="3581399"/>
                  </a:lnTo>
                  <a:lnTo>
                    <a:pt x="3026" y="3530599"/>
                  </a:lnTo>
                  <a:lnTo>
                    <a:pt x="1348" y="3479799"/>
                  </a:lnTo>
                  <a:lnTo>
                    <a:pt x="337" y="3428999"/>
                  </a:lnTo>
                  <a:lnTo>
                    <a:pt x="0" y="3378199"/>
                  </a:lnTo>
                  <a:lnTo>
                    <a:pt x="337" y="3340099"/>
                  </a:lnTo>
                  <a:lnTo>
                    <a:pt x="1348" y="3289299"/>
                  </a:lnTo>
                  <a:lnTo>
                    <a:pt x="3026" y="3238499"/>
                  </a:lnTo>
                  <a:lnTo>
                    <a:pt x="5368" y="3187699"/>
                  </a:lnTo>
                  <a:lnTo>
                    <a:pt x="8369" y="3149599"/>
                  </a:lnTo>
                  <a:lnTo>
                    <a:pt x="12025" y="3098799"/>
                  </a:lnTo>
                  <a:lnTo>
                    <a:pt x="16332" y="3047999"/>
                  </a:lnTo>
                  <a:lnTo>
                    <a:pt x="21284" y="2997199"/>
                  </a:lnTo>
                  <a:lnTo>
                    <a:pt x="26877" y="2959099"/>
                  </a:lnTo>
                  <a:lnTo>
                    <a:pt x="33107" y="2908299"/>
                  </a:lnTo>
                  <a:lnTo>
                    <a:pt x="39969" y="2857499"/>
                  </a:lnTo>
                  <a:lnTo>
                    <a:pt x="47459" y="2819399"/>
                  </a:lnTo>
                  <a:lnTo>
                    <a:pt x="55573" y="2768599"/>
                  </a:lnTo>
                  <a:lnTo>
                    <a:pt x="64305" y="2717799"/>
                  </a:lnTo>
                  <a:lnTo>
                    <a:pt x="73652" y="2679699"/>
                  </a:lnTo>
                  <a:lnTo>
                    <a:pt x="83609" y="2628899"/>
                  </a:lnTo>
                  <a:lnTo>
                    <a:pt x="94171" y="2590799"/>
                  </a:lnTo>
                  <a:lnTo>
                    <a:pt x="105334" y="2539999"/>
                  </a:lnTo>
                  <a:lnTo>
                    <a:pt x="117094" y="2501899"/>
                  </a:lnTo>
                  <a:lnTo>
                    <a:pt x="129446" y="2451099"/>
                  </a:lnTo>
                  <a:lnTo>
                    <a:pt x="142385" y="2412999"/>
                  </a:lnTo>
                  <a:lnTo>
                    <a:pt x="155908" y="2362199"/>
                  </a:lnTo>
                  <a:lnTo>
                    <a:pt x="170009" y="2324099"/>
                  </a:lnTo>
                  <a:lnTo>
                    <a:pt x="184684" y="2273299"/>
                  </a:lnTo>
                  <a:lnTo>
                    <a:pt x="199929" y="2235199"/>
                  </a:lnTo>
                  <a:lnTo>
                    <a:pt x="215740" y="2197099"/>
                  </a:lnTo>
                  <a:lnTo>
                    <a:pt x="232111" y="2146299"/>
                  </a:lnTo>
                  <a:lnTo>
                    <a:pt x="249038" y="2108199"/>
                  </a:lnTo>
                  <a:lnTo>
                    <a:pt x="266517" y="2070099"/>
                  </a:lnTo>
                  <a:lnTo>
                    <a:pt x="284543" y="2019299"/>
                  </a:lnTo>
                  <a:lnTo>
                    <a:pt x="303113" y="1981199"/>
                  </a:lnTo>
                  <a:lnTo>
                    <a:pt x="322220" y="1943099"/>
                  </a:lnTo>
                  <a:lnTo>
                    <a:pt x="341862" y="1892299"/>
                  </a:lnTo>
                  <a:lnTo>
                    <a:pt x="362033" y="1854199"/>
                  </a:lnTo>
                  <a:lnTo>
                    <a:pt x="382729" y="1816099"/>
                  </a:lnTo>
                  <a:lnTo>
                    <a:pt x="403945" y="1777999"/>
                  </a:lnTo>
                  <a:lnTo>
                    <a:pt x="425678" y="1739899"/>
                  </a:lnTo>
                  <a:lnTo>
                    <a:pt x="447922" y="1701799"/>
                  </a:lnTo>
                  <a:lnTo>
                    <a:pt x="470673" y="1663699"/>
                  </a:lnTo>
                  <a:lnTo>
                    <a:pt x="493926" y="1625599"/>
                  </a:lnTo>
                  <a:lnTo>
                    <a:pt x="517678" y="1587499"/>
                  </a:lnTo>
                  <a:lnTo>
                    <a:pt x="541923" y="1549399"/>
                  </a:lnTo>
                  <a:lnTo>
                    <a:pt x="566658" y="1511299"/>
                  </a:lnTo>
                  <a:lnTo>
                    <a:pt x="591877" y="1473199"/>
                  </a:lnTo>
                  <a:lnTo>
                    <a:pt x="617577" y="1435099"/>
                  </a:lnTo>
                  <a:lnTo>
                    <a:pt x="643752" y="1396999"/>
                  </a:lnTo>
                  <a:lnTo>
                    <a:pt x="670398" y="1358899"/>
                  </a:lnTo>
                  <a:lnTo>
                    <a:pt x="697512" y="1320799"/>
                  </a:lnTo>
                  <a:lnTo>
                    <a:pt x="725087" y="1282699"/>
                  </a:lnTo>
                  <a:lnTo>
                    <a:pt x="753121" y="1257299"/>
                  </a:lnTo>
                  <a:lnTo>
                    <a:pt x="781608" y="1219199"/>
                  </a:lnTo>
                  <a:lnTo>
                    <a:pt x="810543" y="1181099"/>
                  </a:lnTo>
                  <a:lnTo>
                    <a:pt x="839923" y="1155699"/>
                  </a:lnTo>
                  <a:lnTo>
                    <a:pt x="869744" y="1117599"/>
                  </a:lnTo>
                  <a:lnTo>
                    <a:pt x="899999" y="1079499"/>
                  </a:lnTo>
                  <a:lnTo>
                    <a:pt x="930686" y="1054099"/>
                  </a:lnTo>
                  <a:lnTo>
                    <a:pt x="961799" y="1015999"/>
                  </a:lnTo>
                  <a:lnTo>
                    <a:pt x="993334" y="990599"/>
                  </a:lnTo>
                  <a:lnTo>
                    <a:pt x="1025287" y="952499"/>
                  </a:lnTo>
                  <a:lnTo>
                    <a:pt x="1057653" y="927099"/>
                  </a:lnTo>
                  <a:lnTo>
                    <a:pt x="1090428" y="888999"/>
                  </a:lnTo>
                  <a:lnTo>
                    <a:pt x="1157185" y="838199"/>
                  </a:lnTo>
                  <a:lnTo>
                    <a:pt x="1191159" y="800099"/>
                  </a:lnTo>
                  <a:lnTo>
                    <a:pt x="1260274" y="749299"/>
                  </a:lnTo>
                  <a:lnTo>
                    <a:pt x="1295407" y="723899"/>
                  </a:lnTo>
                  <a:lnTo>
                    <a:pt x="1330917" y="685799"/>
                  </a:lnTo>
                  <a:lnTo>
                    <a:pt x="1403051" y="634999"/>
                  </a:lnTo>
                  <a:lnTo>
                    <a:pt x="1513970" y="558799"/>
                  </a:lnTo>
                  <a:lnTo>
                    <a:pt x="1628043" y="482599"/>
                  </a:lnTo>
                  <a:lnTo>
                    <a:pt x="1666748" y="457199"/>
                  </a:lnTo>
                  <a:lnTo>
                    <a:pt x="1705785" y="444499"/>
                  </a:lnTo>
                  <a:lnTo>
                    <a:pt x="1784839" y="393699"/>
                  </a:lnTo>
                  <a:lnTo>
                    <a:pt x="1824848" y="380999"/>
                  </a:lnTo>
                  <a:lnTo>
                    <a:pt x="1905804" y="330199"/>
                  </a:lnTo>
                  <a:lnTo>
                    <a:pt x="1946743" y="317499"/>
                  </a:lnTo>
                  <a:lnTo>
                    <a:pt x="1987983" y="292099"/>
                  </a:lnTo>
                  <a:lnTo>
                    <a:pt x="2029520" y="279399"/>
                  </a:lnTo>
                  <a:lnTo>
                    <a:pt x="2071349" y="253999"/>
                  </a:lnTo>
                  <a:lnTo>
                    <a:pt x="2155867" y="228599"/>
                  </a:lnTo>
                  <a:lnTo>
                    <a:pt x="2198546" y="203199"/>
                  </a:lnTo>
                  <a:lnTo>
                    <a:pt x="2730827" y="50799"/>
                  </a:lnTo>
                  <a:lnTo>
                    <a:pt x="4052088" y="50799"/>
                  </a:lnTo>
                  <a:lnTo>
                    <a:pt x="4584368" y="203199"/>
                  </a:lnTo>
                  <a:lnTo>
                    <a:pt x="4627048" y="228599"/>
                  </a:lnTo>
                  <a:lnTo>
                    <a:pt x="4711565" y="253999"/>
                  </a:lnTo>
                  <a:lnTo>
                    <a:pt x="4753395" y="279399"/>
                  </a:lnTo>
                  <a:lnTo>
                    <a:pt x="4794932" y="292099"/>
                  </a:lnTo>
                  <a:lnTo>
                    <a:pt x="4836172" y="317499"/>
                  </a:lnTo>
                  <a:lnTo>
                    <a:pt x="4877111" y="330199"/>
                  </a:lnTo>
                  <a:lnTo>
                    <a:pt x="4958066" y="380999"/>
                  </a:lnTo>
                  <a:lnTo>
                    <a:pt x="4998075" y="393699"/>
                  </a:lnTo>
                  <a:lnTo>
                    <a:pt x="5077129" y="444499"/>
                  </a:lnTo>
                  <a:lnTo>
                    <a:pt x="5116166" y="457199"/>
                  </a:lnTo>
                  <a:lnTo>
                    <a:pt x="5154871" y="482599"/>
                  </a:lnTo>
                  <a:lnTo>
                    <a:pt x="5268944" y="558799"/>
                  </a:lnTo>
                  <a:lnTo>
                    <a:pt x="5379863" y="634999"/>
                  </a:lnTo>
                  <a:lnTo>
                    <a:pt x="5451997" y="685799"/>
                  </a:lnTo>
                  <a:lnTo>
                    <a:pt x="5487507" y="723899"/>
                  </a:lnTo>
                  <a:lnTo>
                    <a:pt x="5522640" y="749299"/>
                  </a:lnTo>
                  <a:lnTo>
                    <a:pt x="5591755" y="800099"/>
                  </a:lnTo>
                  <a:lnTo>
                    <a:pt x="5625729" y="838199"/>
                  </a:lnTo>
                  <a:lnTo>
                    <a:pt x="5692486" y="888999"/>
                  </a:lnTo>
                  <a:lnTo>
                    <a:pt x="5725260" y="927099"/>
                  </a:lnTo>
                  <a:lnTo>
                    <a:pt x="5757626" y="952499"/>
                  </a:lnTo>
                  <a:lnTo>
                    <a:pt x="5789579" y="990599"/>
                  </a:lnTo>
                  <a:lnTo>
                    <a:pt x="5821115" y="1015999"/>
                  </a:lnTo>
                  <a:lnTo>
                    <a:pt x="5852228" y="1054099"/>
                  </a:lnTo>
                  <a:lnTo>
                    <a:pt x="5882914" y="1079499"/>
                  </a:lnTo>
                  <a:lnTo>
                    <a:pt x="5913170" y="1117599"/>
                  </a:lnTo>
                  <a:lnTo>
                    <a:pt x="5942990" y="1155699"/>
                  </a:lnTo>
                  <a:lnTo>
                    <a:pt x="5972370" y="1181099"/>
                  </a:lnTo>
                  <a:lnTo>
                    <a:pt x="6001306" y="1219199"/>
                  </a:lnTo>
                  <a:lnTo>
                    <a:pt x="6029793" y="1257299"/>
                  </a:lnTo>
                  <a:lnTo>
                    <a:pt x="6057826" y="1282699"/>
                  </a:lnTo>
                  <a:lnTo>
                    <a:pt x="6085402" y="1320799"/>
                  </a:lnTo>
                  <a:lnTo>
                    <a:pt x="6112515" y="1358899"/>
                  </a:lnTo>
                  <a:lnTo>
                    <a:pt x="6139162" y="1396999"/>
                  </a:lnTo>
                  <a:lnTo>
                    <a:pt x="6165337" y="1435099"/>
                  </a:lnTo>
                  <a:lnTo>
                    <a:pt x="6191036" y="1473199"/>
                  </a:lnTo>
                  <a:lnTo>
                    <a:pt x="6216256" y="1511299"/>
                  </a:lnTo>
                  <a:lnTo>
                    <a:pt x="6240990" y="1549399"/>
                  </a:lnTo>
                  <a:lnTo>
                    <a:pt x="6265236" y="1587499"/>
                  </a:lnTo>
                  <a:lnTo>
                    <a:pt x="6288987" y="1625599"/>
                  </a:lnTo>
                  <a:lnTo>
                    <a:pt x="6312241" y="1663699"/>
                  </a:lnTo>
                  <a:lnTo>
                    <a:pt x="6334992" y="1701799"/>
                  </a:lnTo>
                  <a:lnTo>
                    <a:pt x="6357236" y="1739899"/>
                  </a:lnTo>
                  <a:lnTo>
                    <a:pt x="6378968" y="1777999"/>
                  </a:lnTo>
                  <a:lnTo>
                    <a:pt x="6400185" y="1816099"/>
                  </a:lnTo>
                  <a:lnTo>
                    <a:pt x="6420881" y="1854199"/>
                  </a:lnTo>
                  <a:lnTo>
                    <a:pt x="6441052" y="1892299"/>
                  </a:lnTo>
                  <a:lnTo>
                    <a:pt x="6460693" y="1943099"/>
                  </a:lnTo>
                  <a:lnTo>
                    <a:pt x="6479801" y="1981199"/>
                  </a:lnTo>
                  <a:lnTo>
                    <a:pt x="6498370" y="2019299"/>
                  </a:lnTo>
                  <a:lnTo>
                    <a:pt x="6516396" y="2070099"/>
                  </a:lnTo>
                  <a:lnTo>
                    <a:pt x="6533876" y="2108199"/>
                  </a:lnTo>
                  <a:lnTo>
                    <a:pt x="6550803" y="2146299"/>
                  </a:lnTo>
                  <a:lnTo>
                    <a:pt x="6567174" y="2197099"/>
                  </a:lnTo>
                  <a:lnTo>
                    <a:pt x="6582984" y="2235199"/>
                  </a:lnTo>
                  <a:lnTo>
                    <a:pt x="6598229" y="2273299"/>
                  </a:lnTo>
                  <a:lnTo>
                    <a:pt x="6612905" y="2324099"/>
                  </a:lnTo>
                  <a:lnTo>
                    <a:pt x="6627006" y="2362199"/>
                  </a:lnTo>
                  <a:lnTo>
                    <a:pt x="6640528" y="2412999"/>
                  </a:lnTo>
                  <a:lnTo>
                    <a:pt x="6653468" y="2451099"/>
                  </a:lnTo>
                  <a:lnTo>
                    <a:pt x="6665820" y="2501899"/>
                  </a:lnTo>
                  <a:lnTo>
                    <a:pt x="6677579" y="2539999"/>
                  </a:lnTo>
                  <a:lnTo>
                    <a:pt x="6688743" y="2590799"/>
                  </a:lnTo>
                  <a:lnTo>
                    <a:pt x="6699305" y="2628899"/>
                  </a:lnTo>
                  <a:lnTo>
                    <a:pt x="6709262" y="2679699"/>
                  </a:lnTo>
                  <a:lnTo>
                    <a:pt x="6718609" y="2717799"/>
                  </a:lnTo>
                  <a:lnTo>
                    <a:pt x="6727341" y="2768599"/>
                  </a:lnTo>
                  <a:lnTo>
                    <a:pt x="6735454" y="2819399"/>
                  </a:lnTo>
                  <a:lnTo>
                    <a:pt x="6742945" y="2857499"/>
                  </a:lnTo>
                  <a:lnTo>
                    <a:pt x="6749807" y="2908299"/>
                  </a:lnTo>
                  <a:lnTo>
                    <a:pt x="6756037" y="2959099"/>
                  </a:lnTo>
                  <a:lnTo>
                    <a:pt x="6761630" y="2997199"/>
                  </a:lnTo>
                  <a:lnTo>
                    <a:pt x="6766582" y="3047999"/>
                  </a:lnTo>
                  <a:lnTo>
                    <a:pt x="6770888" y="3098799"/>
                  </a:lnTo>
                  <a:lnTo>
                    <a:pt x="6774544" y="3149599"/>
                  </a:lnTo>
                  <a:lnTo>
                    <a:pt x="6777545" y="3187699"/>
                  </a:lnTo>
                  <a:lnTo>
                    <a:pt x="6779887" y="3238499"/>
                  </a:lnTo>
                  <a:lnTo>
                    <a:pt x="6781566" y="3289299"/>
                  </a:lnTo>
                  <a:lnTo>
                    <a:pt x="6782576" y="3340099"/>
                  </a:lnTo>
                  <a:lnTo>
                    <a:pt x="6782914" y="3378199"/>
                  </a:lnTo>
                  <a:lnTo>
                    <a:pt x="6782576" y="3428999"/>
                  </a:lnTo>
                  <a:lnTo>
                    <a:pt x="6781566" y="3479799"/>
                  </a:lnTo>
                  <a:lnTo>
                    <a:pt x="6779887" y="3530599"/>
                  </a:lnTo>
                  <a:lnTo>
                    <a:pt x="6777545" y="3581399"/>
                  </a:lnTo>
                  <a:lnTo>
                    <a:pt x="6774544" y="3619499"/>
                  </a:lnTo>
                  <a:lnTo>
                    <a:pt x="6770888" y="3670299"/>
                  </a:lnTo>
                  <a:lnTo>
                    <a:pt x="6766582" y="3721099"/>
                  </a:lnTo>
                  <a:lnTo>
                    <a:pt x="6761630" y="3771899"/>
                  </a:lnTo>
                  <a:lnTo>
                    <a:pt x="6756037" y="3809999"/>
                  </a:lnTo>
                  <a:lnTo>
                    <a:pt x="6749807" y="3860799"/>
                  </a:lnTo>
                  <a:lnTo>
                    <a:pt x="6742945" y="3911599"/>
                  </a:lnTo>
                  <a:lnTo>
                    <a:pt x="6735454" y="3949699"/>
                  </a:lnTo>
                  <a:lnTo>
                    <a:pt x="6727341" y="4000499"/>
                  </a:lnTo>
                  <a:lnTo>
                    <a:pt x="6718609" y="4038599"/>
                  </a:lnTo>
                  <a:lnTo>
                    <a:pt x="6709262" y="4089399"/>
                  </a:lnTo>
                  <a:lnTo>
                    <a:pt x="6699305" y="4140199"/>
                  </a:lnTo>
                  <a:lnTo>
                    <a:pt x="6688743" y="4178299"/>
                  </a:lnTo>
                  <a:lnTo>
                    <a:pt x="6677579" y="4229099"/>
                  </a:lnTo>
                  <a:lnTo>
                    <a:pt x="6665820" y="4267199"/>
                  </a:lnTo>
                  <a:lnTo>
                    <a:pt x="6653468" y="4317999"/>
                  </a:lnTo>
                  <a:lnTo>
                    <a:pt x="6640528" y="4356099"/>
                  </a:lnTo>
                  <a:lnTo>
                    <a:pt x="6627006" y="4406899"/>
                  </a:lnTo>
                  <a:lnTo>
                    <a:pt x="6612905" y="4444999"/>
                  </a:lnTo>
                  <a:lnTo>
                    <a:pt x="6598229" y="4495799"/>
                  </a:lnTo>
                  <a:lnTo>
                    <a:pt x="6582984" y="4533899"/>
                  </a:lnTo>
                  <a:lnTo>
                    <a:pt x="6567174" y="4571999"/>
                  </a:lnTo>
                  <a:lnTo>
                    <a:pt x="6550803" y="4622799"/>
                  </a:lnTo>
                  <a:lnTo>
                    <a:pt x="6533876" y="4660899"/>
                  </a:lnTo>
                  <a:lnTo>
                    <a:pt x="6516396" y="4698999"/>
                  </a:lnTo>
                  <a:lnTo>
                    <a:pt x="6498370" y="4749799"/>
                  </a:lnTo>
                  <a:lnTo>
                    <a:pt x="6479801" y="4787899"/>
                  </a:lnTo>
                  <a:lnTo>
                    <a:pt x="6460693" y="4825999"/>
                  </a:lnTo>
                  <a:lnTo>
                    <a:pt x="6441052" y="4864099"/>
                  </a:lnTo>
                  <a:lnTo>
                    <a:pt x="6420881" y="4914899"/>
                  </a:lnTo>
                  <a:lnTo>
                    <a:pt x="6400185" y="4952999"/>
                  </a:lnTo>
                  <a:lnTo>
                    <a:pt x="6378968" y="4991099"/>
                  </a:lnTo>
                  <a:lnTo>
                    <a:pt x="6357236" y="5029199"/>
                  </a:lnTo>
                  <a:lnTo>
                    <a:pt x="6334992" y="5067299"/>
                  </a:lnTo>
                  <a:lnTo>
                    <a:pt x="6312241" y="5105399"/>
                  </a:lnTo>
                  <a:lnTo>
                    <a:pt x="6288987" y="5143499"/>
                  </a:lnTo>
                  <a:lnTo>
                    <a:pt x="6265236" y="5181599"/>
                  </a:lnTo>
                  <a:lnTo>
                    <a:pt x="6240990" y="5219699"/>
                  </a:lnTo>
                  <a:lnTo>
                    <a:pt x="6216256" y="5257799"/>
                  </a:lnTo>
                  <a:lnTo>
                    <a:pt x="6191036" y="5295899"/>
                  </a:lnTo>
                  <a:lnTo>
                    <a:pt x="6165337" y="5333999"/>
                  </a:lnTo>
                  <a:lnTo>
                    <a:pt x="6139162" y="5372099"/>
                  </a:lnTo>
                  <a:lnTo>
                    <a:pt x="6112515" y="5410199"/>
                  </a:lnTo>
                  <a:lnTo>
                    <a:pt x="6085402" y="5448299"/>
                  </a:lnTo>
                  <a:lnTo>
                    <a:pt x="6057826" y="5473699"/>
                  </a:lnTo>
                  <a:lnTo>
                    <a:pt x="6029793" y="5511799"/>
                  </a:lnTo>
                  <a:lnTo>
                    <a:pt x="6001306" y="5549899"/>
                  </a:lnTo>
                  <a:lnTo>
                    <a:pt x="5972370" y="5587999"/>
                  </a:lnTo>
                  <a:lnTo>
                    <a:pt x="5942990" y="5613399"/>
                  </a:lnTo>
                  <a:lnTo>
                    <a:pt x="5913170" y="5651499"/>
                  </a:lnTo>
                  <a:lnTo>
                    <a:pt x="5882914" y="5689599"/>
                  </a:lnTo>
                  <a:lnTo>
                    <a:pt x="5852228" y="5714999"/>
                  </a:lnTo>
                  <a:lnTo>
                    <a:pt x="5821115" y="5753099"/>
                  </a:lnTo>
                  <a:lnTo>
                    <a:pt x="5789579" y="5778499"/>
                  </a:lnTo>
                  <a:lnTo>
                    <a:pt x="5757626" y="5816599"/>
                  </a:lnTo>
                  <a:lnTo>
                    <a:pt x="5725260" y="5841999"/>
                  </a:lnTo>
                  <a:lnTo>
                    <a:pt x="5692486" y="5880099"/>
                  </a:lnTo>
                  <a:lnTo>
                    <a:pt x="5625729" y="5930899"/>
                  </a:lnTo>
                  <a:lnTo>
                    <a:pt x="5591755" y="5968999"/>
                  </a:lnTo>
                  <a:lnTo>
                    <a:pt x="5557390" y="5994399"/>
                  </a:lnTo>
                  <a:lnTo>
                    <a:pt x="5487507" y="6045199"/>
                  </a:lnTo>
                  <a:lnTo>
                    <a:pt x="5451997" y="6083299"/>
                  </a:lnTo>
                  <a:lnTo>
                    <a:pt x="5416114" y="6108699"/>
                  </a:lnTo>
                  <a:lnTo>
                    <a:pt x="5343248" y="6159499"/>
                  </a:lnTo>
                  <a:lnTo>
                    <a:pt x="5268944" y="6210299"/>
                  </a:lnTo>
                  <a:lnTo>
                    <a:pt x="5154871" y="6286499"/>
                  </a:lnTo>
                  <a:lnTo>
                    <a:pt x="5116166" y="6299199"/>
                  </a:lnTo>
                  <a:lnTo>
                    <a:pt x="4998075" y="6375399"/>
                  </a:lnTo>
                  <a:lnTo>
                    <a:pt x="4958066" y="6388099"/>
                  </a:lnTo>
                  <a:lnTo>
                    <a:pt x="4877111" y="6438899"/>
                  </a:lnTo>
                  <a:lnTo>
                    <a:pt x="4836172" y="6451599"/>
                  </a:lnTo>
                  <a:lnTo>
                    <a:pt x="4794932" y="6476999"/>
                  </a:lnTo>
                  <a:lnTo>
                    <a:pt x="4753395" y="6489699"/>
                  </a:lnTo>
                  <a:lnTo>
                    <a:pt x="4711565" y="6515099"/>
                  </a:lnTo>
                  <a:lnTo>
                    <a:pt x="4627048" y="6540499"/>
                  </a:lnTo>
                  <a:lnTo>
                    <a:pt x="4584368" y="6565899"/>
                  </a:lnTo>
                  <a:lnTo>
                    <a:pt x="4097765" y="6705599"/>
                  </a:lnTo>
                  <a:close/>
                </a:path>
                <a:path w="6783069" h="6769100">
                  <a:moveTo>
                    <a:pt x="3960075" y="6730999"/>
                  </a:moveTo>
                  <a:lnTo>
                    <a:pt x="2822840" y="6730999"/>
                  </a:lnTo>
                  <a:lnTo>
                    <a:pt x="2730827" y="6705599"/>
                  </a:lnTo>
                  <a:lnTo>
                    <a:pt x="4052088" y="6705599"/>
                  </a:lnTo>
                  <a:lnTo>
                    <a:pt x="3960075" y="6730999"/>
                  </a:lnTo>
                  <a:close/>
                </a:path>
                <a:path w="6783069" h="6769100">
                  <a:moveTo>
                    <a:pt x="3867215" y="6743699"/>
                  </a:moveTo>
                  <a:lnTo>
                    <a:pt x="2915700" y="6743699"/>
                  </a:lnTo>
                  <a:lnTo>
                    <a:pt x="2869166" y="6730999"/>
                  </a:lnTo>
                  <a:lnTo>
                    <a:pt x="3913748" y="6730999"/>
                  </a:lnTo>
                  <a:lnTo>
                    <a:pt x="3867215" y="6743699"/>
                  </a:lnTo>
                  <a:close/>
                </a:path>
                <a:path w="6783069" h="6769100">
                  <a:moveTo>
                    <a:pt x="3773543" y="6756399"/>
                  </a:moveTo>
                  <a:lnTo>
                    <a:pt x="3009372" y="6756399"/>
                  </a:lnTo>
                  <a:lnTo>
                    <a:pt x="2962437" y="6743699"/>
                  </a:lnTo>
                  <a:lnTo>
                    <a:pt x="3820478" y="6743699"/>
                  </a:lnTo>
                  <a:lnTo>
                    <a:pt x="3773543" y="6756399"/>
                  </a:lnTo>
                  <a:close/>
                </a:path>
                <a:path w="6783069" h="6769100">
                  <a:moveTo>
                    <a:pt x="3679096" y="6769099"/>
                  </a:moveTo>
                  <a:lnTo>
                    <a:pt x="3103819" y="6769099"/>
                  </a:lnTo>
                  <a:lnTo>
                    <a:pt x="3056501" y="6756399"/>
                  </a:lnTo>
                  <a:lnTo>
                    <a:pt x="3726414" y="6756399"/>
                  </a:lnTo>
                  <a:lnTo>
                    <a:pt x="3679096" y="6769099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499156" y="1736954"/>
            <a:ext cx="3021330" cy="1021715"/>
          </a:xfrm>
          <a:custGeom>
            <a:avLst/>
            <a:gdLst/>
            <a:ahLst/>
            <a:cxnLst/>
            <a:rect l="l" t="t" r="r" b="b"/>
            <a:pathLst>
              <a:path w="3021329" h="1021714">
                <a:moveTo>
                  <a:pt x="2884170" y="923414"/>
                </a:moveTo>
                <a:lnTo>
                  <a:pt x="170964" y="1021374"/>
                </a:lnTo>
                <a:lnTo>
                  <a:pt x="142881" y="1019616"/>
                </a:lnTo>
                <a:lnTo>
                  <a:pt x="115934" y="1012478"/>
                </a:lnTo>
                <a:lnTo>
                  <a:pt x="68494" y="983200"/>
                </a:lnTo>
                <a:lnTo>
                  <a:pt x="35871" y="937995"/>
                </a:lnTo>
                <a:lnTo>
                  <a:pt x="23029" y="883747"/>
                </a:lnTo>
                <a:lnTo>
                  <a:pt x="0" y="245897"/>
                </a:lnTo>
                <a:lnTo>
                  <a:pt x="1758" y="217812"/>
                </a:lnTo>
                <a:lnTo>
                  <a:pt x="21128" y="165815"/>
                </a:lnTo>
                <a:lnTo>
                  <a:pt x="59277" y="124809"/>
                </a:lnTo>
                <a:lnTo>
                  <a:pt x="109741" y="101739"/>
                </a:lnTo>
                <a:lnTo>
                  <a:pt x="2850832" y="0"/>
                </a:lnTo>
                <a:lnTo>
                  <a:pt x="2878916" y="1758"/>
                </a:lnTo>
                <a:lnTo>
                  <a:pt x="2930912" y="21129"/>
                </a:lnTo>
                <a:lnTo>
                  <a:pt x="2971918" y="59277"/>
                </a:lnTo>
                <a:lnTo>
                  <a:pt x="2994988" y="109741"/>
                </a:lnTo>
                <a:lnTo>
                  <a:pt x="3020985" y="788447"/>
                </a:lnTo>
                <a:lnTo>
                  <a:pt x="3020039" y="803562"/>
                </a:lnTo>
                <a:lnTo>
                  <a:pt x="3000668" y="855558"/>
                </a:lnTo>
                <a:lnTo>
                  <a:pt x="2962520" y="896565"/>
                </a:lnTo>
                <a:lnTo>
                  <a:pt x="2912055" y="919635"/>
                </a:lnTo>
                <a:lnTo>
                  <a:pt x="2884170" y="923414"/>
                </a:lnTo>
                <a:close/>
              </a:path>
            </a:pathLst>
          </a:custGeom>
          <a:solidFill>
            <a:srgbClr val="1BBC9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6180155" y="2244790"/>
            <a:ext cx="9857740" cy="6303645"/>
            <a:chOff x="6180155" y="2244790"/>
            <a:chExt cx="9857740" cy="630364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0617" y="2244790"/>
              <a:ext cx="6217017" cy="62102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180155" y="7429259"/>
              <a:ext cx="4085590" cy="1118870"/>
            </a:xfrm>
            <a:custGeom>
              <a:avLst/>
              <a:gdLst/>
              <a:ahLst/>
              <a:cxnLst/>
              <a:rect l="l" t="t" r="r" b="b"/>
              <a:pathLst>
                <a:path w="4085590" h="1118870">
                  <a:moveTo>
                    <a:pt x="3942379" y="1118829"/>
                  </a:moveTo>
                  <a:lnTo>
                    <a:pt x="142874" y="1118829"/>
                  </a:lnTo>
                  <a:lnTo>
                    <a:pt x="114871" y="1116059"/>
                  </a:lnTo>
                  <a:lnTo>
                    <a:pt x="63608" y="1094825"/>
                  </a:lnTo>
                  <a:lnTo>
                    <a:pt x="24004" y="1055222"/>
                  </a:lnTo>
                  <a:lnTo>
                    <a:pt x="2770" y="1003958"/>
                  </a:lnTo>
                  <a:lnTo>
                    <a:pt x="0" y="975954"/>
                  </a:lnTo>
                  <a:lnTo>
                    <a:pt x="0" y="142874"/>
                  </a:lnTo>
                  <a:lnTo>
                    <a:pt x="10875" y="88198"/>
                  </a:lnTo>
                  <a:lnTo>
                    <a:pt x="41847" y="41846"/>
                  </a:lnTo>
                  <a:lnTo>
                    <a:pt x="88199" y="10875"/>
                  </a:lnTo>
                  <a:lnTo>
                    <a:pt x="142875" y="0"/>
                  </a:lnTo>
                  <a:lnTo>
                    <a:pt x="3942378" y="0"/>
                  </a:lnTo>
                  <a:lnTo>
                    <a:pt x="3997054" y="10875"/>
                  </a:lnTo>
                  <a:lnTo>
                    <a:pt x="4043405" y="41846"/>
                  </a:lnTo>
                  <a:lnTo>
                    <a:pt x="4074377" y="88198"/>
                  </a:lnTo>
                  <a:lnTo>
                    <a:pt x="4085253" y="142874"/>
                  </a:lnTo>
                  <a:lnTo>
                    <a:pt x="4085253" y="975954"/>
                  </a:lnTo>
                  <a:lnTo>
                    <a:pt x="4074377" y="1030630"/>
                  </a:lnTo>
                  <a:lnTo>
                    <a:pt x="4043405" y="1076983"/>
                  </a:lnTo>
                  <a:lnTo>
                    <a:pt x="3997054" y="1107954"/>
                  </a:lnTo>
                  <a:lnTo>
                    <a:pt x="3942379" y="1118829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44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20">
                <a:solidFill>
                  <a:srgbClr val="000000"/>
                </a:solidFill>
              </a:rPr>
              <a:t>IIIT</a:t>
            </a:r>
            <a:r>
              <a:rPr dirty="0" sz="3200" spc="-315">
                <a:solidFill>
                  <a:srgbClr val="000000"/>
                </a:solidFill>
              </a:rPr>
              <a:t> </a:t>
            </a:r>
            <a:r>
              <a:rPr dirty="0" sz="3200" spc="90"/>
              <a:t>DHARWAD</a:t>
            </a:r>
            <a:endParaRPr sz="3200"/>
          </a:p>
        </p:txBody>
      </p:sp>
      <p:sp>
        <p:nvSpPr>
          <p:cNvPr id="14" name="object 14" descr=""/>
          <p:cNvSpPr txBox="1"/>
          <p:nvPr/>
        </p:nvSpPr>
        <p:spPr>
          <a:xfrm>
            <a:off x="1040290" y="9082167"/>
            <a:ext cx="12712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130" b="1">
                <a:solidFill>
                  <a:srgbClr val="F4931D"/>
                </a:solidFill>
                <a:latin typeface="Tahoma"/>
                <a:cs typeface="Tahoma"/>
              </a:rPr>
              <a:t>01.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 rot="21540000">
            <a:off x="1846350" y="2041631"/>
            <a:ext cx="229059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00"/>
              </a:lnSpc>
            </a:pPr>
            <a:r>
              <a:rPr dirty="0" sz="3200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3200" b="1">
                <a:solidFill>
                  <a:srgbClr val="FFFFFF"/>
                </a:solidFill>
                <a:latin typeface="Tahoma"/>
                <a:cs typeface="Tahoma"/>
              </a:rPr>
              <a:t>aly</a:t>
            </a:r>
            <a:r>
              <a:rPr dirty="0" baseline="1736" sz="4800" b="1">
                <a:solidFill>
                  <a:srgbClr val="FFFFFF"/>
                </a:solidFill>
                <a:latin typeface="Tahoma"/>
                <a:cs typeface="Tahoma"/>
              </a:rPr>
              <a:t>sis</a:t>
            </a:r>
            <a:r>
              <a:rPr dirty="0" baseline="1736" sz="48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baseline="2604" sz="4800" spc="-37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baseline="2604" sz="48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822692" y="7856372"/>
            <a:ext cx="4085590" cy="1118870"/>
          </a:xfrm>
          <a:custGeom>
            <a:avLst/>
            <a:gdLst/>
            <a:ahLst/>
            <a:cxnLst/>
            <a:rect l="l" t="t" r="r" b="b"/>
            <a:pathLst>
              <a:path w="4085590" h="1118870">
                <a:moveTo>
                  <a:pt x="3942379" y="1118829"/>
                </a:moveTo>
                <a:lnTo>
                  <a:pt x="142874" y="1118829"/>
                </a:lnTo>
                <a:lnTo>
                  <a:pt x="114871" y="1116059"/>
                </a:lnTo>
                <a:lnTo>
                  <a:pt x="63607" y="1094825"/>
                </a:lnTo>
                <a:lnTo>
                  <a:pt x="24004" y="1055222"/>
                </a:lnTo>
                <a:lnTo>
                  <a:pt x="2770" y="1003958"/>
                </a:lnTo>
                <a:lnTo>
                  <a:pt x="0" y="975954"/>
                </a:lnTo>
                <a:lnTo>
                  <a:pt x="0" y="142874"/>
                </a:lnTo>
                <a:lnTo>
                  <a:pt x="10875" y="88198"/>
                </a:lnTo>
                <a:lnTo>
                  <a:pt x="41847" y="41846"/>
                </a:lnTo>
                <a:lnTo>
                  <a:pt x="88199" y="10875"/>
                </a:lnTo>
                <a:lnTo>
                  <a:pt x="142874" y="0"/>
                </a:lnTo>
                <a:lnTo>
                  <a:pt x="3942378" y="0"/>
                </a:lnTo>
                <a:lnTo>
                  <a:pt x="3997053" y="10875"/>
                </a:lnTo>
                <a:lnTo>
                  <a:pt x="4043405" y="41846"/>
                </a:lnTo>
                <a:lnTo>
                  <a:pt x="4074377" y="88198"/>
                </a:lnTo>
                <a:lnTo>
                  <a:pt x="4085253" y="142874"/>
                </a:lnTo>
                <a:lnTo>
                  <a:pt x="4085253" y="975954"/>
                </a:lnTo>
                <a:lnTo>
                  <a:pt x="4074377" y="1030630"/>
                </a:lnTo>
                <a:lnTo>
                  <a:pt x="4043405" y="1076983"/>
                </a:lnTo>
                <a:lnTo>
                  <a:pt x="3997053" y="1107954"/>
                </a:lnTo>
                <a:lnTo>
                  <a:pt x="3942379" y="1118829"/>
                </a:lnTo>
                <a:close/>
              </a:path>
            </a:pathLst>
          </a:custGeom>
          <a:solidFill>
            <a:srgbClr val="F49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180155" y="8698885"/>
            <a:ext cx="4085590" cy="1118870"/>
          </a:xfrm>
          <a:custGeom>
            <a:avLst/>
            <a:gdLst/>
            <a:ahLst/>
            <a:cxnLst/>
            <a:rect l="l" t="t" r="r" b="b"/>
            <a:pathLst>
              <a:path w="4085590" h="1118870">
                <a:moveTo>
                  <a:pt x="3942379" y="1118829"/>
                </a:moveTo>
                <a:lnTo>
                  <a:pt x="142874" y="1118829"/>
                </a:lnTo>
                <a:lnTo>
                  <a:pt x="114871" y="1116059"/>
                </a:lnTo>
                <a:lnTo>
                  <a:pt x="63608" y="1094825"/>
                </a:lnTo>
                <a:lnTo>
                  <a:pt x="24004" y="1055221"/>
                </a:lnTo>
                <a:lnTo>
                  <a:pt x="2770" y="1003958"/>
                </a:lnTo>
                <a:lnTo>
                  <a:pt x="0" y="975954"/>
                </a:lnTo>
                <a:lnTo>
                  <a:pt x="0" y="142874"/>
                </a:lnTo>
                <a:lnTo>
                  <a:pt x="10875" y="88198"/>
                </a:lnTo>
                <a:lnTo>
                  <a:pt x="41847" y="41846"/>
                </a:lnTo>
                <a:lnTo>
                  <a:pt x="88199" y="10875"/>
                </a:lnTo>
                <a:lnTo>
                  <a:pt x="142875" y="0"/>
                </a:lnTo>
                <a:lnTo>
                  <a:pt x="3942378" y="0"/>
                </a:lnTo>
                <a:lnTo>
                  <a:pt x="3997054" y="10875"/>
                </a:lnTo>
                <a:lnTo>
                  <a:pt x="4043405" y="41846"/>
                </a:lnTo>
                <a:lnTo>
                  <a:pt x="4074377" y="88198"/>
                </a:lnTo>
                <a:lnTo>
                  <a:pt x="4085253" y="142874"/>
                </a:lnTo>
                <a:lnTo>
                  <a:pt x="4085253" y="975954"/>
                </a:lnTo>
                <a:lnTo>
                  <a:pt x="4074377" y="1030630"/>
                </a:lnTo>
                <a:lnTo>
                  <a:pt x="4043405" y="1076982"/>
                </a:lnTo>
                <a:lnTo>
                  <a:pt x="3997054" y="1107954"/>
                </a:lnTo>
                <a:lnTo>
                  <a:pt x="3942379" y="1118829"/>
                </a:lnTo>
                <a:close/>
              </a:path>
            </a:pathLst>
          </a:custGeom>
          <a:solidFill>
            <a:srgbClr val="F49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551561" y="7848084"/>
            <a:ext cx="262763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marR="5080" indent="-326390">
              <a:lnSpc>
                <a:spcPct val="116399"/>
              </a:lnSpc>
              <a:spcBef>
                <a:spcPts val="100"/>
              </a:spcBef>
            </a:pPr>
            <a:r>
              <a:rPr dirty="0" sz="2900" spc="60" b="1">
                <a:solidFill>
                  <a:srgbClr val="FFFFFF"/>
                </a:solidFill>
                <a:latin typeface="Tahoma"/>
                <a:cs typeface="Tahoma"/>
              </a:rPr>
              <a:t>RAJPUT</a:t>
            </a:r>
            <a:r>
              <a:rPr dirty="0" sz="2900" spc="-1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25" b="1">
                <a:solidFill>
                  <a:srgbClr val="FFFFFF"/>
                </a:solidFill>
                <a:latin typeface="Tahoma"/>
                <a:cs typeface="Tahoma"/>
              </a:rPr>
              <a:t>AJAY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22BDS049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32843" y="2750772"/>
            <a:ext cx="7823200" cy="5210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827405">
              <a:lnSpc>
                <a:spcPct val="116700"/>
              </a:lnSpc>
              <a:spcBef>
                <a:spcPts val="120"/>
              </a:spcBef>
            </a:pPr>
            <a:r>
              <a:rPr dirty="0" sz="6500" spc="-215" b="1">
                <a:latin typeface="Tahoma"/>
                <a:cs typeface="Tahoma"/>
              </a:rPr>
              <a:t>AIRLINE</a:t>
            </a:r>
            <a:r>
              <a:rPr dirty="0" sz="6500" spc="-340" b="1">
                <a:latin typeface="Tahoma"/>
                <a:cs typeface="Tahoma"/>
              </a:rPr>
              <a:t> </a:t>
            </a:r>
            <a:r>
              <a:rPr dirty="0" sz="6500" spc="160" b="1">
                <a:latin typeface="Tahoma"/>
                <a:cs typeface="Tahoma"/>
              </a:rPr>
              <a:t>TRAVEL </a:t>
            </a:r>
            <a:r>
              <a:rPr dirty="0" sz="6500" spc="-10" b="1">
                <a:solidFill>
                  <a:srgbClr val="1BBC9A"/>
                </a:solidFill>
                <a:latin typeface="Tahoma"/>
                <a:cs typeface="Tahoma"/>
              </a:rPr>
              <a:t>REACHABILITY </a:t>
            </a:r>
            <a:r>
              <a:rPr dirty="0" sz="6500" spc="150" b="1">
                <a:solidFill>
                  <a:srgbClr val="1BBC9A"/>
                </a:solidFill>
                <a:latin typeface="Tahoma"/>
                <a:cs typeface="Tahoma"/>
              </a:rPr>
              <a:t>NETWORK</a:t>
            </a:r>
            <a:endParaRPr sz="6500">
              <a:latin typeface="Tahoma"/>
              <a:cs typeface="Tahoma"/>
            </a:endParaRPr>
          </a:p>
          <a:p>
            <a:pPr marL="1000125" marR="4521835" indent="-317500">
              <a:lnSpc>
                <a:spcPts val="4050"/>
              </a:lnSpc>
              <a:spcBef>
                <a:spcPts val="3190"/>
              </a:spcBef>
            </a:pP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ARPIT</a:t>
            </a:r>
            <a:r>
              <a:rPr dirty="0" sz="29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100" b="1">
                <a:solidFill>
                  <a:srgbClr val="FFFFFF"/>
                </a:solidFill>
                <a:latin typeface="Tahoma"/>
                <a:cs typeface="Tahoma"/>
              </a:rPr>
              <a:t>NAYAK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22BDS006</a:t>
            </a:r>
            <a:endParaRPr sz="2900">
              <a:latin typeface="Tahoma"/>
              <a:cs typeface="Tahoma"/>
            </a:endParaRPr>
          </a:p>
          <a:p>
            <a:pPr marL="4951730">
              <a:lnSpc>
                <a:spcPts val="2210"/>
              </a:lnSpc>
            </a:pP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VIRAJ</a:t>
            </a:r>
            <a:r>
              <a:rPr dirty="0" sz="2900" spc="-1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75" b="1">
                <a:solidFill>
                  <a:srgbClr val="FFFFFF"/>
                </a:solidFill>
                <a:latin typeface="Tahoma"/>
                <a:cs typeface="Tahoma"/>
              </a:rPr>
              <a:t>SURANA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515251" y="8007787"/>
            <a:ext cx="3397885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22BDS064</a:t>
            </a:r>
            <a:endParaRPr sz="2900">
              <a:latin typeface="Tahoma"/>
              <a:cs typeface="Tahoma"/>
            </a:endParaRPr>
          </a:p>
          <a:p>
            <a:pPr algn="ctr" marL="12065" marR="5080">
              <a:lnSpc>
                <a:spcPct val="116399"/>
              </a:lnSpc>
              <a:spcBef>
                <a:spcPts val="1689"/>
              </a:spcBef>
            </a:pPr>
            <a:r>
              <a:rPr dirty="0" sz="2900" spc="114" b="1">
                <a:solidFill>
                  <a:srgbClr val="FFFFFF"/>
                </a:solidFill>
                <a:latin typeface="Tahoma"/>
                <a:cs typeface="Tahoma"/>
              </a:rPr>
              <a:t>BHABAD</a:t>
            </a:r>
            <a:r>
              <a:rPr dirty="0" sz="2900" spc="-1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65" b="1">
                <a:solidFill>
                  <a:srgbClr val="FFFFFF"/>
                </a:solidFill>
                <a:latin typeface="Tahoma"/>
                <a:cs typeface="Tahoma"/>
              </a:rPr>
              <a:t>GANESH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22BDS067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801" y="334634"/>
            <a:ext cx="7382509" cy="4277360"/>
            <a:chOff x="1028801" y="334634"/>
            <a:chExt cx="7382509" cy="42773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801" y="334634"/>
              <a:ext cx="7382022" cy="427707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383" y="645746"/>
              <a:ext cx="6992858" cy="3654847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940955" y="9082167"/>
            <a:ext cx="42608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06.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28801" y="5426093"/>
            <a:ext cx="7382509" cy="4277360"/>
            <a:chOff x="1028801" y="5426093"/>
            <a:chExt cx="7382509" cy="427736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801" y="5426093"/>
              <a:ext cx="7382022" cy="427707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237" y="5646709"/>
              <a:ext cx="6481151" cy="383584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9145312" y="334634"/>
            <a:ext cx="7382509" cy="4277360"/>
            <a:chOff x="9145312" y="334634"/>
            <a:chExt cx="7382509" cy="427736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5312" y="334634"/>
              <a:ext cx="7382022" cy="427707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7425" y="490190"/>
              <a:ext cx="6577795" cy="396595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9348480" y="5426093"/>
            <a:ext cx="7382509" cy="4277360"/>
            <a:chOff x="9348480" y="5426093"/>
            <a:chExt cx="7382509" cy="427736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8480" y="5426093"/>
              <a:ext cx="7382023" cy="42770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7599" y="5625956"/>
              <a:ext cx="6618752" cy="3875300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61912" y="4988152"/>
            <a:ext cx="18164175" cy="61594"/>
          </a:xfrm>
          <a:custGeom>
            <a:avLst/>
            <a:gdLst/>
            <a:ahLst/>
            <a:cxnLst/>
            <a:rect l="l" t="t" r="r" b="b"/>
            <a:pathLst>
              <a:path w="18164175" h="61595">
                <a:moveTo>
                  <a:pt x="0" y="61493"/>
                </a:moveTo>
                <a:lnTo>
                  <a:pt x="18164174" y="0"/>
                </a:lnTo>
              </a:path>
            </a:pathLst>
          </a:custGeom>
          <a:ln w="123824">
            <a:solidFill>
              <a:srgbClr val="F4931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228055"/>
            <a:ext cx="8136890" cy="6305550"/>
            <a:chOff x="0" y="2228055"/>
            <a:chExt cx="8136890" cy="6305550"/>
          </a:xfrm>
        </p:grpSpPr>
        <p:sp>
          <p:nvSpPr>
            <p:cNvPr id="3" name="object 3" descr=""/>
            <p:cNvSpPr/>
            <p:nvPr/>
          </p:nvSpPr>
          <p:spPr>
            <a:xfrm>
              <a:off x="0" y="2615516"/>
              <a:ext cx="3221355" cy="5424805"/>
            </a:xfrm>
            <a:custGeom>
              <a:avLst/>
              <a:gdLst/>
              <a:ahLst/>
              <a:cxnLst/>
              <a:rect l="l" t="t" r="r" b="b"/>
              <a:pathLst>
                <a:path w="3221355" h="5424805">
                  <a:moveTo>
                    <a:pt x="2849598" y="5424408"/>
                  </a:moveTo>
                  <a:lnTo>
                    <a:pt x="0" y="5424408"/>
                  </a:lnTo>
                  <a:lnTo>
                    <a:pt x="0" y="0"/>
                  </a:lnTo>
                  <a:lnTo>
                    <a:pt x="2792234" y="0"/>
                  </a:lnTo>
                  <a:lnTo>
                    <a:pt x="2838938" y="2515"/>
                  </a:lnTo>
                  <a:lnTo>
                    <a:pt x="2884184" y="9886"/>
                  </a:lnTo>
                  <a:lnTo>
                    <a:pt x="2927713" y="21851"/>
                  </a:lnTo>
                  <a:lnTo>
                    <a:pt x="2969262" y="38149"/>
                  </a:lnTo>
                  <a:lnTo>
                    <a:pt x="3008569" y="58519"/>
                  </a:lnTo>
                  <a:lnTo>
                    <a:pt x="3045375" y="82699"/>
                  </a:lnTo>
                  <a:lnTo>
                    <a:pt x="3079416" y="110428"/>
                  </a:lnTo>
                  <a:lnTo>
                    <a:pt x="3110431" y="141443"/>
                  </a:lnTo>
                  <a:lnTo>
                    <a:pt x="3138159" y="175484"/>
                  </a:lnTo>
                  <a:lnTo>
                    <a:pt x="3162339" y="212289"/>
                  </a:lnTo>
                  <a:lnTo>
                    <a:pt x="3182709" y="251597"/>
                  </a:lnTo>
                  <a:lnTo>
                    <a:pt x="3199008" y="293146"/>
                  </a:lnTo>
                  <a:lnTo>
                    <a:pt x="3210973" y="336674"/>
                  </a:lnTo>
                  <a:lnTo>
                    <a:pt x="3218344" y="381921"/>
                  </a:lnTo>
                  <a:lnTo>
                    <a:pt x="3220859" y="428621"/>
                  </a:lnTo>
                  <a:lnTo>
                    <a:pt x="3220859" y="5000038"/>
                  </a:lnTo>
                  <a:lnTo>
                    <a:pt x="3218344" y="5046739"/>
                  </a:lnTo>
                  <a:lnTo>
                    <a:pt x="3210973" y="5091985"/>
                  </a:lnTo>
                  <a:lnTo>
                    <a:pt x="3199008" y="5135514"/>
                  </a:lnTo>
                  <a:lnTo>
                    <a:pt x="3182709" y="5177063"/>
                  </a:lnTo>
                  <a:lnTo>
                    <a:pt x="3162339" y="5216371"/>
                  </a:lnTo>
                  <a:lnTo>
                    <a:pt x="3138159" y="5253176"/>
                  </a:lnTo>
                  <a:lnTo>
                    <a:pt x="3110431" y="5287217"/>
                  </a:lnTo>
                  <a:lnTo>
                    <a:pt x="3079416" y="5318232"/>
                  </a:lnTo>
                  <a:lnTo>
                    <a:pt x="3045375" y="5345961"/>
                  </a:lnTo>
                  <a:lnTo>
                    <a:pt x="3008569" y="5370140"/>
                  </a:lnTo>
                  <a:lnTo>
                    <a:pt x="2969262" y="5390510"/>
                  </a:lnTo>
                  <a:lnTo>
                    <a:pt x="2927713" y="5406809"/>
                  </a:lnTo>
                  <a:lnTo>
                    <a:pt x="2884184" y="5418774"/>
                  </a:lnTo>
                  <a:lnTo>
                    <a:pt x="2849598" y="5424408"/>
                  </a:lnTo>
                  <a:close/>
                </a:path>
              </a:pathLst>
            </a:custGeom>
            <a:solidFill>
              <a:srgbClr val="1BBC9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407" y="2228055"/>
              <a:ext cx="6217016" cy="62102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824443" y="5331565"/>
              <a:ext cx="6217285" cy="3107055"/>
            </a:xfrm>
            <a:custGeom>
              <a:avLst/>
              <a:gdLst/>
              <a:ahLst/>
              <a:cxnLst/>
              <a:rect l="l" t="t" r="r" b="b"/>
              <a:pathLst>
                <a:path w="6217284" h="3107054">
                  <a:moveTo>
                    <a:pt x="3390531" y="3094089"/>
                  </a:moveTo>
                  <a:lnTo>
                    <a:pt x="3349116" y="3097578"/>
                  </a:lnTo>
                  <a:lnTo>
                    <a:pt x="3301365" y="3100868"/>
                  </a:lnTo>
                  <a:lnTo>
                    <a:pt x="3253418" y="3103436"/>
                  </a:lnTo>
                  <a:lnTo>
                    <a:pt x="3205282" y="3105277"/>
                  </a:lnTo>
                  <a:lnTo>
                    <a:pt x="3156961" y="3106386"/>
                  </a:lnTo>
                  <a:lnTo>
                    <a:pt x="3108462" y="3106756"/>
                  </a:lnTo>
                  <a:lnTo>
                    <a:pt x="3059961" y="3106386"/>
                  </a:lnTo>
                  <a:lnTo>
                    <a:pt x="3011640" y="3105277"/>
                  </a:lnTo>
                  <a:lnTo>
                    <a:pt x="2963503" y="3103436"/>
                  </a:lnTo>
                  <a:lnTo>
                    <a:pt x="2915556" y="3100868"/>
                  </a:lnTo>
                  <a:lnTo>
                    <a:pt x="2867803" y="3097578"/>
                  </a:lnTo>
                  <a:lnTo>
                    <a:pt x="2826389" y="3094089"/>
                  </a:lnTo>
                </a:path>
                <a:path w="6217284" h="3107054">
                  <a:moveTo>
                    <a:pt x="3506806" y="3081389"/>
                  </a:moveTo>
                  <a:lnTo>
                    <a:pt x="3491147" y="3083433"/>
                  </a:lnTo>
                  <a:lnTo>
                    <a:pt x="3444013" y="3088855"/>
                  </a:lnTo>
                  <a:lnTo>
                    <a:pt x="3396668" y="3093572"/>
                  </a:lnTo>
                  <a:lnTo>
                    <a:pt x="3390531" y="3094089"/>
                  </a:lnTo>
                </a:path>
                <a:path w="6217284" h="3107054">
                  <a:moveTo>
                    <a:pt x="2826389" y="3094089"/>
                  </a:moveTo>
                  <a:lnTo>
                    <a:pt x="2820252" y="3093572"/>
                  </a:lnTo>
                  <a:lnTo>
                    <a:pt x="2772906" y="3088855"/>
                  </a:lnTo>
                  <a:lnTo>
                    <a:pt x="2725771" y="3083433"/>
                  </a:lnTo>
                  <a:lnTo>
                    <a:pt x="2710112" y="3081389"/>
                  </a:lnTo>
                </a:path>
                <a:path w="6217284" h="3107054">
                  <a:moveTo>
                    <a:pt x="3670720" y="3055989"/>
                  </a:moveTo>
                  <a:lnTo>
                    <a:pt x="3631229" y="3062986"/>
                  </a:lnTo>
                  <a:lnTo>
                    <a:pt x="3584761" y="3070493"/>
                  </a:lnTo>
                  <a:lnTo>
                    <a:pt x="3538065" y="3077310"/>
                  </a:lnTo>
                  <a:lnTo>
                    <a:pt x="3506806" y="3081389"/>
                  </a:lnTo>
                </a:path>
                <a:path w="6217284" h="3107054">
                  <a:moveTo>
                    <a:pt x="2710112" y="3081389"/>
                  </a:moveTo>
                  <a:lnTo>
                    <a:pt x="2678853" y="3077310"/>
                  </a:lnTo>
                  <a:lnTo>
                    <a:pt x="2632157" y="3070493"/>
                  </a:lnTo>
                  <a:lnTo>
                    <a:pt x="2585688" y="3062986"/>
                  </a:lnTo>
                  <a:lnTo>
                    <a:pt x="2546197" y="3055989"/>
                  </a:lnTo>
                </a:path>
                <a:path w="6217284" h="3107054">
                  <a:moveTo>
                    <a:pt x="6216947" y="0"/>
                  </a:moveTo>
                  <a:lnTo>
                    <a:pt x="6216589" y="46806"/>
                  </a:lnTo>
                  <a:lnTo>
                    <a:pt x="6215481" y="95125"/>
                  </a:lnTo>
                  <a:lnTo>
                    <a:pt x="6213640" y="143260"/>
                  </a:lnTo>
                  <a:lnTo>
                    <a:pt x="6211072" y="191206"/>
                  </a:lnTo>
                  <a:lnTo>
                    <a:pt x="6207782" y="238956"/>
                  </a:lnTo>
                  <a:lnTo>
                    <a:pt x="6203776" y="286506"/>
                  </a:lnTo>
                  <a:lnTo>
                    <a:pt x="6199059" y="333850"/>
                  </a:lnTo>
                  <a:lnTo>
                    <a:pt x="6193636" y="380983"/>
                  </a:lnTo>
                  <a:lnTo>
                    <a:pt x="6187514" y="427900"/>
                  </a:lnTo>
                  <a:lnTo>
                    <a:pt x="6180696" y="474594"/>
                  </a:lnTo>
                  <a:lnTo>
                    <a:pt x="6173189" y="521062"/>
                  </a:lnTo>
                  <a:lnTo>
                    <a:pt x="6164998" y="567296"/>
                  </a:lnTo>
                  <a:lnTo>
                    <a:pt x="6156128" y="613293"/>
                  </a:lnTo>
                  <a:lnTo>
                    <a:pt x="6146585" y="659046"/>
                  </a:lnTo>
                  <a:lnTo>
                    <a:pt x="6136374" y="704551"/>
                  </a:lnTo>
                  <a:lnTo>
                    <a:pt x="6125500" y="749801"/>
                  </a:lnTo>
                  <a:lnTo>
                    <a:pt x="6113969" y="794792"/>
                  </a:lnTo>
                  <a:lnTo>
                    <a:pt x="6101786" y="839518"/>
                  </a:lnTo>
                  <a:lnTo>
                    <a:pt x="6088957" y="883974"/>
                  </a:lnTo>
                  <a:lnTo>
                    <a:pt x="6075487" y="928154"/>
                  </a:lnTo>
                  <a:lnTo>
                    <a:pt x="6061381" y="972053"/>
                  </a:lnTo>
                  <a:lnTo>
                    <a:pt x="6046645" y="1015666"/>
                  </a:lnTo>
                  <a:lnTo>
                    <a:pt x="6031283" y="1058987"/>
                  </a:lnTo>
                  <a:lnTo>
                    <a:pt x="6015302" y="1102011"/>
                  </a:lnTo>
                  <a:lnTo>
                    <a:pt x="5998707" y="1144732"/>
                  </a:lnTo>
                  <a:lnTo>
                    <a:pt x="5981503" y="1187146"/>
                  </a:lnTo>
                  <a:lnTo>
                    <a:pt x="5963696" y="1229246"/>
                  </a:lnTo>
                  <a:lnTo>
                    <a:pt x="5945290" y="1271028"/>
                  </a:lnTo>
                  <a:lnTo>
                    <a:pt x="5926292" y="1312485"/>
                  </a:lnTo>
                  <a:lnTo>
                    <a:pt x="5906707" y="1353613"/>
                  </a:lnTo>
                  <a:lnTo>
                    <a:pt x="5886539" y="1394407"/>
                  </a:lnTo>
                  <a:lnTo>
                    <a:pt x="5865795" y="1434860"/>
                  </a:lnTo>
                  <a:lnTo>
                    <a:pt x="5844480" y="1474968"/>
                  </a:lnTo>
                  <a:lnTo>
                    <a:pt x="5822598" y="1514725"/>
                  </a:lnTo>
                  <a:lnTo>
                    <a:pt x="5800157" y="1554126"/>
                  </a:lnTo>
                  <a:lnTo>
                    <a:pt x="5777160" y="1593165"/>
                  </a:lnTo>
                  <a:lnTo>
                    <a:pt x="5753614" y="1631837"/>
                  </a:lnTo>
                  <a:lnTo>
                    <a:pt x="5729523" y="1670137"/>
                  </a:lnTo>
                  <a:lnTo>
                    <a:pt x="5704893" y="1708059"/>
                  </a:lnTo>
                  <a:lnTo>
                    <a:pt x="5679729" y="1745598"/>
                  </a:lnTo>
                  <a:lnTo>
                    <a:pt x="5654038" y="1782748"/>
                  </a:lnTo>
                  <a:lnTo>
                    <a:pt x="5627823" y="1819505"/>
                  </a:lnTo>
                  <a:lnTo>
                    <a:pt x="5601091" y="1855862"/>
                  </a:lnTo>
                  <a:lnTo>
                    <a:pt x="5573847" y="1891815"/>
                  </a:lnTo>
                  <a:lnTo>
                    <a:pt x="5546096" y="1927357"/>
                  </a:lnTo>
                  <a:lnTo>
                    <a:pt x="5517844" y="1962485"/>
                  </a:lnTo>
                  <a:lnTo>
                    <a:pt x="5489096" y="1997191"/>
                  </a:lnTo>
                  <a:lnTo>
                    <a:pt x="5459857" y="2031472"/>
                  </a:lnTo>
                  <a:lnTo>
                    <a:pt x="5430133" y="2065321"/>
                  </a:lnTo>
                  <a:lnTo>
                    <a:pt x="5399929" y="2098733"/>
                  </a:lnTo>
                  <a:lnTo>
                    <a:pt x="5369250" y="2131703"/>
                  </a:lnTo>
                  <a:lnTo>
                    <a:pt x="5338103" y="2164225"/>
                  </a:lnTo>
                  <a:lnTo>
                    <a:pt x="5306492" y="2196294"/>
                  </a:lnTo>
                  <a:lnTo>
                    <a:pt x="5274422" y="2227905"/>
                  </a:lnTo>
                  <a:lnTo>
                    <a:pt x="5241899" y="2259052"/>
                  </a:lnTo>
                  <a:lnTo>
                    <a:pt x="5208929" y="2289731"/>
                  </a:lnTo>
                  <a:lnTo>
                    <a:pt x="5175516" y="2319934"/>
                  </a:lnTo>
                  <a:lnTo>
                    <a:pt x="5141667" y="2349658"/>
                  </a:lnTo>
                  <a:lnTo>
                    <a:pt x="5107386" y="2378897"/>
                  </a:lnTo>
                  <a:lnTo>
                    <a:pt x="5072679" y="2407644"/>
                  </a:lnTo>
                  <a:lnTo>
                    <a:pt x="5037551" y="2435896"/>
                  </a:lnTo>
                  <a:lnTo>
                    <a:pt x="5002008" y="2463647"/>
                  </a:lnTo>
                  <a:lnTo>
                    <a:pt x="4966055" y="2490891"/>
                  </a:lnTo>
                  <a:lnTo>
                    <a:pt x="4929697" y="2517623"/>
                  </a:lnTo>
                  <a:lnTo>
                    <a:pt x="4892940" y="2543837"/>
                  </a:lnTo>
                  <a:lnTo>
                    <a:pt x="4855789" y="2569529"/>
                  </a:lnTo>
                  <a:lnTo>
                    <a:pt x="4818250" y="2594692"/>
                  </a:lnTo>
                  <a:lnTo>
                    <a:pt x="4780327" y="2619321"/>
                  </a:lnTo>
                  <a:lnTo>
                    <a:pt x="4742027" y="2643412"/>
                  </a:lnTo>
                  <a:lnTo>
                    <a:pt x="4703354" y="2666959"/>
                  </a:lnTo>
                  <a:lnTo>
                    <a:pt x="4664314" y="2689955"/>
                  </a:lnTo>
                  <a:lnTo>
                    <a:pt x="4624913" y="2712397"/>
                  </a:lnTo>
                  <a:lnTo>
                    <a:pt x="4585155" y="2734278"/>
                  </a:lnTo>
                  <a:lnTo>
                    <a:pt x="4545047" y="2755593"/>
                  </a:lnTo>
                  <a:lnTo>
                    <a:pt x="4504593" y="2776337"/>
                  </a:lnTo>
                  <a:lnTo>
                    <a:pt x="4463799" y="2796504"/>
                  </a:lnTo>
                  <a:lnTo>
                    <a:pt x="4422670" y="2816090"/>
                  </a:lnTo>
                  <a:lnTo>
                    <a:pt x="4381211" y="2835088"/>
                  </a:lnTo>
                  <a:lnTo>
                    <a:pt x="4339429" y="2853493"/>
                  </a:lnTo>
                  <a:lnTo>
                    <a:pt x="4297328" y="2871301"/>
                  </a:lnTo>
                  <a:lnTo>
                    <a:pt x="4254914" y="2888505"/>
                  </a:lnTo>
                  <a:lnTo>
                    <a:pt x="4212191" y="2905100"/>
                  </a:lnTo>
                  <a:lnTo>
                    <a:pt x="4169167" y="2921080"/>
                  </a:lnTo>
                  <a:lnTo>
                    <a:pt x="4125845" y="2936442"/>
                  </a:lnTo>
                  <a:lnTo>
                    <a:pt x="4082231" y="2951178"/>
                  </a:lnTo>
                  <a:lnTo>
                    <a:pt x="4038331" y="2965284"/>
                  </a:lnTo>
                  <a:lnTo>
                    <a:pt x="3994150" y="2978754"/>
                  </a:lnTo>
                  <a:lnTo>
                    <a:pt x="3962933" y="2987762"/>
                  </a:lnTo>
                </a:path>
                <a:path w="6217284" h="3107054">
                  <a:moveTo>
                    <a:pt x="3945861" y="2992627"/>
                  </a:moveTo>
                  <a:lnTo>
                    <a:pt x="3904966" y="3003766"/>
                  </a:lnTo>
                  <a:lnTo>
                    <a:pt x="3859974" y="3015297"/>
                  </a:lnTo>
                  <a:lnTo>
                    <a:pt x="3814723" y="3026170"/>
                  </a:lnTo>
                  <a:lnTo>
                    <a:pt x="3769217" y="3036381"/>
                  </a:lnTo>
                  <a:lnTo>
                    <a:pt x="3723463" y="3045925"/>
                  </a:lnTo>
                  <a:lnTo>
                    <a:pt x="3677465" y="3054794"/>
                  </a:lnTo>
                  <a:lnTo>
                    <a:pt x="3670720" y="3055989"/>
                  </a:lnTo>
                </a:path>
                <a:path w="6217284" h="3107054">
                  <a:moveTo>
                    <a:pt x="2546197" y="3055989"/>
                  </a:moveTo>
                  <a:lnTo>
                    <a:pt x="2493453" y="3045925"/>
                  </a:lnTo>
                  <a:lnTo>
                    <a:pt x="2447698" y="3036381"/>
                  </a:lnTo>
                  <a:lnTo>
                    <a:pt x="2402192" y="3026170"/>
                  </a:lnTo>
                  <a:lnTo>
                    <a:pt x="2356941" y="3015297"/>
                  </a:lnTo>
                  <a:lnTo>
                    <a:pt x="2311948" y="3003766"/>
                  </a:lnTo>
                  <a:lnTo>
                    <a:pt x="2272096" y="2992911"/>
                  </a:lnTo>
                </a:path>
                <a:path w="6217284" h="3107054">
                  <a:moveTo>
                    <a:pt x="2250377" y="2986722"/>
                  </a:moveTo>
                  <a:lnTo>
                    <a:pt x="2178583" y="2965284"/>
                  </a:lnTo>
                  <a:lnTo>
                    <a:pt x="2134682" y="2951178"/>
                  </a:lnTo>
                  <a:lnTo>
                    <a:pt x="2091069" y="2936442"/>
                  </a:lnTo>
                  <a:lnTo>
                    <a:pt x="2047746" y="2921080"/>
                  </a:lnTo>
                  <a:lnTo>
                    <a:pt x="2004722" y="2905100"/>
                  </a:lnTo>
                  <a:lnTo>
                    <a:pt x="1961999" y="2888505"/>
                  </a:lnTo>
                  <a:lnTo>
                    <a:pt x="1919585" y="2871301"/>
                  </a:lnTo>
                  <a:lnTo>
                    <a:pt x="1877484" y="2853493"/>
                  </a:lnTo>
                  <a:lnTo>
                    <a:pt x="1835701" y="2835088"/>
                  </a:lnTo>
                  <a:lnTo>
                    <a:pt x="1794243" y="2816090"/>
                  </a:lnTo>
                  <a:lnTo>
                    <a:pt x="1753114" y="2796504"/>
                  </a:lnTo>
                  <a:lnTo>
                    <a:pt x="1712319" y="2776337"/>
                  </a:lnTo>
                  <a:lnTo>
                    <a:pt x="1671865" y="2755593"/>
                  </a:lnTo>
                  <a:lnTo>
                    <a:pt x="1631757" y="2734278"/>
                  </a:lnTo>
                  <a:lnTo>
                    <a:pt x="1591999" y="2712397"/>
                  </a:lnTo>
                  <a:lnTo>
                    <a:pt x="1552598" y="2689955"/>
                  </a:lnTo>
                  <a:lnTo>
                    <a:pt x="1513558" y="2666959"/>
                  </a:lnTo>
                  <a:lnTo>
                    <a:pt x="1474885" y="2643412"/>
                  </a:lnTo>
                  <a:lnTo>
                    <a:pt x="1436585" y="2619321"/>
                  </a:lnTo>
                  <a:lnTo>
                    <a:pt x="1398662" y="2594692"/>
                  </a:lnTo>
                  <a:lnTo>
                    <a:pt x="1361123" y="2569529"/>
                  </a:lnTo>
                  <a:lnTo>
                    <a:pt x="1323972" y="2543837"/>
                  </a:lnTo>
                  <a:lnTo>
                    <a:pt x="1287215" y="2517623"/>
                  </a:lnTo>
                  <a:lnTo>
                    <a:pt x="1250857" y="2490891"/>
                  </a:lnTo>
                  <a:lnTo>
                    <a:pt x="1214904" y="2463647"/>
                  </a:lnTo>
                  <a:lnTo>
                    <a:pt x="1179361" y="2435896"/>
                  </a:lnTo>
                  <a:lnTo>
                    <a:pt x="1144234" y="2407644"/>
                  </a:lnTo>
                  <a:lnTo>
                    <a:pt x="1109527" y="2378897"/>
                  </a:lnTo>
                  <a:lnTo>
                    <a:pt x="1075246" y="2349658"/>
                  </a:lnTo>
                  <a:lnTo>
                    <a:pt x="1041397" y="2319934"/>
                  </a:lnTo>
                  <a:lnTo>
                    <a:pt x="1007984" y="2289731"/>
                  </a:lnTo>
                  <a:lnTo>
                    <a:pt x="975014" y="2259052"/>
                  </a:lnTo>
                  <a:lnTo>
                    <a:pt x="942492" y="2227905"/>
                  </a:lnTo>
                  <a:lnTo>
                    <a:pt x="910422" y="2196294"/>
                  </a:lnTo>
                  <a:lnTo>
                    <a:pt x="878811" y="2164225"/>
                  </a:lnTo>
                  <a:lnTo>
                    <a:pt x="847664" y="2131703"/>
                  </a:lnTo>
                  <a:lnTo>
                    <a:pt x="816986" y="2098733"/>
                  </a:lnTo>
                  <a:lnTo>
                    <a:pt x="786782" y="2065321"/>
                  </a:lnTo>
                  <a:lnTo>
                    <a:pt x="757058" y="2031472"/>
                  </a:lnTo>
                  <a:lnTo>
                    <a:pt x="727819" y="1997191"/>
                  </a:lnTo>
                  <a:lnTo>
                    <a:pt x="699071" y="1962485"/>
                  </a:lnTo>
                  <a:lnTo>
                    <a:pt x="670819" y="1927357"/>
                  </a:lnTo>
                  <a:lnTo>
                    <a:pt x="643069" y="1891815"/>
                  </a:lnTo>
                  <a:lnTo>
                    <a:pt x="615825" y="1855862"/>
                  </a:lnTo>
                  <a:lnTo>
                    <a:pt x="589093" y="1819505"/>
                  </a:lnTo>
                  <a:lnTo>
                    <a:pt x="562879" y="1782748"/>
                  </a:lnTo>
                  <a:lnTo>
                    <a:pt x="537187" y="1745598"/>
                  </a:lnTo>
                  <a:lnTo>
                    <a:pt x="512024" y="1708059"/>
                  </a:lnTo>
                  <a:lnTo>
                    <a:pt x="487394" y="1670137"/>
                  </a:lnTo>
                  <a:lnTo>
                    <a:pt x="463304" y="1631837"/>
                  </a:lnTo>
                  <a:lnTo>
                    <a:pt x="439757" y="1593165"/>
                  </a:lnTo>
                  <a:lnTo>
                    <a:pt x="416761" y="1554126"/>
                  </a:lnTo>
                  <a:lnTo>
                    <a:pt x="394319" y="1514725"/>
                  </a:lnTo>
                  <a:lnTo>
                    <a:pt x="372438" y="1474968"/>
                  </a:lnTo>
                  <a:lnTo>
                    <a:pt x="351123" y="1434860"/>
                  </a:lnTo>
                  <a:lnTo>
                    <a:pt x="330379" y="1394407"/>
                  </a:lnTo>
                  <a:lnTo>
                    <a:pt x="310212" y="1353613"/>
                  </a:lnTo>
                  <a:lnTo>
                    <a:pt x="290627" y="1312485"/>
                  </a:lnTo>
                  <a:lnTo>
                    <a:pt x="271629" y="1271028"/>
                  </a:lnTo>
                  <a:lnTo>
                    <a:pt x="253224" y="1229246"/>
                  </a:lnTo>
                  <a:lnTo>
                    <a:pt x="235416" y="1187146"/>
                  </a:lnTo>
                  <a:lnTo>
                    <a:pt x="218213" y="1144732"/>
                  </a:lnTo>
                  <a:lnTo>
                    <a:pt x="201618" y="1102011"/>
                  </a:lnTo>
                  <a:lnTo>
                    <a:pt x="185637" y="1058987"/>
                  </a:lnTo>
                  <a:lnTo>
                    <a:pt x="170276" y="1015666"/>
                  </a:lnTo>
                  <a:lnTo>
                    <a:pt x="155540" y="972053"/>
                  </a:lnTo>
                  <a:lnTo>
                    <a:pt x="141434" y="928154"/>
                  </a:lnTo>
                  <a:lnTo>
                    <a:pt x="127964" y="883974"/>
                  </a:lnTo>
                  <a:lnTo>
                    <a:pt x="115135" y="839518"/>
                  </a:lnTo>
                  <a:lnTo>
                    <a:pt x="102952" y="794792"/>
                  </a:lnTo>
                  <a:lnTo>
                    <a:pt x="91422" y="749801"/>
                  </a:lnTo>
                  <a:lnTo>
                    <a:pt x="80548" y="704551"/>
                  </a:lnTo>
                  <a:lnTo>
                    <a:pt x="70337" y="659046"/>
                  </a:lnTo>
                  <a:lnTo>
                    <a:pt x="60794" y="613293"/>
                  </a:lnTo>
                  <a:lnTo>
                    <a:pt x="51925" y="567296"/>
                  </a:lnTo>
                  <a:lnTo>
                    <a:pt x="43734" y="521062"/>
                  </a:lnTo>
                  <a:lnTo>
                    <a:pt x="36227" y="474594"/>
                  </a:lnTo>
                  <a:lnTo>
                    <a:pt x="29409" y="427900"/>
                  </a:lnTo>
                  <a:lnTo>
                    <a:pt x="23286" y="380983"/>
                  </a:lnTo>
                  <a:lnTo>
                    <a:pt x="17864" y="333850"/>
                  </a:lnTo>
                  <a:lnTo>
                    <a:pt x="13147" y="286506"/>
                  </a:lnTo>
                  <a:lnTo>
                    <a:pt x="9141" y="238956"/>
                  </a:lnTo>
                  <a:lnTo>
                    <a:pt x="5851" y="191206"/>
                  </a:lnTo>
                  <a:lnTo>
                    <a:pt x="3283" y="143260"/>
                  </a:lnTo>
                  <a:lnTo>
                    <a:pt x="1443" y="95125"/>
                  </a:lnTo>
                  <a:lnTo>
                    <a:pt x="334" y="46806"/>
                  </a:lnTo>
                  <a:lnTo>
                    <a:pt x="0" y="3039"/>
                  </a:lnTo>
                </a:path>
              </a:pathLst>
            </a:custGeom>
            <a:ln w="19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7926023" y="4487901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209" y="725"/>
                </a:lnTo>
                <a:lnTo>
                  <a:pt x="524" y="1883"/>
                </a:lnTo>
              </a:path>
            </a:pathLst>
          </a:custGeom>
          <a:ln w="19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178723" y="6181451"/>
            <a:ext cx="1863089" cy="1863089"/>
            <a:chOff x="6178723" y="6181451"/>
            <a:chExt cx="1863089" cy="1863089"/>
          </a:xfrm>
        </p:grpSpPr>
        <p:sp>
          <p:nvSpPr>
            <p:cNvPr id="8" name="object 8" descr=""/>
            <p:cNvSpPr/>
            <p:nvPr/>
          </p:nvSpPr>
          <p:spPr>
            <a:xfrm>
              <a:off x="6178723" y="6181451"/>
              <a:ext cx="1863089" cy="1863089"/>
            </a:xfrm>
            <a:custGeom>
              <a:avLst/>
              <a:gdLst/>
              <a:ahLst/>
              <a:cxnLst/>
              <a:rect l="l" t="t" r="r" b="b"/>
              <a:pathLst>
                <a:path w="1863090" h="1863090">
                  <a:moveTo>
                    <a:pt x="931376" y="1862726"/>
                  </a:moveTo>
                  <a:lnTo>
                    <a:pt x="883435" y="1861514"/>
                  </a:lnTo>
                  <a:lnTo>
                    <a:pt x="836136" y="1857918"/>
                  </a:lnTo>
                  <a:lnTo>
                    <a:pt x="789525" y="1851995"/>
                  </a:lnTo>
                  <a:lnTo>
                    <a:pt x="743660" y="1843804"/>
                  </a:lnTo>
                  <a:lnTo>
                    <a:pt x="698600" y="1833404"/>
                  </a:lnTo>
                  <a:lnTo>
                    <a:pt x="654404" y="1820854"/>
                  </a:lnTo>
                  <a:lnTo>
                    <a:pt x="611129" y="1806211"/>
                  </a:lnTo>
                  <a:lnTo>
                    <a:pt x="568834" y="1789535"/>
                  </a:lnTo>
                  <a:lnTo>
                    <a:pt x="527578" y="1770884"/>
                  </a:lnTo>
                  <a:lnTo>
                    <a:pt x="487420" y="1750316"/>
                  </a:lnTo>
                  <a:lnTo>
                    <a:pt x="448417" y="1727890"/>
                  </a:lnTo>
                  <a:lnTo>
                    <a:pt x="410629" y="1703664"/>
                  </a:lnTo>
                  <a:lnTo>
                    <a:pt x="374113" y="1677697"/>
                  </a:lnTo>
                  <a:lnTo>
                    <a:pt x="338929" y="1650048"/>
                  </a:lnTo>
                  <a:lnTo>
                    <a:pt x="305135" y="1620775"/>
                  </a:lnTo>
                  <a:lnTo>
                    <a:pt x="272789" y="1589936"/>
                  </a:lnTo>
                  <a:lnTo>
                    <a:pt x="241951" y="1557590"/>
                  </a:lnTo>
                  <a:lnTo>
                    <a:pt x="212677" y="1523796"/>
                  </a:lnTo>
                  <a:lnTo>
                    <a:pt x="185028" y="1488612"/>
                  </a:lnTo>
                  <a:lnTo>
                    <a:pt x="159062" y="1452097"/>
                  </a:lnTo>
                  <a:lnTo>
                    <a:pt x="134836" y="1414308"/>
                  </a:lnTo>
                  <a:lnTo>
                    <a:pt x="112410" y="1375306"/>
                  </a:lnTo>
                  <a:lnTo>
                    <a:pt x="91842" y="1335147"/>
                  </a:lnTo>
                  <a:lnTo>
                    <a:pt x="73191" y="1293891"/>
                  </a:lnTo>
                  <a:lnTo>
                    <a:pt x="56514" y="1251597"/>
                  </a:lnTo>
                  <a:lnTo>
                    <a:pt x="41872" y="1208322"/>
                  </a:lnTo>
                  <a:lnTo>
                    <a:pt x="29321" y="1164125"/>
                  </a:lnTo>
                  <a:lnTo>
                    <a:pt x="18921" y="1119065"/>
                  </a:lnTo>
                  <a:lnTo>
                    <a:pt x="10731" y="1073200"/>
                  </a:lnTo>
                  <a:lnTo>
                    <a:pt x="4808" y="1026589"/>
                  </a:lnTo>
                  <a:lnTo>
                    <a:pt x="1211" y="979291"/>
                  </a:lnTo>
                  <a:lnTo>
                    <a:pt x="0" y="931362"/>
                  </a:lnTo>
                  <a:lnTo>
                    <a:pt x="1211" y="883435"/>
                  </a:lnTo>
                  <a:lnTo>
                    <a:pt x="4808" y="836136"/>
                  </a:lnTo>
                  <a:lnTo>
                    <a:pt x="10731" y="789525"/>
                  </a:lnTo>
                  <a:lnTo>
                    <a:pt x="18921" y="743660"/>
                  </a:lnTo>
                  <a:lnTo>
                    <a:pt x="29321" y="698600"/>
                  </a:lnTo>
                  <a:lnTo>
                    <a:pt x="41872" y="654404"/>
                  </a:lnTo>
                  <a:lnTo>
                    <a:pt x="56514" y="611129"/>
                  </a:lnTo>
                  <a:lnTo>
                    <a:pt x="73191" y="568834"/>
                  </a:lnTo>
                  <a:lnTo>
                    <a:pt x="91842" y="527578"/>
                  </a:lnTo>
                  <a:lnTo>
                    <a:pt x="112410" y="487420"/>
                  </a:lnTo>
                  <a:lnTo>
                    <a:pt x="134836" y="448417"/>
                  </a:lnTo>
                  <a:lnTo>
                    <a:pt x="159062" y="410628"/>
                  </a:lnTo>
                  <a:lnTo>
                    <a:pt x="185028" y="374113"/>
                  </a:lnTo>
                  <a:lnTo>
                    <a:pt x="212677" y="338929"/>
                  </a:lnTo>
                  <a:lnTo>
                    <a:pt x="241951" y="305135"/>
                  </a:lnTo>
                  <a:lnTo>
                    <a:pt x="272789" y="272789"/>
                  </a:lnTo>
                  <a:lnTo>
                    <a:pt x="305135" y="241951"/>
                  </a:lnTo>
                  <a:lnTo>
                    <a:pt x="338929" y="212677"/>
                  </a:lnTo>
                  <a:lnTo>
                    <a:pt x="374113" y="185028"/>
                  </a:lnTo>
                  <a:lnTo>
                    <a:pt x="410629" y="159062"/>
                  </a:lnTo>
                  <a:lnTo>
                    <a:pt x="448417" y="134836"/>
                  </a:lnTo>
                  <a:lnTo>
                    <a:pt x="487420" y="112410"/>
                  </a:lnTo>
                  <a:lnTo>
                    <a:pt x="527578" y="91842"/>
                  </a:lnTo>
                  <a:lnTo>
                    <a:pt x="568834" y="73191"/>
                  </a:lnTo>
                  <a:lnTo>
                    <a:pt x="611129" y="56514"/>
                  </a:lnTo>
                  <a:lnTo>
                    <a:pt x="654404" y="41872"/>
                  </a:lnTo>
                  <a:lnTo>
                    <a:pt x="698600" y="29321"/>
                  </a:lnTo>
                  <a:lnTo>
                    <a:pt x="743660" y="18921"/>
                  </a:lnTo>
                  <a:lnTo>
                    <a:pt x="789525" y="10731"/>
                  </a:lnTo>
                  <a:lnTo>
                    <a:pt x="836136" y="4808"/>
                  </a:lnTo>
                  <a:lnTo>
                    <a:pt x="883435" y="1211"/>
                  </a:lnTo>
                  <a:lnTo>
                    <a:pt x="931363" y="0"/>
                  </a:lnTo>
                  <a:lnTo>
                    <a:pt x="979290" y="1211"/>
                  </a:lnTo>
                  <a:lnTo>
                    <a:pt x="1026589" y="4808"/>
                  </a:lnTo>
                  <a:lnTo>
                    <a:pt x="1073200" y="10731"/>
                  </a:lnTo>
                  <a:lnTo>
                    <a:pt x="1119065" y="18921"/>
                  </a:lnTo>
                  <a:lnTo>
                    <a:pt x="1164125" y="29321"/>
                  </a:lnTo>
                  <a:lnTo>
                    <a:pt x="1208322" y="41872"/>
                  </a:lnTo>
                  <a:lnTo>
                    <a:pt x="1251597" y="56514"/>
                  </a:lnTo>
                  <a:lnTo>
                    <a:pt x="1293891" y="73191"/>
                  </a:lnTo>
                  <a:lnTo>
                    <a:pt x="1335147" y="91842"/>
                  </a:lnTo>
                  <a:lnTo>
                    <a:pt x="1375306" y="112410"/>
                  </a:lnTo>
                  <a:lnTo>
                    <a:pt x="1414308" y="134836"/>
                  </a:lnTo>
                  <a:lnTo>
                    <a:pt x="1452097" y="159062"/>
                  </a:lnTo>
                  <a:lnTo>
                    <a:pt x="1488612" y="185028"/>
                  </a:lnTo>
                  <a:lnTo>
                    <a:pt x="1523796" y="212677"/>
                  </a:lnTo>
                  <a:lnTo>
                    <a:pt x="1557590" y="241951"/>
                  </a:lnTo>
                  <a:lnTo>
                    <a:pt x="1589936" y="272789"/>
                  </a:lnTo>
                  <a:lnTo>
                    <a:pt x="1620775" y="305135"/>
                  </a:lnTo>
                  <a:lnTo>
                    <a:pt x="1650048" y="338929"/>
                  </a:lnTo>
                  <a:lnTo>
                    <a:pt x="1677697" y="374113"/>
                  </a:lnTo>
                  <a:lnTo>
                    <a:pt x="1703664" y="410628"/>
                  </a:lnTo>
                  <a:lnTo>
                    <a:pt x="1727889" y="448417"/>
                  </a:lnTo>
                  <a:lnTo>
                    <a:pt x="1750315" y="487420"/>
                  </a:lnTo>
                  <a:lnTo>
                    <a:pt x="1770883" y="527578"/>
                  </a:lnTo>
                  <a:lnTo>
                    <a:pt x="1789535" y="568834"/>
                  </a:lnTo>
                  <a:lnTo>
                    <a:pt x="1806211" y="611129"/>
                  </a:lnTo>
                  <a:lnTo>
                    <a:pt x="1820854" y="654404"/>
                  </a:lnTo>
                  <a:lnTo>
                    <a:pt x="1833404" y="698600"/>
                  </a:lnTo>
                  <a:lnTo>
                    <a:pt x="1843804" y="743660"/>
                  </a:lnTo>
                  <a:lnTo>
                    <a:pt x="1851994" y="789525"/>
                  </a:lnTo>
                  <a:lnTo>
                    <a:pt x="1857917" y="836136"/>
                  </a:lnTo>
                  <a:lnTo>
                    <a:pt x="1861514" y="883435"/>
                  </a:lnTo>
                  <a:lnTo>
                    <a:pt x="1862726" y="931363"/>
                  </a:lnTo>
                  <a:lnTo>
                    <a:pt x="1861514" y="979291"/>
                  </a:lnTo>
                  <a:lnTo>
                    <a:pt x="1857917" y="1026589"/>
                  </a:lnTo>
                  <a:lnTo>
                    <a:pt x="1851994" y="1073200"/>
                  </a:lnTo>
                  <a:lnTo>
                    <a:pt x="1843804" y="1119065"/>
                  </a:lnTo>
                  <a:lnTo>
                    <a:pt x="1833404" y="1164125"/>
                  </a:lnTo>
                  <a:lnTo>
                    <a:pt x="1820854" y="1208322"/>
                  </a:lnTo>
                  <a:lnTo>
                    <a:pt x="1806211" y="1251597"/>
                  </a:lnTo>
                  <a:lnTo>
                    <a:pt x="1789535" y="1293891"/>
                  </a:lnTo>
                  <a:lnTo>
                    <a:pt x="1770883" y="1335147"/>
                  </a:lnTo>
                  <a:lnTo>
                    <a:pt x="1750315" y="1375306"/>
                  </a:lnTo>
                  <a:lnTo>
                    <a:pt x="1727889" y="1414308"/>
                  </a:lnTo>
                  <a:lnTo>
                    <a:pt x="1703664" y="1452097"/>
                  </a:lnTo>
                  <a:lnTo>
                    <a:pt x="1677697" y="1488612"/>
                  </a:lnTo>
                  <a:lnTo>
                    <a:pt x="1650048" y="1523796"/>
                  </a:lnTo>
                  <a:lnTo>
                    <a:pt x="1620775" y="1557590"/>
                  </a:lnTo>
                  <a:lnTo>
                    <a:pt x="1589936" y="1589936"/>
                  </a:lnTo>
                  <a:lnTo>
                    <a:pt x="1557590" y="1620775"/>
                  </a:lnTo>
                  <a:lnTo>
                    <a:pt x="1523796" y="1650048"/>
                  </a:lnTo>
                  <a:lnTo>
                    <a:pt x="1488612" y="1677697"/>
                  </a:lnTo>
                  <a:lnTo>
                    <a:pt x="1452097" y="1703664"/>
                  </a:lnTo>
                  <a:lnTo>
                    <a:pt x="1414308" y="1727890"/>
                  </a:lnTo>
                  <a:lnTo>
                    <a:pt x="1375306" y="1750316"/>
                  </a:lnTo>
                  <a:lnTo>
                    <a:pt x="1335147" y="1770884"/>
                  </a:lnTo>
                  <a:lnTo>
                    <a:pt x="1293891" y="1789535"/>
                  </a:lnTo>
                  <a:lnTo>
                    <a:pt x="1251597" y="1806211"/>
                  </a:lnTo>
                  <a:lnTo>
                    <a:pt x="1208322" y="1820854"/>
                  </a:lnTo>
                  <a:lnTo>
                    <a:pt x="1164125" y="1833404"/>
                  </a:lnTo>
                  <a:lnTo>
                    <a:pt x="1119065" y="1843804"/>
                  </a:lnTo>
                  <a:lnTo>
                    <a:pt x="1073200" y="1851995"/>
                  </a:lnTo>
                  <a:lnTo>
                    <a:pt x="1026589" y="1857918"/>
                  </a:lnTo>
                  <a:lnTo>
                    <a:pt x="979290" y="1861514"/>
                  </a:lnTo>
                  <a:lnTo>
                    <a:pt x="931376" y="1862726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33365" y="6685985"/>
              <a:ext cx="752475" cy="858519"/>
            </a:xfrm>
            <a:custGeom>
              <a:avLst/>
              <a:gdLst/>
              <a:ahLst/>
              <a:cxnLst/>
              <a:rect l="l" t="t" r="r" b="b"/>
              <a:pathLst>
                <a:path w="752475" h="858520">
                  <a:moveTo>
                    <a:pt x="542592" y="327057"/>
                  </a:moveTo>
                  <a:lnTo>
                    <a:pt x="247356" y="327057"/>
                  </a:lnTo>
                  <a:lnTo>
                    <a:pt x="252851" y="323258"/>
                  </a:lnTo>
                  <a:lnTo>
                    <a:pt x="336814" y="250113"/>
                  </a:lnTo>
                  <a:lnTo>
                    <a:pt x="337846" y="248463"/>
                  </a:lnTo>
                  <a:lnTo>
                    <a:pt x="338066" y="242798"/>
                  </a:lnTo>
                  <a:lnTo>
                    <a:pt x="338077" y="138215"/>
                  </a:lnTo>
                  <a:lnTo>
                    <a:pt x="338228" y="130907"/>
                  </a:lnTo>
                  <a:lnTo>
                    <a:pt x="343974" y="76864"/>
                  </a:lnTo>
                  <a:lnTo>
                    <a:pt x="361959" y="12071"/>
                  </a:lnTo>
                  <a:lnTo>
                    <a:pt x="376605" y="0"/>
                  </a:lnTo>
                  <a:lnTo>
                    <a:pt x="389106" y="7812"/>
                  </a:lnTo>
                  <a:lnTo>
                    <a:pt x="407929" y="73449"/>
                  </a:lnTo>
                  <a:lnTo>
                    <a:pt x="413864" y="114271"/>
                  </a:lnTo>
                  <a:lnTo>
                    <a:pt x="415062" y="138215"/>
                  </a:lnTo>
                  <a:lnTo>
                    <a:pt x="415062" y="242798"/>
                  </a:lnTo>
                  <a:lnTo>
                    <a:pt x="415447" y="247497"/>
                  </a:lnTo>
                  <a:lnTo>
                    <a:pt x="415799" y="249560"/>
                  </a:lnTo>
                  <a:lnTo>
                    <a:pt x="419527" y="252926"/>
                  </a:lnTo>
                  <a:lnTo>
                    <a:pt x="499516" y="323172"/>
                  </a:lnTo>
                  <a:lnTo>
                    <a:pt x="504137" y="326184"/>
                  </a:lnTo>
                  <a:lnTo>
                    <a:pt x="542592" y="326184"/>
                  </a:lnTo>
                  <a:lnTo>
                    <a:pt x="542592" y="327057"/>
                  </a:lnTo>
                  <a:close/>
                </a:path>
                <a:path w="752475" h="858520">
                  <a:moveTo>
                    <a:pt x="542592" y="326184"/>
                  </a:moveTo>
                  <a:lnTo>
                    <a:pt x="504137" y="326184"/>
                  </a:lnTo>
                  <a:lnTo>
                    <a:pt x="508625" y="325728"/>
                  </a:lnTo>
                  <a:lnTo>
                    <a:pt x="511795" y="321664"/>
                  </a:lnTo>
                  <a:lnTo>
                    <a:pt x="512461" y="313857"/>
                  </a:lnTo>
                  <a:lnTo>
                    <a:pt x="512462" y="299385"/>
                  </a:lnTo>
                  <a:lnTo>
                    <a:pt x="516571" y="295200"/>
                  </a:lnTo>
                  <a:lnTo>
                    <a:pt x="538415" y="295209"/>
                  </a:lnTo>
                  <a:lnTo>
                    <a:pt x="542592" y="299385"/>
                  </a:lnTo>
                  <a:lnTo>
                    <a:pt x="542592" y="326184"/>
                  </a:lnTo>
                  <a:close/>
                </a:path>
                <a:path w="752475" h="858520">
                  <a:moveTo>
                    <a:pt x="661568" y="435426"/>
                  </a:moveTo>
                  <a:lnTo>
                    <a:pt x="124975" y="435426"/>
                  </a:lnTo>
                  <a:lnTo>
                    <a:pt x="132796" y="429982"/>
                  </a:lnTo>
                  <a:lnTo>
                    <a:pt x="210351" y="361026"/>
                  </a:lnTo>
                  <a:lnTo>
                    <a:pt x="210650" y="360886"/>
                  </a:lnTo>
                  <a:lnTo>
                    <a:pt x="210632" y="299385"/>
                  </a:lnTo>
                  <a:lnTo>
                    <a:pt x="214809" y="295209"/>
                  </a:lnTo>
                  <a:lnTo>
                    <a:pt x="236644" y="295209"/>
                  </a:lnTo>
                  <a:lnTo>
                    <a:pt x="240744" y="299385"/>
                  </a:lnTo>
                  <a:lnTo>
                    <a:pt x="240753" y="313857"/>
                  </a:lnTo>
                  <a:lnTo>
                    <a:pt x="240206" y="326916"/>
                  </a:lnTo>
                  <a:lnTo>
                    <a:pt x="247356" y="327057"/>
                  </a:lnTo>
                  <a:lnTo>
                    <a:pt x="542592" y="327057"/>
                  </a:lnTo>
                  <a:lnTo>
                    <a:pt x="542570" y="360507"/>
                  </a:lnTo>
                  <a:lnTo>
                    <a:pt x="542981" y="360576"/>
                  </a:lnTo>
                  <a:lnTo>
                    <a:pt x="623348" y="429588"/>
                  </a:lnTo>
                  <a:lnTo>
                    <a:pt x="629640" y="434379"/>
                  </a:lnTo>
                  <a:lnTo>
                    <a:pt x="661568" y="434379"/>
                  </a:lnTo>
                  <a:lnTo>
                    <a:pt x="661568" y="435426"/>
                  </a:lnTo>
                  <a:close/>
                </a:path>
                <a:path w="752475" h="858520">
                  <a:moveTo>
                    <a:pt x="661568" y="434379"/>
                  </a:moveTo>
                  <a:lnTo>
                    <a:pt x="629640" y="434379"/>
                  </a:lnTo>
                  <a:lnTo>
                    <a:pt x="632336" y="430627"/>
                  </a:lnTo>
                  <a:lnTo>
                    <a:pt x="631440" y="420504"/>
                  </a:lnTo>
                  <a:lnTo>
                    <a:pt x="631439" y="398327"/>
                  </a:lnTo>
                  <a:lnTo>
                    <a:pt x="635548" y="394141"/>
                  </a:lnTo>
                  <a:lnTo>
                    <a:pt x="657391" y="394150"/>
                  </a:lnTo>
                  <a:lnTo>
                    <a:pt x="661568" y="398327"/>
                  </a:lnTo>
                  <a:lnTo>
                    <a:pt x="661568" y="434379"/>
                  </a:lnTo>
                  <a:close/>
                </a:path>
                <a:path w="752475" h="858520">
                  <a:moveTo>
                    <a:pt x="4034" y="590766"/>
                  </a:moveTo>
                  <a:lnTo>
                    <a:pt x="0" y="589045"/>
                  </a:lnTo>
                  <a:lnTo>
                    <a:pt x="659" y="584722"/>
                  </a:lnTo>
                  <a:lnTo>
                    <a:pt x="951" y="552960"/>
                  </a:lnTo>
                  <a:lnTo>
                    <a:pt x="735" y="541644"/>
                  </a:lnTo>
                  <a:lnTo>
                    <a:pt x="3826" y="538597"/>
                  </a:lnTo>
                  <a:lnTo>
                    <a:pt x="9042" y="531924"/>
                  </a:lnTo>
                  <a:lnTo>
                    <a:pt x="90951" y="461256"/>
                  </a:lnTo>
                  <a:lnTo>
                    <a:pt x="91273" y="460888"/>
                  </a:lnTo>
                  <a:lnTo>
                    <a:pt x="91564" y="460822"/>
                  </a:lnTo>
                  <a:lnTo>
                    <a:pt x="91578" y="398327"/>
                  </a:lnTo>
                  <a:lnTo>
                    <a:pt x="95755" y="394150"/>
                  </a:lnTo>
                  <a:lnTo>
                    <a:pt x="117590" y="394150"/>
                  </a:lnTo>
                  <a:lnTo>
                    <a:pt x="121691" y="398327"/>
                  </a:lnTo>
                  <a:lnTo>
                    <a:pt x="121699" y="420504"/>
                  </a:lnTo>
                  <a:lnTo>
                    <a:pt x="122110" y="430085"/>
                  </a:lnTo>
                  <a:lnTo>
                    <a:pt x="124975" y="435426"/>
                  </a:lnTo>
                  <a:lnTo>
                    <a:pt x="661568" y="435426"/>
                  </a:lnTo>
                  <a:lnTo>
                    <a:pt x="661568" y="437969"/>
                  </a:lnTo>
                  <a:lnTo>
                    <a:pt x="335955" y="437969"/>
                  </a:lnTo>
                  <a:lnTo>
                    <a:pt x="331026" y="438126"/>
                  </a:lnTo>
                  <a:lnTo>
                    <a:pt x="283058" y="450539"/>
                  </a:lnTo>
                  <a:lnTo>
                    <a:pt x="242555" y="463150"/>
                  </a:lnTo>
                  <a:lnTo>
                    <a:pt x="200370" y="479376"/>
                  </a:lnTo>
                  <a:lnTo>
                    <a:pt x="147507" y="506557"/>
                  </a:lnTo>
                  <a:lnTo>
                    <a:pt x="83504" y="543270"/>
                  </a:lnTo>
                  <a:lnTo>
                    <a:pt x="29559" y="575544"/>
                  </a:lnTo>
                  <a:lnTo>
                    <a:pt x="6867" y="589406"/>
                  </a:lnTo>
                  <a:lnTo>
                    <a:pt x="4034" y="590766"/>
                  </a:lnTo>
                  <a:close/>
                </a:path>
                <a:path w="752475" h="858520">
                  <a:moveTo>
                    <a:pt x="261838" y="857972"/>
                  </a:moveTo>
                  <a:lnTo>
                    <a:pt x="240039" y="857972"/>
                  </a:lnTo>
                  <a:lnTo>
                    <a:pt x="239871" y="855386"/>
                  </a:lnTo>
                  <a:lnTo>
                    <a:pt x="239737" y="845515"/>
                  </a:lnTo>
                  <a:lnTo>
                    <a:pt x="240346" y="836549"/>
                  </a:lnTo>
                  <a:lnTo>
                    <a:pt x="240444" y="836071"/>
                  </a:lnTo>
                  <a:lnTo>
                    <a:pt x="243500" y="831246"/>
                  </a:lnTo>
                  <a:lnTo>
                    <a:pt x="248909" y="825479"/>
                  </a:lnTo>
                  <a:lnTo>
                    <a:pt x="338073" y="738822"/>
                  </a:lnTo>
                  <a:lnTo>
                    <a:pt x="342698" y="729758"/>
                  </a:lnTo>
                  <a:lnTo>
                    <a:pt x="342219" y="717666"/>
                  </a:lnTo>
                  <a:lnTo>
                    <a:pt x="339668" y="702147"/>
                  </a:lnTo>
                  <a:lnTo>
                    <a:pt x="338143" y="683649"/>
                  </a:lnTo>
                  <a:lnTo>
                    <a:pt x="338055" y="443803"/>
                  </a:lnTo>
                  <a:lnTo>
                    <a:pt x="335955" y="437969"/>
                  </a:lnTo>
                  <a:lnTo>
                    <a:pt x="661568" y="437969"/>
                  </a:lnTo>
                  <a:lnTo>
                    <a:pt x="661568" y="439191"/>
                  </a:lnTo>
                  <a:lnTo>
                    <a:pt x="422942" y="439191"/>
                  </a:lnTo>
                  <a:lnTo>
                    <a:pt x="422268" y="439252"/>
                  </a:lnTo>
                  <a:lnTo>
                    <a:pt x="416397" y="444099"/>
                  </a:lnTo>
                  <a:lnTo>
                    <a:pt x="416074" y="444930"/>
                  </a:lnTo>
                  <a:lnTo>
                    <a:pt x="415882" y="445534"/>
                  </a:lnTo>
                  <a:lnTo>
                    <a:pt x="415751" y="445839"/>
                  </a:lnTo>
                  <a:lnTo>
                    <a:pt x="415439" y="447158"/>
                  </a:lnTo>
                  <a:lnTo>
                    <a:pt x="415131" y="447389"/>
                  </a:lnTo>
                  <a:lnTo>
                    <a:pt x="415054" y="683649"/>
                  </a:lnTo>
                  <a:lnTo>
                    <a:pt x="412242" y="703209"/>
                  </a:lnTo>
                  <a:lnTo>
                    <a:pt x="409459" y="718838"/>
                  </a:lnTo>
                  <a:lnTo>
                    <a:pt x="408780" y="730666"/>
                  </a:lnTo>
                  <a:lnTo>
                    <a:pt x="412280" y="738823"/>
                  </a:lnTo>
                  <a:lnTo>
                    <a:pt x="501799" y="815054"/>
                  </a:lnTo>
                  <a:lnTo>
                    <a:pt x="506393" y="819589"/>
                  </a:lnTo>
                  <a:lnTo>
                    <a:pt x="510566" y="824248"/>
                  </a:lnTo>
                  <a:lnTo>
                    <a:pt x="514009" y="829684"/>
                  </a:lnTo>
                  <a:lnTo>
                    <a:pt x="514555" y="831246"/>
                  </a:lnTo>
                  <a:lnTo>
                    <a:pt x="399287" y="831251"/>
                  </a:lnTo>
                  <a:lnTo>
                    <a:pt x="395585" y="832588"/>
                  </a:lnTo>
                  <a:lnTo>
                    <a:pt x="395403" y="832848"/>
                  </a:lnTo>
                  <a:lnTo>
                    <a:pt x="363173" y="832848"/>
                  </a:lnTo>
                  <a:lnTo>
                    <a:pt x="360182" y="833793"/>
                  </a:lnTo>
                  <a:lnTo>
                    <a:pt x="261838" y="857972"/>
                  </a:lnTo>
                  <a:close/>
                </a:path>
                <a:path w="752475" h="858520">
                  <a:moveTo>
                    <a:pt x="749866" y="587893"/>
                  </a:moveTo>
                  <a:lnTo>
                    <a:pt x="746521" y="587208"/>
                  </a:lnTo>
                  <a:lnTo>
                    <a:pt x="722850" y="573191"/>
                  </a:lnTo>
                  <a:lnTo>
                    <a:pt x="666666" y="540617"/>
                  </a:lnTo>
                  <a:lnTo>
                    <a:pt x="600215" y="503704"/>
                  </a:lnTo>
                  <a:lnTo>
                    <a:pt x="545743" y="476671"/>
                  </a:lnTo>
                  <a:lnTo>
                    <a:pt x="503944" y="461093"/>
                  </a:lnTo>
                  <a:lnTo>
                    <a:pt x="465374" y="449384"/>
                  </a:lnTo>
                  <a:lnTo>
                    <a:pt x="426072" y="439453"/>
                  </a:lnTo>
                  <a:lnTo>
                    <a:pt x="422942" y="439191"/>
                  </a:lnTo>
                  <a:lnTo>
                    <a:pt x="661568" y="439191"/>
                  </a:lnTo>
                  <a:lnTo>
                    <a:pt x="661645" y="461545"/>
                  </a:lnTo>
                  <a:lnTo>
                    <a:pt x="662261" y="462190"/>
                  </a:lnTo>
                  <a:lnTo>
                    <a:pt x="665022" y="465547"/>
                  </a:lnTo>
                  <a:lnTo>
                    <a:pt x="745175" y="536467"/>
                  </a:lnTo>
                  <a:lnTo>
                    <a:pt x="748617" y="539615"/>
                  </a:lnTo>
                  <a:lnTo>
                    <a:pt x="752374" y="545256"/>
                  </a:lnTo>
                  <a:lnTo>
                    <a:pt x="752374" y="587440"/>
                  </a:lnTo>
                  <a:lnTo>
                    <a:pt x="749866" y="587893"/>
                  </a:lnTo>
                  <a:close/>
                </a:path>
                <a:path w="752475" h="858520">
                  <a:moveTo>
                    <a:pt x="512161" y="857787"/>
                  </a:moveTo>
                  <a:lnTo>
                    <a:pt x="507635" y="857243"/>
                  </a:lnTo>
                  <a:lnTo>
                    <a:pt x="402100" y="832250"/>
                  </a:lnTo>
                  <a:lnTo>
                    <a:pt x="399301" y="831246"/>
                  </a:lnTo>
                  <a:lnTo>
                    <a:pt x="514557" y="831251"/>
                  </a:lnTo>
                  <a:lnTo>
                    <a:pt x="516284" y="836187"/>
                  </a:lnTo>
                  <a:lnTo>
                    <a:pt x="516410" y="851620"/>
                  </a:lnTo>
                  <a:lnTo>
                    <a:pt x="515830" y="857692"/>
                  </a:lnTo>
                  <a:lnTo>
                    <a:pt x="512161" y="857787"/>
                  </a:lnTo>
                  <a:close/>
                </a:path>
                <a:path w="752475" h="858520">
                  <a:moveTo>
                    <a:pt x="381338" y="857972"/>
                  </a:moveTo>
                  <a:lnTo>
                    <a:pt x="377590" y="857972"/>
                  </a:lnTo>
                  <a:lnTo>
                    <a:pt x="367648" y="836071"/>
                  </a:lnTo>
                  <a:lnTo>
                    <a:pt x="365549" y="833170"/>
                  </a:lnTo>
                  <a:lnTo>
                    <a:pt x="363173" y="832848"/>
                  </a:lnTo>
                  <a:lnTo>
                    <a:pt x="395403" y="832848"/>
                  </a:lnTo>
                  <a:lnTo>
                    <a:pt x="393608" y="835407"/>
                  </a:lnTo>
                  <a:lnTo>
                    <a:pt x="381338" y="857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40290" y="9082167"/>
            <a:ext cx="1327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09.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21736" y="3706392"/>
            <a:ext cx="443865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00" b="1">
                <a:latin typeface="Tahoma"/>
                <a:cs typeface="Tahoma"/>
              </a:rPr>
              <a:t>THANKS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09843" y="5820199"/>
            <a:ext cx="423037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7210" algn="l"/>
              </a:tabLst>
            </a:pPr>
            <a:r>
              <a:rPr dirty="0" sz="2300" spc="-35" b="1">
                <a:latin typeface="Tahoma"/>
                <a:cs typeface="Tahoma"/>
              </a:rPr>
              <a:t>Git-</a:t>
            </a:r>
            <a:r>
              <a:rPr dirty="0" sz="2300" spc="60" b="1">
                <a:latin typeface="Tahoma"/>
                <a:cs typeface="Tahoma"/>
              </a:rPr>
              <a:t>Hub</a:t>
            </a:r>
            <a:r>
              <a:rPr dirty="0" sz="2300" spc="-100" b="1">
                <a:latin typeface="Tahoma"/>
                <a:cs typeface="Tahoma"/>
              </a:rPr>
              <a:t> </a:t>
            </a:r>
            <a:r>
              <a:rPr dirty="0" sz="2300" b="1">
                <a:latin typeface="Tahoma"/>
                <a:cs typeface="Tahoma"/>
              </a:rPr>
              <a:t>Link</a:t>
            </a:r>
            <a:r>
              <a:rPr dirty="0" sz="2300" spc="-100" b="1">
                <a:latin typeface="Tahoma"/>
                <a:cs typeface="Tahoma"/>
              </a:rPr>
              <a:t> </a:t>
            </a:r>
            <a:r>
              <a:rPr dirty="0" sz="2300" b="1">
                <a:latin typeface="Tahoma"/>
                <a:cs typeface="Tahoma"/>
              </a:rPr>
              <a:t>for</a:t>
            </a:r>
            <a:r>
              <a:rPr dirty="0" sz="2300" spc="-100" b="1">
                <a:latin typeface="Tahoma"/>
                <a:cs typeface="Tahoma"/>
              </a:rPr>
              <a:t> </a:t>
            </a:r>
            <a:r>
              <a:rPr dirty="0" sz="2300" spc="-25" b="1">
                <a:latin typeface="Tahoma"/>
                <a:cs typeface="Tahoma"/>
              </a:rPr>
              <a:t>the</a:t>
            </a:r>
            <a:r>
              <a:rPr dirty="0" sz="2300" b="1">
                <a:latin typeface="Tahoma"/>
                <a:cs typeface="Tahoma"/>
              </a:rPr>
              <a:t>	</a:t>
            </a:r>
            <a:r>
              <a:rPr dirty="0" sz="2300" spc="-20" b="1">
                <a:latin typeface="Tahoma"/>
                <a:cs typeface="Tahoma"/>
              </a:rPr>
              <a:t>Project: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596046" y="5854489"/>
            <a:ext cx="13373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Click</a:t>
            </a:r>
            <a:r>
              <a:rPr dirty="0" u="heavy" sz="2000" spc="8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0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Here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33485" y="439418"/>
            <a:ext cx="883919" cy="883919"/>
            <a:chOff x="733485" y="439418"/>
            <a:chExt cx="883919" cy="883919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85" y="439418"/>
              <a:ext cx="883347" cy="88334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035" y="501216"/>
              <a:ext cx="809624" cy="7619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44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20">
                <a:solidFill>
                  <a:srgbClr val="000000"/>
                </a:solidFill>
              </a:rPr>
              <a:t>IIIT</a:t>
            </a:r>
            <a:r>
              <a:rPr dirty="0" sz="3200" spc="-315">
                <a:solidFill>
                  <a:srgbClr val="000000"/>
                </a:solidFill>
              </a:rPr>
              <a:t> </a:t>
            </a:r>
            <a:r>
              <a:rPr dirty="0" sz="3200" spc="90"/>
              <a:t>DHARWAD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618" y="1919290"/>
            <a:ext cx="4433570" cy="6823075"/>
            <a:chOff x="4571618" y="1919290"/>
            <a:chExt cx="4433570" cy="6823075"/>
          </a:xfrm>
        </p:grpSpPr>
        <p:sp>
          <p:nvSpPr>
            <p:cNvPr id="3" name="object 3" descr=""/>
            <p:cNvSpPr/>
            <p:nvPr/>
          </p:nvSpPr>
          <p:spPr>
            <a:xfrm>
              <a:off x="4571618" y="1919290"/>
              <a:ext cx="4433570" cy="6823075"/>
            </a:xfrm>
            <a:custGeom>
              <a:avLst/>
              <a:gdLst/>
              <a:ahLst/>
              <a:cxnLst/>
              <a:rect l="l" t="t" r="r" b="b"/>
              <a:pathLst>
                <a:path w="4433570" h="6823075">
                  <a:moveTo>
                    <a:pt x="4228323" y="6823012"/>
                  </a:moveTo>
                  <a:lnTo>
                    <a:pt x="204902" y="6823012"/>
                  </a:lnTo>
                  <a:lnTo>
                    <a:pt x="164638" y="6810776"/>
                  </a:lnTo>
                  <a:lnTo>
                    <a:pt x="118734" y="6786269"/>
                  </a:lnTo>
                  <a:lnTo>
                    <a:pt x="78114" y="6752963"/>
                  </a:lnTo>
                  <a:lnTo>
                    <a:pt x="44808" y="6712343"/>
                  </a:lnTo>
                  <a:lnTo>
                    <a:pt x="20301" y="6666440"/>
                  </a:lnTo>
                  <a:lnTo>
                    <a:pt x="5171" y="6616652"/>
                  </a:lnTo>
                  <a:lnTo>
                    <a:pt x="0" y="6564378"/>
                  </a:lnTo>
                  <a:lnTo>
                    <a:pt x="0" y="266700"/>
                  </a:lnTo>
                  <a:lnTo>
                    <a:pt x="5171" y="214426"/>
                  </a:lnTo>
                  <a:lnTo>
                    <a:pt x="20301" y="164638"/>
                  </a:lnTo>
                  <a:lnTo>
                    <a:pt x="44808" y="118734"/>
                  </a:lnTo>
                  <a:lnTo>
                    <a:pt x="78114" y="78114"/>
                  </a:lnTo>
                  <a:lnTo>
                    <a:pt x="118734" y="44808"/>
                  </a:lnTo>
                  <a:lnTo>
                    <a:pt x="164638" y="20301"/>
                  </a:lnTo>
                  <a:lnTo>
                    <a:pt x="214426" y="5171"/>
                  </a:lnTo>
                  <a:lnTo>
                    <a:pt x="266700" y="0"/>
                  </a:lnTo>
                  <a:lnTo>
                    <a:pt x="4166525" y="0"/>
                  </a:lnTo>
                  <a:lnTo>
                    <a:pt x="4218799" y="5171"/>
                  </a:lnTo>
                  <a:lnTo>
                    <a:pt x="4268587" y="20301"/>
                  </a:lnTo>
                  <a:lnTo>
                    <a:pt x="4314491" y="44808"/>
                  </a:lnTo>
                  <a:lnTo>
                    <a:pt x="4355111" y="78114"/>
                  </a:lnTo>
                  <a:lnTo>
                    <a:pt x="4388417" y="118734"/>
                  </a:lnTo>
                  <a:lnTo>
                    <a:pt x="4412924" y="164638"/>
                  </a:lnTo>
                  <a:lnTo>
                    <a:pt x="4428054" y="214426"/>
                  </a:lnTo>
                  <a:lnTo>
                    <a:pt x="4433225" y="266700"/>
                  </a:lnTo>
                  <a:lnTo>
                    <a:pt x="4433225" y="6564378"/>
                  </a:lnTo>
                  <a:lnTo>
                    <a:pt x="4428054" y="6616652"/>
                  </a:lnTo>
                  <a:lnTo>
                    <a:pt x="4412924" y="6666440"/>
                  </a:lnTo>
                  <a:lnTo>
                    <a:pt x="4388417" y="6712343"/>
                  </a:lnTo>
                  <a:lnTo>
                    <a:pt x="4355111" y="6752963"/>
                  </a:lnTo>
                  <a:lnTo>
                    <a:pt x="4314491" y="6786269"/>
                  </a:lnTo>
                  <a:lnTo>
                    <a:pt x="4268587" y="6810776"/>
                  </a:lnTo>
                  <a:lnTo>
                    <a:pt x="4228323" y="6823012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064" y="2466974"/>
              <a:ext cx="85725" cy="857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064" y="3524249"/>
              <a:ext cx="85725" cy="857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064" y="5991224"/>
              <a:ext cx="85725" cy="857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186791" y="2276443"/>
            <a:ext cx="3347720" cy="566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845">
              <a:lnSpc>
                <a:spcPct val="115599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Airline</a:t>
            </a:r>
            <a:r>
              <a:rPr dirty="0" sz="2000" spc="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networks</a:t>
            </a:r>
            <a:r>
              <a:rPr dirty="0" sz="200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Tahoma"/>
                <a:cs typeface="Tahoma"/>
              </a:rPr>
              <a:t>drive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regional</a:t>
            </a:r>
            <a:r>
              <a:rPr dirty="0" sz="2000" spc="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connectivity</a:t>
            </a:r>
            <a:r>
              <a:rPr dirty="0" sz="2000" spc="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000" spc="45" b="1">
                <a:solidFill>
                  <a:srgbClr val="FFFFFF"/>
                </a:solidFill>
                <a:latin typeface="Tahoma"/>
                <a:cs typeface="Tahoma"/>
              </a:rPr>
              <a:t>economic</a:t>
            </a:r>
            <a:r>
              <a:rPr dirty="0" sz="200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growth.</a:t>
            </a:r>
            <a:endParaRPr sz="2000">
              <a:latin typeface="Tahoma"/>
              <a:cs typeface="Tahoma"/>
            </a:endParaRPr>
          </a:p>
          <a:p>
            <a:pPr marL="12700" marR="85725">
              <a:lnSpc>
                <a:spcPct val="115599"/>
              </a:lnSpc>
            </a:pP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Analyzing</a:t>
            </a:r>
            <a:r>
              <a:rPr dirty="0" sz="2000" spc="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2000" spc="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structure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helps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Tahoma"/>
                <a:cs typeface="Tahoma"/>
              </a:rPr>
              <a:t>optimize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 routes,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dirty="0" sz="20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dirty="0" sz="20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hubs,</a:t>
            </a:r>
            <a:r>
              <a:rPr dirty="0" sz="20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enhance</a:t>
            </a:r>
            <a:r>
              <a:rPr dirty="0" sz="2000" spc="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resilience,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ensuring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efficient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robust</a:t>
            </a:r>
            <a:r>
              <a:rPr dirty="0" sz="200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transportation systems</a:t>
            </a:r>
            <a:endParaRPr sz="2000">
              <a:latin typeface="Tahoma"/>
              <a:cs typeface="Tahoma"/>
            </a:endParaRPr>
          </a:p>
          <a:p>
            <a:pPr marL="12700" marR="5080" indent="58419">
              <a:lnSpc>
                <a:spcPct val="115599"/>
              </a:lnSpc>
            </a:pP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2000" spc="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r>
              <a:rPr dirty="0" sz="2000" spc="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dynamics,</a:t>
            </a:r>
            <a:r>
              <a:rPr dirty="0" sz="20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000" spc="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strengthen</a:t>
            </a:r>
            <a:r>
              <a:rPr dirty="0" sz="200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00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network's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capacity</a:t>
            </a:r>
            <a:r>
              <a:rPr dirty="0" sz="2000" spc="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social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mobility</a:t>
            </a:r>
            <a:r>
              <a:rPr dirty="0" sz="2000" spc="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Tahoma"/>
                <a:cs typeface="Tahoma"/>
              </a:rPr>
              <a:t>economic </a:t>
            </a:r>
            <a:r>
              <a:rPr dirty="0" sz="2000" spc="10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2000" spc="2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effectively.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12903" y="1890576"/>
            <a:ext cx="8584565" cy="7645400"/>
            <a:chOff x="6012903" y="1890576"/>
            <a:chExt cx="8584565" cy="76454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903" y="7984750"/>
              <a:ext cx="1550656" cy="155065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163774" y="1890576"/>
              <a:ext cx="4433570" cy="6823075"/>
            </a:xfrm>
            <a:custGeom>
              <a:avLst/>
              <a:gdLst/>
              <a:ahLst/>
              <a:cxnLst/>
              <a:rect l="l" t="t" r="r" b="b"/>
              <a:pathLst>
                <a:path w="4433569" h="6823075">
                  <a:moveTo>
                    <a:pt x="4228323" y="6823012"/>
                  </a:moveTo>
                  <a:lnTo>
                    <a:pt x="204902" y="6823012"/>
                  </a:lnTo>
                  <a:lnTo>
                    <a:pt x="164638" y="6810776"/>
                  </a:lnTo>
                  <a:lnTo>
                    <a:pt x="118734" y="6786269"/>
                  </a:lnTo>
                  <a:lnTo>
                    <a:pt x="78114" y="6752964"/>
                  </a:lnTo>
                  <a:lnTo>
                    <a:pt x="44808" y="6712343"/>
                  </a:lnTo>
                  <a:lnTo>
                    <a:pt x="20301" y="6666440"/>
                  </a:lnTo>
                  <a:lnTo>
                    <a:pt x="5171" y="6616652"/>
                  </a:lnTo>
                  <a:lnTo>
                    <a:pt x="0" y="6564378"/>
                  </a:lnTo>
                  <a:lnTo>
                    <a:pt x="0" y="266700"/>
                  </a:lnTo>
                  <a:lnTo>
                    <a:pt x="5171" y="214426"/>
                  </a:lnTo>
                  <a:lnTo>
                    <a:pt x="20301" y="164638"/>
                  </a:lnTo>
                  <a:lnTo>
                    <a:pt x="44808" y="118734"/>
                  </a:lnTo>
                  <a:lnTo>
                    <a:pt x="78114" y="78114"/>
                  </a:lnTo>
                  <a:lnTo>
                    <a:pt x="118734" y="44808"/>
                  </a:lnTo>
                  <a:lnTo>
                    <a:pt x="164638" y="20301"/>
                  </a:lnTo>
                  <a:lnTo>
                    <a:pt x="214426" y="5171"/>
                  </a:lnTo>
                  <a:lnTo>
                    <a:pt x="266700" y="0"/>
                  </a:lnTo>
                  <a:lnTo>
                    <a:pt x="4166525" y="0"/>
                  </a:lnTo>
                  <a:lnTo>
                    <a:pt x="4218799" y="5171"/>
                  </a:lnTo>
                  <a:lnTo>
                    <a:pt x="4268587" y="20301"/>
                  </a:lnTo>
                  <a:lnTo>
                    <a:pt x="4314491" y="44808"/>
                  </a:lnTo>
                  <a:lnTo>
                    <a:pt x="4355111" y="78114"/>
                  </a:lnTo>
                  <a:lnTo>
                    <a:pt x="4388416" y="118734"/>
                  </a:lnTo>
                  <a:lnTo>
                    <a:pt x="4412923" y="164638"/>
                  </a:lnTo>
                  <a:lnTo>
                    <a:pt x="4428053" y="214426"/>
                  </a:lnTo>
                  <a:lnTo>
                    <a:pt x="4433225" y="266700"/>
                  </a:lnTo>
                  <a:lnTo>
                    <a:pt x="4433225" y="6564378"/>
                  </a:lnTo>
                  <a:lnTo>
                    <a:pt x="4428053" y="6616652"/>
                  </a:lnTo>
                  <a:lnTo>
                    <a:pt x="4412923" y="6666440"/>
                  </a:lnTo>
                  <a:lnTo>
                    <a:pt x="4388416" y="6712343"/>
                  </a:lnTo>
                  <a:lnTo>
                    <a:pt x="4355111" y="6752964"/>
                  </a:lnTo>
                  <a:lnTo>
                    <a:pt x="4314491" y="6786269"/>
                  </a:lnTo>
                  <a:lnTo>
                    <a:pt x="4268587" y="6810776"/>
                  </a:lnTo>
                  <a:lnTo>
                    <a:pt x="4228323" y="6823012"/>
                  </a:lnTo>
                  <a:close/>
                </a:path>
              </a:pathLst>
            </a:custGeom>
            <a:solidFill>
              <a:srgbClr val="1BB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605059" y="7984750"/>
              <a:ext cx="1550670" cy="1550670"/>
            </a:xfrm>
            <a:custGeom>
              <a:avLst/>
              <a:gdLst/>
              <a:ahLst/>
              <a:cxnLst/>
              <a:rect l="l" t="t" r="r" b="b"/>
              <a:pathLst>
                <a:path w="1550669" h="1550670">
                  <a:moveTo>
                    <a:pt x="775343" y="1550657"/>
                  </a:moveTo>
                  <a:lnTo>
                    <a:pt x="728097" y="1549243"/>
                  </a:lnTo>
                  <a:lnTo>
                    <a:pt x="681615" y="1545052"/>
                  </a:lnTo>
                  <a:lnTo>
                    <a:pt x="635962" y="1538166"/>
                  </a:lnTo>
                  <a:lnTo>
                    <a:pt x="591219" y="1528667"/>
                  </a:lnTo>
                  <a:lnTo>
                    <a:pt x="547468" y="1516635"/>
                  </a:lnTo>
                  <a:lnTo>
                    <a:pt x="504791" y="1502151"/>
                  </a:lnTo>
                  <a:lnTo>
                    <a:pt x="463267" y="1485297"/>
                  </a:lnTo>
                  <a:lnTo>
                    <a:pt x="422978" y="1466154"/>
                  </a:lnTo>
                  <a:lnTo>
                    <a:pt x="384005" y="1444803"/>
                  </a:lnTo>
                  <a:lnTo>
                    <a:pt x="346429" y="1421324"/>
                  </a:lnTo>
                  <a:lnTo>
                    <a:pt x="310331" y="1395799"/>
                  </a:lnTo>
                  <a:lnTo>
                    <a:pt x="275793" y="1368310"/>
                  </a:lnTo>
                  <a:lnTo>
                    <a:pt x="242896" y="1338937"/>
                  </a:lnTo>
                  <a:lnTo>
                    <a:pt x="211720" y="1307761"/>
                  </a:lnTo>
                  <a:lnTo>
                    <a:pt x="182347" y="1274863"/>
                  </a:lnTo>
                  <a:lnTo>
                    <a:pt x="154857" y="1240325"/>
                  </a:lnTo>
                  <a:lnTo>
                    <a:pt x="129333" y="1204228"/>
                  </a:lnTo>
                  <a:lnTo>
                    <a:pt x="105854" y="1166652"/>
                  </a:lnTo>
                  <a:lnTo>
                    <a:pt x="84503" y="1127679"/>
                  </a:lnTo>
                  <a:lnTo>
                    <a:pt x="65359" y="1087390"/>
                  </a:lnTo>
                  <a:lnTo>
                    <a:pt x="48506" y="1045866"/>
                  </a:lnTo>
                  <a:lnTo>
                    <a:pt x="34022" y="1003188"/>
                  </a:lnTo>
                  <a:lnTo>
                    <a:pt x="21990" y="959437"/>
                  </a:lnTo>
                  <a:lnTo>
                    <a:pt x="12491" y="914695"/>
                  </a:lnTo>
                  <a:lnTo>
                    <a:pt x="5605" y="869042"/>
                  </a:lnTo>
                  <a:lnTo>
                    <a:pt x="1414" y="822560"/>
                  </a:lnTo>
                  <a:lnTo>
                    <a:pt x="0" y="775311"/>
                  </a:lnTo>
                  <a:lnTo>
                    <a:pt x="1414" y="728098"/>
                  </a:lnTo>
                  <a:lnTo>
                    <a:pt x="5605" y="681615"/>
                  </a:lnTo>
                  <a:lnTo>
                    <a:pt x="12491" y="635962"/>
                  </a:lnTo>
                  <a:lnTo>
                    <a:pt x="21990" y="591220"/>
                  </a:lnTo>
                  <a:lnTo>
                    <a:pt x="34022" y="547469"/>
                  </a:lnTo>
                  <a:lnTo>
                    <a:pt x="48506" y="504791"/>
                  </a:lnTo>
                  <a:lnTo>
                    <a:pt x="65359" y="463267"/>
                  </a:lnTo>
                  <a:lnTo>
                    <a:pt x="84503" y="422978"/>
                  </a:lnTo>
                  <a:lnTo>
                    <a:pt x="105854" y="384005"/>
                  </a:lnTo>
                  <a:lnTo>
                    <a:pt x="129333" y="346430"/>
                  </a:lnTo>
                  <a:lnTo>
                    <a:pt x="154857" y="310332"/>
                  </a:lnTo>
                  <a:lnTo>
                    <a:pt x="182347" y="275794"/>
                  </a:lnTo>
                  <a:lnTo>
                    <a:pt x="211720" y="242897"/>
                  </a:lnTo>
                  <a:lnTo>
                    <a:pt x="242896" y="211721"/>
                  </a:lnTo>
                  <a:lnTo>
                    <a:pt x="275793" y="182347"/>
                  </a:lnTo>
                  <a:lnTo>
                    <a:pt x="310331" y="154858"/>
                  </a:lnTo>
                  <a:lnTo>
                    <a:pt x="346429" y="129333"/>
                  </a:lnTo>
                  <a:lnTo>
                    <a:pt x="384005" y="105855"/>
                  </a:lnTo>
                  <a:lnTo>
                    <a:pt x="422978" y="84503"/>
                  </a:lnTo>
                  <a:lnTo>
                    <a:pt x="463267" y="65360"/>
                  </a:lnTo>
                  <a:lnTo>
                    <a:pt x="504791" y="48506"/>
                  </a:lnTo>
                  <a:lnTo>
                    <a:pt x="547468" y="34023"/>
                  </a:lnTo>
                  <a:lnTo>
                    <a:pt x="591219" y="21991"/>
                  </a:lnTo>
                  <a:lnTo>
                    <a:pt x="635962" y="12491"/>
                  </a:lnTo>
                  <a:lnTo>
                    <a:pt x="681615" y="5605"/>
                  </a:lnTo>
                  <a:lnTo>
                    <a:pt x="728097" y="1414"/>
                  </a:lnTo>
                  <a:lnTo>
                    <a:pt x="775328" y="0"/>
                  </a:lnTo>
                  <a:lnTo>
                    <a:pt x="822559" y="1414"/>
                  </a:lnTo>
                  <a:lnTo>
                    <a:pt x="869041" y="5605"/>
                  </a:lnTo>
                  <a:lnTo>
                    <a:pt x="914694" y="12491"/>
                  </a:lnTo>
                  <a:lnTo>
                    <a:pt x="959437" y="21991"/>
                  </a:lnTo>
                  <a:lnTo>
                    <a:pt x="1003187" y="34023"/>
                  </a:lnTo>
                  <a:lnTo>
                    <a:pt x="1045865" y="48506"/>
                  </a:lnTo>
                  <a:lnTo>
                    <a:pt x="1087389" y="65360"/>
                  </a:lnTo>
                  <a:lnTo>
                    <a:pt x="1127679" y="84503"/>
                  </a:lnTo>
                  <a:lnTo>
                    <a:pt x="1166651" y="105855"/>
                  </a:lnTo>
                  <a:lnTo>
                    <a:pt x="1204227" y="129333"/>
                  </a:lnTo>
                  <a:lnTo>
                    <a:pt x="1240325" y="154858"/>
                  </a:lnTo>
                  <a:lnTo>
                    <a:pt x="1274863" y="182347"/>
                  </a:lnTo>
                  <a:lnTo>
                    <a:pt x="1307760" y="211721"/>
                  </a:lnTo>
                  <a:lnTo>
                    <a:pt x="1338936" y="242897"/>
                  </a:lnTo>
                  <a:lnTo>
                    <a:pt x="1368309" y="275794"/>
                  </a:lnTo>
                  <a:lnTo>
                    <a:pt x="1395799" y="310332"/>
                  </a:lnTo>
                  <a:lnTo>
                    <a:pt x="1421323" y="346430"/>
                  </a:lnTo>
                  <a:lnTo>
                    <a:pt x="1444802" y="384005"/>
                  </a:lnTo>
                  <a:lnTo>
                    <a:pt x="1466153" y="422978"/>
                  </a:lnTo>
                  <a:lnTo>
                    <a:pt x="1485297" y="463267"/>
                  </a:lnTo>
                  <a:lnTo>
                    <a:pt x="1502151" y="504791"/>
                  </a:lnTo>
                  <a:lnTo>
                    <a:pt x="1516634" y="547469"/>
                  </a:lnTo>
                  <a:lnTo>
                    <a:pt x="1528666" y="591220"/>
                  </a:lnTo>
                  <a:lnTo>
                    <a:pt x="1538166" y="635962"/>
                  </a:lnTo>
                  <a:lnTo>
                    <a:pt x="1545051" y="681615"/>
                  </a:lnTo>
                  <a:lnTo>
                    <a:pt x="1549242" y="728098"/>
                  </a:lnTo>
                  <a:lnTo>
                    <a:pt x="1550656" y="775329"/>
                  </a:lnTo>
                  <a:lnTo>
                    <a:pt x="1549242" y="822560"/>
                  </a:lnTo>
                  <a:lnTo>
                    <a:pt x="1545051" y="869042"/>
                  </a:lnTo>
                  <a:lnTo>
                    <a:pt x="1538166" y="914695"/>
                  </a:lnTo>
                  <a:lnTo>
                    <a:pt x="1528666" y="959437"/>
                  </a:lnTo>
                  <a:lnTo>
                    <a:pt x="1516634" y="1003188"/>
                  </a:lnTo>
                  <a:lnTo>
                    <a:pt x="1502151" y="1045866"/>
                  </a:lnTo>
                  <a:lnTo>
                    <a:pt x="1485297" y="1087390"/>
                  </a:lnTo>
                  <a:lnTo>
                    <a:pt x="1466153" y="1127679"/>
                  </a:lnTo>
                  <a:lnTo>
                    <a:pt x="1444802" y="1166652"/>
                  </a:lnTo>
                  <a:lnTo>
                    <a:pt x="1421323" y="1204228"/>
                  </a:lnTo>
                  <a:lnTo>
                    <a:pt x="1395799" y="1240325"/>
                  </a:lnTo>
                  <a:lnTo>
                    <a:pt x="1368309" y="1274863"/>
                  </a:lnTo>
                  <a:lnTo>
                    <a:pt x="1338936" y="1307761"/>
                  </a:lnTo>
                  <a:lnTo>
                    <a:pt x="1307760" y="1338937"/>
                  </a:lnTo>
                  <a:lnTo>
                    <a:pt x="1274863" y="1368310"/>
                  </a:lnTo>
                  <a:lnTo>
                    <a:pt x="1240325" y="1395799"/>
                  </a:lnTo>
                  <a:lnTo>
                    <a:pt x="1204227" y="1421324"/>
                  </a:lnTo>
                  <a:lnTo>
                    <a:pt x="1166651" y="1444803"/>
                  </a:lnTo>
                  <a:lnTo>
                    <a:pt x="1127679" y="1466154"/>
                  </a:lnTo>
                  <a:lnTo>
                    <a:pt x="1087389" y="1485297"/>
                  </a:lnTo>
                  <a:lnTo>
                    <a:pt x="1045865" y="1502151"/>
                  </a:lnTo>
                  <a:lnTo>
                    <a:pt x="1003187" y="1516635"/>
                  </a:lnTo>
                  <a:lnTo>
                    <a:pt x="959437" y="1528667"/>
                  </a:lnTo>
                  <a:lnTo>
                    <a:pt x="914694" y="1538166"/>
                  </a:lnTo>
                  <a:lnTo>
                    <a:pt x="869041" y="1545052"/>
                  </a:lnTo>
                  <a:lnTo>
                    <a:pt x="822559" y="1549243"/>
                  </a:lnTo>
                  <a:lnTo>
                    <a:pt x="775343" y="1550657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4344" y="8218554"/>
              <a:ext cx="1022929" cy="108267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5395" y="8215377"/>
              <a:ext cx="1066799" cy="10667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2265" y="2466959"/>
              <a:ext cx="85725" cy="857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2265" y="3876659"/>
              <a:ext cx="85725" cy="8572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2265" y="4933934"/>
              <a:ext cx="85725" cy="857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2265" y="6343634"/>
              <a:ext cx="85725" cy="8572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45831" y="9740697"/>
            <a:ext cx="1318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02.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45085">
              <a:lnSpc>
                <a:spcPct val="115599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60"/>
              <a:t> </a:t>
            </a:r>
            <a:r>
              <a:rPr dirty="0"/>
              <a:t>analyze</a:t>
            </a:r>
            <a:r>
              <a:rPr dirty="0" spc="-60"/>
              <a:t> </a:t>
            </a:r>
            <a:r>
              <a:rPr dirty="0" spc="50"/>
              <a:t>and</a:t>
            </a:r>
            <a:r>
              <a:rPr dirty="0" spc="-55"/>
              <a:t> </a:t>
            </a:r>
            <a:r>
              <a:rPr dirty="0"/>
              <a:t>extract</a:t>
            </a:r>
            <a:r>
              <a:rPr dirty="0" spc="-60"/>
              <a:t> </a:t>
            </a:r>
            <a:r>
              <a:rPr dirty="0" spc="-25"/>
              <a:t>key </a:t>
            </a:r>
            <a:r>
              <a:rPr dirty="0"/>
              <a:t>properties</a:t>
            </a:r>
            <a:r>
              <a:rPr dirty="0" spc="25"/>
              <a:t> </a:t>
            </a:r>
            <a:r>
              <a:rPr dirty="0" spc="50"/>
              <a:t>and</a:t>
            </a:r>
            <a:r>
              <a:rPr dirty="0" spc="30"/>
              <a:t> </a:t>
            </a:r>
            <a:r>
              <a:rPr dirty="0"/>
              <a:t>insights</a:t>
            </a:r>
            <a:r>
              <a:rPr dirty="0" spc="30"/>
              <a:t> </a:t>
            </a:r>
            <a:r>
              <a:rPr dirty="0" spc="-20"/>
              <a:t>from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North</a:t>
            </a:r>
            <a:r>
              <a:rPr dirty="0" spc="-35"/>
              <a:t> </a:t>
            </a:r>
            <a:r>
              <a:rPr dirty="0" spc="55"/>
              <a:t>American</a:t>
            </a:r>
            <a:r>
              <a:rPr dirty="0" spc="-35"/>
              <a:t> </a:t>
            </a:r>
            <a:r>
              <a:rPr dirty="0" spc="-10"/>
              <a:t>Airline </a:t>
            </a:r>
            <a:r>
              <a:rPr dirty="0"/>
              <a:t>Reachability</a:t>
            </a:r>
            <a:r>
              <a:rPr dirty="0" spc="185"/>
              <a:t> </a:t>
            </a:r>
            <a:r>
              <a:rPr dirty="0" spc="-10"/>
              <a:t>Network.</a:t>
            </a:r>
          </a:p>
          <a:p>
            <a:pPr marL="12700" marR="55244">
              <a:lnSpc>
                <a:spcPct val="115599"/>
              </a:lnSpc>
            </a:pPr>
            <a:r>
              <a:rPr dirty="0"/>
              <a:t>To query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network </a:t>
            </a:r>
            <a:r>
              <a:rPr dirty="0" spc="25"/>
              <a:t>and </a:t>
            </a:r>
            <a:r>
              <a:rPr dirty="0"/>
              <a:t>identify</a:t>
            </a:r>
            <a:r>
              <a:rPr dirty="0" spc="45"/>
              <a:t> </a:t>
            </a:r>
            <a:r>
              <a:rPr dirty="0"/>
              <a:t>critical</a:t>
            </a:r>
            <a:r>
              <a:rPr dirty="0" spc="45"/>
              <a:t> </a:t>
            </a:r>
            <a:r>
              <a:rPr dirty="0"/>
              <a:t>hubs,</a:t>
            </a:r>
            <a:r>
              <a:rPr dirty="0" spc="45"/>
              <a:t> </a:t>
            </a:r>
            <a:r>
              <a:rPr dirty="0" spc="-10"/>
              <a:t>routes, </a:t>
            </a:r>
            <a:r>
              <a:rPr dirty="0" spc="50"/>
              <a:t>and</a:t>
            </a:r>
            <a:r>
              <a:rPr dirty="0" spc="-55"/>
              <a:t> </a:t>
            </a:r>
            <a:r>
              <a:rPr dirty="0"/>
              <a:t>regional</a:t>
            </a:r>
            <a:r>
              <a:rPr dirty="0" spc="-50"/>
              <a:t> </a:t>
            </a:r>
            <a:r>
              <a:rPr dirty="0" spc="-10"/>
              <a:t>connections.</a:t>
            </a:r>
          </a:p>
          <a:p>
            <a:pPr marL="12700" marR="623570">
              <a:lnSpc>
                <a:spcPct val="115599"/>
              </a:lnSpc>
            </a:pPr>
            <a:r>
              <a:rPr dirty="0"/>
              <a:t>To</a:t>
            </a:r>
            <a:r>
              <a:rPr dirty="0" spc="-120"/>
              <a:t> </a:t>
            </a:r>
            <a:r>
              <a:rPr dirty="0" spc="60"/>
              <a:t>compute</a:t>
            </a:r>
            <a:r>
              <a:rPr dirty="0" spc="-120"/>
              <a:t> </a:t>
            </a:r>
            <a:r>
              <a:rPr dirty="0" spc="-10"/>
              <a:t>centrality </a:t>
            </a:r>
            <a:r>
              <a:rPr dirty="0"/>
              <a:t>measures,</a:t>
            </a:r>
            <a:r>
              <a:rPr dirty="0" spc="-90"/>
              <a:t> </a:t>
            </a:r>
            <a:r>
              <a:rPr dirty="0" spc="-10"/>
              <a:t>visualize </a:t>
            </a:r>
            <a:r>
              <a:rPr dirty="0"/>
              <a:t>connectivity,</a:t>
            </a:r>
            <a:r>
              <a:rPr dirty="0" spc="-25"/>
              <a:t> </a:t>
            </a:r>
            <a:r>
              <a:rPr dirty="0" spc="50"/>
              <a:t>and</a:t>
            </a:r>
            <a:r>
              <a:rPr dirty="0" spc="-20"/>
              <a:t> </a:t>
            </a:r>
            <a:r>
              <a:rPr dirty="0" spc="-10"/>
              <a:t>assess </a:t>
            </a:r>
            <a:r>
              <a:rPr dirty="0"/>
              <a:t>network</a:t>
            </a:r>
            <a:r>
              <a:rPr dirty="0" spc="125"/>
              <a:t> </a:t>
            </a:r>
            <a:r>
              <a:rPr dirty="0" spc="-10"/>
              <a:t>robustness.</a:t>
            </a:r>
          </a:p>
          <a:p>
            <a:pPr marL="12700" marR="5080">
              <a:lnSpc>
                <a:spcPct val="115599"/>
              </a:lnSpc>
            </a:pPr>
            <a:r>
              <a:rPr dirty="0"/>
              <a:t>To</a:t>
            </a:r>
            <a:r>
              <a:rPr dirty="0" spc="60"/>
              <a:t> </a:t>
            </a:r>
            <a:r>
              <a:rPr dirty="0"/>
              <a:t>draw</a:t>
            </a:r>
            <a:r>
              <a:rPr dirty="0" spc="65"/>
              <a:t> </a:t>
            </a:r>
            <a:r>
              <a:rPr dirty="0"/>
              <a:t>meaningful</a:t>
            </a:r>
            <a:r>
              <a:rPr dirty="0" spc="60"/>
              <a:t> </a:t>
            </a:r>
            <a:r>
              <a:rPr dirty="0" spc="-20"/>
              <a:t>real- </a:t>
            </a:r>
            <a:r>
              <a:rPr dirty="0"/>
              <a:t>world</a:t>
            </a:r>
            <a:r>
              <a:rPr dirty="0" spc="35"/>
              <a:t> </a:t>
            </a:r>
            <a:r>
              <a:rPr dirty="0"/>
              <a:t>inferences</a:t>
            </a:r>
            <a:r>
              <a:rPr dirty="0" spc="50"/>
              <a:t> </a:t>
            </a:r>
            <a:r>
              <a:rPr dirty="0"/>
              <a:t>on</a:t>
            </a:r>
            <a:r>
              <a:rPr dirty="0" spc="50"/>
              <a:t> </a:t>
            </a:r>
            <a:r>
              <a:rPr dirty="0" spc="-10"/>
              <a:t>network </a:t>
            </a:r>
            <a:r>
              <a:rPr dirty="0"/>
              <a:t>efficiency,</a:t>
            </a:r>
            <a:r>
              <a:rPr dirty="0" spc="-55"/>
              <a:t> </a:t>
            </a:r>
            <a:r>
              <a:rPr dirty="0"/>
              <a:t>resilience,</a:t>
            </a:r>
            <a:r>
              <a:rPr dirty="0" spc="-55"/>
              <a:t> </a:t>
            </a:r>
            <a:r>
              <a:rPr dirty="0" spc="25"/>
              <a:t>and </a:t>
            </a:r>
            <a:r>
              <a:rPr dirty="0" spc="-10"/>
              <a:t>structure.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0033" rIns="0" bIns="0" rtlCol="0" vert="horz">
            <a:spAutoFit/>
          </a:bodyPr>
          <a:lstStyle/>
          <a:p>
            <a:pPr marL="37973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000000"/>
                </a:solidFill>
              </a:rPr>
              <a:t>MOTIVATION</a:t>
            </a:r>
            <a:endParaRPr sz="3000"/>
          </a:p>
        </p:txBody>
      </p:sp>
      <p:sp>
        <p:nvSpPr>
          <p:cNvPr id="21" name="object 21" descr=""/>
          <p:cNvSpPr txBox="1"/>
          <p:nvPr/>
        </p:nvSpPr>
        <p:spPr>
          <a:xfrm>
            <a:off x="11148718" y="1192076"/>
            <a:ext cx="24631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Tahoma"/>
                <a:cs typeface="Tahoma"/>
              </a:rPr>
              <a:t>OBJECTIVES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1912" y="0"/>
            <a:ext cx="18164175" cy="10287000"/>
            <a:chOff x="61912" y="0"/>
            <a:chExt cx="18164175" cy="10287000"/>
          </a:xfrm>
        </p:grpSpPr>
        <p:sp>
          <p:nvSpPr>
            <p:cNvPr id="23" name="object 23" descr=""/>
            <p:cNvSpPr/>
            <p:nvPr/>
          </p:nvSpPr>
          <p:spPr>
            <a:xfrm>
              <a:off x="620293" y="0"/>
              <a:ext cx="17040225" cy="10287635"/>
            </a:xfrm>
            <a:custGeom>
              <a:avLst/>
              <a:gdLst/>
              <a:ahLst/>
              <a:cxnLst/>
              <a:rect l="l" t="t" r="r" b="b"/>
              <a:pathLst>
                <a:path w="17040225" h="10287635">
                  <a:moveTo>
                    <a:pt x="123825" y="12"/>
                  </a:moveTo>
                  <a:lnTo>
                    <a:pt x="0" y="12"/>
                  </a:lnTo>
                  <a:lnTo>
                    <a:pt x="0" y="10287013"/>
                  </a:lnTo>
                  <a:lnTo>
                    <a:pt x="123825" y="10287013"/>
                  </a:lnTo>
                  <a:lnTo>
                    <a:pt x="123825" y="12"/>
                  </a:lnTo>
                  <a:close/>
                </a:path>
                <a:path w="17040225" h="10287635">
                  <a:moveTo>
                    <a:pt x="17039806" y="0"/>
                  </a:moveTo>
                  <a:lnTo>
                    <a:pt x="16915981" y="0"/>
                  </a:lnTo>
                  <a:lnTo>
                    <a:pt x="16915981" y="10287000"/>
                  </a:lnTo>
                  <a:lnTo>
                    <a:pt x="17039806" y="10287000"/>
                  </a:lnTo>
                  <a:lnTo>
                    <a:pt x="17039806" y="0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1899" y="365518"/>
              <a:ext cx="18164175" cy="9283700"/>
            </a:xfrm>
            <a:custGeom>
              <a:avLst/>
              <a:gdLst/>
              <a:ahLst/>
              <a:cxnLst/>
              <a:rect l="l" t="t" r="r" b="b"/>
              <a:pathLst>
                <a:path w="18164175" h="9283700">
                  <a:moveTo>
                    <a:pt x="18164175" y="9159646"/>
                  </a:moveTo>
                  <a:lnTo>
                    <a:pt x="0" y="9159646"/>
                  </a:lnTo>
                  <a:lnTo>
                    <a:pt x="0" y="9283471"/>
                  </a:lnTo>
                  <a:lnTo>
                    <a:pt x="18164175" y="9283471"/>
                  </a:lnTo>
                  <a:lnTo>
                    <a:pt x="18164175" y="9159646"/>
                  </a:lnTo>
                  <a:close/>
                </a:path>
                <a:path w="18164175" h="9283700">
                  <a:moveTo>
                    <a:pt x="18164175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18164175" y="123825"/>
                  </a:lnTo>
                  <a:lnTo>
                    <a:pt x="18164175" y="0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85" y="439418"/>
              <a:ext cx="883347" cy="88334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035" y="501216"/>
              <a:ext cx="809624" cy="761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21134" y="615486"/>
            <a:ext cx="3652520" cy="13696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20">
                <a:solidFill>
                  <a:srgbClr val="000000"/>
                </a:solidFill>
              </a:rPr>
              <a:t>IIIT</a:t>
            </a:r>
            <a:r>
              <a:rPr dirty="0" sz="3200" spc="-315">
                <a:solidFill>
                  <a:srgbClr val="000000"/>
                </a:solidFill>
              </a:rPr>
              <a:t> </a:t>
            </a:r>
            <a:r>
              <a:rPr dirty="0" sz="3200" spc="90"/>
              <a:t>DHARWAD</a:t>
            </a:r>
            <a:endParaRPr sz="3200"/>
          </a:p>
          <a:p>
            <a:pPr algn="ctr" marL="1588135">
              <a:lnSpc>
                <a:spcPct val="100000"/>
              </a:lnSpc>
              <a:spcBef>
                <a:spcPts val="140"/>
              </a:spcBef>
            </a:pPr>
            <a:r>
              <a:rPr dirty="0" sz="5500" spc="200"/>
              <a:t>DATA</a:t>
            </a:r>
            <a:endParaRPr sz="5500"/>
          </a:p>
        </p:txBody>
      </p:sp>
      <p:grpSp>
        <p:nvGrpSpPr>
          <p:cNvPr id="7" name="object 7" descr=""/>
          <p:cNvGrpSpPr/>
          <p:nvPr/>
        </p:nvGrpSpPr>
        <p:grpSpPr>
          <a:xfrm>
            <a:off x="1013070" y="2360699"/>
            <a:ext cx="85725" cy="4445635"/>
            <a:chOff x="1013070" y="2360699"/>
            <a:chExt cx="85725" cy="444563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070" y="2360699"/>
              <a:ext cx="85725" cy="857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070" y="5219786"/>
              <a:ext cx="85725" cy="85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070" y="6720271"/>
              <a:ext cx="85725" cy="8572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40290" y="2170187"/>
            <a:ext cx="6747509" cy="724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>
              <a:lnSpc>
                <a:spcPct val="115599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Dataset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Overview: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This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dataset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represents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a </a:t>
            </a:r>
            <a:r>
              <a:rPr dirty="0" sz="2000" spc="125">
                <a:latin typeface="Tahoma"/>
                <a:cs typeface="Tahoma"/>
              </a:rPr>
              <a:t>transportation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reachability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connecting </a:t>
            </a:r>
            <a:r>
              <a:rPr dirty="0" sz="2000" spc="110">
                <a:latin typeface="Tahoma"/>
                <a:cs typeface="Tahoma"/>
              </a:rPr>
              <a:t>cities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across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United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States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Canada.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The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directed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asymmetric,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with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edges </a:t>
            </a:r>
            <a:r>
              <a:rPr dirty="0" sz="2000" spc="175">
                <a:latin typeface="Tahoma"/>
                <a:cs typeface="Tahoma"/>
              </a:rPr>
              <a:t>weighted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by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estimated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airline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travel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time,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including </a:t>
            </a:r>
            <a:r>
              <a:rPr dirty="0" sz="2000" spc="145">
                <a:latin typeface="Tahoma"/>
                <a:cs typeface="Tahoma"/>
              </a:rPr>
              <a:t>potential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stopover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delays.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>
              <a:latin typeface="Tahoma"/>
              <a:cs typeface="Tahoma"/>
            </a:endParaRPr>
          </a:p>
          <a:p>
            <a:pPr marL="204470" marR="57785">
              <a:lnSpc>
                <a:spcPct val="115599"/>
              </a:lnSpc>
            </a:pPr>
            <a:r>
              <a:rPr dirty="0" sz="2000" b="1">
                <a:latin typeface="Tahoma"/>
                <a:cs typeface="Tahoma"/>
              </a:rPr>
              <a:t>City</a:t>
            </a:r>
            <a:r>
              <a:rPr dirty="0" sz="2000" spc="-1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Metadata: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For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each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node,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metadata </a:t>
            </a:r>
            <a:r>
              <a:rPr dirty="0" sz="2000" spc="150">
                <a:latin typeface="Tahoma"/>
                <a:cs typeface="Tahoma"/>
              </a:rPr>
              <a:t>includes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metropolitan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population,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latitude,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and </a:t>
            </a:r>
            <a:r>
              <a:rPr dirty="0" sz="2000" spc="114">
                <a:latin typeface="Tahoma"/>
                <a:cs typeface="Tahoma"/>
              </a:rPr>
              <a:t>longitude.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2000">
              <a:latin typeface="Tahoma"/>
              <a:cs typeface="Tahoma"/>
            </a:endParaRPr>
          </a:p>
          <a:p>
            <a:pPr marL="204470" marR="156845">
              <a:lnSpc>
                <a:spcPct val="115599"/>
              </a:lnSpc>
            </a:pPr>
            <a:r>
              <a:rPr dirty="0" sz="2000" b="1">
                <a:latin typeface="Tahoma"/>
                <a:cs typeface="Tahoma"/>
              </a:rPr>
              <a:t>Data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Sources: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data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sourced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from </a:t>
            </a:r>
            <a:r>
              <a:rPr dirty="0" u="heavy" sz="2000" spc="1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Brendan</a:t>
            </a:r>
            <a:r>
              <a:rPr dirty="0" u="heavy" sz="20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J.</a:t>
            </a:r>
            <a:r>
              <a:rPr dirty="0" u="heavy" sz="20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Frey</a:t>
            </a:r>
            <a:r>
              <a:rPr dirty="0" u="heavy" sz="2000" spc="3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1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dirty="0" u="heavy" sz="20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1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Delbert</a:t>
            </a:r>
            <a:r>
              <a:rPr dirty="0" u="heavy" sz="20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1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Dueck</a:t>
            </a:r>
            <a:r>
              <a:rPr dirty="0" u="heavy" sz="20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(2007),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city </a:t>
            </a:r>
            <a:r>
              <a:rPr dirty="0" sz="2000" spc="170">
                <a:latin typeface="Tahoma"/>
                <a:cs typeface="Tahoma"/>
              </a:rPr>
              <a:t>metadata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from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u="heavy" sz="20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Austin</a:t>
            </a:r>
            <a:r>
              <a:rPr dirty="0" u="heavy" sz="20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R.</a:t>
            </a:r>
            <a:r>
              <a:rPr dirty="0" u="heavy" sz="20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Benson,</a:t>
            </a:r>
            <a:r>
              <a:rPr dirty="0" u="heavy" sz="20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1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David</a:t>
            </a:r>
            <a:r>
              <a:rPr dirty="0" u="heavy" sz="2000" spc="-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F.</a:t>
            </a:r>
            <a:r>
              <a:rPr dirty="0" u="heavy" sz="20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Gleich,</a:t>
            </a:r>
            <a:r>
              <a:rPr dirty="0" sz="2000" spc="90">
                <a:latin typeface="Tahoma"/>
                <a:cs typeface="Tahoma"/>
              </a:rPr>
              <a:t> </a:t>
            </a:r>
            <a:r>
              <a:rPr dirty="0" u="heavy" sz="2000" spc="1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dirty="0" u="heavy" sz="20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1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Jure</a:t>
            </a:r>
            <a:r>
              <a:rPr dirty="0" u="heavy" sz="2000" spc="-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000" spc="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Leskovec</a:t>
            </a:r>
            <a:r>
              <a:rPr dirty="0" u="heavy" sz="20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(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2016)</a:t>
            </a:r>
            <a:r>
              <a:rPr dirty="0" sz="2000" spc="-30">
                <a:latin typeface="Tahoma"/>
                <a:cs typeface="Tahoma"/>
              </a:rPr>
              <a:t>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providing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credible </a:t>
            </a:r>
            <a:r>
              <a:rPr dirty="0" sz="2000" spc="105">
                <a:latin typeface="Tahoma"/>
                <a:cs typeface="Tahoma"/>
              </a:rPr>
              <a:t>references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for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both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reachability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structure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city- </a:t>
            </a:r>
            <a:r>
              <a:rPr dirty="0" sz="2000" spc="125">
                <a:latin typeface="Tahoma"/>
                <a:cs typeface="Tahoma"/>
              </a:rPr>
              <a:t>specific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information.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03.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056020" y="2360699"/>
            <a:ext cx="85725" cy="4204970"/>
            <a:chOff x="10056020" y="2360699"/>
            <a:chExt cx="85725" cy="420497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020" y="236069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020" y="3048248"/>
              <a:ext cx="85725" cy="857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020" y="4867362"/>
              <a:ext cx="85725" cy="8572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6020" y="6479406"/>
              <a:ext cx="85725" cy="8572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275045" y="1121474"/>
            <a:ext cx="5772785" cy="1426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97305">
              <a:lnSpc>
                <a:spcPct val="100000"/>
              </a:lnSpc>
              <a:spcBef>
                <a:spcPts val="100"/>
              </a:spcBef>
            </a:pPr>
            <a:r>
              <a:rPr dirty="0" sz="5500" spc="100" b="1">
                <a:latin typeface="Tahoma"/>
                <a:cs typeface="Tahoma"/>
              </a:rPr>
              <a:t>TREATMENT</a:t>
            </a:r>
            <a:endParaRPr sz="5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2000" spc="170">
                <a:latin typeface="Tahoma"/>
                <a:cs typeface="Tahoma"/>
              </a:rPr>
              <a:t>Each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treated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as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node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in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network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275045" y="2857736"/>
            <a:ext cx="6548120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15599"/>
              </a:lnSpc>
              <a:spcBef>
                <a:spcPts val="100"/>
              </a:spcBef>
              <a:tabLst>
                <a:tab pos="4360545" algn="l"/>
              </a:tabLst>
            </a:pPr>
            <a:r>
              <a:rPr dirty="0" sz="2000" spc="240">
                <a:latin typeface="Tahoma"/>
                <a:cs typeface="Tahoma"/>
              </a:rPr>
              <a:t>An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edge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from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90" b="1">
                <a:latin typeface="Tahoma"/>
                <a:cs typeface="Tahoma"/>
              </a:rPr>
              <a:t>j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exists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70">
                <a:latin typeface="Tahoma"/>
                <a:cs typeface="Tahoma"/>
              </a:rPr>
              <a:t>if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there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direct </a:t>
            </a:r>
            <a:r>
              <a:rPr dirty="0" sz="2000" spc="114">
                <a:latin typeface="Tahoma"/>
                <a:cs typeface="Tahoma"/>
              </a:rPr>
              <a:t>airline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connection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if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travel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time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meets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a </a:t>
            </a:r>
            <a:r>
              <a:rPr dirty="0" sz="2000" spc="135">
                <a:latin typeface="Tahoma"/>
                <a:cs typeface="Tahoma"/>
              </a:rPr>
              <a:t>specified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threshold.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275045" y="4676849"/>
            <a:ext cx="6615430" cy="269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5885">
              <a:lnSpc>
                <a:spcPct val="115599"/>
              </a:lnSpc>
              <a:spcBef>
                <a:spcPts val="100"/>
              </a:spcBef>
            </a:pPr>
            <a:r>
              <a:rPr dirty="0" sz="2000" spc="160">
                <a:latin typeface="Tahoma"/>
                <a:cs typeface="Tahoma"/>
              </a:rPr>
              <a:t>Due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headwinds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other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factors,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this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is </a:t>
            </a:r>
            <a:r>
              <a:rPr dirty="0" sz="2000" spc="125">
                <a:latin typeface="Tahoma"/>
                <a:cs typeface="Tahoma"/>
              </a:rPr>
              <a:t>asymmetric,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meaning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travel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times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may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differ </a:t>
            </a:r>
            <a:r>
              <a:rPr dirty="0" sz="2000" spc="185">
                <a:latin typeface="Tahoma"/>
                <a:cs typeface="Tahoma"/>
              </a:rPr>
              <a:t>depending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on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direction.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inclusion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populations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geographic </a:t>
            </a:r>
            <a:r>
              <a:rPr dirty="0" sz="2000" spc="135">
                <a:latin typeface="Tahoma"/>
                <a:cs typeface="Tahoma"/>
              </a:rPr>
              <a:t>coordinates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enriches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analysis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with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demographic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spatial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insights.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485" y="439418"/>
            <a:ext cx="883919" cy="883919"/>
            <a:chOff x="733485" y="439418"/>
            <a:chExt cx="883919" cy="8839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85" y="439418"/>
              <a:ext cx="883347" cy="88334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46704" y="852638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048" y="352096"/>
                  </a:moveTo>
                  <a:lnTo>
                    <a:pt x="129301" y="345797"/>
                  </a:lnTo>
                  <a:lnTo>
                    <a:pt x="87262" y="328026"/>
                  </a:lnTo>
                  <a:lnTo>
                    <a:pt x="51621" y="300474"/>
                  </a:lnTo>
                  <a:lnTo>
                    <a:pt x="24070" y="264834"/>
                  </a:lnTo>
                  <a:lnTo>
                    <a:pt x="6299" y="222794"/>
                  </a:lnTo>
                  <a:lnTo>
                    <a:pt x="0" y="176048"/>
                  </a:lnTo>
                  <a:lnTo>
                    <a:pt x="6299" y="129301"/>
                  </a:lnTo>
                  <a:lnTo>
                    <a:pt x="24070" y="87262"/>
                  </a:lnTo>
                  <a:lnTo>
                    <a:pt x="51621" y="51621"/>
                  </a:lnTo>
                  <a:lnTo>
                    <a:pt x="87262" y="24070"/>
                  </a:lnTo>
                  <a:lnTo>
                    <a:pt x="129301" y="6299"/>
                  </a:lnTo>
                  <a:lnTo>
                    <a:pt x="176048" y="0"/>
                  </a:lnTo>
                  <a:lnTo>
                    <a:pt x="222795" y="6299"/>
                  </a:lnTo>
                  <a:lnTo>
                    <a:pt x="244094" y="15303"/>
                  </a:lnTo>
                  <a:lnTo>
                    <a:pt x="176048" y="15303"/>
                  </a:lnTo>
                  <a:lnTo>
                    <a:pt x="125295" y="23511"/>
                  </a:lnTo>
                  <a:lnTo>
                    <a:pt x="81175" y="46358"/>
                  </a:lnTo>
                  <a:lnTo>
                    <a:pt x="46358" y="81175"/>
                  </a:lnTo>
                  <a:lnTo>
                    <a:pt x="23511" y="125295"/>
                  </a:lnTo>
                  <a:lnTo>
                    <a:pt x="15303" y="176048"/>
                  </a:lnTo>
                  <a:lnTo>
                    <a:pt x="23511" y="226801"/>
                  </a:lnTo>
                  <a:lnTo>
                    <a:pt x="46358" y="270921"/>
                  </a:lnTo>
                  <a:lnTo>
                    <a:pt x="81175" y="305738"/>
                  </a:lnTo>
                  <a:lnTo>
                    <a:pt x="125295" y="328584"/>
                  </a:lnTo>
                  <a:lnTo>
                    <a:pt x="176048" y="336793"/>
                  </a:lnTo>
                  <a:lnTo>
                    <a:pt x="244094" y="336793"/>
                  </a:lnTo>
                  <a:lnTo>
                    <a:pt x="222795" y="345797"/>
                  </a:lnTo>
                  <a:lnTo>
                    <a:pt x="176048" y="352096"/>
                  </a:lnTo>
                  <a:close/>
                </a:path>
                <a:path w="352425" h="352425">
                  <a:moveTo>
                    <a:pt x="244094" y="336793"/>
                  </a:moveTo>
                  <a:lnTo>
                    <a:pt x="176048" y="336793"/>
                  </a:lnTo>
                  <a:lnTo>
                    <a:pt x="226801" y="328584"/>
                  </a:lnTo>
                  <a:lnTo>
                    <a:pt x="270920" y="305738"/>
                  </a:lnTo>
                  <a:lnTo>
                    <a:pt x="305738" y="270921"/>
                  </a:lnTo>
                  <a:lnTo>
                    <a:pt x="328584" y="226801"/>
                  </a:lnTo>
                  <a:lnTo>
                    <a:pt x="336793" y="176048"/>
                  </a:lnTo>
                  <a:lnTo>
                    <a:pt x="328584" y="125295"/>
                  </a:lnTo>
                  <a:lnTo>
                    <a:pt x="305738" y="81175"/>
                  </a:lnTo>
                  <a:lnTo>
                    <a:pt x="270920" y="46358"/>
                  </a:lnTo>
                  <a:lnTo>
                    <a:pt x="226801" y="23511"/>
                  </a:lnTo>
                  <a:lnTo>
                    <a:pt x="176048" y="15303"/>
                  </a:lnTo>
                  <a:lnTo>
                    <a:pt x="244094" y="15303"/>
                  </a:lnTo>
                  <a:lnTo>
                    <a:pt x="300475" y="51621"/>
                  </a:lnTo>
                  <a:lnTo>
                    <a:pt x="328026" y="87262"/>
                  </a:lnTo>
                  <a:lnTo>
                    <a:pt x="345797" y="129301"/>
                  </a:lnTo>
                  <a:lnTo>
                    <a:pt x="352096" y="176048"/>
                  </a:lnTo>
                  <a:lnTo>
                    <a:pt x="345797" y="222794"/>
                  </a:lnTo>
                  <a:lnTo>
                    <a:pt x="328026" y="264834"/>
                  </a:lnTo>
                  <a:lnTo>
                    <a:pt x="300475" y="300474"/>
                  </a:lnTo>
                  <a:lnTo>
                    <a:pt x="264834" y="328026"/>
                  </a:lnTo>
                  <a:lnTo>
                    <a:pt x="244094" y="33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727" y="923661"/>
              <a:ext cx="209986" cy="209980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146689" y="1551513"/>
            <a:ext cx="3549015" cy="1492250"/>
            <a:chOff x="1146689" y="1551513"/>
            <a:chExt cx="3549015" cy="149225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689" y="1551513"/>
              <a:ext cx="3548529" cy="149166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41832" y="1756259"/>
              <a:ext cx="2299970" cy="1082675"/>
            </a:xfrm>
            <a:custGeom>
              <a:avLst/>
              <a:gdLst/>
              <a:ahLst/>
              <a:cxnLst/>
              <a:rect l="l" t="t" r="r" b="b"/>
              <a:pathLst>
                <a:path w="2299970" h="1082675">
                  <a:moveTo>
                    <a:pt x="2175697" y="1082173"/>
                  </a:moveTo>
                  <a:lnTo>
                    <a:pt x="123824" y="1082173"/>
                  </a:lnTo>
                  <a:lnTo>
                    <a:pt x="99555" y="1079772"/>
                  </a:lnTo>
                  <a:lnTo>
                    <a:pt x="55126" y="1061369"/>
                  </a:lnTo>
                  <a:lnTo>
                    <a:pt x="20804" y="1027046"/>
                  </a:lnTo>
                  <a:lnTo>
                    <a:pt x="2401" y="982618"/>
                  </a:lnTo>
                  <a:lnTo>
                    <a:pt x="0" y="958348"/>
                  </a:lnTo>
                  <a:lnTo>
                    <a:pt x="0" y="123824"/>
                  </a:lnTo>
                  <a:lnTo>
                    <a:pt x="9425" y="76439"/>
                  </a:lnTo>
                  <a:lnTo>
                    <a:pt x="36267" y="36267"/>
                  </a:lnTo>
                  <a:lnTo>
                    <a:pt x="76439" y="9425"/>
                  </a:lnTo>
                  <a:lnTo>
                    <a:pt x="123824" y="0"/>
                  </a:lnTo>
                  <a:lnTo>
                    <a:pt x="2175696" y="0"/>
                  </a:lnTo>
                  <a:lnTo>
                    <a:pt x="2223082" y="9425"/>
                  </a:lnTo>
                  <a:lnTo>
                    <a:pt x="2263254" y="36267"/>
                  </a:lnTo>
                  <a:lnTo>
                    <a:pt x="2290096" y="76439"/>
                  </a:lnTo>
                  <a:lnTo>
                    <a:pt x="2299521" y="123824"/>
                  </a:lnTo>
                  <a:lnTo>
                    <a:pt x="2299521" y="958348"/>
                  </a:lnTo>
                  <a:lnTo>
                    <a:pt x="2290096" y="1005734"/>
                  </a:lnTo>
                  <a:lnTo>
                    <a:pt x="2263254" y="1045906"/>
                  </a:lnTo>
                  <a:lnTo>
                    <a:pt x="2223082" y="1072747"/>
                  </a:lnTo>
                  <a:lnTo>
                    <a:pt x="2175697" y="1082173"/>
                  </a:lnTo>
                  <a:close/>
                </a:path>
              </a:pathLst>
            </a:custGeom>
            <a:solidFill>
              <a:srgbClr val="F493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1134" y="615486"/>
            <a:ext cx="30416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20" b="1">
                <a:latin typeface="Tahoma"/>
                <a:cs typeface="Tahoma"/>
              </a:rPr>
              <a:t>IIIT</a:t>
            </a:r>
            <a:r>
              <a:rPr dirty="0" sz="3200" spc="-315" b="1">
                <a:latin typeface="Tahoma"/>
                <a:cs typeface="Tahoma"/>
              </a:rPr>
              <a:t> </a:t>
            </a:r>
            <a:r>
              <a:rPr dirty="0" sz="3200" spc="90" b="1">
                <a:solidFill>
                  <a:srgbClr val="1BBC9A"/>
                </a:solidFill>
                <a:latin typeface="Tahoma"/>
                <a:cs typeface="Tahoma"/>
              </a:rPr>
              <a:t>DHARWAD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0290" y="9082167"/>
            <a:ext cx="1265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F4931D"/>
                </a:solidFill>
                <a:latin typeface="Tahoma"/>
                <a:cs typeface="Tahoma"/>
              </a:rPr>
              <a:t>04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14966" y="1733461"/>
            <a:ext cx="2012314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 marR="5080" indent="-148590">
              <a:lnSpc>
                <a:spcPct val="115599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0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Collection </a:t>
            </a:r>
            <a:r>
              <a:rPr dirty="0" sz="2000" spc="5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Network Construction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5667" y="2021414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5667" y="2726263"/>
            <a:ext cx="85725" cy="85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5667" y="3431113"/>
            <a:ext cx="85725" cy="8572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682942" y="1478476"/>
            <a:ext cx="13207365" cy="249237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85">
                <a:latin typeface="Tahoma"/>
                <a:cs typeface="Tahoma"/>
              </a:rPr>
              <a:t>Objective: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Collect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relevant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data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construct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model.</a:t>
            </a:r>
            <a:endParaRPr sz="2000">
              <a:latin typeface="Tahoma"/>
              <a:cs typeface="Tahoma"/>
            </a:endParaRPr>
          </a:p>
          <a:p>
            <a:pPr marL="443865" marR="5080">
              <a:lnSpc>
                <a:spcPct val="115599"/>
              </a:lnSpc>
            </a:pPr>
            <a:r>
              <a:rPr dirty="0" sz="2000" spc="130">
                <a:latin typeface="Tahoma"/>
                <a:cs typeface="Tahoma"/>
              </a:rPr>
              <a:t>Data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Gathering: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Extract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data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from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provided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sources,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focusing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on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key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entities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(nodes)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and </a:t>
            </a:r>
            <a:r>
              <a:rPr dirty="0" sz="2000" spc="125">
                <a:latin typeface="Tahoma"/>
                <a:cs typeface="Tahoma"/>
              </a:rPr>
              <a:t>relationships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(edges).</a:t>
            </a:r>
            <a:endParaRPr sz="2000">
              <a:latin typeface="Tahoma"/>
              <a:cs typeface="Tahoma"/>
            </a:endParaRPr>
          </a:p>
          <a:p>
            <a:pPr marL="443865" marR="253365">
              <a:lnSpc>
                <a:spcPct val="115599"/>
              </a:lnSpc>
            </a:pPr>
            <a:r>
              <a:rPr dirty="0" sz="2000" spc="100">
                <a:latin typeface="Tahoma"/>
                <a:cs typeface="Tahoma"/>
              </a:rPr>
              <a:t>Preprocessing: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Clean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format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data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ensure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consistency,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removing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duplicates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handling </a:t>
            </a:r>
            <a:r>
              <a:rPr dirty="0" sz="2000" spc="150">
                <a:latin typeface="Tahoma"/>
                <a:cs typeface="Tahoma"/>
              </a:rPr>
              <a:t>missing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values.</a:t>
            </a:r>
            <a:endParaRPr sz="2000">
              <a:latin typeface="Tahoma"/>
              <a:cs typeface="Tahoma"/>
            </a:endParaRPr>
          </a:p>
          <a:p>
            <a:pPr marL="443865" marR="16510">
              <a:lnSpc>
                <a:spcPct val="115599"/>
              </a:lnSpc>
            </a:pPr>
            <a:r>
              <a:rPr dirty="0" sz="2000" spc="165">
                <a:latin typeface="Tahoma"/>
                <a:cs typeface="Tahoma"/>
              </a:rPr>
              <a:t>Network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Creation: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Use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NetworkX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define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edges,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creating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foundational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structure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for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the </a:t>
            </a:r>
            <a:r>
              <a:rPr dirty="0" sz="2000" spc="120">
                <a:latin typeface="Tahoma"/>
                <a:cs typeface="Tahoma"/>
              </a:rPr>
              <a:t>network.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Attributes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like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edge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weights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or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node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types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are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200">
                <a:latin typeface="Tahoma"/>
                <a:cs typeface="Tahoma"/>
              </a:rPr>
              <a:t>added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for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richer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analysis.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1035" y="501216"/>
            <a:ext cx="809624" cy="761999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14119105" y="4929203"/>
            <a:ext cx="3549015" cy="1492250"/>
            <a:chOff x="14119105" y="4929203"/>
            <a:chExt cx="3549015" cy="1492250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9105" y="4929203"/>
              <a:ext cx="3548529" cy="149166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4714246" y="5133949"/>
              <a:ext cx="2299970" cy="1082675"/>
            </a:xfrm>
            <a:custGeom>
              <a:avLst/>
              <a:gdLst/>
              <a:ahLst/>
              <a:cxnLst/>
              <a:rect l="l" t="t" r="r" b="b"/>
              <a:pathLst>
                <a:path w="2299969" h="1082675">
                  <a:moveTo>
                    <a:pt x="2175697" y="1082173"/>
                  </a:moveTo>
                  <a:lnTo>
                    <a:pt x="123824" y="1082173"/>
                  </a:lnTo>
                  <a:lnTo>
                    <a:pt x="99555" y="1079772"/>
                  </a:lnTo>
                  <a:lnTo>
                    <a:pt x="55126" y="1061369"/>
                  </a:lnTo>
                  <a:lnTo>
                    <a:pt x="20804" y="1027046"/>
                  </a:lnTo>
                  <a:lnTo>
                    <a:pt x="2401" y="982618"/>
                  </a:lnTo>
                  <a:lnTo>
                    <a:pt x="0" y="958348"/>
                  </a:lnTo>
                  <a:lnTo>
                    <a:pt x="0" y="123824"/>
                  </a:lnTo>
                  <a:lnTo>
                    <a:pt x="9425" y="76439"/>
                  </a:lnTo>
                  <a:lnTo>
                    <a:pt x="36267" y="36267"/>
                  </a:lnTo>
                  <a:lnTo>
                    <a:pt x="76439" y="9425"/>
                  </a:lnTo>
                  <a:lnTo>
                    <a:pt x="123824" y="0"/>
                  </a:lnTo>
                  <a:lnTo>
                    <a:pt x="2175696" y="0"/>
                  </a:lnTo>
                  <a:lnTo>
                    <a:pt x="2199966" y="2401"/>
                  </a:lnTo>
                  <a:lnTo>
                    <a:pt x="2244394" y="20804"/>
                  </a:lnTo>
                  <a:lnTo>
                    <a:pt x="2278717" y="55126"/>
                  </a:lnTo>
                  <a:lnTo>
                    <a:pt x="2297120" y="99555"/>
                  </a:lnTo>
                  <a:lnTo>
                    <a:pt x="2299521" y="123824"/>
                  </a:lnTo>
                  <a:lnTo>
                    <a:pt x="2299521" y="958348"/>
                  </a:lnTo>
                  <a:lnTo>
                    <a:pt x="2290096" y="1005734"/>
                  </a:lnTo>
                  <a:lnTo>
                    <a:pt x="2263254" y="1045906"/>
                  </a:lnTo>
                  <a:lnTo>
                    <a:pt x="2223082" y="1072747"/>
                  </a:lnTo>
                  <a:lnTo>
                    <a:pt x="2175697" y="1082173"/>
                  </a:lnTo>
                  <a:close/>
                </a:path>
              </a:pathLst>
            </a:custGeom>
            <a:solidFill>
              <a:srgbClr val="F493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170646" y="5274972"/>
            <a:ext cx="138684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5715">
              <a:lnSpc>
                <a:spcPct val="115599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Extraction Properties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91" y="5399103"/>
            <a:ext cx="85725" cy="8572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91" y="6103953"/>
            <a:ext cx="85725" cy="8572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91" y="6808803"/>
            <a:ext cx="85725" cy="8572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91" y="8218503"/>
            <a:ext cx="85725" cy="85724"/>
          </a:xfrm>
          <a:prstGeom prst="rect">
            <a:avLst/>
          </a:prstGeom>
        </p:spPr>
      </p:pic>
      <p:sp>
        <p:nvSpPr>
          <p:cNvPr id="25" name="object 2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pc="85"/>
              <a:t>Objective:</a:t>
            </a:r>
            <a:r>
              <a:rPr dirty="0" spc="-100"/>
              <a:t> </a:t>
            </a:r>
            <a:r>
              <a:rPr dirty="0" spc="90"/>
              <a:t>Identify</a:t>
            </a:r>
            <a:r>
              <a:rPr dirty="0" spc="-100"/>
              <a:t> </a:t>
            </a:r>
            <a:r>
              <a:rPr dirty="0" spc="130"/>
              <a:t>influential</a:t>
            </a:r>
            <a:r>
              <a:rPr dirty="0" spc="-95"/>
              <a:t> </a:t>
            </a:r>
            <a:r>
              <a:rPr dirty="0" spc="155"/>
              <a:t>nodes</a:t>
            </a:r>
            <a:r>
              <a:rPr dirty="0" spc="-100"/>
              <a:t> </a:t>
            </a:r>
            <a:r>
              <a:rPr dirty="0" spc="140"/>
              <a:t>using</a:t>
            </a:r>
            <a:r>
              <a:rPr dirty="0" spc="-95"/>
              <a:t> </a:t>
            </a:r>
            <a:r>
              <a:rPr dirty="0" spc="120"/>
              <a:t>centrality</a:t>
            </a:r>
            <a:r>
              <a:rPr dirty="0" spc="-100"/>
              <a:t> </a:t>
            </a:r>
            <a:r>
              <a:rPr dirty="0" spc="85"/>
              <a:t>measures.</a:t>
            </a:r>
          </a:p>
          <a:p>
            <a:pPr marL="443865" marR="354330">
              <a:lnSpc>
                <a:spcPct val="115599"/>
              </a:lnSpc>
            </a:pPr>
            <a:r>
              <a:rPr dirty="0" spc="125"/>
              <a:t>Degree</a:t>
            </a:r>
            <a:r>
              <a:rPr dirty="0" spc="-85"/>
              <a:t> </a:t>
            </a:r>
            <a:r>
              <a:rPr dirty="0" spc="80"/>
              <a:t>Centrality:</a:t>
            </a:r>
            <a:r>
              <a:rPr dirty="0" spc="-80"/>
              <a:t> </a:t>
            </a:r>
            <a:r>
              <a:rPr dirty="0" spc="120"/>
              <a:t>Measures</a:t>
            </a:r>
            <a:r>
              <a:rPr dirty="0" spc="-85"/>
              <a:t> </a:t>
            </a:r>
            <a:r>
              <a:rPr dirty="0" spc="155"/>
              <a:t>the</a:t>
            </a:r>
            <a:r>
              <a:rPr dirty="0" spc="-80"/>
              <a:t> </a:t>
            </a:r>
            <a:r>
              <a:rPr dirty="0" spc="200"/>
              <a:t>number</a:t>
            </a:r>
            <a:r>
              <a:rPr dirty="0" spc="-80"/>
              <a:t> </a:t>
            </a:r>
            <a:r>
              <a:rPr dirty="0" spc="95"/>
              <a:t>of</a:t>
            </a:r>
            <a:r>
              <a:rPr dirty="0" spc="-85"/>
              <a:t> </a:t>
            </a:r>
            <a:r>
              <a:rPr dirty="0" spc="140"/>
              <a:t>direct</a:t>
            </a:r>
            <a:r>
              <a:rPr dirty="0" spc="-80"/>
              <a:t> </a:t>
            </a:r>
            <a:r>
              <a:rPr dirty="0" spc="150"/>
              <a:t>connections</a:t>
            </a:r>
            <a:r>
              <a:rPr dirty="0" spc="-80"/>
              <a:t> </a:t>
            </a:r>
            <a:r>
              <a:rPr dirty="0" spc="114"/>
              <a:t>a</a:t>
            </a:r>
            <a:r>
              <a:rPr dirty="0" spc="-85"/>
              <a:t> </a:t>
            </a:r>
            <a:r>
              <a:rPr dirty="0" spc="180"/>
              <a:t>node</a:t>
            </a:r>
            <a:r>
              <a:rPr dirty="0" spc="-80"/>
              <a:t> </a:t>
            </a:r>
            <a:r>
              <a:rPr dirty="0"/>
              <a:t>has,</a:t>
            </a:r>
            <a:r>
              <a:rPr dirty="0" spc="-80"/>
              <a:t> </a:t>
            </a:r>
            <a:r>
              <a:rPr dirty="0" spc="165"/>
              <a:t>helping</a:t>
            </a:r>
            <a:r>
              <a:rPr dirty="0" spc="-85"/>
              <a:t> </a:t>
            </a:r>
            <a:r>
              <a:rPr dirty="0" spc="140"/>
              <a:t>to</a:t>
            </a:r>
            <a:r>
              <a:rPr dirty="0" spc="-80"/>
              <a:t> </a:t>
            </a:r>
            <a:r>
              <a:rPr dirty="0" spc="125"/>
              <a:t>identify</a:t>
            </a:r>
            <a:r>
              <a:rPr dirty="0" spc="-80"/>
              <a:t> </a:t>
            </a:r>
            <a:r>
              <a:rPr dirty="0" spc="135"/>
              <a:t>highly </a:t>
            </a:r>
            <a:r>
              <a:rPr dirty="0" spc="170"/>
              <a:t>connected</a:t>
            </a:r>
            <a:r>
              <a:rPr dirty="0" spc="-70"/>
              <a:t> </a:t>
            </a:r>
            <a:r>
              <a:rPr dirty="0" spc="90"/>
              <a:t>nodes.</a:t>
            </a:r>
          </a:p>
          <a:p>
            <a:pPr marL="443865" marR="5080">
              <a:lnSpc>
                <a:spcPct val="115599"/>
              </a:lnSpc>
            </a:pPr>
            <a:r>
              <a:rPr dirty="0" spc="130"/>
              <a:t>Eigenvector</a:t>
            </a:r>
            <a:r>
              <a:rPr dirty="0" spc="-95"/>
              <a:t> </a:t>
            </a:r>
            <a:r>
              <a:rPr dirty="0" spc="80"/>
              <a:t>Centrality:</a:t>
            </a:r>
            <a:r>
              <a:rPr dirty="0" spc="-90"/>
              <a:t> </a:t>
            </a:r>
            <a:r>
              <a:rPr dirty="0" spc="145"/>
              <a:t>Determines</a:t>
            </a:r>
            <a:r>
              <a:rPr dirty="0" spc="-90"/>
              <a:t> </a:t>
            </a:r>
            <a:r>
              <a:rPr dirty="0" spc="114"/>
              <a:t>a</a:t>
            </a:r>
            <a:r>
              <a:rPr dirty="0" spc="-95"/>
              <a:t> </a:t>
            </a:r>
            <a:r>
              <a:rPr dirty="0" spc="125"/>
              <a:t>node’s</a:t>
            </a:r>
            <a:r>
              <a:rPr dirty="0" spc="-90"/>
              <a:t> </a:t>
            </a:r>
            <a:r>
              <a:rPr dirty="0" spc="140"/>
              <a:t>influence</a:t>
            </a:r>
            <a:r>
              <a:rPr dirty="0" spc="-90"/>
              <a:t> </a:t>
            </a:r>
            <a:r>
              <a:rPr dirty="0" spc="155"/>
              <a:t>based</a:t>
            </a:r>
            <a:r>
              <a:rPr dirty="0" spc="-95"/>
              <a:t> </a:t>
            </a:r>
            <a:r>
              <a:rPr dirty="0" spc="175"/>
              <a:t>on</a:t>
            </a:r>
            <a:r>
              <a:rPr dirty="0" spc="-90"/>
              <a:t> </a:t>
            </a:r>
            <a:r>
              <a:rPr dirty="0" spc="150"/>
              <a:t>connections</a:t>
            </a:r>
            <a:r>
              <a:rPr dirty="0" spc="-90"/>
              <a:t> </a:t>
            </a:r>
            <a:r>
              <a:rPr dirty="0" spc="140"/>
              <a:t>to</a:t>
            </a:r>
            <a:r>
              <a:rPr dirty="0" spc="-95"/>
              <a:t> </a:t>
            </a:r>
            <a:r>
              <a:rPr dirty="0" spc="130"/>
              <a:t>other</a:t>
            </a:r>
            <a:r>
              <a:rPr dirty="0" spc="-90"/>
              <a:t> </a:t>
            </a:r>
            <a:r>
              <a:rPr dirty="0" spc="130"/>
              <a:t>influential</a:t>
            </a:r>
            <a:r>
              <a:rPr dirty="0" spc="-90"/>
              <a:t> </a:t>
            </a:r>
            <a:r>
              <a:rPr dirty="0" spc="85"/>
              <a:t>nodes, </a:t>
            </a:r>
            <a:r>
              <a:rPr dirty="0" spc="155"/>
              <a:t>highlighting</a:t>
            </a:r>
            <a:r>
              <a:rPr dirty="0" spc="-90"/>
              <a:t> </a:t>
            </a:r>
            <a:r>
              <a:rPr dirty="0" spc="120"/>
              <a:t>critical</a:t>
            </a:r>
            <a:r>
              <a:rPr dirty="0" spc="-90"/>
              <a:t> </a:t>
            </a:r>
            <a:r>
              <a:rPr dirty="0" spc="155"/>
              <a:t>nodes</a:t>
            </a:r>
            <a:r>
              <a:rPr dirty="0" spc="-90"/>
              <a:t> </a:t>
            </a:r>
            <a:r>
              <a:rPr dirty="0" spc="150"/>
              <a:t>in</a:t>
            </a:r>
            <a:r>
              <a:rPr dirty="0" spc="-85"/>
              <a:t> </a:t>
            </a:r>
            <a:r>
              <a:rPr dirty="0" spc="155"/>
              <a:t>the</a:t>
            </a:r>
            <a:r>
              <a:rPr dirty="0" spc="-90"/>
              <a:t> </a:t>
            </a:r>
            <a:r>
              <a:rPr dirty="0" spc="110"/>
              <a:t>network.</a:t>
            </a:r>
          </a:p>
          <a:p>
            <a:pPr marL="443865" marR="200660">
              <a:lnSpc>
                <a:spcPct val="115599"/>
              </a:lnSpc>
            </a:pPr>
            <a:r>
              <a:rPr dirty="0" spc="114"/>
              <a:t>Analysis</a:t>
            </a:r>
            <a:r>
              <a:rPr dirty="0" spc="-100"/>
              <a:t> </a:t>
            </a:r>
            <a:r>
              <a:rPr dirty="0" spc="70"/>
              <a:t>is</a:t>
            </a:r>
            <a:r>
              <a:rPr dirty="0" spc="-95"/>
              <a:t> </a:t>
            </a:r>
            <a:r>
              <a:rPr dirty="0" spc="160"/>
              <a:t>performed</a:t>
            </a:r>
            <a:r>
              <a:rPr dirty="0" spc="-95"/>
              <a:t> </a:t>
            </a:r>
            <a:r>
              <a:rPr dirty="0" spc="140"/>
              <a:t>to</a:t>
            </a:r>
            <a:r>
              <a:rPr dirty="0" spc="-95"/>
              <a:t> </a:t>
            </a:r>
            <a:r>
              <a:rPr dirty="0" spc="200"/>
              <a:t>compute</a:t>
            </a:r>
            <a:r>
              <a:rPr dirty="0" spc="-95"/>
              <a:t> </a:t>
            </a:r>
            <a:r>
              <a:rPr dirty="0" spc="100"/>
              <a:t>features</a:t>
            </a:r>
            <a:r>
              <a:rPr dirty="0" spc="-95"/>
              <a:t> </a:t>
            </a:r>
            <a:r>
              <a:rPr dirty="0" spc="130"/>
              <a:t>like</a:t>
            </a:r>
            <a:r>
              <a:rPr dirty="0" spc="-95"/>
              <a:t> </a:t>
            </a:r>
            <a:r>
              <a:rPr dirty="0"/>
              <a:t>-</a:t>
            </a:r>
            <a:r>
              <a:rPr dirty="0" spc="-95"/>
              <a:t> </a:t>
            </a:r>
            <a:r>
              <a:rPr dirty="0" spc="140"/>
              <a:t>degree</a:t>
            </a:r>
            <a:r>
              <a:rPr dirty="0" spc="-95"/>
              <a:t> </a:t>
            </a:r>
            <a:r>
              <a:rPr dirty="0" spc="90"/>
              <a:t>centrality,</a:t>
            </a:r>
            <a:r>
              <a:rPr dirty="0" spc="-95"/>
              <a:t> </a:t>
            </a:r>
            <a:r>
              <a:rPr dirty="0" spc="150"/>
              <a:t>betweenness</a:t>
            </a:r>
            <a:r>
              <a:rPr dirty="0" spc="-95"/>
              <a:t> </a:t>
            </a:r>
            <a:r>
              <a:rPr dirty="0" spc="90"/>
              <a:t>centrality,</a:t>
            </a:r>
            <a:r>
              <a:rPr dirty="0" spc="-95"/>
              <a:t> </a:t>
            </a:r>
            <a:r>
              <a:rPr dirty="0" spc="100"/>
              <a:t>closeness </a:t>
            </a:r>
            <a:r>
              <a:rPr dirty="0" spc="90"/>
              <a:t>centrality,</a:t>
            </a:r>
            <a:r>
              <a:rPr dirty="0" spc="-95"/>
              <a:t> </a:t>
            </a:r>
            <a:r>
              <a:rPr dirty="0" spc="130"/>
              <a:t>eigenvalue</a:t>
            </a:r>
            <a:r>
              <a:rPr dirty="0" spc="-90"/>
              <a:t> </a:t>
            </a:r>
            <a:r>
              <a:rPr dirty="0" spc="90"/>
              <a:t>centrality,</a:t>
            </a:r>
            <a:r>
              <a:rPr dirty="0" spc="-90"/>
              <a:t> </a:t>
            </a:r>
            <a:r>
              <a:rPr dirty="0" spc="140"/>
              <a:t>degree</a:t>
            </a:r>
            <a:r>
              <a:rPr dirty="0" spc="-90"/>
              <a:t> </a:t>
            </a:r>
            <a:r>
              <a:rPr dirty="0" spc="110"/>
              <a:t>distributions,</a:t>
            </a:r>
            <a:r>
              <a:rPr dirty="0" spc="-90"/>
              <a:t> </a:t>
            </a:r>
            <a:r>
              <a:rPr dirty="0" spc="175"/>
              <a:t>weighted</a:t>
            </a:r>
            <a:r>
              <a:rPr dirty="0" spc="-90"/>
              <a:t> </a:t>
            </a:r>
            <a:r>
              <a:rPr dirty="0" spc="140"/>
              <a:t>degree</a:t>
            </a:r>
            <a:r>
              <a:rPr dirty="0" spc="-90"/>
              <a:t> </a:t>
            </a:r>
            <a:r>
              <a:rPr dirty="0" spc="110"/>
              <a:t>distributions,</a:t>
            </a:r>
            <a:r>
              <a:rPr dirty="0" spc="-90"/>
              <a:t> </a:t>
            </a:r>
            <a:r>
              <a:rPr dirty="0" spc="130"/>
              <a:t>degree </a:t>
            </a:r>
            <a:r>
              <a:rPr dirty="0" spc="95"/>
              <a:t>correlations,</a:t>
            </a:r>
            <a:r>
              <a:rPr dirty="0" spc="-95"/>
              <a:t> </a:t>
            </a:r>
            <a:r>
              <a:rPr dirty="0" spc="155"/>
              <a:t>cumulative</a:t>
            </a:r>
            <a:r>
              <a:rPr dirty="0" spc="-95"/>
              <a:t> </a:t>
            </a:r>
            <a:r>
              <a:rPr dirty="0" spc="130"/>
              <a:t>strength</a:t>
            </a:r>
            <a:r>
              <a:rPr dirty="0" spc="-95"/>
              <a:t> </a:t>
            </a:r>
            <a:r>
              <a:rPr dirty="0" spc="110"/>
              <a:t>distributions,</a:t>
            </a:r>
            <a:r>
              <a:rPr dirty="0" spc="-95"/>
              <a:t> </a:t>
            </a:r>
            <a:r>
              <a:rPr dirty="0" spc="130"/>
              <a:t>clustering</a:t>
            </a:r>
            <a:r>
              <a:rPr dirty="0" spc="-95"/>
              <a:t> </a:t>
            </a:r>
            <a:r>
              <a:rPr dirty="0" spc="100"/>
              <a:t>coefficient,</a:t>
            </a:r>
            <a:r>
              <a:rPr dirty="0" spc="-95"/>
              <a:t> </a:t>
            </a:r>
            <a:r>
              <a:rPr dirty="0" spc="175"/>
              <a:t>path</a:t>
            </a:r>
            <a:r>
              <a:rPr dirty="0" spc="-95"/>
              <a:t> </a:t>
            </a:r>
            <a:r>
              <a:rPr dirty="0" spc="160"/>
              <a:t>length</a:t>
            </a:r>
            <a:r>
              <a:rPr dirty="0" spc="-95"/>
              <a:t> </a:t>
            </a:r>
            <a:r>
              <a:rPr dirty="0" spc="110"/>
              <a:t>distributions,</a:t>
            </a:r>
            <a:r>
              <a:rPr dirty="0" spc="-95"/>
              <a:t> </a:t>
            </a:r>
            <a:r>
              <a:rPr dirty="0" spc="135"/>
              <a:t>small </a:t>
            </a:r>
            <a:r>
              <a:rPr dirty="0" spc="175"/>
              <a:t>world</a:t>
            </a:r>
            <a:r>
              <a:rPr dirty="0" spc="-100"/>
              <a:t> </a:t>
            </a:r>
            <a:r>
              <a:rPr dirty="0" spc="95"/>
              <a:t>properties,</a:t>
            </a:r>
            <a:r>
              <a:rPr dirty="0" spc="-90"/>
              <a:t> </a:t>
            </a:r>
            <a:r>
              <a:rPr dirty="0" spc="45"/>
              <a:t>etc.</a:t>
            </a:r>
          </a:p>
          <a:p>
            <a:pPr marL="443865" marR="840105">
              <a:lnSpc>
                <a:spcPct val="115599"/>
              </a:lnSpc>
            </a:pPr>
            <a:r>
              <a:rPr dirty="0" spc="130"/>
              <a:t>Application:</a:t>
            </a:r>
            <a:r>
              <a:rPr dirty="0" spc="-100"/>
              <a:t> </a:t>
            </a:r>
            <a:r>
              <a:rPr dirty="0" spc="120"/>
              <a:t>Use</a:t>
            </a:r>
            <a:r>
              <a:rPr dirty="0" spc="-100"/>
              <a:t> </a:t>
            </a:r>
            <a:r>
              <a:rPr dirty="0" spc="125"/>
              <a:t>these</a:t>
            </a:r>
            <a:r>
              <a:rPr dirty="0" spc="-100"/>
              <a:t> </a:t>
            </a:r>
            <a:r>
              <a:rPr dirty="0" spc="145"/>
              <a:t>metrics</a:t>
            </a:r>
            <a:r>
              <a:rPr dirty="0" spc="-100"/>
              <a:t> </a:t>
            </a:r>
            <a:r>
              <a:rPr dirty="0" spc="140"/>
              <a:t>to</a:t>
            </a:r>
            <a:r>
              <a:rPr dirty="0" spc="-100"/>
              <a:t> </a:t>
            </a:r>
            <a:r>
              <a:rPr dirty="0" spc="125"/>
              <a:t>identify</a:t>
            </a:r>
            <a:r>
              <a:rPr dirty="0" spc="-95"/>
              <a:t> </a:t>
            </a:r>
            <a:r>
              <a:rPr dirty="0" spc="155"/>
              <a:t>nodes</a:t>
            </a:r>
            <a:r>
              <a:rPr dirty="0" spc="-100"/>
              <a:t> </a:t>
            </a:r>
            <a:r>
              <a:rPr dirty="0" spc="145"/>
              <a:t>that</a:t>
            </a:r>
            <a:r>
              <a:rPr dirty="0" spc="-100"/>
              <a:t> </a:t>
            </a:r>
            <a:r>
              <a:rPr dirty="0" spc="140"/>
              <a:t>act</a:t>
            </a:r>
            <a:r>
              <a:rPr dirty="0" spc="-100"/>
              <a:t> </a:t>
            </a:r>
            <a:r>
              <a:rPr dirty="0" spc="75"/>
              <a:t>as</a:t>
            </a:r>
            <a:r>
              <a:rPr dirty="0" spc="-100"/>
              <a:t> </a:t>
            </a:r>
            <a:r>
              <a:rPr dirty="0" spc="140"/>
              <a:t>major</a:t>
            </a:r>
            <a:r>
              <a:rPr dirty="0" spc="-95"/>
              <a:t> </a:t>
            </a:r>
            <a:r>
              <a:rPr dirty="0" spc="125"/>
              <a:t>influencers</a:t>
            </a:r>
            <a:r>
              <a:rPr dirty="0" spc="-100"/>
              <a:t> </a:t>
            </a:r>
            <a:r>
              <a:rPr dirty="0" spc="100"/>
              <a:t>or</a:t>
            </a:r>
            <a:r>
              <a:rPr dirty="0" spc="-100"/>
              <a:t> </a:t>
            </a:r>
            <a:r>
              <a:rPr dirty="0" spc="170"/>
              <a:t>hubs</a:t>
            </a:r>
            <a:r>
              <a:rPr dirty="0" spc="-100"/>
              <a:t> </a:t>
            </a:r>
            <a:r>
              <a:rPr dirty="0" spc="170"/>
              <a:t>within</a:t>
            </a:r>
            <a:r>
              <a:rPr dirty="0" spc="-100"/>
              <a:t> </a:t>
            </a:r>
            <a:r>
              <a:rPr dirty="0" spc="130"/>
              <a:t>the </a:t>
            </a:r>
            <a:r>
              <a:rPr dirty="0" spc="120"/>
              <a:t>network,</a:t>
            </a:r>
            <a:r>
              <a:rPr dirty="0" spc="-105"/>
              <a:t> </a:t>
            </a:r>
            <a:r>
              <a:rPr dirty="0" spc="170"/>
              <a:t>guiding</a:t>
            </a:r>
            <a:r>
              <a:rPr dirty="0" spc="-100"/>
              <a:t> </a:t>
            </a:r>
            <a:r>
              <a:rPr dirty="0" spc="135"/>
              <a:t>targeted</a:t>
            </a:r>
            <a:r>
              <a:rPr dirty="0" spc="-100"/>
              <a:t> </a:t>
            </a:r>
            <a:r>
              <a:rPr dirty="0" spc="95"/>
              <a:t>analysis</a:t>
            </a:r>
            <a:r>
              <a:rPr dirty="0" spc="-100"/>
              <a:t> </a:t>
            </a:r>
            <a:r>
              <a:rPr dirty="0" spc="100"/>
              <a:t>or</a:t>
            </a:r>
            <a:r>
              <a:rPr dirty="0" spc="-100"/>
              <a:t> </a:t>
            </a:r>
            <a:r>
              <a:rPr dirty="0" spc="90"/>
              <a:t>interventions.</a:t>
            </a:r>
          </a:p>
        </p:txBody>
      </p:sp>
      <p:sp>
        <p:nvSpPr>
          <p:cNvPr id="26" name="object 26" descr=""/>
          <p:cNvSpPr/>
          <p:nvPr/>
        </p:nvSpPr>
        <p:spPr>
          <a:xfrm>
            <a:off x="332178" y="4562746"/>
            <a:ext cx="12975590" cy="123825"/>
          </a:xfrm>
          <a:custGeom>
            <a:avLst/>
            <a:gdLst/>
            <a:ahLst/>
            <a:cxnLst/>
            <a:rect l="l" t="t" r="r" b="b"/>
            <a:pathLst>
              <a:path w="12975590" h="123825">
                <a:moveTo>
                  <a:pt x="0" y="0"/>
                </a:moveTo>
                <a:lnTo>
                  <a:pt x="12975559" y="0"/>
                </a:lnTo>
                <a:lnTo>
                  <a:pt x="12975559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F49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689" y="353908"/>
            <a:ext cx="57156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60"/>
              <a:t>METHOD</a:t>
            </a:r>
            <a:r>
              <a:rPr dirty="0" sz="5500" spc="60">
                <a:solidFill>
                  <a:srgbClr val="071C3A"/>
                </a:solidFill>
              </a:rPr>
              <a:t>OLOGY</a:t>
            </a:r>
            <a:endParaRPr sz="5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668683" y="734633"/>
            <a:ext cx="588645" cy="588645"/>
            <a:chOff x="16668683" y="734633"/>
            <a:chExt cx="588645" cy="5886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683" y="734633"/>
              <a:ext cx="588131" cy="58813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811951" y="877904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150760" y="301520"/>
                  </a:moveTo>
                  <a:lnTo>
                    <a:pt x="93035" y="290120"/>
                  </a:lnTo>
                  <a:lnTo>
                    <a:pt x="44156" y="257363"/>
                  </a:lnTo>
                  <a:lnTo>
                    <a:pt x="11400" y="208485"/>
                  </a:lnTo>
                  <a:lnTo>
                    <a:pt x="0" y="150760"/>
                  </a:lnTo>
                  <a:lnTo>
                    <a:pt x="2895" y="121119"/>
                  </a:lnTo>
                  <a:lnTo>
                    <a:pt x="25244" y="67163"/>
                  </a:lnTo>
                  <a:lnTo>
                    <a:pt x="67163" y="25244"/>
                  </a:lnTo>
                  <a:lnTo>
                    <a:pt x="121119" y="2895"/>
                  </a:lnTo>
                  <a:lnTo>
                    <a:pt x="150760" y="0"/>
                  </a:lnTo>
                  <a:lnTo>
                    <a:pt x="180401" y="2895"/>
                  </a:lnTo>
                  <a:lnTo>
                    <a:pt x="202787" y="9674"/>
                  </a:lnTo>
                  <a:lnTo>
                    <a:pt x="150760" y="9674"/>
                  </a:lnTo>
                  <a:lnTo>
                    <a:pt x="123021" y="12384"/>
                  </a:lnTo>
                  <a:lnTo>
                    <a:pt x="72528" y="33298"/>
                  </a:lnTo>
                  <a:lnTo>
                    <a:pt x="33298" y="72528"/>
                  </a:lnTo>
                  <a:lnTo>
                    <a:pt x="12384" y="123021"/>
                  </a:lnTo>
                  <a:lnTo>
                    <a:pt x="9674" y="150760"/>
                  </a:lnTo>
                  <a:lnTo>
                    <a:pt x="11553" y="173904"/>
                  </a:lnTo>
                  <a:lnTo>
                    <a:pt x="17091" y="196111"/>
                  </a:lnTo>
                  <a:lnTo>
                    <a:pt x="26140" y="217031"/>
                  </a:lnTo>
                  <a:lnTo>
                    <a:pt x="38555" y="236312"/>
                  </a:lnTo>
                  <a:lnTo>
                    <a:pt x="262965" y="236312"/>
                  </a:lnTo>
                  <a:lnTo>
                    <a:pt x="274668" y="236312"/>
                  </a:lnTo>
                  <a:lnTo>
                    <a:pt x="257363" y="257363"/>
                  </a:lnTo>
                  <a:lnTo>
                    <a:pt x="234357" y="276276"/>
                  </a:lnTo>
                  <a:lnTo>
                    <a:pt x="208485" y="290120"/>
                  </a:lnTo>
                  <a:lnTo>
                    <a:pt x="180401" y="298625"/>
                  </a:lnTo>
                  <a:lnTo>
                    <a:pt x="150760" y="301520"/>
                  </a:lnTo>
                  <a:close/>
                </a:path>
                <a:path w="301625" h="301625">
                  <a:moveTo>
                    <a:pt x="274668" y="236312"/>
                  </a:moveTo>
                  <a:lnTo>
                    <a:pt x="262965" y="236312"/>
                  </a:lnTo>
                  <a:lnTo>
                    <a:pt x="275379" y="217030"/>
                  </a:lnTo>
                  <a:lnTo>
                    <a:pt x="284429" y="196111"/>
                  </a:lnTo>
                  <a:lnTo>
                    <a:pt x="289967" y="173904"/>
                  </a:lnTo>
                  <a:lnTo>
                    <a:pt x="291846" y="150760"/>
                  </a:lnTo>
                  <a:lnTo>
                    <a:pt x="289136" y="123021"/>
                  </a:lnTo>
                  <a:lnTo>
                    <a:pt x="268221" y="72528"/>
                  </a:lnTo>
                  <a:lnTo>
                    <a:pt x="228992" y="33298"/>
                  </a:lnTo>
                  <a:lnTo>
                    <a:pt x="178499" y="12384"/>
                  </a:lnTo>
                  <a:lnTo>
                    <a:pt x="150760" y="9674"/>
                  </a:lnTo>
                  <a:lnTo>
                    <a:pt x="202787" y="9674"/>
                  </a:lnTo>
                  <a:lnTo>
                    <a:pt x="257363" y="44156"/>
                  </a:lnTo>
                  <a:lnTo>
                    <a:pt x="290120" y="93035"/>
                  </a:lnTo>
                  <a:lnTo>
                    <a:pt x="301520" y="150760"/>
                  </a:lnTo>
                  <a:lnTo>
                    <a:pt x="298625" y="180401"/>
                  </a:lnTo>
                  <a:lnTo>
                    <a:pt x="290120" y="208485"/>
                  </a:lnTo>
                  <a:lnTo>
                    <a:pt x="276276" y="234357"/>
                  </a:lnTo>
                  <a:lnTo>
                    <a:pt x="274668" y="236312"/>
                  </a:lnTo>
                  <a:close/>
                </a:path>
                <a:path w="301625" h="301625">
                  <a:moveTo>
                    <a:pt x="150760" y="195208"/>
                  </a:moveTo>
                  <a:lnTo>
                    <a:pt x="123443" y="189679"/>
                  </a:lnTo>
                  <a:lnTo>
                    <a:pt x="101111" y="174610"/>
                  </a:lnTo>
                  <a:lnTo>
                    <a:pt x="86042" y="152278"/>
                  </a:lnTo>
                  <a:lnTo>
                    <a:pt x="80513" y="124961"/>
                  </a:lnTo>
                  <a:lnTo>
                    <a:pt x="86042" y="97644"/>
                  </a:lnTo>
                  <a:lnTo>
                    <a:pt x="101111" y="75312"/>
                  </a:lnTo>
                  <a:lnTo>
                    <a:pt x="123443" y="60243"/>
                  </a:lnTo>
                  <a:lnTo>
                    <a:pt x="150760" y="54714"/>
                  </a:lnTo>
                  <a:lnTo>
                    <a:pt x="178077" y="60243"/>
                  </a:lnTo>
                  <a:lnTo>
                    <a:pt x="200409" y="75312"/>
                  </a:lnTo>
                  <a:lnTo>
                    <a:pt x="215478" y="97644"/>
                  </a:lnTo>
                  <a:lnTo>
                    <a:pt x="221007" y="124961"/>
                  </a:lnTo>
                  <a:lnTo>
                    <a:pt x="215478" y="152278"/>
                  </a:lnTo>
                  <a:lnTo>
                    <a:pt x="200409" y="174610"/>
                  </a:lnTo>
                  <a:lnTo>
                    <a:pt x="178077" y="189679"/>
                  </a:lnTo>
                  <a:lnTo>
                    <a:pt x="150760" y="195208"/>
                  </a:lnTo>
                  <a:close/>
                </a:path>
                <a:path w="301625" h="301625">
                  <a:moveTo>
                    <a:pt x="262965" y="236312"/>
                  </a:moveTo>
                  <a:lnTo>
                    <a:pt x="38555" y="236312"/>
                  </a:lnTo>
                  <a:lnTo>
                    <a:pt x="51295" y="222338"/>
                  </a:lnTo>
                  <a:lnTo>
                    <a:pt x="66730" y="211918"/>
                  </a:lnTo>
                  <a:lnTo>
                    <a:pt x="84216" y="205406"/>
                  </a:lnTo>
                  <a:lnTo>
                    <a:pt x="103112" y="203156"/>
                  </a:lnTo>
                  <a:lnTo>
                    <a:pt x="198408" y="203156"/>
                  </a:lnTo>
                  <a:lnTo>
                    <a:pt x="217304" y="205406"/>
                  </a:lnTo>
                  <a:lnTo>
                    <a:pt x="234790" y="211918"/>
                  </a:lnTo>
                  <a:lnTo>
                    <a:pt x="250225" y="222339"/>
                  </a:lnTo>
                  <a:lnTo>
                    <a:pt x="262965" y="236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040290" y="9082167"/>
            <a:ext cx="1327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04.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33485" y="439418"/>
            <a:ext cx="883919" cy="883919"/>
            <a:chOff x="733485" y="439418"/>
            <a:chExt cx="883919" cy="883919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85" y="439418"/>
              <a:ext cx="883347" cy="88334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46704" y="852638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048" y="352096"/>
                  </a:moveTo>
                  <a:lnTo>
                    <a:pt x="129301" y="345797"/>
                  </a:lnTo>
                  <a:lnTo>
                    <a:pt x="87262" y="328026"/>
                  </a:lnTo>
                  <a:lnTo>
                    <a:pt x="51621" y="300474"/>
                  </a:lnTo>
                  <a:lnTo>
                    <a:pt x="24070" y="264834"/>
                  </a:lnTo>
                  <a:lnTo>
                    <a:pt x="6299" y="222794"/>
                  </a:lnTo>
                  <a:lnTo>
                    <a:pt x="0" y="176048"/>
                  </a:lnTo>
                  <a:lnTo>
                    <a:pt x="6299" y="129301"/>
                  </a:lnTo>
                  <a:lnTo>
                    <a:pt x="24070" y="87262"/>
                  </a:lnTo>
                  <a:lnTo>
                    <a:pt x="51621" y="51621"/>
                  </a:lnTo>
                  <a:lnTo>
                    <a:pt x="87262" y="24070"/>
                  </a:lnTo>
                  <a:lnTo>
                    <a:pt x="129301" y="6299"/>
                  </a:lnTo>
                  <a:lnTo>
                    <a:pt x="176048" y="0"/>
                  </a:lnTo>
                  <a:lnTo>
                    <a:pt x="222795" y="6299"/>
                  </a:lnTo>
                  <a:lnTo>
                    <a:pt x="244094" y="15303"/>
                  </a:lnTo>
                  <a:lnTo>
                    <a:pt x="176048" y="15303"/>
                  </a:lnTo>
                  <a:lnTo>
                    <a:pt x="125295" y="23511"/>
                  </a:lnTo>
                  <a:lnTo>
                    <a:pt x="81175" y="46358"/>
                  </a:lnTo>
                  <a:lnTo>
                    <a:pt x="46358" y="81175"/>
                  </a:lnTo>
                  <a:lnTo>
                    <a:pt x="23511" y="125295"/>
                  </a:lnTo>
                  <a:lnTo>
                    <a:pt x="15303" y="176048"/>
                  </a:lnTo>
                  <a:lnTo>
                    <a:pt x="23511" y="226801"/>
                  </a:lnTo>
                  <a:lnTo>
                    <a:pt x="46358" y="270921"/>
                  </a:lnTo>
                  <a:lnTo>
                    <a:pt x="81175" y="305738"/>
                  </a:lnTo>
                  <a:lnTo>
                    <a:pt x="125295" y="328584"/>
                  </a:lnTo>
                  <a:lnTo>
                    <a:pt x="176048" y="336793"/>
                  </a:lnTo>
                  <a:lnTo>
                    <a:pt x="244094" y="336793"/>
                  </a:lnTo>
                  <a:lnTo>
                    <a:pt x="222795" y="345797"/>
                  </a:lnTo>
                  <a:lnTo>
                    <a:pt x="176048" y="352096"/>
                  </a:lnTo>
                  <a:close/>
                </a:path>
                <a:path w="352425" h="352425">
                  <a:moveTo>
                    <a:pt x="244094" y="336793"/>
                  </a:moveTo>
                  <a:lnTo>
                    <a:pt x="176048" y="336793"/>
                  </a:lnTo>
                  <a:lnTo>
                    <a:pt x="226801" y="328584"/>
                  </a:lnTo>
                  <a:lnTo>
                    <a:pt x="270920" y="305738"/>
                  </a:lnTo>
                  <a:lnTo>
                    <a:pt x="305738" y="270921"/>
                  </a:lnTo>
                  <a:lnTo>
                    <a:pt x="328584" y="226801"/>
                  </a:lnTo>
                  <a:lnTo>
                    <a:pt x="336793" y="176048"/>
                  </a:lnTo>
                  <a:lnTo>
                    <a:pt x="328584" y="125295"/>
                  </a:lnTo>
                  <a:lnTo>
                    <a:pt x="305738" y="81175"/>
                  </a:lnTo>
                  <a:lnTo>
                    <a:pt x="270920" y="46358"/>
                  </a:lnTo>
                  <a:lnTo>
                    <a:pt x="226801" y="23511"/>
                  </a:lnTo>
                  <a:lnTo>
                    <a:pt x="176048" y="15303"/>
                  </a:lnTo>
                  <a:lnTo>
                    <a:pt x="244094" y="15303"/>
                  </a:lnTo>
                  <a:lnTo>
                    <a:pt x="300475" y="51621"/>
                  </a:lnTo>
                  <a:lnTo>
                    <a:pt x="328026" y="87262"/>
                  </a:lnTo>
                  <a:lnTo>
                    <a:pt x="345797" y="129301"/>
                  </a:lnTo>
                  <a:lnTo>
                    <a:pt x="352096" y="176048"/>
                  </a:lnTo>
                  <a:lnTo>
                    <a:pt x="345797" y="222794"/>
                  </a:lnTo>
                  <a:lnTo>
                    <a:pt x="328026" y="264834"/>
                  </a:lnTo>
                  <a:lnTo>
                    <a:pt x="300475" y="300474"/>
                  </a:lnTo>
                  <a:lnTo>
                    <a:pt x="264834" y="328026"/>
                  </a:lnTo>
                  <a:lnTo>
                    <a:pt x="244094" y="33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727" y="923661"/>
              <a:ext cx="209986" cy="20998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035" y="501216"/>
              <a:ext cx="809624" cy="76199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1146689" y="1551513"/>
            <a:ext cx="3549015" cy="1492250"/>
            <a:chOff x="1146689" y="1551513"/>
            <a:chExt cx="3549015" cy="149225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6689" y="1551513"/>
              <a:ext cx="3548529" cy="149166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741832" y="1756259"/>
              <a:ext cx="2299970" cy="1082675"/>
            </a:xfrm>
            <a:custGeom>
              <a:avLst/>
              <a:gdLst/>
              <a:ahLst/>
              <a:cxnLst/>
              <a:rect l="l" t="t" r="r" b="b"/>
              <a:pathLst>
                <a:path w="2299970" h="1082675">
                  <a:moveTo>
                    <a:pt x="2175697" y="1082173"/>
                  </a:moveTo>
                  <a:lnTo>
                    <a:pt x="123824" y="1082173"/>
                  </a:lnTo>
                  <a:lnTo>
                    <a:pt x="99555" y="1079772"/>
                  </a:lnTo>
                  <a:lnTo>
                    <a:pt x="55126" y="1061369"/>
                  </a:lnTo>
                  <a:lnTo>
                    <a:pt x="20804" y="1027046"/>
                  </a:lnTo>
                  <a:lnTo>
                    <a:pt x="2401" y="982618"/>
                  </a:lnTo>
                  <a:lnTo>
                    <a:pt x="0" y="958348"/>
                  </a:lnTo>
                  <a:lnTo>
                    <a:pt x="0" y="123824"/>
                  </a:lnTo>
                  <a:lnTo>
                    <a:pt x="9425" y="76439"/>
                  </a:lnTo>
                  <a:lnTo>
                    <a:pt x="36267" y="36267"/>
                  </a:lnTo>
                  <a:lnTo>
                    <a:pt x="76439" y="9425"/>
                  </a:lnTo>
                  <a:lnTo>
                    <a:pt x="123824" y="0"/>
                  </a:lnTo>
                  <a:lnTo>
                    <a:pt x="2175696" y="0"/>
                  </a:lnTo>
                  <a:lnTo>
                    <a:pt x="2223082" y="9425"/>
                  </a:lnTo>
                  <a:lnTo>
                    <a:pt x="2263254" y="36267"/>
                  </a:lnTo>
                  <a:lnTo>
                    <a:pt x="2290096" y="76439"/>
                  </a:lnTo>
                  <a:lnTo>
                    <a:pt x="2299521" y="123824"/>
                  </a:lnTo>
                  <a:lnTo>
                    <a:pt x="2299521" y="958348"/>
                  </a:lnTo>
                  <a:lnTo>
                    <a:pt x="2290096" y="1005734"/>
                  </a:lnTo>
                  <a:lnTo>
                    <a:pt x="2263254" y="1045906"/>
                  </a:lnTo>
                  <a:lnTo>
                    <a:pt x="2223082" y="1072747"/>
                  </a:lnTo>
                  <a:lnTo>
                    <a:pt x="2175697" y="1082173"/>
                  </a:lnTo>
                  <a:close/>
                </a:path>
              </a:pathLst>
            </a:custGeom>
            <a:solidFill>
              <a:srgbClr val="F493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21134" y="615486"/>
            <a:ext cx="30416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20">
                <a:solidFill>
                  <a:srgbClr val="000000"/>
                </a:solidFill>
              </a:rPr>
              <a:t>IIIT</a:t>
            </a:r>
            <a:r>
              <a:rPr dirty="0" sz="3200" spc="-315">
                <a:solidFill>
                  <a:srgbClr val="000000"/>
                </a:solidFill>
              </a:rPr>
              <a:t> </a:t>
            </a:r>
            <a:r>
              <a:rPr dirty="0" sz="3200" spc="90"/>
              <a:t>DHARWAD</a:t>
            </a:r>
            <a:endParaRPr sz="3200"/>
          </a:p>
        </p:txBody>
      </p:sp>
      <p:sp>
        <p:nvSpPr>
          <p:cNvPr id="15" name="object 15" descr=""/>
          <p:cNvSpPr txBox="1"/>
          <p:nvPr/>
        </p:nvSpPr>
        <p:spPr>
          <a:xfrm>
            <a:off x="2033626" y="1897283"/>
            <a:ext cx="171577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9400">
              <a:lnSpc>
                <a:spcPct val="115599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Network Visualization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5667" y="2021414"/>
            <a:ext cx="85725" cy="8572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5667" y="2373838"/>
            <a:ext cx="85725" cy="8572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5667" y="3078688"/>
            <a:ext cx="85725" cy="857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5667" y="3783538"/>
            <a:ext cx="85725" cy="85724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4682942" y="1478476"/>
            <a:ext cx="13242925" cy="284480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85">
                <a:latin typeface="Tahoma"/>
                <a:cs typeface="Tahoma"/>
              </a:rPr>
              <a:t>Objective: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Visualize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structure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key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insights.</a:t>
            </a:r>
            <a:endParaRPr sz="2000">
              <a:latin typeface="Tahoma"/>
              <a:cs typeface="Tahoma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dirty="0" sz="2000" spc="120">
                <a:latin typeface="Tahoma"/>
                <a:cs typeface="Tahoma"/>
              </a:rPr>
              <a:t>NetworkX: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Generate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static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layouts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reveal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structure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initial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patterns.</a:t>
            </a:r>
            <a:endParaRPr sz="2000">
              <a:latin typeface="Tahoma"/>
              <a:cs typeface="Tahoma"/>
            </a:endParaRPr>
          </a:p>
          <a:p>
            <a:pPr marL="443865" marR="450850">
              <a:lnSpc>
                <a:spcPct val="115599"/>
              </a:lnSpc>
            </a:pPr>
            <a:r>
              <a:rPr dirty="0" sz="2000">
                <a:latin typeface="Tahoma"/>
                <a:cs typeface="Tahoma"/>
              </a:rPr>
              <a:t>Dash: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Build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interactive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dashboards,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allowing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users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explore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centrality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measures,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filter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nodes,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and </a:t>
            </a:r>
            <a:r>
              <a:rPr dirty="0" sz="2000" spc="130">
                <a:latin typeface="Tahoma"/>
                <a:cs typeface="Tahoma"/>
              </a:rPr>
              <a:t>interact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with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graph.</a:t>
            </a:r>
            <a:endParaRPr sz="2000">
              <a:latin typeface="Tahoma"/>
              <a:cs typeface="Tahoma"/>
            </a:endParaRPr>
          </a:p>
          <a:p>
            <a:pPr marL="443865" marR="640080">
              <a:lnSpc>
                <a:spcPct val="115599"/>
              </a:lnSpc>
            </a:pPr>
            <a:r>
              <a:rPr dirty="0" sz="2000" spc="105">
                <a:latin typeface="Tahoma"/>
                <a:cs typeface="Tahoma"/>
              </a:rPr>
              <a:t>Folium: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Create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map-</a:t>
            </a:r>
            <a:r>
              <a:rPr dirty="0" sz="2000" spc="155">
                <a:latin typeface="Tahoma"/>
                <a:cs typeface="Tahoma"/>
              </a:rPr>
              <a:t>based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visualizations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210">
                <a:latin typeface="Tahoma"/>
                <a:cs typeface="Tahoma"/>
              </a:rPr>
              <a:t>add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geographic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context,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displaying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edges </a:t>
            </a:r>
            <a:r>
              <a:rPr dirty="0" sz="2000" spc="114">
                <a:latin typeface="Tahoma"/>
                <a:cs typeface="Tahoma"/>
              </a:rPr>
              <a:t>spatially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for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enhanced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insight.</a:t>
            </a:r>
            <a:endParaRPr sz="2000">
              <a:latin typeface="Tahoma"/>
              <a:cs typeface="Tahoma"/>
            </a:endParaRPr>
          </a:p>
          <a:p>
            <a:pPr marL="443865" marR="5080">
              <a:lnSpc>
                <a:spcPct val="115599"/>
              </a:lnSpc>
            </a:pPr>
            <a:r>
              <a:rPr dirty="0" sz="2000" spc="200">
                <a:latin typeface="Tahoma"/>
                <a:cs typeface="Tahoma"/>
              </a:rPr>
              <a:t>Community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Detection: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Use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visualization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tools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highlight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communities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or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clusters,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revealing </a:t>
            </a:r>
            <a:r>
              <a:rPr dirty="0" sz="2000" spc="140">
                <a:latin typeface="Tahoma"/>
                <a:cs typeface="Tahoma"/>
              </a:rPr>
              <a:t>groups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closely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connected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for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further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investigation.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291" y="5751528"/>
            <a:ext cx="85725" cy="8572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291" y="6456378"/>
            <a:ext cx="85725" cy="8572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291" y="7161228"/>
            <a:ext cx="85725" cy="8572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291" y="7866078"/>
            <a:ext cx="85725" cy="85724"/>
          </a:xfrm>
          <a:prstGeom prst="rect">
            <a:avLst/>
          </a:prstGeom>
        </p:spPr>
      </p:pic>
      <p:sp>
        <p:nvSpPr>
          <p:cNvPr id="25" name="object 2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6412230">
              <a:lnSpc>
                <a:spcPct val="115599"/>
              </a:lnSpc>
              <a:spcBef>
                <a:spcPts val="100"/>
              </a:spcBef>
            </a:pPr>
            <a:r>
              <a:rPr dirty="0" spc="165"/>
              <a:t>Methodology</a:t>
            </a:r>
            <a:r>
              <a:rPr dirty="0" spc="-100"/>
              <a:t> </a:t>
            </a:r>
            <a:r>
              <a:rPr dirty="0" spc="140"/>
              <a:t>Slide</a:t>
            </a:r>
            <a:r>
              <a:rPr dirty="0" spc="-95"/>
              <a:t> </a:t>
            </a:r>
            <a:r>
              <a:rPr dirty="0" spc="-100"/>
              <a:t>4:</a:t>
            </a:r>
            <a:r>
              <a:rPr dirty="0" spc="-95"/>
              <a:t> </a:t>
            </a:r>
            <a:r>
              <a:rPr dirty="0" spc="114"/>
              <a:t>Analysis</a:t>
            </a:r>
            <a:r>
              <a:rPr dirty="0" spc="-95"/>
              <a:t> </a:t>
            </a:r>
            <a:r>
              <a:rPr dirty="0" spc="190"/>
              <a:t>and</a:t>
            </a:r>
            <a:r>
              <a:rPr dirty="0" spc="-95"/>
              <a:t> </a:t>
            </a:r>
            <a:r>
              <a:rPr dirty="0" spc="100"/>
              <a:t>Interpretation </a:t>
            </a:r>
            <a:r>
              <a:rPr dirty="0" spc="85"/>
              <a:t>Objective:</a:t>
            </a:r>
            <a:r>
              <a:rPr dirty="0" spc="-95"/>
              <a:t> </a:t>
            </a:r>
            <a:r>
              <a:rPr dirty="0" spc="150"/>
              <a:t>Analyze</a:t>
            </a:r>
            <a:r>
              <a:rPr dirty="0" spc="-90"/>
              <a:t> </a:t>
            </a:r>
            <a:r>
              <a:rPr dirty="0" spc="155"/>
              <a:t>the</a:t>
            </a:r>
            <a:r>
              <a:rPr dirty="0" spc="-95"/>
              <a:t> </a:t>
            </a:r>
            <a:r>
              <a:rPr dirty="0" spc="160"/>
              <a:t>network</a:t>
            </a:r>
            <a:r>
              <a:rPr dirty="0" spc="-90"/>
              <a:t> </a:t>
            </a:r>
            <a:r>
              <a:rPr dirty="0" spc="190"/>
              <a:t>and</a:t>
            </a:r>
            <a:r>
              <a:rPr dirty="0" spc="-95"/>
              <a:t> </a:t>
            </a:r>
            <a:r>
              <a:rPr dirty="0" spc="125"/>
              <a:t>interpret</a:t>
            </a:r>
            <a:r>
              <a:rPr dirty="0" spc="-90"/>
              <a:t> </a:t>
            </a:r>
            <a:r>
              <a:rPr dirty="0" spc="95"/>
              <a:t>findings.</a:t>
            </a:r>
          </a:p>
          <a:p>
            <a:pPr marL="443865" marR="5080">
              <a:lnSpc>
                <a:spcPct val="115599"/>
              </a:lnSpc>
            </a:pPr>
            <a:r>
              <a:rPr dirty="0" spc="120"/>
              <a:t>Visual</a:t>
            </a:r>
            <a:r>
              <a:rPr dirty="0" spc="-95"/>
              <a:t> </a:t>
            </a:r>
            <a:r>
              <a:rPr dirty="0" spc="70"/>
              <a:t>Analysis:</a:t>
            </a:r>
            <a:r>
              <a:rPr dirty="0" spc="-95"/>
              <a:t> </a:t>
            </a:r>
            <a:r>
              <a:rPr dirty="0" spc="114"/>
              <a:t>Observe</a:t>
            </a:r>
            <a:r>
              <a:rPr dirty="0" spc="-95"/>
              <a:t> </a:t>
            </a:r>
            <a:r>
              <a:rPr dirty="0" spc="95"/>
              <a:t>patterns,</a:t>
            </a:r>
            <a:r>
              <a:rPr dirty="0" spc="-95"/>
              <a:t> </a:t>
            </a:r>
            <a:r>
              <a:rPr dirty="0" spc="75"/>
              <a:t>clusters,</a:t>
            </a:r>
            <a:r>
              <a:rPr dirty="0" spc="-95"/>
              <a:t> </a:t>
            </a:r>
            <a:r>
              <a:rPr dirty="0" spc="190"/>
              <a:t>and</a:t>
            </a:r>
            <a:r>
              <a:rPr dirty="0" spc="-95"/>
              <a:t> </a:t>
            </a:r>
            <a:r>
              <a:rPr dirty="0" spc="140"/>
              <a:t>high-</a:t>
            </a:r>
            <a:r>
              <a:rPr dirty="0" spc="120"/>
              <a:t>centrality</a:t>
            </a:r>
            <a:r>
              <a:rPr dirty="0" spc="-95"/>
              <a:t> </a:t>
            </a:r>
            <a:r>
              <a:rPr dirty="0" spc="155"/>
              <a:t>nodes</a:t>
            </a:r>
            <a:r>
              <a:rPr dirty="0" spc="-95"/>
              <a:t> </a:t>
            </a:r>
            <a:r>
              <a:rPr dirty="0" spc="150"/>
              <a:t>in</a:t>
            </a:r>
            <a:r>
              <a:rPr dirty="0" spc="-95"/>
              <a:t> </a:t>
            </a:r>
            <a:r>
              <a:rPr dirty="0" spc="95"/>
              <a:t>visualizations,</a:t>
            </a:r>
            <a:r>
              <a:rPr dirty="0" spc="-95"/>
              <a:t> </a:t>
            </a:r>
            <a:r>
              <a:rPr dirty="0" spc="135"/>
              <a:t>interpreting</a:t>
            </a:r>
            <a:r>
              <a:rPr dirty="0" spc="-95"/>
              <a:t> </a:t>
            </a:r>
            <a:r>
              <a:rPr dirty="0" spc="130"/>
              <a:t>the network’s</a:t>
            </a:r>
            <a:r>
              <a:rPr dirty="0" spc="-105"/>
              <a:t> </a:t>
            </a:r>
            <a:r>
              <a:rPr dirty="0" spc="80"/>
              <a:t>structure.</a:t>
            </a:r>
          </a:p>
          <a:p>
            <a:pPr marL="443865" marR="452120">
              <a:lnSpc>
                <a:spcPct val="115599"/>
              </a:lnSpc>
            </a:pPr>
            <a:r>
              <a:rPr dirty="0" spc="145"/>
              <a:t>Metric</a:t>
            </a:r>
            <a:r>
              <a:rPr dirty="0" spc="-95"/>
              <a:t> </a:t>
            </a:r>
            <a:r>
              <a:rPr dirty="0" spc="120"/>
              <a:t>Comparison:</a:t>
            </a:r>
            <a:r>
              <a:rPr dirty="0" spc="-90"/>
              <a:t> </a:t>
            </a:r>
            <a:r>
              <a:rPr dirty="0" spc="180"/>
              <a:t>Compare</a:t>
            </a:r>
            <a:r>
              <a:rPr dirty="0" spc="-95"/>
              <a:t> </a:t>
            </a:r>
            <a:r>
              <a:rPr dirty="0" spc="95"/>
              <a:t>results</a:t>
            </a:r>
            <a:r>
              <a:rPr dirty="0" spc="-90"/>
              <a:t> </a:t>
            </a:r>
            <a:r>
              <a:rPr dirty="0" spc="160"/>
              <a:t>from</a:t>
            </a:r>
            <a:r>
              <a:rPr dirty="0" spc="-95"/>
              <a:t> </a:t>
            </a:r>
            <a:r>
              <a:rPr dirty="0" spc="140"/>
              <a:t>degree</a:t>
            </a:r>
            <a:r>
              <a:rPr dirty="0" spc="-90"/>
              <a:t> </a:t>
            </a:r>
            <a:r>
              <a:rPr dirty="0" spc="190"/>
              <a:t>and</a:t>
            </a:r>
            <a:r>
              <a:rPr dirty="0" spc="-95"/>
              <a:t> </a:t>
            </a:r>
            <a:r>
              <a:rPr dirty="0" spc="125"/>
              <a:t>eigenvector</a:t>
            </a:r>
            <a:r>
              <a:rPr dirty="0" spc="-90"/>
              <a:t> </a:t>
            </a:r>
            <a:r>
              <a:rPr dirty="0" spc="120"/>
              <a:t>centrality</a:t>
            </a:r>
            <a:r>
              <a:rPr dirty="0" spc="-95"/>
              <a:t> </a:t>
            </a:r>
            <a:r>
              <a:rPr dirty="0" spc="140"/>
              <a:t>to</a:t>
            </a:r>
            <a:r>
              <a:rPr dirty="0" spc="-90"/>
              <a:t> </a:t>
            </a:r>
            <a:r>
              <a:rPr dirty="0" spc="120"/>
              <a:t>validate</a:t>
            </a:r>
            <a:r>
              <a:rPr dirty="0" spc="-90"/>
              <a:t> </a:t>
            </a:r>
            <a:r>
              <a:rPr dirty="0" spc="120"/>
              <a:t>influential </a:t>
            </a:r>
            <a:r>
              <a:rPr dirty="0" spc="90"/>
              <a:t>nodes.</a:t>
            </a:r>
          </a:p>
          <a:p>
            <a:pPr marL="443865" marR="1201420">
              <a:lnSpc>
                <a:spcPct val="115599"/>
              </a:lnSpc>
            </a:pPr>
            <a:r>
              <a:rPr dirty="0" spc="100"/>
              <a:t>Insight</a:t>
            </a:r>
            <a:r>
              <a:rPr dirty="0" spc="-95"/>
              <a:t> </a:t>
            </a:r>
            <a:r>
              <a:rPr dirty="0" spc="95"/>
              <a:t>Generation:</a:t>
            </a:r>
            <a:r>
              <a:rPr dirty="0" spc="-95"/>
              <a:t> </a:t>
            </a:r>
            <a:r>
              <a:rPr dirty="0" spc="155"/>
              <a:t>Draw</a:t>
            </a:r>
            <a:r>
              <a:rPr dirty="0" spc="-90"/>
              <a:t> </a:t>
            </a:r>
            <a:r>
              <a:rPr dirty="0" spc="140"/>
              <a:t>conclusions</a:t>
            </a:r>
            <a:r>
              <a:rPr dirty="0" spc="-95"/>
              <a:t> </a:t>
            </a:r>
            <a:r>
              <a:rPr dirty="0" spc="175"/>
              <a:t>on</a:t>
            </a:r>
            <a:r>
              <a:rPr dirty="0" spc="-95"/>
              <a:t> </a:t>
            </a:r>
            <a:r>
              <a:rPr dirty="0" spc="160"/>
              <a:t>network</a:t>
            </a:r>
            <a:r>
              <a:rPr dirty="0" spc="-90"/>
              <a:t> </a:t>
            </a:r>
            <a:r>
              <a:rPr dirty="0" spc="130"/>
              <a:t>dynamics,</a:t>
            </a:r>
            <a:r>
              <a:rPr dirty="0" spc="-95"/>
              <a:t> </a:t>
            </a:r>
            <a:r>
              <a:rPr dirty="0" spc="130"/>
              <a:t>identifying</a:t>
            </a:r>
            <a:r>
              <a:rPr dirty="0" spc="-95"/>
              <a:t> </a:t>
            </a:r>
            <a:r>
              <a:rPr dirty="0" spc="120"/>
              <a:t>key</a:t>
            </a:r>
            <a:r>
              <a:rPr dirty="0" spc="-90"/>
              <a:t> </a:t>
            </a:r>
            <a:r>
              <a:rPr dirty="0" spc="70"/>
              <a:t>actors,</a:t>
            </a:r>
            <a:r>
              <a:rPr dirty="0" spc="-95"/>
              <a:t> </a:t>
            </a:r>
            <a:r>
              <a:rPr dirty="0" spc="135"/>
              <a:t>potential </a:t>
            </a:r>
            <a:r>
              <a:rPr dirty="0" spc="100"/>
              <a:t>vulnerabilities,</a:t>
            </a:r>
            <a:r>
              <a:rPr dirty="0" spc="-95"/>
              <a:t> </a:t>
            </a:r>
            <a:r>
              <a:rPr dirty="0" spc="100"/>
              <a:t>or</a:t>
            </a:r>
            <a:r>
              <a:rPr dirty="0" spc="-95"/>
              <a:t> </a:t>
            </a:r>
            <a:r>
              <a:rPr dirty="0" spc="120"/>
              <a:t>critical</a:t>
            </a:r>
            <a:r>
              <a:rPr dirty="0" spc="-90"/>
              <a:t> </a:t>
            </a:r>
            <a:r>
              <a:rPr dirty="0" spc="150"/>
              <a:t>pathways</a:t>
            </a:r>
            <a:r>
              <a:rPr dirty="0" spc="-95"/>
              <a:t> </a:t>
            </a:r>
            <a:r>
              <a:rPr dirty="0" spc="145"/>
              <a:t>that</a:t>
            </a:r>
            <a:r>
              <a:rPr dirty="0" spc="-90"/>
              <a:t> </a:t>
            </a:r>
            <a:r>
              <a:rPr dirty="0" spc="155"/>
              <a:t>inform</a:t>
            </a:r>
            <a:r>
              <a:rPr dirty="0" spc="-95"/>
              <a:t> </a:t>
            </a:r>
            <a:r>
              <a:rPr dirty="0" spc="110"/>
              <a:t>further</a:t>
            </a:r>
            <a:r>
              <a:rPr dirty="0" spc="-95"/>
              <a:t> </a:t>
            </a:r>
            <a:r>
              <a:rPr dirty="0" spc="90"/>
              <a:t>decisions.</a:t>
            </a:r>
          </a:p>
          <a:p>
            <a:pPr marL="443865" marR="55880">
              <a:lnSpc>
                <a:spcPct val="115599"/>
              </a:lnSpc>
            </a:pPr>
            <a:r>
              <a:rPr dirty="0" spc="155"/>
              <a:t>Impact</a:t>
            </a:r>
            <a:r>
              <a:rPr dirty="0" spc="-105"/>
              <a:t> </a:t>
            </a:r>
            <a:r>
              <a:rPr dirty="0" spc="100"/>
              <a:t>Assessment:</a:t>
            </a:r>
            <a:r>
              <a:rPr dirty="0" spc="-100"/>
              <a:t> </a:t>
            </a:r>
            <a:r>
              <a:rPr dirty="0" spc="90"/>
              <a:t>Assess</a:t>
            </a:r>
            <a:r>
              <a:rPr dirty="0" spc="-100"/>
              <a:t> </a:t>
            </a:r>
            <a:r>
              <a:rPr dirty="0" spc="155"/>
              <a:t>the</a:t>
            </a:r>
            <a:r>
              <a:rPr dirty="0" spc="-105"/>
              <a:t> </a:t>
            </a:r>
            <a:r>
              <a:rPr dirty="0" spc="145"/>
              <a:t>potential</a:t>
            </a:r>
            <a:r>
              <a:rPr dirty="0" spc="-100"/>
              <a:t> </a:t>
            </a:r>
            <a:r>
              <a:rPr dirty="0" spc="195"/>
              <a:t>impact</a:t>
            </a:r>
            <a:r>
              <a:rPr dirty="0" spc="-100"/>
              <a:t> </a:t>
            </a:r>
            <a:r>
              <a:rPr dirty="0" spc="95"/>
              <a:t>of</a:t>
            </a:r>
            <a:r>
              <a:rPr dirty="0" spc="-105"/>
              <a:t> </a:t>
            </a:r>
            <a:r>
              <a:rPr dirty="0" spc="120"/>
              <a:t>key</a:t>
            </a:r>
            <a:r>
              <a:rPr dirty="0" spc="-100"/>
              <a:t> </a:t>
            </a:r>
            <a:r>
              <a:rPr dirty="0" spc="155"/>
              <a:t>nodes</a:t>
            </a:r>
            <a:r>
              <a:rPr dirty="0" spc="-100"/>
              <a:t> </a:t>
            </a:r>
            <a:r>
              <a:rPr dirty="0" spc="100"/>
              <a:t>or</a:t>
            </a:r>
            <a:r>
              <a:rPr dirty="0" spc="-105"/>
              <a:t> </a:t>
            </a:r>
            <a:r>
              <a:rPr dirty="0" spc="110"/>
              <a:t>clusters</a:t>
            </a:r>
            <a:r>
              <a:rPr dirty="0" spc="-100"/>
              <a:t> </a:t>
            </a:r>
            <a:r>
              <a:rPr dirty="0" spc="175"/>
              <a:t>on</a:t>
            </a:r>
            <a:r>
              <a:rPr dirty="0" spc="-100"/>
              <a:t> </a:t>
            </a:r>
            <a:r>
              <a:rPr dirty="0" spc="100"/>
              <a:t>overall</a:t>
            </a:r>
            <a:r>
              <a:rPr dirty="0" spc="-105"/>
              <a:t> </a:t>
            </a:r>
            <a:r>
              <a:rPr dirty="0" spc="160"/>
              <a:t>network</a:t>
            </a:r>
            <a:r>
              <a:rPr dirty="0" spc="-100"/>
              <a:t> </a:t>
            </a:r>
            <a:r>
              <a:rPr dirty="0" spc="85"/>
              <a:t>behavior, </a:t>
            </a:r>
            <a:r>
              <a:rPr dirty="0" spc="145"/>
              <a:t>providing</a:t>
            </a:r>
            <a:r>
              <a:rPr dirty="0" spc="-100"/>
              <a:t> </a:t>
            </a:r>
            <a:r>
              <a:rPr dirty="0" spc="145"/>
              <a:t>actionable</a:t>
            </a:r>
            <a:r>
              <a:rPr dirty="0" spc="-95"/>
              <a:t> </a:t>
            </a:r>
            <a:r>
              <a:rPr dirty="0" spc="125"/>
              <a:t>insights</a:t>
            </a:r>
            <a:r>
              <a:rPr dirty="0" spc="-95"/>
              <a:t> </a:t>
            </a:r>
            <a:r>
              <a:rPr dirty="0" spc="80"/>
              <a:t>for</a:t>
            </a:r>
            <a:r>
              <a:rPr dirty="0" spc="-95"/>
              <a:t> </a:t>
            </a:r>
            <a:r>
              <a:rPr dirty="0" spc="80"/>
              <a:t>real-</a:t>
            </a:r>
            <a:r>
              <a:rPr dirty="0" spc="175"/>
              <a:t>world</a:t>
            </a:r>
            <a:r>
              <a:rPr dirty="0" spc="-95"/>
              <a:t> </a:t>
            </a:r>
            <a:r>
              <a:rPr dirty="0" spc="110"/>
              <a:t>applications.</a:t>
            </a:r>
          </a:p>
        </p:txBody>
      </p:sp>
      <p:sp>
        <p:nvSpPr>
          <p:cNvPr id="26" name="object 26" descr=""/>
          <p:cNvSpPr/>
          <p:nvPr/>
        </p:nvSpPr>
        <p:spPr>
          <a:xfrm>
            <a:off x="332178" y="4562746"/>
            <a:ext cx="12975590" cy="123825"/>
          </a:xfrm>
          <a:custGeom>
            <a:avLst/>
            <a:gdLst/>
            <a:ahLst/>
            <a:cxnLst/>
            <a:rect l="l" t="t" r="r" b="b"/>
            <a:pathLst>
              <a:path w="12975590" h="123825">
                <a:moveTo>
                  <a:pt x="0" y="0"/>
                </a:moveTo>
                <a:lnTo>
                  <a:pt x="12975559" y="0"/>
                </a:lnTo>
                <a:lnTo>
                  <a:pt x="12975559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F493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14119105" y="4929203"/>
            <a:ext cx="3549015" cy="1492250"/>
            <a:chOff x="14119105" y="4929203"/>
            <a:chExt cx="3549015" cy="1492250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19105" y="4929203"/>
              <a:ext cx="3548529" cy="149166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4714246" y="5133949"/>
              <a:ext cx="2299970" cy="1082675"/>
            </a:xfrm>
            <a:custGeom>
              <a:avLst/>
              <a:gdLst/>
              <a:ahLst/>
              <a:cxnLst/>
              <a:rect l="l" t="t" r="r" b="b"/>
              <a:pathLst>
                <a:path w="2299969" h="1082675">
                  <a:moveTo>
                    <a:pt x="2175697" y="1082173"/>
                  </a:moveTo>
                  <a:lnTo>
                    <a:pt x="123824" y="1082173"/>
                  </a:lnTo>
                  <a:lnTo>
                    <a:pt x="99555" y="1079772"/>
                  </a:lnTo>
                  <a:lnTo>
                    <a:pt x="55126" y="1061369"/>
                  </a:lnTo>
                  <a:lnTo>
                    <a:pt x="20804" y="1027046"/>
                  </a:lnTo>
                  <a:lnTo>
                    <a:pt x="2401" y="982618"/>
                  </a:lnTo>
                  <a:lnTo>
                    <a:pt x="0" y="958348"/>
                  </a:lnTo>
                  <a:lnTo>
                    <a:pt x="0" y="123824"/>
                  </a:lnTo>
                  <a:lnTo>
                    <a:pt x="9425" y="76439"/>
                  </a:lnTo>
                  <a:lnTo>
                    <a:pt x="36267" y="36267"/>
                  </a:lnTo>
                  <a:lnTo>
                    <a:pt x="76439" y="9425"/>
                  </a:lnTo>
                  <a:lnTo>
                    <a:pt x="123824" y="0"/>
                  </a:lnTo>
                  <a:lnTo>
                    <a:pt x="2175696" y="0"/>
                  </a:lnTo>
                  <a:lnTo>
                    <a:pt x="2199966" y="2401"/>
                  </a:lnTo>
                  <a:lnTo>
                    <a:pt x="2244394" y="20804"/>
                  </a:lnTo>
                  <a:lnTo>
                    <a:pt x="2278717" y="55126"/>
                  </a:lnTo>
                  <a:lnTo>
                    <a:pt x="2297120" y="99555"/>
                  </a:lnTo>
                  <a:lnTo>
                    <a:pt x="2299521" y="123824"/>
                  </a:lnTo>
                  <a:lnTo>
                    <a:pt x="2299521" y="958348"/>
                  </a:lnTo>
                  <a:lnTo>
                    <a:pt x="2290096" y="1005734"/>
                  </a:lnTo>
                  <a:lnTo>
                    <a:pt x="2263254" y="1045906"/>
                  </a:lnTo>
                  <a:lnTo>
                    <a:pt x="2223082" y="1072747"/>
                  </a:lnTo>
                  <a:lnTo>
                    <a:pt x="2175697" y="1082173"/>
                  </a:lnTo>
                  <a:close/>
                </a:path>
              </a:pathLst>
            </a:custGeom>
            <a:solidFill>
              <a:srgbClr val="F493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4959117" y="5274972"/>
            <a:ext cx="186880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9695">
              <a:lnSpc>
                <a:spcPct val="115599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20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Interpretation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485" y="439418"/>
            <a:ext cx="883919" cy="883919"/>
            <a:chOff x="733485" y="439418"/>
            <a:chExt cx="883919" cy="8839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85" y="439418"/>
              <a:ext cx="883347" cy="88334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035" y="501216"/>
              <a:ext cx="809624" cy="76199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322" y="1495951"/>
            <a:ext cx="8225181" cy="24830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322" y="4249320"/>
            <a:ext cx="8225181" cy="248307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322" y="7002689"/>
            <a:ext cx="8225181" cy="248307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8887345" y="1145806"/>
            <a:ext cx="8753475" cy="8752840"/>
          </a:xfrm>
          <a:custGeom>
            <a:avLst/>
            <a:gdLst/>
            <a:ahLst/>
            <a:cxnLst/>
            <a:rect l="l" t="t" r="r" b="b"/>
            <a:pathLst>
              <a:path w="8753475" h="8752840">
                <a:moveTo>
                  <a:pt x="8753475" y="0"/>
                </a:moveTo>
                <a:lnTo>
                  <a:pt x="0" y="0"/>
                </a:lnTo>
                <a:lnTo>
                  <a:pt x="0" y="55880"/>
                </a:lnTo>
                <a:lnTo>
                  <a:pt x="0" y="8698230"/>
                </a:lnTo>
                <a:lnTo>
                  <a:pt x="0" y="8752840"/>
                </a:lnTo>
                <a:lnTo>
                  <a:pt x="8753475" y="8752840"/>
                </a:lnTo>
                <a:lnTo>
                  <a:pt x="8753475" y="8698230"/>
                </a:lnTo>
                <a:lnTo>
                  <a:pt x="55651" y="8698230"/>
                </a:lnTo>
                <a:lnTo>
                  <a:pt x="55651" y="55880"/>
                </a:lnTo>
                <a:lnTo>
                  <a:pt x="8697811" y="55880"/>
                </a:lnTo>
                <a:lnTo>
                  <a:pt x="8697811" y="8697811"/>
                </a:lnTo>
                <a:lnTo>
                  <a:pt x="8753475" y="8697811"/>
                </a:lnTo>
                <a:lnTo>
                  <a:pt x="8753475" y="55880"/>
                </a:lnTo>
                <a:lnTo>
                  <a:pt x="8753475" y="55651"/>
                </a:lnTo>
                <a:lnTo>
                  <a:pt x="8753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5335" y="9853542"/>
            <a:ext cx="1347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975" algn="l"/>
              </a:tabLst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750" b="1">
                <a:latin typeface="Tahoma"/>
                <a:cs typeface="Tahoma"/>
              </a:rPr>
              <a:t>|</a:t>
            </a:r>
            <a:r>
              <a:rPr dirty="0" sz="2000" b="1">
                <a:latin typeface="Tahoma"/>
                <a:cs typeface="Tahoma"/>
              </a:rPr>
              <a:t>	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05.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652196" y="413339"/>
            <a:ext cx="74282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/>
              <a:t>INFERENCE</a:t>
            </a:r>
            <a:r>
              <a:rPr dirty="0" sz="5000" spc="-160"/>
              <a:t> </a:t>
            </a:r>
            <a:r>
              <a:rPr dirty="0" sz="5000" spc="-509"/>
              <a:t>&amp;</a:t>
            </a:r>
            <a:r>
              <a:rPr dirty="0" sz="5000" spc="-360"/>
              <a:t> </a:t>
            </a:r>
            <a:r>
              <a:rPr dirty="0" sz="5000" spc="-10">
                <a:solidFill>
                  <a:srgbClr val="000000"/>
                </a:solidFill>
              </a:rPr>
              <a:t>RESULTS</a:t>
            </a:r>
            <a:endParaRPr sz="5000"/>
          </a:p>
        </p:txBody>
      </p:sp>
      <p:sp>
        <p:nvSpPr>
          <p:cNvPr id="11" name="object 11" descr=""/>
          <p:cNvSpPr txBox="1"/>
          <p:nvPr/>
        </p:nvSpPr>
        <p:spPr>
          <a:xfrm>
            <a:off x="1721134" y="615486"/>
            <a:ext cx="30416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20" b="1">
                <a:latin typeface="Tahoma"/>
                <a:cs typeface="Tahoma"/>
              </a:rPr>
              <a:t>IIIT</a:t>
            </a:r>
            <a:r>
              <a:rPr dirty="0" sz="3200" spc="-315" b="1">
                <a:latin typeface="Tahoma"/>
                <a:cs typeface="Tahoma"/>
              </a:rPr>
              <a:t> </a:t>
            </a:r>
            <a:r>
              <a:rPr dirty="0" sz="3200" spc="90" b="1">
                <a:solidFill>
                  <a:srgbClr val="1BBC9A"/>
                </a:solidFill>
                <a:latin typeface="Tahoma"/>
                <a:cs typeface="Tahoma"/>
              </a:rPr>
              <a:t>DHARWAD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84819" y="1798887"/>
            <a:ext cx="31559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ahoma"/>
                <a:cs typeface="Tahoma"/>
              </a:rPr>
              <a:t>Most</a:t>
            </a:r>
            <a:r>
              <a:rPr dirty="0" sz="2200" spc="-80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"popular"</a:t>
            </a:r>
            <a:r>
              <a:rPr dirty="0" sz="2200" spc="-75" b="1">
                <a:latin typeface="Tahoma"/>
                <a:cs typeface="Tahoma"/>
              </a:rPr>
              <a:t> </a:t>
            </a:r>
            <a:r>
              <a:rPr dirty="0" sz="2200" spc="-10" b="1">
                <a:latin typeface="Tahoma"/>
                <a:cs typeface="Tahoma"/>
              </a:rPr>
              <a:t>nodes: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968" y="2310030"/>
            <a:ext cx="76200" cy="76199"/>
          </a:xfrm>
          <a:prstGeom prst="rect">
            <a:avLst/>
          </a:prstGeom>
        </p:spPr>
      </p:pic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454359" y="2194359"/>
          <a:ext cx="5428615" cy="15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7579"/>
                <a:gridCol w="1854200"/>
              </a:tblGrid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80">
                          <a:latin typeface="Tahoma"/>
                          <a:cs typeface="Tahoma"/>
                        </a:rPr>
                        <a:t>Los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5">
                          <a:latin typeface="Tahoma"/>
                          <a:cs typeface="Tahoma"/>
                        </a:rPr>
                        <a:t>Angeles,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80">
                          <a:latin typeface="Tahoma"/>
                          <a:cs typeface="Tahoma"/>
                        </a:rPr>
                        <a:t>CA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1.9472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270"/>
                </a:tc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130">
                          <a:latin typeface="Tahoma"/>
                          <a:cs typeface="Tahoma"/>
                        </a:rPr>
                        <a:t>San</a:t>
                      </a:r>
                      <a:r>
                        <a:rPr dirty="0" sz="18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0">
                          <a:latin typeface="Tahoma"/>
                          <a:cs typeface="Tahoma"/>
                        </a:rPr>
                        <a:t>Francisco,</a:t>
                      </a:r>
                      <a:r>
                        <a:rPr dirty="0" sz="18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80">
                          <a:latin typeface="Tahoma"/>
                          <a:cs typeface="Tahoma"/>
                        </a:rPr>
                        <a:t>CA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20" b="1">
                          <a:latin typeface="Tahoma"/>
                          <a:cs typeface="Tahoma"/>
                        </a:rPr>
                        <a:t>1.9142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65">
                          <a:latin typeface="Tahoma"/>
                          <a:cs typeface="Tahoma"/>
                        </a:rPr>
                        <a:t>Las</a:t>
                      </a:r>
                      <a:r>
                        <a:rPr dirty="0" sz="18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65">
                          <a:latin typeface="Tahoma"/>
                          <a:cs typeface="Tahoma"/>
                        </a:rPr>
                        <a:t>Vegas,</a:t>
                      </a:r>
                      <a:r>
                        <a:rPr dirty="0" sz="1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60">
                          <a:latin typeface="Tahoma"/>
                          <a:cs typeface="Tahoma"/>
                        </a:rPr>
                        <a:t>NV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1.8923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110">
                          <a:latin typeface="Tahoma"/>
                          <a:cs typeface="Tahoma"/>
                        </a:rPr>
                        <a:t>Chicago,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>
                          <a:latin typeface="Tahoma"/>
                          <a:cs typeface="Tahoma"/>
                        </a:rPr>
                        <a:t>IL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1.8879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  <a:spcBef>
                          <a:spcPts val="165"/>
                        </a:spcBef>
                      </a:pPr>
                      <a:r>
                        <a:rPr dirty="0" sz="1800" spc="85">
                          <a:latin typeface="Tahoma"/>
                          <a:cs typeface="Tahoma"/>
                        </a:rPr>
                        <a:t>Dallas/Fort</a:t>
                      </a:r>
                      <a:r>
                        <a:rPr dirty="0" sz="18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5">
                          <a:latin typeface="Tahoma"/>
                          <a:cs typeface="Tahoma"/>
                        </a:rPr>
                        <a:t>Worth,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60">
                          <a:latin typeface="Tahoma"/>
                          <a:cs typeface="Tahoma"/>
                        </a:rPr>
                        <a:t>TX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205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1.8879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968" y="2624355"/>
            <a:ext cx="76200" cy="7619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968" y="2938680"/>
            <a:ext cx="76200" cy="7619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968" y="3253005"/>
            <a:ext cx="76200" cy="761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968" y="3567330"/>
            <a:ext cx="76200" cy="76199"/>
          </a:xfrm>
          <a:prstGeom prst="rect">
            <a:avLst/>
          </a:prstGeom>
        </p:spPr>
      </p:pic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1096248" y="4524935"/>
          <a:ext cx="7084059" cy="191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660"/>
                <a:gridCol w="3886199"/>
              </a:tblGrid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200" b="1">
                          <a:latin typeface="Tahoma"/>
                          <a:cs typeface="Tahoma"/>
                        </a:rPr>
                        <a:t>Bridge</a:t>
                      </a:r>
                      <a:r>
                        <a:rPr dirty="0" sz="2200" spc="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10" b="1">
                          <a:latin typeface="Tahoma"/>
                          <a:cs typeface="Tahoma"/>
                        </a:rPr>
                        <a:t>nodes: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b="1">
                          <a:latin typeface="Tahoma"/>
                          <a:cs typeface="Tahoma"/>
                        </a:rPr>
                        <a:t>Betweenness</a:t>
                      </a:r>
                      <a:r>
                        <a:rPr dirty="0" sz="2000" spc="1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 b="1">
                          <a:latin typeface="Tahoma"/>
                          <a:cs typeface="Tahoma"/>
                        </a:rPr>
                        <a:t>Centrality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270"/>
                </a:tc>
              </a:tr>
              <a:tr h="318770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80">
                          <a:latin typeface="Tahoma"/>
                          <a:cs typeface="Tahoma"/>
                        </a:rPr>
                        <a:t>Los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5">
                          <a:latin typeface="Tahoma"/>
                          <a:cs typeface="Tahoma"/>
                        </a:rPr>
                        <a:t>Angeles,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80">
                          <a:latin typeface="Tahoma"/>
                          <a:cs typeface="Tahoma"/>
                        </a:rPr>
                        <a:t>CA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ctr" marL="5035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0.017566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6034"/>
                </a:tc>
              </a:tr>
              <a:tr h="313690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70">
                          <a:latin typeface="Tahoma"/>
                          <a:cs typeface="Tahoma"/>
                        </a:rPr>
                        <a:t>Denver,</a:t>
                      </a:r>
                      <a:r>
                        <a:rPr dirty="0" sz="1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50">
                          <a:latin typeface="Tahoma"/>
                          <a:cs typeface="Tahoma"/>
                        </a:rPr>
                        <a:t>CO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5035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0.016632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313690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195">
                          <a:latin typeface="Tahoma"/>
                          <a:cs typeface="Tahoma"/>
                        </a:rPr>
                        <a:t>New</a:t>
                      </a:r>
                      <a:r>
                        <a:rPr dirty="0" sz="1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60">
                          <a:latin typeface="Tahoma"/>
                          <a:cs typeface="Tahoma"/>
                        </a:rPr>
                        <a:t>York,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30">
                          <a:latin typeface="Tahoma"/>
                          <a:cs typeface="Tahoma"/>
                        </a:rPr>
                        <a:t>NY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5035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0.015964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313690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80">
                          <a:latin typeface="Tahoma"/>
                          <a:cs typeface="Tahoma"/>
                        </a:rPr>
                        <a:t>Toronto,</a:t>
                      </a:r>
                      <a:r>
                        <a:rPr dirty="0" sz="18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70">
                          <a:latin typeface="Tahoma"/>
                          <a:cs typeface="Tahoma"/>
                        </a:rPr>
                        <a:t>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5035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0.015952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294005">
                <a:tc>
                  <a:txBody>
                    <a:bodyPr/>
                    <a:lstStyle/>
                    <a:p>
                      <a:pPr marL="354965">
                        <a:lnSpc>
                          <a:spcPts val="2050"/>
                        </a:lnSpc>
                        <a:spcBef>
                          <a:spcPts val="165"/>
                        </a:spcBef>
                      </a:pPr>
                      <a:r>
                        <a:rPr dirty="0" sz="1800" spc="130">
                          <a:latin typeface="Tahoma"/>
                          <a:cs typeface="Tahoma"/>
                        </a:rPr>
                        <a:t>San</a:t>
                      </a:r>
                      <a:r>
                        <a:rPr dirty="0" sz="18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0">
                          <a:latin typeface="Tahoma"/>
                          <a:cs typeface="Tahoma"/>
                        </a:rPr>
                        <a:t>Francisco,</a:t>
                      </a:r>
                      <a:r>
                        <a:rPr dirty="0" sz="18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80">
                          <a:latin typeface="Tahoma"/>
                          <a:cs typeface="Tahoma"/>
                        </a:rPr>
                        <a:t>CA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503555">
                        <a:lnSpc>
                          <a:spcPts val="2050"/>
                        </a:lnSpc>
                        <a:spcBef>
                          <a:spcPts val="16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0.015807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559" y="5027410"/>
            <a:ext cx="76200" cy="7619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559" y="5341735"/>
            <a:ext cx="76200" cy="7619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559" y="5656060"/>
            <a:ext cx="76200" cy="7619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559" y="5970385"/>
            <a:ext cx="76200" cy="7619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559" y="6284710"/>
            <a:ext cx="76200" cy="761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12070" y="7273343"/>
            <a:ext cx="32696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ahoma"/>
                <a:cs typeface="Tahoma"/>
              </a:rPr>
              <a:t>Most</a:t>
            </a:r>
            <a:r>
              <a:rPr dirty="0" sz="2200" spc="-100" b="1">
                <a:latin typeface="Tahoma"/>
                <a:cs typeface="Tahoma"/>
              </a:rPr>
              <a:t> </a:t>
            </a:r>
            <a:r>
              <a:rPr dirty="0" sz="2200" spc="-10" b="1">
                <a:latin typeface="Tahoma"/>
                <a:cs typeface="Tahoma"/>
              </a:rPr>
              <a:t>Influential</a:t>
            </a:r>
            <a:r>
              <a:rPr dirty="0" sz="2200" spc="-95" b="1">
                <a:latin typeface="Tahoma"/>
                <a:cs typeface="Tahoma"/>
              </a:rPr>
              <a:t> </a:t>
            </a:r>
            <a:r>
              <a:rPr dirty="0" sz="2200" spc="-10" b="1">
                <a:latin typeface="Tahoma"/>
                <a:cs typeface="Tahoma"/>
              </a:rPr>
              <a:t>nodes:</a:t>
            </a:r>
            <a:endParaRPr sz="2200">
              <a:latin typeface="Tahoma"/>
              <a:cs typeface="Tahoma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1316721" y="7660663"/>
          <a:ext cx="5643245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0279"/>
                <a:gridCol w="2056764"/>
              </a:tblGrid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80">
                          <a:latin typeface="Tahoma"/>
                          <a:cs typeface="Tahoma"/>
                        </a:rPr>
                        <a:t>Los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5">
                          <a:latin typeface="Tahoma"/>
                          <a:cs typeface="Tahoma"/>
                        </a:rPr>
                        <a:t>Angeles,</a:t>
                      </a:r>
                      <a:r>
                        <a:rPr dirty="0" sz="18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80">
                          <a:latin typeface="Tahoma"/>
                          <a:cs typeface="Tahoma"/>
                        </a:rPr>
                        <a:t>CA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0.97430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270"/>
                </a:tc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130">
                          <a:latin typeface="Tahoma"/>
                          <a:cs typeface="Tahoma"/>
                        </a:rPr>
                        <a:t>San</a:t>
                      </a:r>
                      <a:r>
                        <a:rPr dirty="0" sz="18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0">
                          <a:latin typeface="Tahoma"/>
                          <a:cs typeface="Tahoma"/>
                        </a:rPr>
                        <a:t>Francisco,</a:t>
                      </a:r>
                      <a:r>
                        <a:rPr dirty="0" sz="18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80">
                          <a:latin typeface="Tahoma"/>
                          <a:cs typeface="Tahoma"/>
                        </a:rPr>
                        <a:t>CA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0.97014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7145"/>
                </a:tc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85">
                          <a:latin typeface="Tahoma"/>
                          <a:cs typeface="Tahoma"/>
                        </a:rPr>
                        <a:t>Dallas/Fort</a:t>
                      </a:r>
                      <a:r>
                        <a:rPr dirty="0" sz="18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95">
                          <a:latin typeface="Tahoma"/>
                          <a:cs typeface="Tahoma"/>
                        </a:rPr>
                        <a:t>Worth,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60">
                          <a:latin typeface="Tahoma"/>
                          <a:cs typeface="Tahoma"/>
                        </a:rPr>
                        <a:t>TX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0.95188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7145"/>
                </a:tc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110">
                          <a:latin typeface="Tahoma"/>
                          <a:cs typeface="Tahoma"/>
                        </a:rPr>
                        <a:t>Chicago,</a:t>
                      </a:r>
                      <a:r>
                        <a:rPr dirty="0" sz="18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>
                          <a:latin typeface="Tahoma"/>
                          <a:cs typeface="Tahoma"/>
                        </a:rPr>
                        <a:t>IL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0.94594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7145"/>
                </a:tc>
              </a:tr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  <a:spcBef>
                          <a:spcPts val="200"/>
                        </a:spcBef>
                      </a:pPr>
                      <a:r>
                        <a:rPr dirty="0" sz="1800" spc="65">
                          <a:latin typeface="Tahoma"/>
                          <a:cs typeface="Tahoma"/>
                        </a:rPr>
                        <a:t>Las</a:t>
                      </a:r>
                      <a:r>
                        <a:rPr dirty="0" sz="18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65">
                          <a:latin typeface="Tahoma"/>
                          <a:cs typeface="Tahoma"/>
                        </a:rPr>
                        <a:t>Vegas,</a:t>
                      </a:r>
                      <a:r>
                        <a:rPr dirty="0" sz="1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160">
                          <a:latin typeface="Tahoma"/>
                          <a:cs typeface="Tahoma"/>
                        </a:rPr>
                        <a:t>NV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15"/>
                        </a:lnSpc>
                        <a:spcBef>
                          <a:spcPts val="13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0.94594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7145"/>
                </a:tc>
              </a:tr>
            </a:tbl>
          </a:graphicData>
        </a:graphic>
      </p:graphicFrame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330" y="7784486"/>
            <a:ext cx="76200" cy="7619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330" y="8098811"/>
            <a:ext cx="76200" cy="7619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330" y="8413136"/>
            <a:ext cx="76200" cy="7619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330" y="8727461"/>
            <a:ext cx="76200" cy="7619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330" y="9041786"/>
            <a:ext cx="76200" cy="761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5236545" y="1824440"/>
            <a:ext cx="22993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Degree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Centrality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248922" y="7259507"/>
            <a:ext cx="26600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Closeness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Centrality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088253" y="1967768"/>
            <a:ext cx="86360" cy="6811645"/>
            <a:chOff x="9088253" y="1967768"/>
            <a:chExt cx="86360" cy="6811645"/>
          </a:xfrm>
        </p:grpSpPr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1967768"/>
              <a:ext cx="86101" cy="8610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2321741"/>
              <a:ext cx="86101" cy="8610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2675714"/>
              <a:ext cx="86101" cy="8610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3383660"/>
              <a:ext cx="86101" cy="86101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3737634"/>
              <a:ext cx="86101" cy="8610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4091607"/>
              <a:ext cx="86101" cy="8610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4445580"/>
              <a:ext cx="86101" cy="86101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5153526"/>
              <a:ext cx="86101" cy="8610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5507500"/>
              <a:ext cx="86101" cy="8610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5861473"/>
              <a:ext cx="86101" cy="8610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6215446"/>
              <a:ext cx="86101" cy="8610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6923393"/>
              <a:ext cx="86101" cy="8610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7277366"/>
              <a:ext cx="86101" cy="8610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7631339"/>
              <a:ext cx="86101" cy="8610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7985312"/>
              <a:ext cx="86101" cy="8610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8339285"/>
              <a:ext cx="86101" cy="8610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8253" y="8693259"/>
              <a:ext cx="86101" cy="86101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9308296" y="1776473"/>
            <a:ext cx="3007360" cy="10877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165">
                <a:latin typeface="Tahoma"/>
                <a:cs typeface="Tahoma"/>
              </a:rPr>
              <a:t>Nodes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(cities):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456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dirty="0" sz="2000" spc="105">
                <a:latin typeface="Tahoma"/>
                <a:cs typeface="Tahoma"/>
              </a:rPr>
              <a:t>Type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of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Graph: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Directed </a:t>
            </a:r>
            <a:r>
              <a:rPr dirty="0" sz="2000" spc="80">
                <a:latin typeface="Tahoma"/>
                <a:cs typeface="Tahoma"/>
              </a:rPr>
              <a:t>Edges: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71959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9308296" y="3192367"/>
            <a:ext cx="4642485" cy="321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560">
              <a:lnSpc>
                <a:spcPct val="116100"/>
              </a:lnSpc>
              <a:spcBef>
                <a:spcPts val="100"/>
              </a:spcBef>
              <a:tabLst>
                <a:tab pos="1591310" algn="l"/>
              </a:tabLst>
            </a:pPr>
            <a:r>
              <a:rPr dirty="0" sz="2000" spc="130">
                <a:latin typeface="Tahoma"/>
                <a:cs typeface="Tahoma"/>
              </a:rPr>
              <a:t>Average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path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length: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1.6357 </a:t>
            </a:r>
            <a:r>
              <a:rPr dirty="0" sz="2000" spc="235">
                <a:latin typeface="Tahoma"/>
                <a:cs typeface="Tahoma"/>
              </a:rPr>
              <a:t>Maximum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path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length: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3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round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trips </a:t>
            </a:r>
            <a:r>
              <a:rPr dirty="0" sz="2000" spc="105">
                <a:latin typeface="Tahoma"/>
                <a:cs typeface="Tahoma"/>
              </a:rPr>
              <a:t>Diameter: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3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170">
                <a:latin typeface="Tahoma"/>
                <a:cs typeface="Tahoma"/>
              </a:rPr>
              <a:t>round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trips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130">
                <a:latin typeface="Tahoma"/>
                <a:cs typeface="Tahoma"/>
              </a:rPr>
              <a:t>Clustering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Coefficient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295">
                <a:latin typeface="Tahoma"/>
                <a:cs typeface="Tahoma"/>
              </a:rPr>
              <a:t>: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0.8052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130">
                <a:latin typeface="Tahoma"/>
                <a:cs typeface="Tahoma"/>
              </a:rPr>
              <a:t>Average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In-</a:t>
            </a:r>
            <a:r>
              <a:rPr dirty="0" sz="2000" spc="65">
                <a:latin typeface="Tahoma"/>
                <a:cs typeface="Tahoma"/>
              </a:rPr>
              <a:t>Degree: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157.80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dirty="0" sz="2000" spc="130">
                <a:latin typeface="Tahoma"/>
                <a:cs typeface="Tahoma"/>
              </a:rPr>
              <a:t>Average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Out-</a:t>
            </a:r>
            <a:r>
              <a:rPr dirty="0" sz="2000" spc="65">
                <a:latin typeface="Tahoma"/>
                <a:cs typeface="Tahoma"/>
              </a:rPr>
              <a:t>Degree: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157.80 </a:t>
            </a:r>
            <a:r>
              <a:rPr dirty="0" sz="2000" spc="170">
                <a:latin typeface="Tahoma"/>
                <a:cs typeface="Tahoma"/>
              </a:rPr>
              <a:t>Weighted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Average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Degree: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-</a:t>
            </a:r>
            <a:r>
              <a:rPr dirty="0" sz="2000" spc="-10">
                <a:latin typeface="Tahoma"/>
                <a:cs typeface="Tahoma"/>
              </a:rPr>
              <a:t>54931.40 </a:t>
            </a:r>
            <a:r>
              <a:rPr dirty="0" sz="2000" spc="175">
                <a:latin typeface="Tahoma"/>
                <a:cs typeface="Tahoma"/>
              </a:rPr>
              <a:t>Connected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components: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37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308296" y="6732099"/>
            <a:ext cx="4241165" cy="73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2251075" algn="l"/>
              </a:tabLst>
            </a:pPr>
            <a:r>
              <a:rPr dirty="0" sz="2000" spc="130">
                <a:latin typeface="Tahoma"/>
                <a:cs typeface="Tahoma"/>
              </a:rPr>
              <a:t>Longest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airplane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60">
                <a:latin typeface="Tahoma"/>
                <a:cs typeface="Tahoma"/>
              </a:rPr>
              <a:t>route: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2855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min </a:t>
            </a:r>
            <a:r>
              <a:rPr dirty="0" sz="2000" spc="125">
                <a:latin typeface="Tahoma"/>
                <a:cs typeface="Tahoma"/>
              </a:rPr>
              <a:t>Shortest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airplane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route: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10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min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308296" y="7487956"/>
            <a:ext cx="83839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Tahoma"/>
                <a:cs typeface="Tahoma"/>
              </a:rPr>
              <a:t>Maximum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time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delay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between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any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95">
                <a:latin typeface="Tahoma"/>
                <a:cs typeface="Tahoma"/>
              </a:rPr>
              <a:t>two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consecutive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city: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2835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min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308296" y="7794018"/>
            <a:ext cx="7839075" cy="108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000" spc="245">
                <a:latin typeface="Tahoma"/>
                <a:cs typeface="Tahoma"/>
              </a:rPr>
              <a:t>Minimum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time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delay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between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any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95">
                <a:latin typeface="Tahoma"/>
                <a:cs typeface="Tahoma"/>
              </a:rPr>
              <a:t>two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consecutive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city: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320">
                <a:latin typeface="Tahoma"/>
                <a:cs typeface="Tahoma"/>
              </a:rPr>
              <a:t>1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min </a:t>
            </a:r>
            <a:r>
              <a:rPr dirty="0" sz="2000" spc="130">
                <a:latin typeface="Tahoma"/>
                <a:cs typeface="Tahoma"/>
              </a:rPr>
              <a:t>Average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total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airplane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route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time: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54931.4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min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130">
                <a:latin typeface="Tahoma"/>
                <a:cs typeface="Tahoma"/>
              </a:rPr>
              <a:t>Average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time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delay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between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consecutive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stops: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0.76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215">
                <a:latin typeface="Tahoma"/>
                <a:cs typeface="Tahoma"/>
              </a:rPr>
              <a:t>min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683" y="6556340"/>
            <a:ext cx="5781674" cy="27050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40290" y="9082167"/>
            <a:ext cx="1265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F4931D"/>
                </a:solidFill>
                <a:latin typeface="Tahoma"/>
                <a:cs typeface="Tahoma"/>
              </a:rPr>
              <a:t>06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65518" y="756033"/>
            <a:ext cx="15549880" cy="5508625"/>
            <a:chOff x="1365518" y="756033"/>
            <a:chExt cx="15549880" cy="55086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518" y="756033"/>
              <a:ext cx="15549427" cy="550824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801" y="1146175"/>
              <a:ext cx="85725" cy="85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801" y="2203449"/>
              <a:ext cx="85725" cy="85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801" y="3260724"/>
              <a:ext cx="85725" cy="857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801" y="3965574"/>
              <a:ext cx="85725" cy="85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801" y="4317999"/>
              <a:ext cx="85725" cy="857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801" y="5022849"/>
              <a:ext cx="85725" cy="857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260827" y="955662"/>
            <a:ext cx="14190980" cy="495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3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average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clustering</a:t>
            </a:r>
            <a:r>
              <a:rPr dirty="0" sz="2000" spc="3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coefficient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of</a:t>
            </a:r>
            <a:r>
              <a:rPr dirty="0" sz="2000" spc="3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0.8052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indicates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</a:t>
            </a:r>
            <a:r>
              <a:rPr dirty="0" sz="2000" spc="3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substantial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level</a:t>
            </a:r>
            <a:r>
              <a:rPr dirty="0" sz="2000" spc="3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of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clustering</a:t>
            </a:r>
            <a:r>
              <a:rPr dirty="0" sz="2000" spc="3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across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3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network. </a:t>
            </a:r>
            <a:r>
              <a:rPr dirty="0" sz="2000" b="1">
                <a:latin typeface="Tahoma"/>
                <a:cs typeface="Tahoma"/>
              </a:rPr>
              <a:t>This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value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suggests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cities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in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network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are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not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only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45" b="1">
                <a:latin typeface="Tahoma"/>
                <a:cs typeface="Tahoma"/>
              </a:rPr>
              <a:t>connected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to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key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hubs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60" b="1">
                <a:latin typeface="Tahoma"/>
                <a:cs typeface="Tahoma"/>
              </a:rPr>
              <a:t>but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also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exhibit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connections </a:t>
            </a:r>
            <a:r>
              <a:rPr dirty="0" sz="2000" b="1">
                <a:latin typeface="Tahoma"/>
                <a:cs typeface="Tahoma"/>
              </a:rPr>
              <a:t>to</a:t>
            </a:r>
            <a:r>
              <a:rPr dirty="0" sz="2000" spc="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each</a:t>
            </a:r>
            <a:r>
              <a:rPr dirty="0" sz="2000" spc="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other</a:t>
            </a:r>
            <a:r>
              <a:rPr dirty="0" sz="2000" spc="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within</a:t>
            </a:r>
            <a:r>
              <a:rPr dirty="0" sz="2000" spc="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local</a:t>
            </a:r>
            <a:r>
              <a:rPr dirty="0" sz="2000" spc="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clusters</a:t>
            </a:r>
            <a:r>
              <a:rPr dirty="0" sz="2000" spc="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or</a:t>
            </a:r>
            <a:r>
              <a:rPr dirty="0" sz="2000" spc="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regional</a:t>
            </a:r>
            <a:r>
              <a:rPr dirty="0" sz="2000" spc="1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groups.</a:t>
            </a:r>
            <a:endParaRPr sz="2000">
              <a:latin typeface="Tahoma"/>
              <a:cs typeface="Tahoma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165" b="1">
                <a:latin typeface="Tahoma"/>
                <a:cs typeface="Tahoma"/>
              </a:rPr>
              <a:t>A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negative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assortativity</a:t>
            </a:r>
            <a:r>
              <a:rPr dirty="0" sz="2000" spc="18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coefficient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implies</a:t>
            </a:r>
            <a:r>
              <a:rPr dirty="0" sz="2000" spc="18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that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high-degree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nodes</a:t>
            </a:r>
            <a:r>
              <a:rPr dirty="0" sz="2000" spc="18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(hubs)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tend</a:t>
            </a:r>
            <a:r>
              <a:rPr dirty="0" sz="2000" spc="18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to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spc="45" b="1">
                <a:latin typeface="Tahoma"/>
                <a:cs typeface="Tahoma"/>
              </a:rPr>
              <a:t>connect</a:t>
            </a:r>
            <a:r>
              <a:rPr dirty="0" sz="2000" spc="180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with</a:t>
            </a:r>
            <a:r>
              <a:rPr dirty="0" sz="2000" spc="18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low-</a:t>
            </a:r>
            <a:r>
              <a:rPr dirty="0" sz="2000" spc="-10" b="1">
                <a:latin typeface="Tahoma"/>
                <a:cs typeface="Tahoma"/>
              </a:rPr>
              <a:t>degree </a:t>
            </a:r>
            <a:r>
              <a:rPr dirty="0" sz="2000" b="1">
                <a:latin typeface="Tahoma"/>
                <a:cs typeface="Tahoma"/>
              </a:rPr>
              <a:t>nodes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rather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than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other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high-degree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nodes.Efficient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Connectivity: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Negative</a:t>
            </a:r>
            <a:r>
              <a:rPr dirty="0" sz="2000" spc="36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assortativity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supports</a:t>
            </a:r>
            <a:r>
              <a:rPr dirty="0" sz="2000" spc="35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efficient </a:t>
            </a:r>
            <a:r>
              <a:rPr dirty="0" sz="2000" b="1">
                <a:latin typeface="Tahoma"/>
                <a:cs typeface="Tahoma"/>
              </a:rPr>
              <a:t>reachability</a:t>
            </a:r>
            <a:r>
              <a:rPr dirty="0" sz="2000" spc="114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from</a:t>
            </a:r>
            <a:r>
              <a:rPr dirty="0" sz="2000" spc="114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smaller</a:t>
            </a:r>
            <a:endParaRPr sz="2000">
              <a:latin typeface="Tahoma"/>
              <a:cs typeface="Tahoma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50" b="1">
                <a:latin typeface="Tahoma"/>
                <a:cs typeface="Tahoma"/>
              </a:rPr>
              <a:t>Maximum</a:t>
            </a:r>
            <a:r>
              <a:rPr dirty="0" sz="2000" spc="220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path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length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of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network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is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3,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i.e.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there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are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3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Flight</a:t>
            </a:r>
            <a:r>
              <a:rPr dirty="0" sz="2000" spc="2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changes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required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to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reach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from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</a:t>
            </a:r>
            <a:r>
              <a:rPr dirty="0" sz="2000" spc="2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specific </a:t>
            </a:r>
            <a:r>
              <a:rPr dirty="0" sz="2000" b="1">
                <a:latin typeface="Tahoma"/>
                <a:cs typeface="Tahoma"/>
              </a:rPr>
              <a:t>station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to</a:t>
            </a:r>
            <a:r>
              <a:rPr dirty="0" sz="2000" spc="49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another.</a:t>
            </a:r>
            <a:endParaRPr sz="20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375"/>
              </a:spcBef>
            </a:pPr>
            <a:r>
              <a:rPr dirty="0" sz="2000" b="1">
                <a:latin typeface="Tahoma"/>
                <a:cs typeface="Tahoma"/>
              </a:rPr>
              <a:t>There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is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only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One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spc="55" b="1">
                <a:latin typeface="Tahoma"/>
                <a:cs typeface="Tahoma"/>
              </a:rPr>
              <a:t>component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meaning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starting</a:t>
            </a:r>
            <a:r>
              <a:rPr dirty="0" sz="2000" spc="-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from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any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City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,you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can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reach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any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other</a:t>
            </a:r>
            <a:r>
              <a:rPr dirty="0" sz="2000" spc="-1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City</a:t>
            </a:r>
            <a:endParaRPr sz="2000">
              <a:latin typeface="Tahoma"/>
              <a:cs typeface="Tahoma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b="1">
                <a:latin typeface="Tahoma"/>
                <a:cs typeface="Tahoma"/>
              </a:rPr>
              <a:t>Airline</a:t>
            </a:r>
            <a:r>
              <a:rPr dirty="0" sz="2000" spc="3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Reachability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Network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is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spc="45" b="1">
                <a:latin typeface="Tahoma"/>
                <a:cs typeface="Tahoma"/>
              </a:rPr>
              <a:t>completely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connected,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it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has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only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One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spc="45" b="1">
                <a:latin typeface="Tahoma"/>
                <a:cs typeface="Tahoma"/>
              </a:rPr>
              <a:t>connected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component.</a:t>
            </a:r>
            <a:r>
              <a:rPr dirty="0" sz="2000" spc="31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That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is,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it</a:t>
            </a:r>
            <a:r>
              <a:rPr dirty="0" sz="2000" spc="31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is </a:t>
            </a:r>
            <a:r>
              <a:rPr dirty="0" sz="2000" b="1">
                <a:latin typeface="Tahoma"/>
                <a:cs typeface="Tahoma"/>
              </a:rPr>
              <a:t>possible to reach any</a:t>
            </a:r>
            <a:r>
              <a:rPr dirty="0" sz="2000" spc="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stations starting from</a:t>
            </a:r>
            <a:r>
              <a:rPr dirty="0" sz="2000" spc="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any other  specific</a:t>
            </a:r>
            <a:r>
              <a:rPr dirty="0" sz="2000" spc="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stations</a:t>
            </a:r>
            <a:r>
              <a:rPr dirty="0" sz="2000" spc="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in the </a:t>
            </a:r>
            <a:r>
              <a:rPr dirty="0" sz="2000" spc="-10" b="1">
                <a:latin typeface="Tahoma"/>
                <a:cs typeface="Tahoma"/>
              </a:rPr>
              <a:t>Network</a:t>
            </a:r>
            <a:endParaRPr sz="2000">
              <a:latin typeface="Tahoma"/>
              <a:cs typeface="Tahoma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110" b="1">
                <a:latin typeface="Tahoma"/>
                <a:cs typeface="Tahoma"/>
              </a:rPr>
              <a:t>An</a:t>
            </a:r>
            <a:r>
              <a:rPr dirty="0" sz="2000" spc="4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average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path </a:t>
            </a:r>
            <a:r>
              <a:rPr dirty="0" sz="2000" b="1">
                <a:latin typeface="Tahoma"/>
                <a:cs typeface="Tahoma"/>
              </a:rPr>
              <a:t>length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of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1.67</a:t>
            </a:r>
            <a:r>
              <a:rPr dirty="0" sz="2000" spc="7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indicates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that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most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nodes</a:t>
            </a:r>
            <a:r>
              <a:rPr dirty="0" sz="2000" spc="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in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network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can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be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reached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from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any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other</a:t>
            </a:r>
            <a:r>
              <a:rPr dirty="0" sz="2000" spc="5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node </a:t>
            </a:r>
            <a:r>
              <a:rPr dirty="0" sz="2000" b="1">
                <a:latin typeface="Tahoma"/>
                <a:cs typeface="Tahoma"/>
              </a:rPr>
              <a:t>in</a:t>
            </a:r>
            <a:r>
              <a:rPr dirty="0" sz="2000" spc="44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just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one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or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two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steps.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This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is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relatively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short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and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suggests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that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the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network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is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quite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dense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spc="50" b="1">
                <a:latin typeface="Tahoma"/>
                <a:cs typeface="Tahoma"/>
              </a:rPr>
              <a:t>and</a:t>
            </a:r>
            <a:r>
              <a:rPr dirty="0" sz="2000" spc="450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well </a:t>
            </a:r>
            <a:r>
              <a:rPr dirty="0" sz="2000" spc="-10" b="1">
                <a:latin typeface="Tahoma"/>
                <a:cs typeface="Tahoma"/>
              </a:rPr>
              <a:t>connected.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1912" y="0"/>
            <a:ext cx="18164175" cy="10287000"/>
            <a:chOff x="61912" y="0"/>
            <a:chExt cx="18164175" cy="10287000"/>
          </a:xfrm>
        </p:grpSpPr>
        <p:sp>
          <p:nvSpPr>
            <p:cNvPr id="14" name="object 14" descr=""/>
            <p:cNvSpPr/>
            <p:nvPr/>
          </p:nvSpPr>
          <p:spPr>
            <a:xfrm>
              <a:off x="61899" y="365518"/>
              <a:ext cx="18164175" cy="9283700"/>
            </a:xfrm>
            <a:custGeom>
              <a:avLst/>
              <a:gdLst/>
              <a:ahLst/>
              <a:cxnLst/>
              <a:rect l="l" t="t" r="r" b="b"/>
              <a:pathLst>
                <a:path w="18164175" h="9283700">
                  <a:moveTo>
                    <a:pt x="18164175" y="9159646"/>
                  </a:moveTo>
                  <a:lnTo>
                    <a:pt x="0" y="9159646"/>
                  </a:lnTo>
                  <a:lnTo>
                    <a:pt x="0" y="9283471"/>
                  </a:lnTo>
                  <a:lnTo>
                    <a:pt x="18164175" y="9283471"/>
                  </a:lnTo>
                  <a:lnTo>
                    <a:pt x="18164175" y="9159646"/>
                  </a:lnTo>
                  <a:close/>
                </a:path>
                <a:path w="18164175" h="9283700">
                  <a:moveTo>
                    <a:pt x="18164175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18164175" y="123825"/>
                  </a:lnTo>
                  <a:lnTo>
                    <a:pt x="18164175" y="0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0293" y="0"/>
              <a:ext cx="17040225" cy="10287635"/>
            </a:xfrm>
            <a:custGeom>
              <a:avLst/>
              <a:gdLst/>
              <a:ahLst/>
              <a:cxnLst/>
              <a:rect l="l" t="t" r="r" b="b"/>
              <a:pathLst>
                <a:path w="17040225" h="10287635">
                  <a:moveTo>
                    <a:pt x="123825" y="12"/>
                  </a:moveTo>
                  <a:lnTo>
                    <a:pt x="0" y="12"/>
                  </a:lnTo>
                  <a:lnTo>
                    <a:pt x="0" y="10287013"/>
                  </a:lnTo>
                  <a:lnTo>
                    <a:pt x="123825" y="10287013"/>
                  </a:lnTo>
                  <a:lnTo>
                    <a:pt x="123825" y="12"/>
                  </a:lnTo>
                  <a:close/>
                </a:path>
                <a:path w="17040225" h="10287635">
                  <a:moveTo>
                    <a:pt x="17039806" y="0"/>
                  </a:moveTo>
                  <a:lnTo>
                    <a:pt x="16915981" y="0"/>
                  </a:lnTo>
                  <a:lnTo>
                    <a:pt x="16915981" y="10287000"/>
                  </a:lnTo>
                  <a:lnTo>
                    <a:pt x="17039806" y="10287000"/>
                  </a:lnTo>
                  <a:lnTo>
                    <a:pt x="17039806" y="0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542" y="1573989"/>
            <a:ext cx="18079085" cy="6336665"/>
            <a:chOff x="198542" y="1573989"/>
            <a:chExt cx="18079085" cy="63366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269" y="1760873"/>
              <a:ext cx="11232071" cy="60029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088" y="1602564"/>
              <a:ext cx="9955732" cy="627955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27117" y="1602564"/>
              <a:ext cx="9956165" cy="6279515"/>
            </a:xfrm>
            <a:custGeom>
              <a:avLst/>
              <a:gdLst/>
              <a:ahLst/>
              <a:cxnLst/>
              <a:rect l="l" t="t" r="r" b="b"/>
              <a:pathLst>
                <a:path w="9956165" h="6279515">
                  <a:moveTo>
                    <a:pt x="0" y="0"/>
                  </a:moveTo>
                  <a:lnTo>
                    <a:pt x="9955649" y="0"/>
                  </a:lnTo>
                  <a:lnTo>
                    <a:pt x="9955649" y="6279504"/>
                  </a:lnTo>
                  <a:lnTo>
                    <a:pt x="0" y="6279504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445" y="2261972"/>
              <a:ext cx="85725" cy="85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445" y="3671672"/>
              <a:ext cx="85725" cy="85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445" y="5079303"/>
              <a:ext cx="85725" cy="857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445" y="6489003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40290" y="9082167"/>
            <a:ext cx="1317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07.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55900">
              <a:lnSpc>
                <a:spcPct val="100000"/>
              </a:lnSpc>
              <a:spcBef>
                <a:spcPts val="100"/>
              </a:spcBef>
              <a:tabLst>
                <a:tab pos="8529955" algn="l"/>
              </a:tabLst>
            </a:pPr>
            <a:r>
              <a:rPr dirty="0" sz="3100" spc="-280" b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dirty="0" sz="3100" spc="-240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100" spc="-165" b="0">
                <a:solidFill>
                  <a:srgbClr val="000000"/>
                </a:solidFill>
                <a:latin typeface="Arial Black"/>
                <a:cs typeface="Arial Black"/>
              </a:rPr>
              <a:t>Correlation</a:t>
            </a:r>
            <a:r>
              <a:rPr dirty="0" sz="3100" spc="-240" b="0">
                <a:solidFill>
                  <a:srgbClr val="000000"/>
                </a:solidFill>
                <a:latin typeface="Arial Black"/>
                <a:cs typeface="Arial Black"/>
              </a:rPr>
              <a:t> between</a:t>
            </a:r>
            <a:r>
              <a:rPr dirty="0" sz="3100" spc="-54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3800" spc="-25" i="1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dirty="0" baseline="-26936" sz="4950" spc="-37" i="1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baseline="-26936" sz="4950" i="1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dirty="0" baseline="-5050" sz="4950" spc="-142" b="0">
                <a:solidFill>
                  <a:srgbClr val="000000"/>
                </a:solidFill>
                <a:latin typeface="Arial Black"/>
                <a:cs typeface="Arial Black"/>
              </a:rPr>
              <a:t>and</a:t>
            </a:r>
            <a:endParaRPr baseline="-5050" sz="495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86944" y="518895"/>
            <a:ext cx="9264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5584" sz="5700" spc="-2115" b="1" i="1">
                <a:latin typeface="Arial"/>
                <a:cs typeface="Arial"/>
              </a:rPr>
              <a:t>K</a:t>
            </a:r>
            <a:r>
              <a:rPr dirty="0" sz="3300" spc="45" b="1" i="1">
                <a:latin typeface="Arial"/>
                <a:cs typeface="Arial"/>
              </a:rPr>
              <a:t>out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223470" y="2071459"/>
            <a:ext cx="6728459" cy="530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3251200" algn="l"/>
              </a:tabLst>
            </a:pPr>
            <a:r>
              <a:rPr dirty="0" sz="2000" spc="275">
                <a:latin typeface="Tahoma"/>
                <a:cs typeface="Tahoma"/>
              </a:rPr>
              <a:t>A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reciprocity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0.9453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in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114">
                <a:latin typeface="Tahoma"/>
                <a:cs typeface="Tahoma"/>
              </a:rPr>
              <a:t>airline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reachability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network </a:t>
            </a:r>
            <a:r>
              <a:rPr dirty="0" sz="2000" spc="135">
                <a:latin typeface="Tahoma"/>
                <a:cs typeface="Tahoma"/>
              </a:rPr>
              <a:t>indicates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very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high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likelihood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mutual </a:t>
            </a:r>
            <a:r>
              <a:rPr dirty="0" sz="2000" spc="150">
                <a:latin typeface="Tahoma"/>
                <a:cs typeface="Tahoma"/>
              </a:rPr>
              <a:t>connections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between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pairs.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000">
              <a:latin typeface="Tahoma"/>
              <a:cs typeface="Tahoma"/>
            </a:endParaRPr>
          </a:p>
          <a:p>
            <a:pPr marL="12700" marR="33655">
              <a:lnSpc>
                <a:spcPct val="115599"/>
              </a:lnSpc>
            </a:pP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other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words,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there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direct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flight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from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275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to City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there’s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strong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probability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reciprocal </a:t>
            </a:r>
            <a:r>
              <a:rPr dirty="0" sz="2000" spc="130">
                <a:latin typeface="Tahoma"/>
                <a:cs typeface="Tahoma"/>
              </a:rPr>
              <a:t>flight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from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235">
                <a:latin typeface="Tahoma"/>
                <a:cs typeface="Tahoma"/>
              </a:rPr>
              <a:t>B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back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City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25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000">
              <a:latin typeface="Tahoma"/>
              <a:cs typeface="Tahoma"/>
            </a:endParaRPr>
          </a:p>
          <a:p>
            <a:pPr marL="12700" marR="416559">
              <a:lnSpc>
                <a:spcPct val="115599"/>
              </a:lnSpc>
            </a:pPr>
            <a:r>
              <a:rPr dirty="0" sz="2000" spc="85">
                <a:latin typeface="Tahoma"/>
                <a:cs typeface="Tahoma"/>
              </a:rPr>
              <a:t>This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highlights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well-balanced,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two-</a:t>
            </a:r>
            <a:r>
              <a:rPr dirty="0" sz="2000" spc="125">
                <a:latin typeface="Tahoma"/>
                <a:cs typeface="Tahoma"/>
              </a:rPr>
              <a:t>way </a:t>
            </a:r>
            <a:r>
              <a:rPr dirty="0" sz="2000" spc="130">
                <a:latin typeface="Tahoma"/>
                <a:cs typeface="Tahoma"/>
              </a:rPr>
              <a:t>connectivity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serves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both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operational </a:t>
            </a:r>
            <a:r>
              <a:rPr dirty="0" sz="2000" spc="114">
                <a:latin typeface="Tahoma"/>
                <a:cs typeface="Tahoma"/>
              </a:rPr>
              <a:t>efficiency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passenger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convenience.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000">
              <a:latin typeface="Tahoma"/>
              <a:cs typeface="Tahoma"/>
            </a:endParaRPr>
          </a:p>
          <a:p>
            <a:pPr marL="12700" marR="697865">
              <a:lnSpc>
                <a:spcPct val="115599"/>
              </a:lnSpc>
              <a:spcBef>
                <a:spcPts val="5"/>
              </a:spcBef>
            </a:pPr>
            <a:r>
              <a:rPr dirty="0" sz="2000" spc="85">
                <a:latin typeface="Tahoma"/>
                <a:cs typeface="Tahoma"/>
              </a:rPr>
              <a:t>This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structure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makes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0">
                <a:latin typeface="Tahoma"/>
                <a:cs typeface="Tahoma"/>
              </a:rPr>
              <a:t>network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resilient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and </a:t>
            </a:r>
            <a:r>
              <a:rPr dirty="0" sz="2000" spc="155">
                <a:latin typeface="Tahoma"/>
                <a:cs typeface="Tahoma"/>
              </a:rPr>
              <a:t>economically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viable,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supporting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seamless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travel </a:t>
            </a:r>
            <a:r>
              <a:rPr dirty="0" sz="2000" spc="95">
                <a:latin typeface="Tahoma"/>
                <a:cs typeface="Tahoma"/>
              </a:rPr>
              <a:t>across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cities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in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both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directions.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0198" y="8579604"/>
            <a:ext cx="85725" cy="857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0198" y="9284454"/>
            <a:ext cx="85725" cy="8572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647473" y="8036666"/>
            <a:ext cx="14939010" cy="17875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b="1">
                <a:latin typeface="Tahoma"/>
                <a:cs typeface="Tahoma"/>
              </a:rPr>
              <a:t>Linearity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of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Relationship:</a:t>
            </a:r>
            <a:endParaRPr sz="2000">
              <a:latin typeface="Tahoma"/>
              <a:cs typeface="Tahoma"/>
            </a:endParaRPr>
          </a:p>
          <a:p>
            <a:pPr marL="443865" marR="256540">
              <a:lnSpc>
                <a:spcPct val="115599"/>
              </a:lnSpc>
            </a:pP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points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are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closely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aligned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with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red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line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(representing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perfect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correlation),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indicating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as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in-</a:t>
            </a:r>
            <a:r>
              <a:rPr dirty="0" sz="2000" spc="130">
                <a:latin typeface="Tahoma"/>
                <a:cs typeface="Tahoma"/>
              </a:rPr>
              <a:t>degree </a:t>
            </a:r>
            <a:r>
              <a:rPr dirty="0" sz="2000" spc="80">
                <a:latin typeface="Tahoma"/>
                <a:cs typeface="Tahoma"/>
              </a:rPr>
              <a:t>increases,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out-</a:t>
            </a:r>
            <a:r>
              <a:rPr dirty="0" sz="2000" spc="140">
                <a:latin typeface="Tahoma"/>
                <a:cs typeface="Tahoma"/>
              </a:rPr>
              <a:t>degree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increases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proportionally.</a:t>
            </a:r>
            <a:endParaRPr sz="2000">
              <a:latin typeface="Tahoma"/>
              <a:cs typeface="Tahoma"/>
            </a:endParaRPr>
          </a:p>
          <a:p>
            <a:pPr marL="443865" marR="5080">
              <a:lnSpc>
                <a:spcPct val="115599"/>
              </a:lnSpc>
            </a:pPr>
            <a:r>
              <a:rPr dirty="0" sz="2000" spc="85">
                <a:latin typeface="Tahoma"/>
                <a:cs typeface="Tahoma"/>
              </a:rPr>
              <a:t>This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suggests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for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most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cities,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distribution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incoming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outgoing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connections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balanced,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cities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are </a:t>
            </a:r>
            <a:r>
              <a:rPr dirty="0" sz="2000" spc="160">
                <a:latin typeface="Tahoma"/>
                <a:cs typeface="Tahoma"/>
              </a:rPr>
              <a:t>not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only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receiving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flights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but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are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also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5">
                <a:latin typeface="Tahoma"/>
                <a:cs typeface="Tahoma"/>
              </a:rPr>
              <a:t>equally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connected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in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opposite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direction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60233" y="7933556"/>
            <a:ext cx="13373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Click</a:t>
            </a:r>
            <a:r>
              <a:rPr dirty="0" u="heavy" sz="2000" spc="8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0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Here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5012" cy="10287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40290" y="9082167"/>
            <a:ext cx="13296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ahoma"/>
                <a:cs typeface="Tahoma"/>
              </a:rPr>
              <a:t>Page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90" b="1">
                <a:latin typeface="Tahoma"/>
                <a:cs typeface="Tahoma"/>
              </a:rPr>
              <a:t>|</a:t>
            </a:r>
            <a:r>
              <a:rPr dirty="0" sz="2000" spc="425" b="1"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4931D"/>
                </a:solidFill>
                <a:latin typeface="Tahoma"/>
                <a:cs typeface="Tahoma"/>
              </a:rPr>
              <a:t>08.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48587" y="1878827"/>
            <a:ext cx="13439140" cy="7098665"/>
            <a:chOff x="248587" y="1878827"/>
            <a:chExt cx="13439140" cy="709866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657" y="1878827"/>
              <a:ext cx="13009682" cy="548678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86687" y="1878827"/>
              <a:ext cx="0" cy="5486400"/>
            </a:xfrm>
            <a:custGeom>
              <a:avLst/>
              <a:gdLst/>
              <a:ahLst/>
              <a:cxnLst/>
              <a:rect l="l" t="t" r="r" b="b"/>
              <a:pathLst>
                <a:path w="0" h="5486400">
                  <a:moveTo>
                    <a:pt x="0" y="54863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5114" y="8186494"/>
              <a:ext cx="85725" cy="85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5114" y="8891344"/>
              <a:ext cx="85725" cy="857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1484" y="2241586"/>
              <a:ext cx="85725" cy="85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1484" y="5413411"/>
              <a:ext cx="85725" cy="8572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06534" y="7668968"/>
              <a:ext cx="12975590" cy="123825"/>
            </a:xfrm>
            <a:custGeom>
              <a:avLst/>
              <a:gdLst/>
              <a:ahLst/>
              <a:cxnLst/>
              <a:rect l="l" t="t" r="r" b="b"/>
              <a:pathLst>
                <a:path w="12975590" h="123825">
                  <a:moveTo>
                    <a:pt x="0" y="0"/>
                  </a:moveTo>
                  <a:lnTo>
                    <a:pt x="12975559" y="0"/>
                  </a:lnTo>
                  <a:lnTo>
                    <a:pt x="12975559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3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6590832" y="9604194"/>
            <a:ext cx="13373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Click</a:t>
            </a:r>
            <a:r>
              <a:rPr dirty="0" u="heavy" sz="2000" spc="8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heavy" sz="20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5"/>
              </a:rPr>
              <a:t>Here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54139" y="7995980"/>
            <a:ext cx="1254760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8930">
              <a:lnSpc>
                <a:spcPct val="115599"/>
              </a:lnSpc>
              <a:spcBef>
                <a:spcPts val="100"/>
              </a:spcBef>
            </a:pP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bars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show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counts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of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with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various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degrees.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red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bars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represent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out-</a:t>
            </a:r>
            <a:r>
              <a:rPr dirty="0" sz="2000" spc="85">
                <a:latin typeface="Tahoma"/>
                <a:cs typeface="Tahoma"/>
              </a:rPr>
              <a:t>degrees,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and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blue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bars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represent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in-</a:t>
            </a:r>
            <a:r>
              <a:rPr dirty="0" sz="2000" spc="75">
                <a:latin typeface="Tahoma"/>
                <a:cs typeface="Tahoma"/>
              </a:rPr>
              <a:t>degrees.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dirty="0" sz="2000" spc="85">
                <a:latin typeface="Tahoma"/>
                <a:cs typeface="Tahoma"/>
              </a:rPr>
              <a:t>Generally,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out-</a:t>
            </a:r>
            <a:r>
              <a:rPr dirty="0" sz="2000" spc="125">
                <a:latin typeface="Tahoma"/>
                <a:cs typeface="Tahoma"/>
              </a:rPr>
              <a:t>degrees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seem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more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prevalent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than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in-</a:t>
            </a:r>
            <a:r>
              <a:rPr dirty="0" sz="2000" spc="125">
                <a:latin typeface="Tahoma"/>
                <a:cs typeface="Tahoma"/>
              </a:rPr>
              <a:t>degrees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across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75">
                <a:latin typeface="Tahoma"/>
                <a:cs typeface="Tahoma"/>
              </a:rPr>
              <a:t>most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degree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values,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suggesting </a:t>
            </a:r>
            <a:r>
              <a:rPr dirty="0" sz="2000" spc="145">
                <a:latin typeface="Tahoma"/>
                <a:cs typeface="Tahoma"/>
              </a:rPr>
              <a:t>that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tend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to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have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0">
                <a:latin typeface="Tahoma"/>
                <a:cs typeface="Tahoma"/>
              </a:rPr>
              <a:t>more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outgoing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connections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than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incoming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ones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in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this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network.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496756" y="-49989"/>
            <a:ext cx="5193030" cy="16363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39975" marR="5080" indent="-2327910">
              <a:lnSpc>
                <a:spcPct val="116799"/>
              </a:lnSpc>
              <a:spcBef>
                <a:spcPts val="95"/>
              </a:spcBef>
            </a:pPr>
            <a:r>
              <a:rPr dirty="0" sz="3400" spc="105">
                <a:solidFill>
                  <a:srgbClr val="000000"/>
                </a:solidFill>
              </a:rPr>
              <a:t>DEGREE</a:t>
            </a:r>
            <a:r>
              <a:rPr dirty="0" sz="3400" spc="-185">
                <a:solidFill>
                  <a:srgbClr val="000000"/>
                </a:solidFill>
              </a:rPr>
              <a:t> </a:t>
            </a:r>
            <a:r>
              <a:rPr dirty="0" sz="3400" spc="-90">
                <a:solidFill>
                  <a:srgbClr val="000000"/>
                </a:solidFill>
              </a:rPr>
              <a:t>DISTRIBUTION </a:t>
            </a:r>
            <a:r>
              <a:rPr dirty="0" sz="3400" spc="75">
                <a:solidFill>
                  <a:srgbClr val="000000"/>
                </a:solidFill>
              </a:rPr>
              <a:t>OF</a:t>
            </a:r>
            <a:endParaRPr sz="3400"/>
          </a:p>
          <a:p>
            <a:pPr marL="397510">
              <a:lnSpc>
                <a:spcPts val="3155"/>
              </a:lnSpc>
            </a:pPr>
            <a:r>
              <a:rPr dirty="0" sz="2700" spc="-185">
                <a:solidFill>
                  <a:srgbClr val="000000"/>
                </a:solidFill>
              </a:rPr>
              <a:t>In-</a:t>
            </a:r>
            <a:r>
              <a:rPr dirty="0" sz="2700">
                <a:solidFill>
                  <a:srgbClr val="000000"/>
                </a:solidFill>
              </a:rPr>
              <a:t>Degree</a:t>
            </a:r>
            <a:r>
              <a:rPr dirty="0" sz="2700" spc="-114">
                <a:solidFill>
                  <a:srgbClr val="000000"/>
                </a:solidFill>
              </a:rPr>
              <a:t> </a:t>
            </a:r>
            <a:r>
              <a:rPr dirty="0" sz="2700" spc="70">
                <a:solidFill>
                  <a:srgbClr val="000000"/>
                </a:solidFill>
              </a:rPr>
              <a:t>and</a:t>
            </a:r>
            <a:r>
              <a:rPr dirty="0" sz="2700" spc="-114">
                <a:solidFill>
                  <a:srgbClr val="000000"/>
                </a:solidFill>
              </a:rPr>
              <a:t> </a:t>
            </a:r>
            <a:r>
              <a:rPr dirty="0" sz="2700" spc="-10">
                <a:solidFill>
                  <a:srgbClr val="000000"/>
                </a:solidFill>
              </a:rPr>
              <a:t>Out-Degree</a:t>
            </a:r>
            <a:endParaRPr sz="2700"/>
          </a:p>
        </p:txBody>
      </p:sp>
      <p:sp>
        <p:nvSpPr>
          <p:cNvPr id="15" name="object 15" descr=""/>
          <p:cNvSpPr txBox="1"/>
          <p:nvPr/>
        </p:nvSpPr>
        <p:spPr>
          <a:xfrm>
            <a:off x="13820508" y="2051073"/>
            <a:ext cx="3622040" cy="495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distribution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shows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25">
                <a:latin typeface="Tahoma"/>
                <a:cs typeface="Tahoma"/>
              </a:rPr>
              <a:t>that </a:t>
            </a:r>
            <a:r>
              <a:rPr dirty="0" sz="2000" spc="175">
                <a:latin typeface="Tahoma"/>
                <a:cs typeface="Tahoma"/>
              </a:rPr>
              <a:t>most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in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network </a:t>
            </a:r>
            <a:r>
              <a:rPr dirty="0" sz="2000" spc="120">
                <a:latin typeface="Tahoma"/>
                <a:cs typeface="Tahoma"/>
              </a:rPr>
              <a:t>have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relatively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low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degree </a:t>
            </a:r>
            <a:r>
              <a:rPr dirty="0" sz="2000" spc="55">
                <a:latin typeface="Tahoma"/>
                <a:cs typeface="Tahoma"/>
              </a:rPr>
              <a:t>(in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both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in-</a:t>
            </a:r>
            <a:r>
              <a:rPr dirty="0" sz="2000" spc="125">
                <a:latin typeface="Tahoma"/>
                <a:cs typeface="Tahoma"/>
              </a:rPr>
              <a:t>degrees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out- </a:t>
            </a:r>
            <a:r>
              <a:rPr dirty="0" sz="2000" spc="70">
                <a:latin typeface="Tahoma"/>
                <a:cs typeface="Tahoma"/>
              </a:rPr>
              <a:t>degrees),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00">
                <a:latin typeface="Tahoma"/>
                <a:cs typeface="Tahoma"/>
              </a:rPr>
              <a:t>which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is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35">
                <a:latin typeface="Tahoma"/>
                <a:cs typeface="Tahoma"/>
              </a:rPr>
              <a:t>common </a:t>
            </a:r>
            <a:r>
              <a:rPr dirty="0" sz="2000" spc="150">
                <a:latin typeface="Tahoma"/>
                <a:cs typeface="Tahoma"/>
              </a:rPr>
              <a:t>in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networks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with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few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high- </a:t>
            </a:r>
            <a:r>
              <a:rPr dirty="0" sz="2000" spc="140">
                <a:latin typeface="Tahoma"/>
                <a:cs typeface="Tahoma"/>
              </a:rPr>
              <a:t>degree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90">
                <a:latin typeface="Tahoma"/>
                <a:cs typeface="Tahoma"/>
              </a:rPr>
              <a:t>and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many</a:t>
            </a:r>
            <a:endParaRPr sz="20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375"/>
              </a:spcBef>
            </a:pPr>
            <a:r>
              <a:rPr dirty="0" sz="2000" spc="140">
                <a:latin typeface="Tahoma"/>
                <a:cs typeface="Tahoma"/>
              </a:rPr>
              <a:t>low-degree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05">
                <a:latin typeface="Tahoma"/>
                <a:cs typeface="Tahoma"/>
              </a:rPr>
              <a:t>ones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000">
              <a:latin typeface="Tahoma"/>
              <a:cs typeface="Tahoma"/>
            </a:endParaRPr>
          </a:p>
          <a:p>
            <a:pPr marL="12700" marR="10795">
              <a:lnSpc>
                <a:spcPct val="115599"/>
              </a:lnSpc>
            </a:pPr>
            <a:r>
              <a:rPr dirty="0" sz="2000" spc="105">
                <a:latin typeface="Tahoma"/>
                <a:cs typeface="Tahoma"/>
              </a:rPr>
              <a:t>The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count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decreases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as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30">
                <a:latin typeface="Tahoma"/>
                <a:cs typeface="Tahoma"/>
              </a:rPr>
              <a:t>the </a:t>
            </a:r>
            <a:r>
              <a:rPr dirty="0" sz="2000" spc="140">
                <a:latin typeface="Tahoma"/>
                <a:cs typeface="Tahoma"/>
              </a:rPr>
              <a:t>degree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increases,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45">
                <a:latin typeface="Tahoma"/>
                <a:cs typeface="Tahoma"/>
              </a:rPr>
              <a:t>indicating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70">
                <a:latin typeface="Tahoma"/>
                <a:cs typeface="Tahoma"/>
              </a:rPr>
              <a:t>skewed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40">
                <a:latin typeface="Tahoma"/>
                <a:cs typeface="Tahoma"/>
              </a:rPr>
              <a:t>distribution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where </a:t>
            </a:r>
            <a:r>
              <a:rPr dirty="0" sz="2000" spc="130">
                <a:latin typeface="Tahoma"/>
                <a:cs typeface="Tahoma"/>
              </a:rPr>
              <a:t>only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a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0">
                <a:latin typeface="Tahoma"/>
                <a:cs typeface="Tahoma"/>
              </a:rPr>
              <a:t>few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nodes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20">
                <a:latin typeface="Tahoma"/>
                <a:cs typeface="Tahoma"/>
              </a:rPr>
              <a:t>have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155">
                <a:latin typeface="Tahoma"/>
                <a:cs typeface="Tahoma"/>
              </a:rPr>
              <a:t>high </a:t>
            </a:r>
            <a:r>
              <a:rPr dirty="0" sz="2000" spc="100">
                <a:latin typeface="Tahoma"/>
                <a:cs typeface="Tahoma"/>
              </a:rPr>
              <a:t>in-</a:t>
            </a:r>
            <a:r>
              <a:rPr dirty="0" sz="2000" spc="125">
                <a:latin typeface="Tahoma"/>
                <a:cs typeface="Tahoma"/>
              </a:rPr>
              <a:t>degrees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or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out-</a:t>
            </a:r>
            <a:r>
              <a:rPr dirty="0" sz="2000" spc="75">
                <a:latin typeface="Tahoma"/>
                <a:cs typeface="Tahoma"/>
              </a:rPr>
              <a:t>degrees.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RAJPUT AJAY IIIT Dharwad</dc:creator>
  <cp:keywords>DAGVDPZ7-X8,BAFY1Nh84X4</cp:keywords>
  <dc:title>Agency.</dc:title>
  <dcterms:created xsi:type="dcterms:W3CDTF">2024-11-06T06:33:21Z</dcterms:created>
  <dcterms:modified xsi:type="dcterms:W3CDTF">2024-11-06T06:33:21Z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2024-11-06T00:00:00Z</vt:filetime>
  </property>
  <property fmtid="{D5CDD505-2E9C-101B-9397-08002B2CF9AE}" pid="5" name="Producer">
    <vt:lpwstr>Canva</vt:lpwstr>
  </property>
</Properties>
</file>