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98" r:id="rId4"/>
    <p:sldId id="284" r:id="rId5"/>
    <p:sldId id="258" r:id="rId6"/>
    <p:sldId id="257" r:id="rId7"/>
    <p:sldId id="259" r:id="rId8"/>
    <p:sldId id="280" r:id="rId9"/>
    <p:sldId id="260" r:id="rId10"/>
    <p:sldId id="261" r:id="rId11"/>
    <p:sldId id="263" r:id="rId12"/>
    <p:sldId id="264" r:id="rId13"/>
    <p:sldId id="265" r:id="rId14"/>
    <p:sldId id="267" r:id="rId15"/>
    <p:sldId id="269" r:id="rId16"/>
    <p:sldId id="266" r:id="rId17"/>
    <p:sldId id="294" r:id="rId18"/>
    <p:sldId id="295" r:id="rId19"/>
    <p:sldId id="296" r:id="rId20"/>
    <p:sldId id="297" r:id="rId21"/>
    <p:sldId id="290" r:id="rId22"/>
    <p:sldId id="268" r:id="rId23"/>
    <p:sldId id="292" r:id="rId24"/>
    <p:sldId id="270" r:id="rId25"/>
    <p:sldId id="275" r:id="rId26"/>
    <p:sldId id="273" r:id="rId27"/>
    <p:sldId id="271" r:id="rId28"/>
    <p:sldId id="274" r:id="rId29"/>
    <p:sldId id="276" r:id="rId30"/>
    <p:sldId id="277" r:id="rId31"/>
    <p:sldId id="278" r:id="rId32"/>
    <p:sldId id="272" r:id="rId33"/>
    <p:sldId id="279" r:id="rId34"/>
    <p:sldId id="285" r:id="rId35"/>
    <p:sldId id="286" r:id="rId36"/>
    <p:sldId id="287" r:id="rId37"/>
    <p:sldId id="288" r:id="rId38"/>
    <p:sldId id="281" r:id="rId39"/>
    <p:sldId id="28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8"/>
    <p:restoredTop sz="96327"/>
  </p:normalViewPr>
  <p:slideViewPr>
    <p:cSldViewPr snapToGrid="0">
      <p:cViewPr varScale="1">
        <p:scale>
          <a:sx n="207" d="100"/>
          <a:sy n="207" d="100"/>
        </p:scale>
        <p:origin x="17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10/15/22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10/15/22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ima.umn.edu/~arnold/disasters/patriot.html" TargetMode="External"/><Relationship Id="rId2" Type="http://schemas.openxmlformats.org/officeDocument/2006/relationships/hyperlink" Target="http://www.around.com/ariane.html" TargetMode="External"/><Relationship Id="rId1" Type="http://schemas.openxmlformats.org/officeDocument/2006/relationships/slideLayout" Target="../slideLayouts/slideLayout2.xml"/><Relationship Id="rId5" Type="http://schemas.openxmlformats.org/officeDocument/2006/relationships/hyperlink" Target="http://www.ualberta.ca/~carolina/CHE374/notes/U01_errors/flerrors/fl_and_errors.html" TargetMode="External"/><Relationship Id="rId4" Type="http://schemas.openxmlformats.org/officeDocument/2006/relationships/hyperlink" Target="http://www.ima.umn.edu/~arnold/disasters/sleipner.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AD2C-B81D-9BE7-6970-96F74F8814EC}"/>
              </a:ext>
            </a:extLst>
          </p:cNvPr>
          <p:cNvSpPr>
            <a:spLocks noGrp="1"/>
          </p:cNvSpPr>
          <p:nvPr>
            <p:ph type="ctrTitle"/>
          </p:nvPr>
        </p:nvSpPr>
        <p:spPr/>
        <p:txBody>
          <a:bodyPr/>
          <a:lstStyle/>
          <a:p>
            <a:r>
              <a:rPr lang="en-US" dirty="0"/>
              <a:t>Floating Point Numbers</a:t>
            </a:r>
          </a:p>
        </p:txBody>
      </p:sp>
      <p:sp>
        <p:nvSpPr>
          <p:cNvPr id="3" name="Subtitle 2">
            <a:extLst>
              <a:ext uri="{FF2B5EF4-FFF2-40B4-BE49-F238E27FC236}">
                <a16:creationId xmlns:a16="http://schemas.microsoft.com/office/drawing/2014/main" id="{A023411A-2F93-8E07-6549-F9899B972AA7}"/>
              </a:ext>
            </a:extLst>
          </p:cNvPr>
          <p:cNvSpPr>
            <a:spLocks noGrp="1"/>
          </p:cNvSpPr>
          <p:nvPr>
            <p:ph type="subTitle" idx="1"/>
          </p:nvPr>
        </p:nvSpPr>
        <p:spPr/>
        <p:txBody>
          <a:bodyPr/>
          <a:lstStyle/>
          <a:p>
            <a:r>
              <a:rPr lang="en-US" dirty="0"/>
              <a:t>Why do we lose precision?</a:t>
            </a:r>
          </a:p>
        </p:txBody>
      </p:sp>
    </p:spTree>
    <p:extLst>
      <p:ext uri="{BB962C8B-B14F-4D97-AF65-F5344CB8AC3E}">
        <p14:creationId xmlns:p14="http://schemas.microsoft.com/office/powerpoint/2010/main" val="144322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Difficulty representing all real numbers?</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47868" y="2308785"/>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6FC85E3B-9F8D-A94E-555C-C010ADF53E64}"/>
              </a:ext>
            </a:extLst>
          </p:cNvPr>
          <p:cNvSpPr txBox="1"/>
          <p:nvPr/>
        </p:nvSpPr>
        <p:spPr>
          <a:xfrm>
            <a:off x="937053" y="2061650"/>
            <a:ext cx="1031789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solidFill>
              </a:rPr>
              <a:t>Representing numbers in computers takes memory</a:t>
            </a:r>
          </a:p>
          <a:p>
            <a:pPr marL="285750" indent="-285750">
              <a:buFont typeface="Arial" panose="020B0604020202020204" pitchFamily="34" charset="0"/>
              <a:buChar char="•"/>
            </a:pPr>
            <a:endParaRPr lang="en-US" sz="2400" dirty="0">
              <a:solidFill>
                <a:schemeClr val="accent1"/>
              </a:solidFill>
            </a:endParaRPr>
          </a:p>
          <a:p>
            <a:r>
              <a:rPr lang="en-US" sz="2400" dirty="0">
                <a:solidFill>
                  <a:schemeClr val="accent1"/>
                </a:solidFill>
              </a:rPr>
              <a:t>An 8-bit memory could represent 2^8 different numbers. If the numbers were signed: we can represent -128 (-2^7) to 127 (2^7  - 1) discrete values</a:t>
            </a:r>
          </a:p>
          <a:p>
            <a:endParaRPr lang="en-US" sz="2400" dirty="0">
              <a:solidFill>
                <a:schemeClr val="accent1"/>
              </a:solidFill>
            </a:endParaRPr>
          </a:p>
          <a:p>
            <a:r>
              <a:rPr lang="en-US" sz="2400" dirty="0">
                <a:solidFill>
                  <a:schemeClr val="accent1"/>
                </a:solidFill>
              </a:rPr>
              <a:t>  </a:t>
            </a:r>
          </a:p>
          <a:p>
            <a:pPr marL="285750" indent="-285750">
              <a:buFont typeface="Arial" panose="020B0604020202020204" pitchFamily="34" charset="0"/>
              <a:buChar char="•"/>
            </a:pPr>
            <a:r>
              <a:rPr lang="en-US" sz="2400" dirty="0">
                <a:solidFill>
                  <a:schemeClr val="accent5"/>
                </a:solidFill>
              </a:rPr>
              <a:t>We have infinite real numbers between two integers how do we represent them then? </a:t>
            </a:r>
            <a:r>
              <a:rPr lang="en-US" sz="2400" dirty="0">
                <a:solidFill>
                  <a:schemeClr val="accent1"/>
                </a:solidFill>
              </a:rPr>
              <a:t>– But we have finite number of bits to represent them</a:t>
            </a:r>
          </a:p>
        </p:txBody>
      </p:sp>
    </p:spTree>
    <p:extLst>
      <p:ext uri="{BB962C8B-B14F-4D97-AF65-F5344CB8AC3E}">
        <p14:creationId xmlns:p14="http://schemas.microsoft.com/office/powerpoint/2010/main" val="298213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Difficulty representing all real numbers</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63068" y="2017124"/>
            <a:ext cx="9348662"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pSp>
        <p:nvGrpSpPr>
          <p:cNvPr id="158" name="Group 157">
            <a:extLst>
              <a:ext uri="{FF2B5EF4-FFF2-40B4-BE49-F238E27FC236}">
                <a16:creationId xmlns:a16="http://schemas.microsoft.com/office/drawing/2014/main" id="{F48307BA-0869-ED48-467D-B0E65C7C359F}"/>
              </a:ext>
            </a:extLst>
          </p:cNvPr>
          <p:cNvGrpSpPr/>
          <p:nvPr/>
        </p:nvGrpSpPr>
        <p:grpSpPr>
          <a:xfrm>
            <a:off x="945285" y="2005751"/>
            <a:ext cx="10046043" cy="970450"/>
            <a:chOff x="1025611" y="2386913"/>
            <a:chExt cx="10046043" cy="1707405"/>
          </a:xfrm>
        </p:grpSpPr>
        <p:cxnSp>
          <p:nvCxnSpPr>
            <p:cNvPr id="8" name="Straight Arrow Connector 7">
              <a:extLst>
                <a:ext uri="{FF2B5EF4-FFF2-40B4-BE49-F238E27FC236}">
                  <a16:creationId xmlns:a16="http://schemas.microsoft.com/office/drawing/2014/main" id="{3F8477A6-18C6-0C5C-8D3C-77266130EE2B}"/>
                </a:ext>
              </a:extLst>
            </p:cNvPr>
            <p:cNvCxnSpPr>
              <a:cxnSpLocks/>
            </p:cNvCxnSpPr>
            <p:nvPr/>
          </p:nvCxnSpPr>
          <p:spPr>
            <a:xfrm>
              <a:off x="1025611" y="2570205"/>
              <a:ext cx="10046043" cy="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40F456-B433-884F-2396-C05730DD7D62}"/>
                </a:ext>
              </a:extLst>
            </p:cNvPr>
            <p:cNvCxnSpPr/>
            <p:nvPr/>
          </p:nvCxnSpPr>
          <p:spPr>
            <a:xfrm>
              <a:off x="5931243" y="2409568"/>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B3ADEF2-6F23-C588-EF51-0FBEA8BAB590}"/>
                </a:ext>
              </a:extLst>
            </p:cNvPr>
            <p:cNvCxnSpPr/>
            <p:nvPr/>
          </p:nvCxnSpPr>
          <p:spPr>
            <a:xfrm>
              <a:off x="6466703" y="2419865"/>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0AA7EDA-1B14-228B-1BBC-BFC638946479}"/>
                </a:ext>
              </a:extLst>
            </p:cNvPr>
            <p:cNvCxnSpPr/>
            <p:nvPr/>
          </p:nvCxnSpPr>
          <p:spPr>
            <a:xfrm>
              <a:off x="6907428"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254F3E-AEF7-3646-20C5-1071AEF37D1A}"/>
                </a:ext>
              </a:extLst>
            </p:cNvPr>
            <p:cNvCxnSpPr>
              <a:cxnSpLocks/>
            </p:cNvCxnSpPr>
            <p:nvPr/>
          </p:nvCxnSpPr>
          <p:spPr>
            <a:xfrm>
              <a:off x="7339914"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112A3F-6F88-6FA6-BEC2-9941146C46C7}"/>
                </a:ext>
              </a:extLst>
            </p:cNvPr>
            <p:cNvCxnSpPr/>
            <p:nvPr/>
          </p:nvCxnSpPr>
          <p:spPr>
            <a:xfrm>
              <a:off x="5020963" y="2409568"/>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ACD2A6-9363-425C-A1E9-0951D0CAF8AC}"/>
                </a:ext>
              </a:extLst>
            </p:cNvPr>
            <p:cNvCxnSpPr/>
            <p:nvPr/>
          </p:nvCxnSpPr>
          <p:spPr>
            <a:xfrm>
              <a:off x="5494638" y="2409568"/>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E3EE075-20D8-DF3D-F455-86767460FAB9}"/>
                </a:ext>
              </a:extLst>
            </p:cNvPr>
            <p:cNvCxnSpPr/>
            <p:nvPr/>
          </p:nvCxnSpPr>
          <p:spPr>
            <a:xfrm>
              <a:off x="8579708"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34287D-015B-C79D-71A4-931588897292}"/>
                </a:ext>
              </a:extLst>
            </p:cNvPr>
            <p:cNvCxnSpPr/>
            <p:nvPr/>
          </p:nvCxnSpPr>
          <p:spPr>
            <a:xfrm>
              <a:off x="9115168" y="2440459"/>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1FE1E2-DDFE-C3ED-34CE-18EBDC0C5B74}"/>
                </a:ext>
              </a:extLst>
            </p:cNvPr>
            <p:cNvCxnSpPr/>
            <p:nvPr/>
          </p:nvCxnSpPr>
          <p:spPr>
            <a:xfrm>
              <a:off x="9555893" y="2450756"/>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CE27C3-62CE-D470-9B4B-120F5ABF324D}"/>
                </a:ext>
              </a:extLst>
            </p:cNvPr>
            <p:cNvCxnSpPr>
              <a:cxnSpLocks/>
            </p:cNvCxnSpPr>
            <p:nvPr/>
          </p:nvCxnSpPr>
          <p:spPr>
            <a:xfrm>
              <a:off x="9988379" y="2450756"/>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6B29FA-9838-ECB6-2AD9-2A4FCF83DCFA}"/>
                </a:ext>
              </a:extLst>
            </p:cNvPr>
            <p:cNvCxnSpPr/>
            <p:nvPr/>
          </p:nvCxnSpPr>
          <p:spPr>
            <a:xfrm>
              <a:off x="7669428"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693F33-6A9A-2F35-BD22-610238B70766}"/>
                </a:ext>
              </a:extLst>
            </p:cNvPr>
            <p:cNvCxnSpPr/>
            <p:nvPr/>
          </p:nvCxnSpPr>
          <p:spPr>
            <a:xfrm>
              <a:off x="8143103"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EB182D6-BBA9-016B-64CB-345A68204CEB}"/>
                </a:ext>
              </a:extLst>
            </p:cNvPr>
            <p:cNvCxnSpPr/>
            <p:nvPr/>
          </p:nvCxnSpPr>
          <p:spPr>
            <a:xfrm>
              <a:off x="3291017" y="238691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77A7B3-FFEE-4E02-4C96-D0938E348396}"/>
                </a:ext>
              </a:extLst>
            </p:cNvPr>
            <p:cNvCxnSpPr/>
            <p:nvPr/>
          </p:nvCxnSpPr>
          <p:spPr>
            <a:xfrm>
              <a:off x="3752335" y="239721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1885DF-9899-F875-5E92-186A2B352FE0}"/>
                </a:ext>
              </a:extLst>
            </p:cNvPr>
            <p:cNvCxnSpPr/>
            <p:nvPr/>
          </p:nvCxnSpPr>
          <p:spPr>
            <a:xfrm>
              <a:off x="4193060" y="240750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7B06EE-EED9-20CA-28D8-1D85DFE96809}"/>
                </a:ext>
              </a:extLst>
            </p:cNvPr>
            <p:cNvCxnSpPr>
              <a:cxnSpLocks/>
            </p:cNvCxnSpPr>
            <p:nvPr/>
          </p:nvCxnSpPr>
          <p:spPr>
            <a:xfrm>
              <a:off x="4625546" y="240750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A096E3-FF5D-3E22-281D-A0DF43D47DDF}"/>
                </a:ext>
              </a:extLst>
            </p:cNvPr>
            <p:cNvCxnSpPr/>
            <p:nvPr/>
          </p:nvCxnSpPr>
          <p:spPr>
            <a:xfrm>
              <a:off x="2306595" y="238691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12E48-F9D2-7D43-56FF-BA6D4F8C4C21}"/>
                </a:ext>
              </a:extLst>
            </p:cNvPr>
            <p:cNvCxnSpPr/>
            <p:nvPr/>
          </p:nvCxnSpPr>
          <p:spPr>
            <a:xfrm>
              <a:off x="2780270" y="2386913"/>
              <a:ext cx="0" cy="308918"/>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572AAB8-59A5-D04D-8834-03952F3CDC37}"/>
                </a:ext>
              </a:extLst>
            </p:cNvPr>
            <p:cNvSpPr txBox="1"/>
            <p:nvPr/>
          </p:nvSpPr>
          <p:spPr>
            <a:xfrm>
              <a:off x="1828799" y="2759674"/>
              <a:ext cx="8810367" cy="369332"/>
            </a:xfrm>
            <a:prstGeom prst="rect">
              <a:avLst/>
            </a:prstGeom>
            <a:noFill/>
          </p:spPr>
          <p:txBody>
            <a:bodyPr wrap="square" rtlCol="0">
              <a:spAutoFit/>
            </a:bodyPr>
            <a:lstStyle/>
            <a:p>
              <a:r>
                <a:rPr lang="en-US" dirty="0"/>
                <a:t>   -9     -8    -7     -6    -5   -4   -3     -2    -1      0    1     2    3     4     5      6     7     8     9</a:t>
              </a:r>
            </a:p>
          </p:txBody>
        </p:sp>
        <p:cxnSp>
          <p:nvCxnSpPr>
            <p:cNvPr id="30" name="Straight Connector 29">
              <a:extLst>
                <a:ext uri="{FF2B5EF4-FFF2-40B4-BE49-F238E27FC236}">
                  <a16:creationId xmlns:a16="http://schemas.microsoft.com/office/drawing/2014/main" id="{A990D91F-2AEB-4A39-C08A-FC82E07ABFF5}"/>
                </a:ext>
              </a:extLst>
            </p:cNvPr>
            <p:cNvCxnSpPr>
              <a:cxnSpLocks/>
            </p:cNvCxnSpPr>
            <p:nvPr/>
          </p:nvCxnSpPr>
          <p:spPr>
            <a:xfrm>
              <a:off x="10375557" y="2440459"/>
              <a:ext cx="0" cy="308918"/>
            </a:xfrm>
            <a:prstGeom prst="line">
              <a:avLst/>
            </a:prstGeom>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AE87166E-49B1-0E32-7901-0B8327189F7E}"/>
                </a:ext>
              </a:extLst>
            </p:cNvPr>
            <p:cNvGrpSpPr/>
            <p:nvPr/>
          </p:nvGrpSpPr>
          <p:grpSpPr>
            <a:xfrm>
              <a:off x="4547286" y="3764806"/>
              <a:ext cx="3795039" cy="329512"/>
              <a:chOff x="907943" y="3901863"/>
              <a:chExt cx="3795039" cy="329512"/>
            </a:xfrm>
          </p:grpSpPr>
          <p:cxnSp>
            <p:nvCxnSpPr>
              <p:cNvPr id="106" name="Straight Connector 105">
                <a:extLst>
                  <a:ext uri="{FF2B5EF4-FFF2-40B4-BE49-F238E27FC236}">
                    <a16:creationId xmlns:a16="http://schemas.microsoft.com/office/drawing/2014/main" id="{46E4E940-0A32-A37E-0C5F-762CFF067E01}"/>
                  </a:ext>
                </a:extLst>
              </p:cNvPr>
              <p:cNvCxnSpPr/>
              <p:nvPr/>
            </p:nvCxnSpPr>
            <p:spPr>
              <a:xfrm>
                <a:off x="2824140"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E634875-0E5F-5CF4-AF9F-04C48C09A3CD}"/>
                  </a:ext>
                </a:extLst>
              </p:cNvPr>
              <p:cNvCxnSpPr/>
              <p:nvPr/>
            </p:nvCxnSpPr>
            <p:spPr>
              <a:xfrm>
                <a:off x="2858121" y="392245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250E0D7-6180-6E1E-BBEC-DF4388EFA49B}"/>
                  </a:ext>
                </a:extLst>
              </p:cNvPr>
              <p:cNvCxnSpPr/>
              <p:nvPr/>
            </p:nvCxnSpPr>
            <p:spPr>
              <a:xfrm>
                <a:off x="2735077"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02651E7-2519-F352-29D7-6FFA5E5E104D}"/>
                  </a:ext>
                </a:extLst>
              </p:cNvPr>
              <p:cNvCxnSpPr/>
              <p:nvPr/>
            </p:nvCxnSpPr>
            <p:spPr>
              <a:xfrm>
                <a:off x="2797993"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FA106BB-C71B-705F-3F8C-516062257245}"/>
                  </a:ext>
                </a:extLst>
              </p:cNvPr>
              <p:cNvCxnSpPr/>
              <p:nvPr/>
            </p:nvCxnSpPr>
            <p:spPr>
              <a:xfrm>
                <a:off x="3009493"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80DE5C0-30AF-ACC0-B8D6-367D103C72E5}"/>
                  </a:ext>
                </a:extLst>
              </p:cNvPr>
              <p:cNvCxnSpPr/>
              <p:nvPr/>
            </p:nvCxnSpPr>
            <p:spPr>
              <a:xfrm>
                <a:off x="3179398" y="392245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017F4B6-4E18-1DE1-7542-B1B727AE1497}"/>
                  </a:ext>
                </a:extLst>
              </p:cNvPr>
              <p:cNvCxnSpPr/>
              <p:nvPr/>
            </p:nvCxnSpPr>
            <p:spPr>
              <a:xfrm>
                <a:off x="2883366"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D86060B-ED64-6516-B18E-683CBC3DB449}"/>
                  </a:ext>
                </a:extLst>
              </p:cNvPr>
              <p:cNvCxnSpPr/>
              <p:nvPr/>
            </p:nvCxnSpPr>
            <p:spPr>
              <a:xfrm>
                <a:off x="2933921"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F65A467-D74A-28EE-5C96-1261EEB113D0}"/>
                  </a:ext>
                </a:extLst>
              </p:cNvPr>
              <p:cNvCxnSpPr/>
              <p:nvPr/>
            </p:nvCxnSpPr>
            <p:spPr>
              <a:xfrm>
                <a:off x="4702982"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F0EC661-A30D-C2B5-F9F5-A3DB54CE2FF3}"/>
                  </a:ext>
                </a:extLst>
              </p:cNvPr>
              <p:cNvCxnSpPr/>
              <p:nvPr/>
            </p:nvCxnSpPr>
            <p:spPr>
              <a:xfrm>
                <a:off x="3440025"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5093058-8566-BD43-E198-63A72492E3F8}"/>
                  </a:ext>
                </a:extLst>
              </p:cNvPr>
              <p:cNvCxnSpPr/>
              <p:nvPr/>
            </p:nvCxnSpPr>
            <p:spPr>
              <a:xfrm>
                <a:off x="3972494"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13917A5-949F-607E-F665-B0095E67408F}"/>
                  </a:ext>
                </a:extLst>
              </p:cNvPr>
              <p:cNvCxnSpPr>
                <a:cxnSpLocks/>
              </p:cNvCxnSpPr>
              <p:nvPr/>
            </p:nvCxnSpPr>
            <p:spPr>
              <a:xfrm>
                <a:off x="1662698"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C0E0198-6C89-0EE3-7CCD-D0BDB66A13B8}"/>
                  </a:ext>
                </a:extLst>
              </p:cNvPr>
              <p:cNvCxnSpPr/>
              <p:nvPr/>
            </p:nvCxnSpPr>
            <p:spPr>
              <a:xfrm>
                <a:off x="907943"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53A3C92-97EC-8AAB-D6BB-AAC9B5A7CBA0}"/>
                  </a:ext>
                </a:extLst>
              </p:cNvPr>
              <p:cNvCxnSpPr/>
              <p:nvPr/>
            </p:nvCxnSpPr>
            <p:spPr>
              <a:xfrm>
                <a:off x="2232703"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0569E0D-3147-C28C-B549-ECF001CF6D59}"/>
                  </a:ext>
                </a:extLst>
              </p:cNvPr>
              <p:cNvCxnSpPr>
                <a:cxnSpLocks/>
              </p:cNvCxnSpPr>
              <p:nvPr/>
            </p:nvCxnSpPr>
            <p:spPr>
              <a:xfrm>
                <a:off x="2494025"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AF692F2-4E28-F731-A1DC-36BC6A7416AE}"/>
                  </a:ext>
                </a:extLst>
              </p:cNvPr>
              <p:cNvCxnSpPr>
                <a:cxnSpLocks/>
              </p:cNvCxnSpPr>
              <p:nvPr/>
            </p:nvCxnSpPr>
            <p:spPr>
              <a:xfrm>
                <a:off x="2639610" y="3901863"/>
                <a:ext cx="0" cy="30891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5" name="Straight Arrow Connector 144">
              <a:extLst>
                <a:ext uri="{FF2B5EF4-FFF2-40B4-BE49-F238E27FC236}">
                  <a16:creationId xmlns:a16="http://schemas.microsoft.com/office/drawing/2014/main" id="{C46692F6-8A5B-5960-3F23-5D87688848A8}"/>
                </a:ext>
              </a:extLst>
            </p:cNvPr>
            <p:cNvCxnSpPr>
              <a:cxnSpLocks/>
            </p:cNvCxnSpPr>
            <p:nvPr/>
          </p:nvCxnSpPr>
          <p:spPr>
            <a:xfrm>
              <a:off x="1025611" y="3939859"/>
              <a:ext cx="10046043" cy="18753"/>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55" name="TextBox 154">
            <a:extLst>
              <a:ext uri="{FF2B5EF4-FFF2-40B4-BE49-F238E27FC236}">
                <a16:creationId xmlns:a16="http://schemas.microsoft.com/office/drawing/2014/main" id="{5B6BF5F6-23C1-AF98-6897-5F6C678591EF}"/>
              </a:ext>
            </a:extLst>
          </p:cNvPr>
          <p:cNvSpPr txBox="1"/>
          <p:nvPr/>
        </p:nvSpPr>
        <p:spPr>
          <a:xfrm>
            <a:off x="1986670" y="4866600"/>
            <a:ext cx="7543800" cy="923330"/>
          </a:xfrm>
          <a:prstGeom prst="rect">
            <a:avLst/>
          </a:prstGeom>
          <a:noFill/>
        </p:spPr>
        <p:txBody>
          <a:bodyPr wrap="square">
            <a:spAutoFit/>
          </a:bodyPr>
          <a:lstStyle/>
          <a:p>
            <a:r>
              <a:rPr lang="en-US" sz="1800" b="0" i="0" u="none" strike="noStrike" dirty="0">
                <a:solidFill>
                  <a:srgbClr val="222222"/>
                </a:solidFill>
                <a:effectLst/>
                <a:latin typeface="Times New Roman" panose="02020603050405020304" pitchFamily="18" charset="0"/>
              </a:rPr>
              <a:t>Viraj was greatly impacted by COVID in that he and our family was under enormous stress and grief due to the toll Covid had on extended family members.</a:t>
            </a:r>
            <a:endParaRPr lang="en-US" dirty="0"/>
          </a:p>
        </p:txBody>
      </p:sp>
      <p:sp>
        <p:nvSpPr>
          <p:cNvPr id="157" name="TextBox 156">
            <a:extLst>
              <a:ext uri="{FF2B5EF4-FFF2-40B4-BE49-F238E27FC236}">
                <a16:creationId xmlns:a16="http://schemas.microsoft.com/office/drawing/2014/main" id="{8995DEDD-A17E-AB16-8F73-0CECE9210970}"/>
              </a:ext>
            </a:extLst>
          </p:cNvPr>
          <p:cNvSpPr txBox="1"/>
          <p:nvPr/>
        </p:nvSpPr>
        <p:spPr>
          <a:xfrm>
            <a:off x="815872" y="3132153"/>
            <a:ext cx="9885395" cy="3693319"/>
          </a:xfrm>
          <a:prstGeom prst="rect">
            <a:avLst/>
          </a:prstGeom>
          <a:noFill/>
        </p:spPr>
        <p:txBody>
          <a:bodyPr wrap="square">
            <a:spAutoFit/>
          </a:bodyPr>
          <a:lstStyle/>
          <a:p>
            <a:endParaRPr lang="en-US" dirty="0">
              <a:solidFill>
                <a:schemeClr val="accent6"/>
              </a:solidFill>
            </a:endParaRPr>
          </a:p>
          <a:p>
            <a:pPr marL="342900" indent="-342900">
              <a:buFont typeface="Arial" panose="020B0604020202020204" pitchFamily="34" charset="0"/>
              <a:buChar char="•"/>
            </a:pPr>
            <a:r>
              <a:rPr lang="en-US" sz="1800" dirty="0">
                <a:solidFill>
                  <a:schemeClr val="accent6"/>
                </a:solidFill>
              </a:rPr>
              <a:t>If the number of bits is limited and if we use the same number of bits to represent real numbers, the number of real numbers will be limited</a:t>
            </a:r>
          </a:p>
          <a:p>
            <a:pPr marL="342900" indent="-342900">
              <a:buFont typeface="Arial" panose="020B0604020202020204" pitchFamily="34" charset="0"/>
              <a:buChar char="•"/>
            </a:pPr>
            <a:endParaRPr lang="en-US" dirty="0">
              <a:solidFill>
                <a:schemeClr val="accent6"/>
              </a:solidFill>
            </a:endParaRPr>
          </a:p>
          <a:p>
            <a:pPr marL="342900" indent="-342900">
              <a:buFont typeface="Arial" panose="020B0604020202020204" pitchFamily="34" charset="0"/>
              <a:buChar char="•"/>
            </a:pPr>
            <a:r>
              <a:rPr lang="en-US" sz="1800" dirty="0">
                <a:solidFill>
                  <a:schemeClr val="accent6"/>
                </a:solidFill>
              </a:rPr>
              <a:t>We need real numbers with high precision for shorter distances  and not for very large numbers like distance from Earth to the sun.</a:t>
            </a:r>
          </a:p>
          <a:p>
            <a:pPr marL="342900" indent="-342900">
              <a:buFont typeface="Arial" panose="020B0604020202020204" pitchFamily="34" charset="0"/>
              <a:buChar char="•"/>
            </a:pPr>
            <a:endParaRPr lang="en-US" dirty="0">
              <a:solidFill>
                <a:schemeClr val="accent6"/>
              </a:solidFill>
            </a:endParaRPr>
          </a:p>
          <a:p>
            <a:pPr marL="342900" indent="-342900">
              <a:buFont typeface="Arial" panose="020B0604020202020204" pitchFamily="34" charset="0"/>
              <a:buChar char="•"/>
            </a:pPr>
            <a:r>
              <a:rPr lang="en-US" sz="1800" dirty="0">
                <a:solidFill>
                  <a:schemeClr val="accent6"/>
                </a:solidFill>
              </a:rPr>
              <a:t>We need a way to represent very large numbers much bigger than INT.MAX_VALUE</a:t>
            </a:r>
          </a:p>
          <a:p>
            <a:pPr marL="342900" indent="-342900">
              <a:buFont typeface="Arial" panose="020B0604020202020204" pitchFamily="34" charset="0"/>
              <a:buChar char="•"/>
            </a:pPr>
            <a:endParaRPr lang="en-US" dirty="0">
              <a:solidFill>
                <a:schemeClr val="accent6"/>
              </a:solidFill>
            </a:endParaRPr>
          </a:p>
          <a:p>
            <a:r>
              <a:rPr lang="en-US" sz="1800" dirty="0">
                <a:solidFill>
                  <a:srgbClr val="00B050"/>
                </a:solidFill>
              </a:rPr>
              <a:t>=&gt; As the total number of numbers that a fixed set of bits can represent, we </a:t>
            </a:r>
            <a:r>
              <a:rPr lang="en-US" dirty="0">
                <a:solidFill>
                  <a:srgbClr val="00B050"/>
                </a:solidFill>
              </a:rPr>
              <a:t>should design </a:t>
            </a:r>
            <a:r>
              <a:rPr lang="en-US" sz="1800" dirty="0">
                <a:solidFill>
                  <a:srgbClr val="00B050"/>
                </a:solidFill>
              </a:rPr>
              <a:t>a way to represent real numbers very close to each other for higher precision near 0 and more gap between real numbers in computers that are farther away from 0. </a:t>
            </a:r>
          </a:p>
        </p:txBody>
      </p:sp>
      <p:sp>
        <p:nvSpPr>
          <p:cNvPr id="159" name="TextBox 158">
            <a:extLst>
              <a:ext uri="{FF2B5EF4-FFF2-40B4-BE49-F238E27FC236}">
                <a16:creationId xmlns:a16="http://schemas.microsoft.com/office/drawing/2014/main" id="{F76D7387-A4D8-1566-C736-DC9176F327F3}"/>
              </a:ext>
            </a:extLst>
          </p:cNvPr>
          <p:cNvSpPr txBox="1"/>
          <p:nvPr/>
        </p:nvSpPr>
        <p:spPr>
          <a:xfrm>
            <a:off x="394229" y="1684683"/>
            <a:ext cx="1346990" cy="369332"/>
          </a:xfrm>
          <a:prstGeom prst="rect">
            <a:avLst/>
          </a:prstGeom>
          <a:noFill/>
        </p:spPr>
        <p:txBody>
          <a:bodyPr wrap="square" rtlCol="0">
            <a:spAutoFit/>
          </a:bodyPr>
          <a:lstStyle/>
          <a:p>
            <a:r>
              <a:rPr lang="en-US" dirty="0"/>
              <a:t>Integers</a:t>
            </a:r>
          </a:p>
        </p:txBody>
      </p:sp>
      <p:sp>
        <p:nvSpPr>
          <p:cNvPr id="160" name="TextBox 159">
            <a:extLst>
              <a:ext uri="{FF2B5EF4-FFF2-40B4-BE49-F238E27FC236}">
                <a16:creationId xmlns:a16="http://schemas.microsoft.com/office/drawing/2014/main" id="{AFC8FEBD-4933-2866-98EF-1EB0E6471186}"/>
              </a:ext>
            </a:extLst>
          </p:cNvPr>
          <p:cNvSpPr txBox="1"/>
          <p:nvPr/>
        </p:nvSpPr>
        <p:spPr>
          <a:xfrm>
            <a:off x="404889" y="2456166"/>
            <a:ext cx="1821371" cy="369332"/>
          </a:xfrm>
          <a:prstGeom prst="rect">
            <a:avLst/>
          </a:prstGeom>
          <a:noFill/>
        </p:spPr>
        <p:txBody>
          <a:bodyPr wrap="square" rtlCol="0">
            <a:spAutoFit/>
          </a:bodyPr>
          <a:lstStyle/>
          <a:p>
            <a:r>
              <a:rPr lang="en-US" dirty="0"/>
              <a:t>Real Numbers</a:t>
            </a:r>
          </a:p>
        </p:txBody>
      </p:sp>
    </p:spTree>
    <p:extLst>
      <p:ext uri="{BB962C8B-B14F-4D97-AF65-F5344CB8AC3E}">
        <p14:creationId xmlns:p14="http://schemas.microsoft.com/office/powerpoint/2010/main" val="2656938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Difficulty representing all real numbers</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2167357" y="2017124"/>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pSp>
        <p:nvGrpSpPr>
          <p:cNvPr id="158" name="Group 157">
            <a:extLst>
              <a:ext uri="{FF2B5EF4-FFF2-40B4-BE49-F238E27FC236}">
                <a16:creationId xmlns:a16="http://schemas.microsoft.com/office/drawing/2014/main" id="{F48307BA-0869-ED48-467D-B0E65C7C359F}"/>
              </a:ext>
            </a:extLst>
          </p:cNvPr>
          <p:cNvGrpSpPr/>
          <p:nvPr/>
        </p:nvGrpSpPr>
        <p:grpSpPr>
          <a:xfrm>
            <a:off x="945285" y="2005751"/>
            <a:ext cx="10046043" cy="970450"/>
            <a:chOff x="1025611" y="2386913"/>
            <a:chExt cx="10046043" cy="1707405"/>
          </a:xfrm>
        </p:grpSpPr>
        <p:cxnSp>
          <p:nvCxnSpPr>
            <p:cNvPr id="8" name="Straight Arrow Connector 7">
              <a:extLst>
                <a:ext uri="{FF2B5EF4-FFF2-40B4-BE49-F238E27FC236}">
                  <a16:creationId xmlns:a16="http://schemas.microsoft.com/office/drawing/2014/main" id="{3F8477A6-18C6-0C5C-8D3C-77266130EE2B}"/>
                </a:ext>
              </a:extLst>
            </p:cNvPr>
            <p:cNvCxnSpPr>
              <a:cxnSpLocks/>
            </p:cNvCxnSpPr>
            <p:nvPr/>
          </p:nvCxnSpPr>
          <p:spPr>
            <a:xfrm>
              <a:off x="1025611" y="2570205"/>
              <a:ext cx="10046043" cy="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40F456-B433-884F-2396-C05730DD7D62}"/>
                </a:ext>
              </a:extLst>
            </p:cNvPr>
            <p:cNvCxnSpPr/>
            <p:nvPr/>
          </p:nvCxnSpPr>
          <p:spPr>
            <a:xfrm>
              <a:off x="5931243" y="2409568"/>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B3ADEF2-6F23-C588-EF51-0FBEA8BAB590}"/>
                </a:ext>
              </a:extLst>
            </p:cNvPr>
            <p:cNvCxnSpPr/>
            <p:nvPr/>
          </p:nvCxnSpPr>
          <p:spPr>
            <a:xfrm>
              <a:off x="6466703" y="2419865"/>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0AA7EDA-1B14-228B-1BBC-BFC638946479}"/>
                </a:ext>
              </a:extLst>
            </p:cNvPr>
            <p:cNvCxnSpPr/>
            <p:nvPr/>
          </p:nvCxnSpPr>
          <p:spPr>
            <a:xfrm>
              <a:off x="6907428"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254F3E-AEF7-3646-20C5-1071AEF37D1A}"/>
                </a:ext>
              </a:extLst>
            </p:cNvPr>
            <p:cNvCxnSpPr>
              <a:cxnSpLocks/>
            </p:cNvCxnSpPr>
            <p:nvPr/>
          </p:nvCxnSpPr>
          <p:spPr>
            <a:xfrm>
              <a:off x="7339914"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112A3F-6F88-6FA6-BEC2-9941146C46C7}"/>
                </a:ext>
              </a:extLst>
            </p:cNvPr>
            <p:cNvCxnSpPr/>
            <p:nvPr/>
          </p:nvCxnSpPr>
          <p:spPr>
            <a:xfrm>
              <a:off x="5020963" y="2409568"/>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ACD2A6-9363-425C-A1E9-0951D0CAF8AC}"/>
                </a:ext>
              </a:extLst>
            </p:cNvPr>
            <p:cNvCxnSpPr/>
            <p:nvPr/>
          </p:nvCxnSpPr>
          <p:spPr>
            <a:xfrm>
              <a:off x="5494638" y="2409568"/>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E3EE075-20D8-DF3D-F455-86767460FAB9}"/>
                </a:ext>
              </a:extLst>
            </p:cNvPr>
            <p:cNvCxnSpPr/>
            <p:nvPr/>
          </p:nvCxnSpPr>
          <p:spPr>
            <a:xfrm>
              <a:off x="8579708"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34287D-015B-C79D-71A4-931588897292}"/>
                </a:ext>
              </a:extLst>
            </p:cNvPr>
            <p:cNvCxnSpPr/>
            <p:nvPr/>
          </p:nvCxnSpPr>
          <p:spPr>
            <a:xfrm>
              <a:off x="9115168" y="2440459"/>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1FE1E2-DDFE-C3ED-34CE-18EBDC0C5B74}"/>
                </a:ext>
              </a:extLst>
            </p:cNvPr>
            <p:cNvCxnSpPr/>
            <p:nvPr/>
          </p:nvCxnSpPr>
          <p:spPr>
            <a:xfrm>
              <a:off x="9555893" y="2450756"/>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CE27C3-62CE-D470-9B4B-120F5ABF324D}"/>
                </a:ext>
              </a:extLst>
            </p:cNvPr>
            <p:cNvCxnSpPr>
              <a:cxnSpLocks/>
            </p:cNvCxnSpPr>
            <p:nvPr/>
          </p:nvCxnSpPr>
          <p:spPr>
            <a:xfrm>
              <a:off x="9988379" y="2450756"/>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6B29FA-9838-ECB6-2AD9-2A4FCF83DCFA}"/>
                </a:ext>
              </a:extLst>
            </p:cNvPr>
            <p:cNvCxnSpPr/>
            <p:nvPr/>
          </p:nvCxnSpPr>
          <p:spPr>
            <a:xfrm>
              <a:off x="7669428"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693F33-6A9A-2F35-BD22-610238B70766}"/>
                </a:ext>
              </a:extLst>
            </p:cNvPr>
            <p:cNvCxnSpPr/>
            <p:nvPr/>
          </p:nvCxnSpPr>
          <p:spPr>
            <a:xfrm>
              <a:off x="8143103"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EB182D6-BBA9-016B-64CB-345A68204CEB}"/>
                </a:ext>
              </a:extLst>
            </p:cNvPr>
            <p:cNvCxnSpPr/>
            <p:nvPr/>
          </p:nvCxnSpPr>
          <p:spPr>
            <a:xfrm>
              <a:off x="3291017" y="238691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77A7B3-FFEE-4E02-4C96-D0938E348396}"/>
                </a:ext>
              </a:extLst>
            </p:cNvPr>
            <p:cNvCxnSpPr/>
            <p:nvPr/>
          </p:nvCxnSpPr>
          <p:spPr>
            <a:xfrm>
              <a:off x="3752335" y="239721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1885DF-9899-F875-5E92-186A2B352FE0}"/>
                </a:ext>
              </a:extLst>
            </p:cNvPr>
            <p:cNvCxnSpPr/>
            <p:nvPr/>
          </p:nvCxnSpPr>
          <p:spPr>
            <a:xfrm>
              <a:off x="4193060" y="240750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7B06EE-EED9-20CA-28D8-1D85DFE96809}"/>
                </a:ext>
              </a:extLst>
            </p:cNvPr>
            <p:cNvCxnSpPr>
              <a:cxnSpLocks/>
            </p:cNvCxnSpPr>
            <p:nvPr/>
          </p:nvCxnSpPr>
          <p:spPr>
            <a:xfrm>
              <a:off x="4625546" y="240750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A096E3-FF5D-3E22-281D-A0DF43D47DDF}"/>
                </a:ext>
              </a:extLst>
            </p:cNvPr>
            <p:cNvCxnSpPr/>
            <p:nvPr/>
          </p:nvCxnSpPr>
          <p:spPr>
            <a:xfrm>
              <a:off x="2306595" y="238691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12E48-F9D2-7D43-56FF-BA6D4F8C4C21}"/>
                </a:ext>
              </a:extLst>
            </p:cNvPr>
            <p:cNvCxnSpPr/>
            <p:nvPr/>
          </p:nvCxnSpPr>
          <p:spPr>
            <a:xfrm>
              <a:off x="2780270" y="2386913"/>
              <a:ext cx="0" cy="308918"/>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572AAB8-59A5-D04D-8834-03952F3CDC37}"/>
                </a:ext>
              </a:extLst>
            </p:cNvPr>
            <p:cNvSpPr txBox="1"/>
            <p:nvPr/>
          </p:nvSpPr>
          <p:spPr>
            <a:xfrm>
              <a:off x="1828799" y="2759674"/>
              <a:ext cx="8810367" cy="369332"/>
            </a:xfrm>
            <a:prstGeom prst="rect">
              <a:avLst/>
            </a:prstGeom>
            <a:noFill/>
          </p:spPr>
          <p:txBody>
            <a:bodyPr wrap="square" rtlCol="0">
              <a:spAutoFit/>
            </a:bodyPr>
            <a:lstStyle/>
            <a:p>
              <a:r>
                <a:rPr lang="en-US" dirty="0"/>
                <a:t>   -9     -8    -7     -6    -5   -4   -3     -2    -1      0    1     2    3     4     5      6     7     8     9</a:t>
              </a:r>
            </a:p>
          </p:txBody>
        </p:sp>
        <p:cxnSp>
          <p:nvCxnSpPr>
            <p:cNvPr id="30" name="Straight Connector 29">
              <a:extLst>
                <a:ext uri="{FF2B5EF4-FFF2-40B4-BE49-F238E27FC236}">
                  <a16:creationId xmlns:a16="http://schemas.microsoft.com/office/drawing/2014/main" id="{A990D91F-2AEB-4A39-C08A-FC82E07ABFF5}"/>
                </a:ext>
              </a:extLst>
            </p:cNvPr>
            <p:cNvCxnSpPr>
              <a:cxnSpLocks/>
            </p:cNvCxnSpPr>
            <p:nvPr/>
          </p:nvCxnSpPr>
          <p:spPr>
            <a:xfrm>
              <a:off x="10375557" y="2440459"/>
              <a:ext cx="0" cy="308918"/>
            </a:xfrm>
            <a:prstGeom prst="line">
              <a:avLst/>
            </a:prstGeom>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AE87166E-49B1-0E32-7901-0B8327189F7E}"/>
                </a:ext>
              </a:extLst>
            </p:cNvPr>
            <p:cNvGrpSpPr/>
            <p:nvPr/>
          </p:nvGrpSpPr>
          <p:grpSpPr>
            <a:xfrm>
              <a:off x="4547286" y="3764806"/>
              <a:ext cx="3795039" cy="329512"/>
              <a:chOff x="907943" y="3901863"/>
              <a:chExt cx="3795039" cy="329512"/>
            </a:xfrm>
          </p:grpSpPr>
          <p:cxnSp>
            <p:nvCxnSpPr>
              <p:cNvPr id="106" name="Straight Connector 105">
                <a:extLst>
                  <a:ext uri="{FF2B5EF4-FFF2-40B4-BE49-F238E27FC236}">
                    <a16:creationId xmlns:a16="http://schemas.microsoft.com/office/drawing/2014/main" id="{46E4E940-0A32-A37E-0C5F-762CFF067E01}"/>
                  </a:ext>
                </a:extLst>
              </p:cNvPr>
              <p:cNvCxnSpPr/>
              <p:nvPr/>
            </p:nvCxnSpPr>
            <p:spPr>
              <a:xfrm>
                <a:off x="2824140"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E634875-0E5F-5CF4-AF9F-04C48C09A3CD}"/>
                  </a:ext>
                </a:extLst>
              </p:cNvPr>
              <p:cNvCxnSpPr/>
              <p:nvPr/>
            </p:nvCxnSpPr>
            <p:spPr>
              <a:xfrm>
                <a:off x="2858121" y="392245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250E0D7-6180-6E1E-BBEC-DF4388EFA49B}"/>
                  </a:ext>
                </a:extLst>
              </p:cNvPr>
              <p:cNvCxnSpPr/>
              <p:nvPr/>
            </p:nvCxnSpPr>
            <p:spPr>
              <a:xfrm>
                <a:off x="2735077"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02651E7-2519-F352-29D7-6FFA5E5E104D}"/>
                  </a:ext>
                </a:extLst>
              </p:cNvPr>
              <p:cNvCxnSpPr/>
              <p:nvPr/>
            </p:nvCxnSpPr>
            <p:spPr>
              <a:xfrm>
                <a:off x="2797993"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FA106BB-C71B-705F-3F8C-516062257245}"/>
                  </a:ext>
                </a:extLst>
              </p:cNvPr>
              <p:cNvCxnSpPr/>
              <p:nvPr/>
            </p:nvCxnSpPr>
            <p:spPr>
              <a:xfrm>
                <a:off x="3009493"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80DE5C0-30AF-ACC0-B8D6-367D103C72E5}"/>
                  </a:ext>
                </a:extLst>
              </p:cNvPr>
              <p:cNvCxnSpPr/>
              <p:nvPr/>
            </p:nvCxnSpPr>
            <p:spPr>
              <a:xfrm>
                <a:off x="3179398" y="392245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017F4B6-4E18-1DE1-7542-B1B727AE1497}"/>
                  </a:ext>
                </a:extLst>
              </p:cNvPr>
              <p:cNvCxnSpPr/>
              <p:nvPr/>
            </p:nvCxnSpPr>
            <p:spPr>
              <a:xfrm>
                <a:off x="2883366"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D86060B-ED64-6516-B18E-683CBC3DB449}"/>
                  </a:ext>
                </a:extLst>
              </p:cNvPr>
              <p:cNvCxnSpPr/>
              <p:nvPr/>
            </p:nvCxnSpPr>
            <p:spPr>
              <a:xfrm>
                <a:off x="2933921"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F65A467-D74A-28EE-5C96-1261EEB113D0}"/>
                  </a:ext>
                </a:extLst>
              </p:cNvPr>
              <p:cNvCxnSpPr/>
              <p:nvPr/>
            </p:nvCxnSpPr>
            <p:spPr>
              <a:xfrm>
                <a:off x="4702982"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F0EC661-A30D-C2B5-F9F5-A3DB54CE2FF3}"/>
                  </a:ext>
                </a:extLst>
              </p:cNvPr>
              <p:cNvCxnSpPr/>
              <p:nvPr/>
            </p:nvCxnSpPr>
            <p:spPr>
              <a:xfrm>
                <a:off x="3440025"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5093058-8566-BD43-E198-63A72492E3F8}"/>
                  </a:ext>
                </a:extLst>
              </p:cNvPr>
              <p:cNvCxnSpPr/>
              <p:nvPr/>
            </p:nvCxnSpPr>
            <p:spPr>
              <a:xfrm>
                <a:off x="3972494"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13917A5-949F-607E-F665-B0095E67408F}"/>
                  </a:ext>
                </a:extLst>
              </p:cNvPr>
              <p:cNvCxnSpPr>
                <a:cxnSpLocks/>
              </p:cNvCxnSpPr>
              <p:nvPr/>
            </p:nvCxnSpPr>
            <p:spPr>
              <a:xfrm>
                <a:off x="1662698"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C0E0198-6C89-0EE3-7CCD-D0BDB66A13B8}"/>
                  </a:ext>
                </a:extLst>
              </p:cNvPr>
              <p:cNvCxnSpPr/>
              <p:nvPr/>
            </p:nvCxnSpPr>
            <p:spPr>
              <a:xfrm>
                <a:off x="907943"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53A3C92-97EC-8AAB-D6BB-AAC9B5A7CBA0}"/>
                  </a:ext>
                </a:extLst>
              </p:cNvPr>
              <p:cNvCxnSpPr/>
              <p:nvPr/>
            </p:nvCxnSpPr>
            <p:spPr>
              <a:xfrm>
                <a:off x="2232703"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0569E0D-3147-C28C-B549-ECF001CF6D59}"/>
                  </a:ext>
                </a:extLst>
              </p:cNvPr>
              <p:cNvCxnSpPr>
                <a:cxnSpLocks/>
              </p:cNvCxnSpPr>
              <p:nvPr/>
            </p:nvCxnSpPr>
            <p:spPr>
              <a:xfrm>
                <a:off x="2494025"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AF692F2-4E28-F731-A1DC-36BC6A7416AE}"/>
                  </a:ext>
                </a:extLst>
              </p:cNvPr>
              <p:cNvCxnSpPr>
                <a:cxnSpLocks/>
              </p:cNvCxnSpPr>
              <p:nvPr/>
            </p:nvCxnSpPr>
            <p:spPr>
              <a:xfrm>
                <a:off x="2639610" y="3901863"/>
                <a:ext cx="0" cy="30891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5" name="Straight Arrow Connector 144">
              <a:extLst>
                <a:ext uri="{FF2B5EF4-FFF2-40B4-BE49-F238E27FC236}">
                  <a16:creationId xmlns:a16="http://schemas.microsoft.com/office/drawing/2014/main" id="{C46692F6-8A5B-5960-3F23-5D87688848A8}"/>
                </a:ext>
              </a:extLst>
            </p:cNvPr>
            <p:cNvCxnSpPr>
              <a:cxnSpLocks/>
            </p:cNvCxnSpPr>
            <p:nvPr/>
          </p:nvCxnSpPr>
          <p:spPr>
            <a:xfrm>
              <a:off x="1025611" y="3939859"/>
              <a:ext cx="10046043" cy="18753"/>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55" name="TextBox 154">
            <a:extLst>
              <a:ext uri="{FF2B5EF4-FFF2-40B4-BE49-F238E27FC236}">
                <a16:creationId xmlns:a16="http://schemas.microsoft.com/office/drawing/2014/main" id="{5B6BF5F6-23C1-AF98-6897-5F6C678591EF}"/>
              </a:ext>
            </a:extLst>
          </p:cNvPr>
          <p:cNvSpPr txBox="1"/>
          <p:nvPr/>
        </p:nvSpPr>
        <p:spPr>
          <a:xfrm>
            <a:off x="1986670" y="4866600"/>
            <a:ext cx="7543800" cy="923330"/>
          </a:xfrm>
          <a:prstGeom prst="rect">
            <a:avLst/>
          </a:prstGeom>
          <a:noFill/>
        </p:spPr>
        <p:txBody>
          <a:bodyPr wrap="square">
            <a:spAutoFit/>
          </a:bodyPr>
          <a:lstStyle/>
          <a:p>
            <a:r>
              <a:rPr lang="en-US" sz="1800" b="0" i="0" u="none" strike="noStrike" dirty="0">
                <a:solidFill>
                  <a:srgbClr val="222222"/>
                </a:solidFill>
                <a:effectLst/>
                <a:latin typeface="Times New Roman" panose="02020603050405020304" pitchFamily="18" charset="0"/>
              </a:rPr>
              <a:t>Viraj was greatly impacted by COVID in that he and our family was under enormous stress and grief due to the toll Covid had on extended family members.</a:t>
            </a:r>
            <a:endParaRPr lang="en-US" dirty="0"/>
          </a:p>
        </p:txBody>
      </p:sp>
      <p:sp>
        <p:nvSpPr>
          <p:cNvPr id="157" name="TextBox 156">
            <a:extLst>
              <a:ext uri="{FF2B5EF4-FFF2-40B4-BE49-F238E27FC236}">
                <a16:creationId xmlns:a16="http://schemas.microsoft.com/office/drawing/2014/main" id="{8995DEDD-A17E-AB16-8F73-0CECE9210970}"/>
              </a:ext>
            </a:extLst>
          </p:cNvPr>
          <p:cNvSpPr txBox="1"/>
          <p:nvPr/>
        </p:nvSpPr>
        <p:spPr>
          <a:xfrm>
            <a:off x="849022" y="3548050"/>
            <a:ext cx="9885395" cy="369332"/>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accent6"/>
                </a:solidFill>
              </a:rPr>
              <a:t>C</a:t>
            </a:r>
            <a:r>
              <a:rPr lang="en-US" sz="1800" dirty="0">
                <a:solidFill>
                  <a:schemeClr val="accent6"/>
                </a:solidFill>
              </a:rPr>
              <a:t>an you see why there is loss of precision involving real numbers?</a:t>
            </a:r>
          </a:p>
        </p:txBody>
      </p:sp>
      <p:sp>
        <p:nvSpPr>
          <p:cNvPr id="4" name="TextBox 3">
            <a:extLst>
              <a:ext uri="{FF2B5EF4-FFF2-40B4-BE49-F238E27FC236}">
                <a16:creationId xmlns:a16="http://schemas.microsoft.com/office/drawing/2014/main" id="{0B3582C3-38E2-15F2-8958-94F2B0B4FAE9}"/>
              </a:ext>
            </a:extLst>
          </p:cNvPr>
          <p:cNvSpPr txBox="1"/>
          <p:nvPr/>
        </p:nvSpPr>
        <p:spPr>
          <a:xfrm>
            <a:off x="394229" y="1684683"/>
            <a:ext cx="1346990" cy="369332"/>
          </a:xfrm>
          <a:prstGeom prst="rect">
            <a:avLst/>
          </a:prstGeom>
          <a:noFill/>
        </p:spPr>
        <p:txBody>
          <a:bodyPr wrap="square" rtlCol="0">
            <a:spAutoFit/>
          </a:bodyPr>
          <a:lstStyle/>
          <a:p>
            <a:r>
              <a:rPr lang="en-US" dirty="0"/>
              <a:t>Integers</a:t>
            </a:r>
          </a:p>
        </p:txBody>
      </p:sp>
      <p:sp>
        <p:nvSpPr>
          <p:cNvPr id="5" name="TextBox 4">
            <a:extLst>
              <a:ext uri="{FF2B5EF4-FFF2-40B4-BE49-F238E27FC236}">
                <a16:creationId xmlns:a16="http://schemas.microsoft.com/office/drawing/2014/main" id="{A9BBDB23-B679-9A18-5790-316CCD286956}"/>
              </a:ext>
            </a:extLst>
          </p:cNvPr>
          <p:cNvSpPr txBox="1"/>
          <p:nvPr/>
        </p:nvSpPr>
        <p:spPr>
          <a:xfrm>
            <a:off x="404889" y="2456166"/>
            <a:ext cx="1821371" cy="369332"/>
          </a:xfrm>
          <a:prstGeom prst="rect">
            <a:avLst/>
          </a:prstGeom>
          <a:noFill/>
        </p:spPr>
        <p:txBody>
          <a:bodyPr wrap="square" rtlCol="0">
            <a:spAutoFit/>
          </a:bodyPr>
          <a:lstStyle/>
          <a:p>
            <a:r>
              <a:rPr lang="en-US" dirty="0"/>
              <a:t>Real Numbers</a:t>
            </a:r>
          </a:p>
        </p:txBody>
      </p:sp>
    </p:spTree>
    <p:extLst>
      <p:ext uri="{BB962C8B-B14F-4D97-AF65-F5344CB8AC3E}">
        <p14:creationId xmlns:p14="http://schemas.microsoft.com/office/powerpoint/2010/main" val="367909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Difficulty representing all real numbers</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451184" y="2017124"/>
            <a:ext cx="8960546"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pSp>
        <p:nvGrpSpPr>
          <p:cNvPr id="158" name="Group 157">
            <a:extLst>
              <a:ext uri="{FF2B5EF4-FFF2-40B4-BE49-F238E27FC236}">
                <a16:creationId xmlns:a16="http://schemas.microsoft.com/office/drawing/2014/main" id="{F48307BA-0869-ED48-467D-B0E65C7C359F}"/>
              </a:ext>
            </a:extLst>
          </p:cNvPr>
          <p:cNvGrpSpPr/>
          <p:nvPr/>
        </p:nvGrpSpPr>
        <p:grpSpPr>
          <a:xfrm>
            <a:off x="945285" y="2005751"/>
            <a:ext cx="10046043" cy="970450"/>
            <a:chOff x="1025611" y="2386913"/>
            <a:chExt cx="10046043" cy="1707405"/>
          </a:xfrm>
        </p:grpSpPr>
        <p:cxnSp>
          <p:nvCxnSpPr>
            <p:cNvPr id="8" name="Straight Arrow Connector 7">
              <a:extLst>
                <a:ext uri="{FF2B5EF4-FFF2-40B4-BE49-F238E27FC236}">
                  <a16:creationId xmlns:a16="http://schemas.microsoft.com/office/drawing/2014/main" id="{3F8477A6-18C6-0C5C-8D3C-77266130EE2B}"/>
                </a:ext>
              </a:extLst>
            </p:cNvPr>
            <p:cNvCxnSpPr>
              <a:cxnSpLocks/>
            </p:cNvCxnSpPr>
            <p:nvPr/>
          </p:nvCxnSpPr>
          <p:spPr>
            <a:xfrm>
              <a:off x="1025611" y="2570205"/>
              <a:ext cx="10046043" cy="0"/>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40F456-B433-884F-2396-C05730DD7D62}"/>
                </a:ext>
              </a:extLst>
            </p:cNvPr>
            <p:cNvCxnSpPr/>
            <p:nvPr/>
          </p:nvCxnSpPr>
          <p:spPr>
            <a:xfrm>
              <a:off x="5931243" y="2409568"/>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B3ADEF2-6F23-C588-EF51-0FBEA8BAB590}"/>
                </a:ext>
              </a:extLst>
            </p:cNvPr>
            <p:cNvCxnSpPr/>
            <p:nvPr/>
          </p:nvCxnSpPr>
          <p:spPr>
            <a:xfrm>
              <a:off x="6466703" y="2419865"/>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0AA7EDA-1B14-228B-1BBC-BFC638946479}"/>
                </a:ext>
              </a:extLst>
            </p:cNvPr>
            <p:cNvCxnSpPr/>
            <p:nvPr/>
          </p:nvCxnSpPr>
          <p:spPr>
            <a:xfrm>
              <a:off x="6907428"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B254F3E-AEF7-3646-20C5-1071AEF37D1A}"/>
                </a:ext>
              </a:extLst>
            </p:cNvPr>
            <p:cNvCxnSpPr>
              <a:cxnSpLocks/>
            </p:cNvCxnSpPr>
            <p:nvPr/>
          </p:nvCxnSpPr>
          <p:spPr>
            <a:xfrm>
              <a:off x="7339914"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112A3F-6F88-6FA6-BEC2-9941146C46C7}"/>
                </a:ext>
              </a:extLst>
            </p:cNvPr>
            <p:cNvCxnSpPr/>
            <p:nvPr/>
          </p:nvCxnSpPr>
          <p:spPr>
            <a:xfrm>
              <a:off x="5020963" y="2409568"/>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ACD2A6-9363-425C-A1E9-0951D0CAF8AC}"/>
                </a:ext>
              </a:extLst>
            </p:cNvPr>
            <p:cNvCxnSpPr/>
            <p:nvPr/>
          </p:nvCxnSpPr>
          <p:spPr>
            <a:xfrm>
              <a:off x="5494638" y="2409568"/>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E3EE075-20D8-DF3D-F455-86767460FAB9}"/>
                </a:ext>
              </a:extLst>
            </p:cNvPr>
            <p:cNvCxnSpPr/>
            <p:nvPr/>
          </p:nvCxnSpPr>
          <p:spPr>
            <a:xfrm>
              <a:off x="8579708"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34287D-015B-C79D-71A4-931588897292}"/>
                </a:ext>
              </a:extLst>
            </p:cNvPr>
            <p:cNvCxnSpPr/>
            <p:nvPr/>
          </p:nvCxnSpPr>
          <p:spPr>
            <a:xfrm>
              <a:off x="9115168" y="2440459"/>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1FE1E2-DDFE-C3ED-34CE-18EBDC0C5B74}"/>
                </a:ext>
              </a:extLst>
            </p:cNvPr>
            <p:cNvCxnSpPr/>
            <p:nvPr/>
          </p:nvCxnSpPr>
          <p:spPr>
            <a:xfrm>
              <a:off x="9555893" y="2450756"/>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CE27C3-62CE-D470-9B4B-120F5ABF324D}"/>
                </a:ext>
              </a:extLst>
            </p:cNvPr>
            <p:cNvCxnSpPr>
              <a:cxnSpLocks/>
            </p:cNvCxnSpPr>
            <p:nvPr/>
          </p:nvCxnSpPr>
          <p:spPr>
            <a:xfrm>
              <a:off x="9988379" y="2450756"/>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6B29FA-9838-ECB6-2AD9-2A4FCF83DCFA}"/>
                </a:ext>
              </a:extLst>
            </p:cNvPr>
            <p:cNvCxnSpPr/>
            <p:nvPr/>
          </p:nvCxnSpPr>
          <p:spPr>
            <a:xfrm>
              <a:off x="7669428"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693F33-6A9A-2F35-BD22-610238B70766}"/>
                </a:ext>
              </a:extLst>
            </p:cNvPr>
            <p:cNvCxnSpPr/>
            <p:nvPr/>
          </p:nvCxnSpPr>
          <p:spPr>
            <a:xfrm>
              <a:off x="8143103" y="2430162"/>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EB182D6-BBA9-016B-64CB-345A68204CEB}"/>
                </a:ext>
              </a:extLst>
            </p:cNvPr>
            <p:cNvCxnSpPr/>
            <p:nvPr/>
          </p:nvCxnSpPr>
          <p:spPr>
            <a:xfrm>
              <a:off x="3291017" y="238691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77A7B3-FFEE-4E02-4C96-D0938E348396}"/>
                </a:ext>
              </a:extLst>
            </p:cNvPr>
            <p:cNvCxnSpPr/>
            <p:nvPr/>
          </p:nvCxnSpPr>
          <p:spPr>
            <a:xfrm>
              <a:off x="3752335" y="239721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1885DF-9899-F875-5E92-186A2B352FE0}"/>
                </a:ext>
              </a:extLst>
            </p:cNvPr>
            <p:cNvCxnSpPr/>
            <p:nvPr/>
          </p:nvCxnSpPr>
          <p:spPr>
            <a:xfrm>
              <a:off x="4193060" y="240750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7B06EE-EED9-20CA-28D8-1D85DFE96809}"/>
                </a:ext>
              </a:extLst>
            </p:cNvPr>
            <p:cNvCxnSpPr>
              <a:cxnSpLocks/>
            </p:cNvCxnSpPr>
            <p:nvPr/>
          </p:nvCxnSpPr>
          <p:spPr>
            <a:xfrm>
              <a:off x="4625546" y="240750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A096E3-FF5D-3E22-281D-A0DF43D47DDF}"/>
                </a:ext>
              </a:extLst>
            </p:cNvPr>
            <p:cNvCxnSpPr/>
            <p:nvPr/>
          </p:nvCxnSpPr>
          <p:spPr>
            <a:xfrm>
              <a:off x="2306595" y="238691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12E48-F9D2-7D43-56FF-BA6D4F8C4C21}"/>
                </a:ext>
              </a:extLst>
            </p:cNvPr>
            <p:cNvCxnSpPr/>
            <p:nvPr/>
          </p:nvCxnSpPr>
          <p:spPr>
            <a:xfrm>
              <a:off x="2780270" y="2386913"/>
              <a:ext cx="0" cy="308918"/>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572AAB8-59A5-D04D-8834-03952F3CDC37}"/>
                </a:ext>
              </a:extLst>
            </p:cNvPr>
            <p:cNvSpPr txBox="1"/>
            <p:nvPr/>
          </p:nvSpPr>
          <p:spPr>
            <a:xfrm>
              <a:off x="1828799" y="2759674"/>
              <a:ext cx="8810367" cy="369332"/>
            </a:xfrm>
            <a:prstGeom prst="rect">
              <a:avLst/>
            </a:prstGeom>
            <a:noFill/>
          </p:spPr>
          <p:txBody>
            <a:bodyPr wrap="square" rtlCol="0">
              <a:spAutoFit/>
            </a:bodyPr>
            <a:lstStyle/>
            <a:p>
              <a:r>
                <a:rPr lang="en-US" dirty="0"/>
                <a:t>   -9     -8    -7     -6    -5   -4   -3     -2    -1      0    1     2    3     4     5      6     7     8     9</a:t>
              </a:r>
            </a:p>
          </p:txBody>
        </p:sp>
        <p:cxnSp>
          <p:nvCxnSpPr>
            <p:cNvPr id="30" name="Straight Connector 29">
              <a:extLst>
                <a:ext uri="{FF2B5EF4-FFF2-40B4-BE49-F238E27FC236}">
                  <a16:creationId xmlns:a16="http://schemas.microsoft.com/office/drawing/2014/main" id="{A990D91F-2AEB-4A39-C08A-FC82E07ABFF5}"/>
                </a:ext>
              </a:extLst>
            </p:cNvPr>
            <p:cNvCxnSpPr>
              <a:cxnSpLocks/>
            </p:cNvCxnSpPr>
            <p:nvPr/>
          </p:nvCxnSpPr>
          <p:spPr>
            <a:xfrm>
              <a:off x="10375557" y="2440459"/>
              <a:ext cx="0" cy="308918"/>
            </a:xfrm>
            <a:prstGeom prst="line">
              <a:avLst/>
            </a:prstGeom>
          </p:spPr>
          <p:style>
            <a:lnRef idx="1">
              <a:schemeClr val="accent1"/>
            </a:lnRef>
            <a:fillRef idx="0">
              <a:schemeClr val="accent1"/>
            </a:fillRef>
            <a:effectRef idx="0">
              <a:schemeClr val="accent1"/>
            </a:effectRef>
            <a:fontRef idx="minor">
              <a:schemeClr val="tx1"/>
            </a:fontRef>
          </p:style>
        </p:cxnSp>
        <p:grpSp>
          <p:nvGrpSpPr>
            <p:cNvPr id="151" name="Group 150">
              <a:extLst>
                <a:ext uri="{FF2B5EF4-FFF2-40B4-BE49-F238E27FC236}">
                  <a16:creationId xmlns:a16="http://schemas.microsoft.com/office/drawing/2014/main" id="{AE87166E-49B1-0E32-7901-0B8327189F7E}"/>
                </a:ext>
              </a:extLst>
            </p:cNvPr>
            <p:cNvGrpSpPr/>
            <p:nvPr/>
          </p:nvGrpSpPr>
          <p:grpSpPr>
            <a:xfrm>
              <a:off x="4547286" y="3764806"/>
              <a:ext cx="3795039" cy="329512"/>
              <a:chOff x="907943" y="3901863"/>
              <a:chExt cx="3795039" cy="329512"/>
            </a:xfrm>
          </p:grpSpPr>
          <p:cxnSp>
            <p:nvCxnSpPr>
              <p:cNvPr id="106" name="Straight Connector 105">
                <a:extLst>
                  <a:ext uri="{FF2B5EF4-FFF2-40B4-BE49-F238E27FC236}">
                    <a16:creationId xmlns:a16="http://schemas.microsoft.com/office/drawing/2014/main" id="{46E4E940-0A32-A37E-0C5F-762CFF067E01}"/>
                  </a:ext>
                </a:extLst>
              </p:cNvPr>
              <p:cNvCxnSpPr/>
              <p:nvPr/>
            </p:nvCxnSpPr>
            <p:spPr>
              <a:xfrm>
                <a:off x="2824140"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E634875-0E5F-5CF4-AF9F-04C48C09A3CD}"/>
                  </a:ext>
                </a:extLst>
              </p:cNvPr>
              <p:cNvCxnSpPr/>
              <p:nvPr/>
            </p:nvCxnSpPr>
            <p:spPr>
              <a:xfrm>
                <a:off x="2858121" y="392245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250E0D7-6180-6E1E-BBEC-DF4388EFA49B}"/>
                  </a:ext>
                </a:extLst>
              </p:cNvPr>
              <p:cNvCxnSpPr/>
              <p:nvPr/>
            </p:nvCxnSpPr>
            <p:spPr>
              <a:xfrm>
                <a:off x="2735077"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02651E7-2519-F352-29D7-6FFA5E5E104D}"/>
                  </a:ext>
                </a:extLst>
              </p:cNvPr>
              <p:cNvCxnSpPr/>
              <p:nvPr/>
            </p:nvCxnSpPr>
            <p:spPr>
              <a:xfrm>
                <a:off x="2797993"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FA106BB-C71B-705F-3F8C-516062257245}"/>
                  </a:ext>
                </a:extLst>
              </p:cNvPr>
              <p:cNvCxnSpPr/>
              <p:nvPr/>
            </p:nvCxnSpPr>
            <p:spPr>
              <a:xfrm>
                <a:off x="3009493"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80DE5C0-30AF-ACC0-B8D6-367D103C72E5}"/>
                  </a:ext>
                </a:extLst>
              </p:cNvPr>
              <p:cNvCxnSpPr/>
              <p:nvPr/>
            </p:nvCxnSpPr>
            <p:spPr>
              <a:xfrm>
                <a:off x="3179398" y="3922457"/>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017F4B6-4E18-1DE1-7542-B1B727AE1497}"/>
                  </a:ext>
                </a:extLst>
              </p:cNvPr>
              <p:cNvCxnSpPr/>
              <p:nvPr/>
            </p:nvCxnSpPr>
            <p:spPr>
              <a:xfrm>
                <a:off x="2883366"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D86060B-ED64-6516-B18E-683CBC3DB449}"/>
                  </a:ext>
                </a:extLst>
              </p:cNvPr>
              <p:cNvCxnSpPr/>
              <p:nvPr/>
            </p:nvCxnSpPr>
            <p:spPr>
              <a:xfrm>
                <a:off x="2933921" y="3912160"/>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F65A467-D74A-28EE-5C96-1261EEB113D0}"/>
                  </a:ext>
                </a:extLst>
              </p:cNvPr>
              <p:cNvCxnSpPr/>
              <p:nvPr/>
            </p:nvCxnSpPr>
            <p:spPr>
              <a:xfrm>
                <a:off x="4702982"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F0EC661-A30D-C2B5-F9F5-A3DB54CE2FF3}"/>
                  </a:ext>
                </a:extLst>
              </p:cNvPr>
              <p:cNvCxnSpPr/>
              <p:nvPr/>
            </p:nvCxnSpPr>
            <p:spPr>
              <a:xfrm>
                <a:off x="3440025"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5093058-8566-BD43-E198-63A72492E3F8}"/>
                  </a:ext>
                </a:extLst>
              </p:cNvPr>
              <p:cNvCxnSpPr/>
              <p:nvPr/>
            </p:nvCxnSpPr>
            <p:spPr>
              <a:xfrm>
                <a:off x="3972494"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13917A5-949F-607E-F665-B0095E67408F}"/>
                  </a:ext>
                </a:extLst>
              </p:cNvPr>
              <p:cNvCxnSpPr>
                <a:cxnSpLocks/>
              </p:cNvCxnSpPr>
              <p:nvPr/>
            </p:nvCxnSpPr>
            <p:spPr>
              <a:xfrm>
                <a:off x="1662698"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C0E0198-6C89-0EE3-7CCD-D0BDB66A13B8}"/>
                  </a:ext>
                </a:extLst>
              </p:cNvPr>
              <p:cNvCxnSpPr/>
              <p:nvPr/>
            </p:nvCxnSpPr>
            <p:spPr>
              <a:xfrm>
                <a:off x="907943"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53A3C92-97EC-8AAB-D6BB-AAC9B5A7CBA0}"/>
                  </a:ext>
                </a:extLst>
              </p:cNvPr>
              <p:cNvCxnSpPr/>
              <p:nvPr/>
            </p:nvCxnSpPr>
            <p:spPr>
              <a:xfrm>
                <a:off x="2232703"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0569E0D-3147-C28C-B549-ECF001CF6D59}"/>
                  </a:ext>
                </a:extLst>
              </p:cNvPr>
              <p:cNvCxnSpPr>
                <a:cxnSpLocks/>
              </p:cNvCxnSpPr>
              <p:nvPr/>
            </p:nvCxnSpPr>
            <p:spPr>
              <a:xfrm>
                <a:off x="2494025" y="3901863"/>
                <a:ext cx="0" cy="308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AF692F2-4E28-F731-A1DC-36BC6A7416AE}"/>
                  </a:ext>
                </a:extLst>
              </p:cNvPr>
              <p:cNvCxnSpPr>
                <a:cxnSpLocks/>
              </p:cNvCxnSpPr>
              <p:nvPr/>
            </p:nvCxnSpPr>
            <p:spPr>
              <a:xfrm>
                <a:off x="2639610" y="3901863"/>
                <a:ext cx="0" cy="30891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5" name="Straight Arrow Connector 144">
              <a:extLst>
                <a:ext uri="{FF2B5EF4-FFF2-40B4-BE49-F238E27FC236}">
                  <a16:creationId xmlns:a16="http://schemas.microsoft.com/office/drawing/2014/main" id="{C46692F6-8A5B-5960-3F23-5D87688848A8}"/>
                </a:ext>
              </a:extLst>
            </p:cNvPr>
            <p:cNvCxnSpPr>
              <a:cxnSpLocks/>
            </p:cNvCxnSpPr>
            <p:nvPr/>
          </p:nvCxnSpPr>
          <p:spPr>
            <a:xfrm>
              <a:off x="1025611" y="3939859"/>
              <a:ext cx="10046043" cy="18753"/>
            </a:xfrm>
            <a:prstGeom prst="straightConnector1">
              <a:avLst/>
            </a:prstGeom>
            <a:ln w="3175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55" name="TextBox 154">
            <a:extLst>
              <a:ext uri="{FF2B5EF4-FFF2-40B4-BE49-F238E27FC236}">
                <a16:creationId xmlns:a16="http://schemas.microsoft.com/office/drawing/2014/main" id="{5B6BF5F6-23C1-AF98-6897-5F6C678591EF}"/>
              </a:ext>
            </a:extLst>
          </p:cNvPr>
          <p:cNvSpPr txBox="1"/>
          <p:nvPr/>
        </p:nvSpPr>
        <p:spPr>
          <a:xfrm>
            <a:off x="1986670" y="4866600"/>
            <a:ext cx="7543800" cy="923330"/>
          </a:xfrm>
          <a:prstGeom prst="rect">
            <a:avLst/>
          </a:prstGeom>
          <a:noFill/>
        </p:spPr>
        <p:txBody>
          <a:bodyPr wrap="square">
            <a:spAutoFit/>
          </a:bodyPr>
          <a:lstStyle/>
          <a:p>
            <a:r>
              <a:rPr lang="en-US" sz="1800" b="0" i="0" u="none" strike="noStrike" dirty="0">
                <a:solidFill>
                  <a:srgbClr val="222222"/>
                </a:solidFill>
                <a:effectLst/>
                <a:latin typeface="Times New Roman" panose="02020603050405020304" pitchFamily="18" charset="0"/>
              </a:rPr>
              <a:t>Viraj was greatly impacted by COVID in that he and our family was under enormous stress and grief due to the toll Covid had on extended family members.</a:t>
            </a:r>
            <a:endParaRPr lang="en-US" dirty="0"/>
          </a:p>
        </p:txBody>
      </p:sp>
      <p:sp>
        <p:nvSpPr>
          <p:cNvPr id="157" name="TextBox 156">
            <a:extLst>
              <a:ext uri="{FF2B5EF4-FFF2-40B4-BE49-F238E27FC236}">
                <a16:creationId xmlns:a16="http://schemas.microsoft.com/office/drawing/2014/main" id="{8995DEDD-A17E-AB16-8F73-0CECE9210970}"/>
              </a:ext>
            </a:extLst>
          </p:cNvPr>
          <p:cNvSpPr txBox="1"/>
          <p:nvPr/>
        </p:nvSpPr>
        <p:spPr>
          <a:xfrm>
            <a:off x="849022" y="3548050"/>
            <a:ext cx="9885395" cy="1477328"/>
          </a:xfrm>
          <a:prstGeom prst="rect">
            <a:avLst/>
          </a:prstGeom>
          <a:noFill/>
        </p:spPr>
        <p:txBody>
          <a:bodyPr wrap="square">
            <a:spAutoFit/>
          </a:bodyPr>
          <a:lstStyle/>
          <a:p>
            <a:pPr marL="342900" indent="-342900">
              <a:buFont typeface="Arial" panose="020B0604020202020204" pitchFamily="34" charset="0"/>
              <a:buChar char="•"/>
            </a:pPr>
            <a:r>
              <a:rPr lang="en-US" sz="1800" dirty="0">
                <a:solidFill>
                  <a:schemeClr val="accent6"/>
                </a:solidFill>
              </a:rPr>
              <a:t>At a high level - Can you see why there is loss of precision involving real numbers?</a:t>
            </a:r>
          </a:p>
          <a:p>
            <a:pPr marL="342900" indent="-342900">
              <a:buFont typeface="Arial" panose="020B0604020202020204" pitchFamily="34" charset="0"/>
              <a:buChar char="•"/>
            </a:pPr>
            <a:endParaRPr lang="en-US" dirty="0">
              <a:solidFill>
                <a:schemeClr val="accent6"/>
              </a:solidFill>
            </a:endParaRPr>
          </a:p>
          <a:p>
            <a:r>
              <a:rPr lang="en-US" sz="1800" dirty="0">
                <a:solidFill>
                  <a:schemeClr val="accent5">
                    <a:lumMod val="75000"/>
                  </a:schemeClr>
                </a:solidFill>
              </a:rPr>
              <a:t>WE CAN NOT REPRESENT ALL DISCRETE REAL NUMBERS, AS THERE ARE </a:t>
            </a:r>
            <a:r>
              <a:rPr lang="en-US" dirty="0">
                <a:solidFill>
                  <a:schemeClr val="accent5">
                    <a:lumMod val="75000"/>
                  </a:schemeClr>
                </a:solidFill>
              </a:rPr>
              <a:t>INFINITE REAL NUMBERS BETWEEN 2 INTEGERS AND WE HAVE FINITE BITS</a:t>
            </a:r>
            <a:r>
              <a:rPr lang="en-US" sz="1800" dirty="0">
                <a:solidFill>
                  <a:schemeClr val="accent5">
                    <a:lumMod val="75000"/>
                  </a:schemeClr>
                </a:solidFill>
              </a:rPr>
              <a:t>. THIS IS THE REASON FOR THE LOSS OF PRECISION</a:t>
            </a:r>
          </a:p>
        </p:txBody>
      </p:sp>
      <p:sp>
        <p:nvSpPr>
          <p:cNvPr id="4" name="TextBox 3">
            <a:extLst>
              <a:ext uri="{FF2B5EF4-FFF2-40B4-BE49-F238E27FC236}">
                <a16:creationId xmlns:a16="http://schemas.microsoft.com/office/drawing/2014/main" id="{CC64146B-95A7-43A3-6F1F-AC8F4698FDB1}"/>
              </a:ext>
            </a:extLst>
          </p:cNvPr>
          <p:cNvSpPr txBox="1"/>
          <p:nvPr/>
        </p:nvSpPr>
        <p:spPr>
          <a:xfrm>
            <a:off x="394229" y="1684683"/>
            <a:ext cx="1346990" cy="369332"/>
          </a:xfrm>
          <a:prstGeom prst="rect">
            <a:avLst/>
          </a:prstGeom>
          <a:noFill/>
        </p:spPr>
        <p:txBody>
          <a:bodyPr wrap="square" rtlCol="0">
            <a:spAutoFit/>
          </a:bodyPr>
          <a:lstStyle/>
          <a:p>
            <a:r>
              <a:rPr lang="en-US" dirty="0"/>
              <a:t>Integers</a:t>
            </a:r>
          </a:p>
        </p:txBody>
      </p:sp>
      <p:sp>
        <p:nvSpPr>
          <p:cNvPr id="5" name="TextBox 4">
            <a:extLst>
              <a:ext uri="{FF2B5EF4-FFF2-40B4-BE49-F238E27FC236}">
                <a16:creationId xmlns:a16="http://schemas.microsoft.com/office/drawing/2014/main" id="{F4F74BF2-F5C7-E6F3-B3AF-F7264E436D83}"/>
              </a:ext>
            </a:extLst>
          </p:cNvPr>
          <p:cNvSpPr txBox="1"/>
          <p:nvPr/>
        </p:nvSpPr>
        <p:spPr>
          <a:xfrm>
            <a:off x="404889" y="2456166"/>
            <a:ext cx="1821371" cy="369332"/>
          </a:xfrm>
          <a:prstGeom prst="rect">
            <a:avLst/>
          </a:prstGeom>
          <a:noFill/>
        </p:spPr>
        <p:txBody>
          <a:bodyPr wrap="square" rtlCol="0">
            <a:spAutoFit/>
          </a:bodyPr>
          <a:lstStyle/>
          <a:p>
            <a:r>
              <a:rPr lang="en-US" dirty="0"/>
              <a:t>Real Numbers</a:t>
            </a:r>
          </a:p>
        </p:txBody>
      </p:sp>
    </p:spTree>
    <p:extLst>
      <p:ext uri="{BB962C8B-B14F-4D97-AF65-F5344CB8AC3E}">
        <p14:creationId xmlns:p14="http://schemas.microsoft.com/office/powerpoint/2010/main" val="141193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r>
              <a:rPr lang="en-US" dirty="0"/>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765E4DF9-A508-A9B5-6A6D-2F1F8FDA97D2}"/>
              </a:ext>
            </a:extLst>
          </p:cNvPr>
          <p:cNvGraphicFramePr>
            <a:graphicFrameLocks noGrp="1"/>
          </p:cNvGraphicFramePr>
          <p:nvPr/>
        </p:nvGraphicFramePr>
        <p:xfrm>
          <a:off x="1334530" y="2524061"/>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endParaRPr lang="en-US" dirty="0"/>
                    </a:p>
                  </a:txBody>
                  <a:tcPr>
                    <a:solidFill>
                      <a:schemeClr val="accent6"/>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77547734"/>
                  </a:ext>
                </a:extLst>
              </a:tr>
            </a:tbl>
          </a:graphicData>
        </a:graphic>
      </p:graphicFrame>
      <p:sp>
        <p:nvSpPr>
          <p:cNvPr id="19" name="Left Brace 18">
            <a:extLst>
              <a:ext uri="{FF2B5EF4-FFF2-40B4-BE49-F238E27FC236}">
                <a16:creationId xmlns:a16="http://schemas.microsoft.com/office/drawing/2014/main" id="{E4FEFE62-52B5-4DCD-02B8-D0C7B716DBB0}"/>
              </a:ext>
            </a:extLst>
          </p:cNvPr>
          <p:cNvSpPr/>
          <p:nvPr/>
        </p:nvSpPr>
        <p:spPr>
          <a:xfrm rot="5400000">
            <a:off x="3919639" y="510244"/>
            <a:ext cx="175768" cy="3435881"/>
          </a:xfrm>
          <a:prstGeom prst="leftBrace">
            <a:avLst/>
          </a:prstGeom>
          <a:solidFill>
            <a:schemeClr val="bg2"/>
          </a:solid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D636DCA6-DA11-0E9D-DCFA-6A046F9BAF4E}"/>
              </a:ext>
            </a:extLst>
          </p:cNvPr>
          <p:cNvSpPr/>
          <p:nvPr/>
        </p:nvSpPr>
        <p:spPr>
          <a:xfrm rot="5400000">
            <a:off x="8215732" y="-101533"/>
            <a:ext cx="171895" cy="4749111"/>
          </a:xfrm>
          <a:prstGeom prst="leftBrace">
            <a:avLst/>
          </a:prstGeom>
          <a:solidFill>
            <a:schemeClr val="bg2"/>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BFDF7484-6585-9334-D9BB-DF95F0DFBA62}"/>
              </a:ext>
            </a:extLst>
          </p:cNvPr>
          <p:cNvSpPr txBox="1"/>
          <p:nvPr/>
        </p:nvSpPr>
        <p:spPr>
          <a:xfrm>
            <a:off x="2561435" y="1744251"/>
            <a:ext cx="2480125" cy="307777"/>
          </a:xfrm>
          <a:prstGeom prst="rect">
            <a:avLst/>
          </a:prstGeom>
          <a:noFill/>
        </p:spPr>
        <p:txBody>
          <a:bodyPr wrap="square" rtlCol="0">
            <a:spAutoFit/>
          </a:bodyPr>
          <a:lstStyle/>
          <a:p>
            <a:pPr algn="ctr"/>
            <a:r>
              <a:rPr lang="en-US" sz="1400" dirty="0">
                <a:solidFill>
                  <a:srgbClr val="FFC000"/>
                </a:solidFill>
              </a:rPr>
              <a:t>3 bits for exponent</a:t>
            </a:r>
          </a:p>
        </p:txBody>
      </p:sp>
      <p:sp>
        <p:nvSpPr>
          <p:cNvPr id="22" name="TextBox 21">
            <a:extLst>
              <a:ext uri="{FF2B5EF4-FFF2-40B4-BE49-F238E27FC236}">
                <a16:creationId xmlns:a16="http://schemas.microsoft.com/office/drawing/2014/main" id="{83B49C85-BEA6-63F0-C64C-6C8222CEF8D3}"/>
              </a:ext>
            </a:extLst>
          </p:cNvPr>
          <p:cNvSpPr txBox="1"/>
          <p:nvPr/>
        </p:nvSpPr>
        <p:spPr>
          <a:xfrm>
            <a:off x="4287797" y="1775073"/>
            <a:ext cx="7310350" cy="307777"/>
          </a:xfrm>
          <a:prstGeom prst="rect">
            <a:avLst/>
          </a:prstGeom>
          <a:noFill/>
        </p:spPr>
        <p:txBody>
          <a:bodyPr wrap="square" rtlCol="0">
            <a:spAutoFit/>
          </a:bodyPr>
          <a:lstStyle/>
          <a:p>
            <a:pPr algn="ctr"/>
            <a:r>
              <a:rPr lang="en-US" sz="1400" dirty="0">
                <a:solidFill>
                  <a:schemeClr val="accent1"/>
                </a:solidFill>
              </a:rPr>
              <a:t> 4 bits for Significand</a:t>
            </a:r>
          </a:p>
        </p:txBody>
      </p:sp>
      <p:sp>
        <p:nvSpPr>
          <p:cNvPr id="23" name="Left Brace 22">
            <a:extLst>
              <a:ext uri="{FF2B5EF4-FFF2-40B4-BE49-F238E27FC236}">
                <a16:creationId xmlns:a16="http://schemas.microsoft.com/office/drawing/2014/main" id="{5BEA500F-DFC1-0D59-B061-4141230C4CA4}"/>
              </a:ext>
            </a:extLst>
          </p:cNvPr>
          <p:cNvSpPr/>
          <p:nvPr/>
        </p:nvSpPr>
        <p:spPr>
          <a:xfrm rot="5400000">
            <a:off x="1702425" y="1862443"/>
            <a:ext cx="55044" cy="766115"/>
          </a:xfrm>
          <a:prstGeom prst="leftBrace">
            <a:avLst/>
          </a:prstGeom>
          <a:solidFill>
            <a:schemeClr val="bg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DD9D195C-5484-EF2C-890F-BFE8CB534122}"/>
              </a:ext>
            </a:extLst>
          </p:cNvPr>
          <p:cNvSpPr txBox="1"/>
          <p:nvPr/>
        </p:nvSpPr>
        <p:spPr>
          <a:xfrm>
            <a:off x="1242573" y="1747615"/>
            <a:ext cx="870432" cy="307777"/>
          </a:xfrm>
          <a:prstGeom prst="rect">
            <a:avLst/>
          </a:prstGeom>
          <a:noFill/>
        </p:spPr>
        <p:txBody>
          <a:bodyPr wrap="square" rtlCol="0">
            <a:spAutoFit/>
          </a:bodyPr>
          <a:lstStyle/>
          <a:p>
            <a:pPr algn="ctr"/>
            <a:r>
              <a:rPr lang="en-US" sz="1400" dirty="0">
                <a:solidFill>
                  <a:schemeClr val="accent6"/>
                </a:solidFill>
              </a:rPr>
              <a:t>Sign bit</a:t>
            </a:r>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10000" y="2844195"/>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latin typeface="Century Gothic" panose="020B0502020202020204" pitchFamily="34" charset="0"/>
              </a:rPr>
              <a:t>Max Value??</a:t>
            </a:r>
            <a:endParaRPr lang="en-US" dirty="0"/>
          </a:p>
        </p:txBody>
      </p:sp>
      <p:graphicFrame>
        <p:nvGraphicFramePr>
          <p:cNvPr id="7" name="Table 6">
            <a:extLst>
              <a:ext uri="{FF2B5EF4-FFF2-40B4-BE49-F238E27FC236}">
                <a16:creationId xmlns:a16="http://schemas.microsoft.com/office/drawing/2014/main" id="{A2E9A98F-4055-3EE9-4575-8CA280E4F592}"/>
              </a:ext>
            </a:extLst>
          </p:cNvPr>
          <p:cNvGraphicFramePr>
            <a:graphicFrameLocks noGrp="1"/>
          </p:cNvGraphicFramePr>
          <p:nvPr/>
        </p:nvGraphicFramePr>
        <p:xfrm>
          <a:off x="1334529" y="4030443"/>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8" name="TextBox 7">
            <a:extLst>
              <a:ext uri="{FF2B5EF4-FFF2-40B4-BE49-F238E27FC236}">
                <a16:creationId xmlns:a16="http://schemas.microsoft.com/office/drawing/2014/main" id="{92328CAB-225E-F2A1-3922-F9C4FA3E0CB6}"/>
              </a:ext>
            </a:extLst>
          </p:cNvPr>
          <p:cNvSpPr txBox="1"/>
          <p:nvPr/>
        </p:nvSpPr>
        <p:spPr>
          <a:xfrm>
            <a:off x="10967526" y="3886623"/>
            <a:ext cx="1261241" cy="707886"/>
          </a:xfrm>
          <a:prstGeom prst="rect">
            <a:avLst/>
          </a:prstGeom>
          <a:noFill/>
        </p:spPr>
        <p:txBody>
          <a:bodyPr wrap="square" rtlCol="0">
            <a:spAutoFit/>
          </a:bodyPr>
          <a:lstStyle/>
          <a:p>
            <a:r>
              <a:rPr lang="en-US" sz="4000" dirty="0">
                <a:solidFill>
                  <a:schemeClr val="accent5">
                    <a:lumMod val="75000"/>
                  </a:schemeClr>
                </a:solidFill>
              </a:rPr>
              <a:t>X</a:t>
            </a:r>
          </a:p>
        </p:txBody>
      </p:sp>
      <p:sp>
        <p:nvSpPr>
          <p:cNvPr id="9" name="TextBox 8">
            <a:extLst>
              <a:ext uri="{FF2B5EF4-FFF2-40B4-BE49-F238E27FC236}">
                <a16:creationId xmlns:a16="http://schemas.microsoft.com/office/drawing/2014/main" id="{52ABC74C-3FAB-BDF3-0C17-A180F47BE5B4}"/>
              </a:ext>
            </a:extLst>
          </p:cNvPr>
          <p:cNvSpPr txBox="1"/>
          <p:nvPr/>
        </p:nvSpPr>
        <p:spPr>
          <a:xfrm>
            <a:off x="1442545" y="5533697"/>
            <a:ext cx="9136117" cy="369332"/>
          </a:xfrm>
          <a:prstGeom prst="rect">
            <a:avLst/>
          </a:prstGeom>
          <a:noFill/>
        </p:spPr>
        <p:txBody>
          <a:bodyPr wrap="square" rtlCol="0">
            <a:spAutoFit/>
          </a:bodyPr>
          <a:lstStyle/>
          <a:p>
            <a:r>
              <a:rPr lang="en-US" dirty="0"/>
              <a:t>All 1’s in exponent is reserved as Infinity by IEEE</a:t>
            </a:r>
          </a:p>
        </p:txBody>
      </p:sp>
    </p:spTree>
    <p:extLst>
      <p:ext uri="{BB962C8B-B14F-4D97-AF65-F5344CB8AC3E}">
        <p14:creationId xmlns:p14="http://schemas.microsoft.com/office/powerpoint/2010/main" val="819729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r>
              <a:rPr lang="en-US" dirty="0"/>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765E4DF9-A508-A9B5-6A6D-2F1F8FDA97D2}"/>
              </a:ext>
            </a:extLst>
          </p:cNvPr>
          <p:cNvGraphicFramePr>
            <a:graphicFrameLocks noGrp="1"/>
          </p:cNvGraphicFramePr>
          <p:nvPr/>
        </p:nvGraphicFramePr>
        <p:xfrm>
          <a:off x="1334530" y="2524061"/>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endParaRPr lang="en-US" dirty="0"/>
                    </a:p>
                  </a:txBody>
                  <a:tcPr>
                    <a:solidFill>
                      <a:schemeClr val="accent6"/>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77547734"/>
                  </a:ext>
                </a:extLst>
              </a:tr>
            </a:tbl>
          </a:graphicData>
        </a:graphic>
      </p:graphicFrame>
      <p:sp>
        <p:nvSpPr>
          <p:cNvPr id="19" name="Left Brace 18">
            <a:extLst>
              <a:ext uri="{FF2B5EF4-FFF2-40B4-BE49-F238E27FC236}">
                <a16:creationId xmlns:a16="http://schemas.microsoft.com/office/drawing/2014/main" id="{E4FEFE62-52B5-4DCD-02B8-D0C7B716DBB0}"/>
              </a:ext>
            </a:extLst>
          </p:cNvPr>
          <p:cNvSpPr/>
          <p:nvPr/>
        </p:nvSpPr>
        <p:spPr>
          <a:xfrm rot="5400000">
            <a:off x="3919639" y="510244"/>
            <a:ext cx="175768" cy="3435881"/>
          </a:xfrm>
          <a:prstGeom prst="leftBrace">
            <a:avLst/>
          </a:prstGeom>
          <a:solidFill>
            <a:schemeClr val="bg2"/>
          </a:solid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D636DCA6-DA11-0E9D-DCFA-6A046F9BAF4E}"/>
              </a:ext>
            </a:extLst>
          </p:cNvPr>
          <p:cNvSpPr/>
          <p:nvPr/>
        </p:nvSpPr>
        <p:spPr>
          <a:xfrm rot="5400000">
            <a:off x="8215732" y="-101533"/>
            <a:ext cx="171895" cy="4749111"/>
          </a:xfrm>
          <a:prstGeom prst="leftBrace">
            <a:avLst/>
          </a:prstGeom>
          <a:solidFill>
            <a:schemeClr val="bg2"/>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BFDF7484-6585-9334-D9BB-DF95F0DFBA62}"/>
              </a:ext>
            </a:extLst>
          </p:cNvPr>
          <p:cNvSpPr txBox="1"/>
          <p:nvPr/>
        </p:nvSpPr>
        <p:spPr>
          <a:xfrm>
            <a:off x="2561435" y="1744251"/>
            <a:ext cx="2480125" cy="307777"/>
          </a:xfrm>
          <a:prstGeom prst="rect">
            <a:avLst/>
          </a:prstGeom>
          <a:noFill/>
        </p:spPr>
        <p:txBody>
          <a:bodyPr wrap="square" rtlCol="0">
            <a:spAutoFit/>
          </a:bodyPr>
          <a:lstStyle/>
          <a:p>
            <a:pPr algn="ctr"/>
            <a:r>
              <a:rPr lang="en-US" sz="1400" dirty="0">
                <a:solidFill>
                  <a:srgbClr val="FFC000"/>
                </a:solidFill>
              </a:rPr>
              <a:t>3 bits for exponent</a:t>
            </a:r>
          </a:p>
        </p:txBody>
      </p:sp>
      <p:sp>
        <p:nvSpPr>
          <p:cNvPr id="22" name="TextBox 21">
            <a:extLst>
              <a:ext uri="{FF2B5EF4-FFF2-40B4-BE49-F238E27FC236}">
                <a16:creationId xmlns:a16="http://schemas.microsoft.com/office/drawing/2014/main" id="{83B49C85-BEA6-63F0-C64C-6C8222CEF8D3}"/>
              </a:ext>
            </a:extLst>
          </p:cNvPr>
          <p:cNvSpPr txBox="1"/>
          <p:nvPr/>
        </p:nvSpPr>
        <p:spPr>
          <a:xfrm>
            <a:off x="4287797" y="1775073"/>
            <a:ext cx="7310350" cy="307777"/>
          </a:xfrm>
          <a:prstGeom prst="rect">
            <a:avLst/>
          </a:prstGeom>
          <a:noFill/>
        </p:spPr>
        <p:txBody>
          <a:bodyPr wrap="square" rtlCol="0">
            <a:spAutoFit/>
          </a:bodyPr>
          <a:lstStyle/>
          <a:p>
            <a:pPr algn="ctr"/>
            <a:r>
              <a:rPr lang="en-US" sz="1400" dirty="0">
                <a:solidFill>
                  <a:schemeClr val="accent1"/>
                </a:solidFill>
              </a:rPr>
              <a:t> 4 bits for Significand</a:t>
            </a:r>
          </a:p>
        </p:txBody>
      </p:sp>
      <p:sp>
        <p:nvSpPr>
          <p:cNvPr id="23" name="Left Brace 22">
            <a:extLst>
              <a:ext uri="{FF2B5EF4-FFF2-40B4-BE49-F238E27FC236}">
                <a16:creationId xmlns:a16="http://schemas.microsoft.com/office/drawing/2014/main" id="{5BEA500F-DFC1-0D59-B061-4141230C4CA4}"/>
              </a:ext>
            </a:extLst>
          </p:cNvPr>
          <p:cNvSpPr/>
          <p:nvPr/>
        </p:nvSpPr>
        <p:spPr>
          <a:xfrm rot="5400000">
            <a:off x="1702425" y="1862443"/>
            <a:ext cx="55044" cy="766115"/>
          </a:xfrm>
          <a:prstGeom prst="leftBrace">
            <a:avLst/>
          </a:prstGeom>
          <a:solidFill>
            <a:schemeClr val="bg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DD9D195C-5484-EF2C-890F-BFE8CB534122}"/>
              </a:ext>
            </a:extLst>
          </p:cNvPr>
          <p:cNvSpPr txBox="1"/>
          <p:nvPr/>
        </p:nvSpPr>
        <p:spPr>
          <a:xfrm>
            <a:off x="1242573" y="1747615"/>
            <a:ext cx="870432" cy="307777"/>
          </a:xfrm>
          <a:prstGeom prst="rect">
            <a:avLst/>
          </a:prstGeom>
          <a:noFill/>
        </p:spPr>
        <p:txBody>
          <a:bodyPr wrap="square" rtlCol="0">
            <a:spAutoFit/>
          </a:bodyPr>
          <a:lstStyle/>
          <a:p>
            <a:pPr algn="ctr"/>
            <a:r>
              <a:rPr lang="en-US" sz="1400" dirty="0">
                <a:solidFill>
                  <a:schemeClr val="accent6"/>
                </a:solidFill>
              </a:rPr>
              <a:t>Sign bit</a:t>
            </a:r>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10000" y="2844195"/>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latin typeface="Century Gothic" panose="020B0502020202020204" pitchFamily="34" charset="0"/>
              </a:rPr>
              <a:t>Max Value??</a:t>
            </a:r>
            <a:endParaRPr lang="en-US" dirty="0"/>
          </a:p>
        </p:txBody>
      </p:sp>
      <p:graphicFrame>
        <p:nvGraphicFramePr>
          <p:cNvPr id="7" name="Table 6">
            <a:extLst>
              <a:ext uri="{FF2B5EF4-FFF2-40B4-BE49-F238E27FC236}">
                <a16:creationId xmlns:a16="http://schemas.microsoft.com/office/drawing/2014/main" id="{A2E9A98F-4055-3EE9-4575-8CA280E4F592}"/>
              </a:ext>
            </a:extLst>
          </p:cNvPr>
          <p:cNvGraphicFramePr>
            <a:graphicFrameLocks noGrp="1"/>
          </p:cNvGraphicFramePr>
          <p:nvPr>
            <p:extLst>
              <p:ext uri="{D42A27DB-BD31-4B8C-83A1-F6EECF244321}">
                <p14:modId xmlns:p14="http://schemas.microsoft.com/office/powerpoint/2010/main" val="1051507577"/>
              </p:ext>
            </p:extLst>
          </p:nvPr>
        </p:nvGraphicFramePr>
        <p:xfrm>
          <a:off x="1334529" y="4030443"/>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8" name="TextBox 7">
            <a:extLst>
              <a:ext uri="{FF2B5EF4-FFF2-40B4-BE49-F238E27FC236}">
                <a16:creationId xmlns:a16="http://schemas.microsoft.com/office/drawing/2014/main" id="{92328CAB-225E-F2A1-3922-F9C4FA3E0CB6}"/>
              </a:ext>
            </a:extLst>
          </p:cNvPr>
          <p:cNvSpPr txBox="1"/>
          <p:nvPr/>
        </p:nvSpPr>
        <p:spPr>
          <a:xfrm>
            <a:off x="10967526" y="3886623"/>
            <a:ext cx="1261241" cy="707886"/>
          </a:xfrm>
          <a:prstGeom prst="rect">
            <a:avLst/>
          </a:prstGeom>
          <a:noFill/>
        </p:spPr>
        <p:txBody>
          <a:bodyPr wrap="square" rtlCol="0">
            <a:spAutoFit/>
          </a:bodyPr>
          <a:lstStyle/>
          <a:p>
            <a:r>
              <a:rPr lang="en-US" sz="4000" dirty="0">
                <a:solidFill>
                  <a:schemeClr val="accent5">
                    <a:lumMod val="75000"/>
                  </a:schemeClr>
                </a:solidFill>
              </a:rPr>
              <a:t>X</a:t>
            </a:r>
          </a:p>
        </p:txBody>
      </p:sp>
      <p:sp>
        <p:nvSpPr>
          <p:cNvPr id="9" name="TextBox 8">
            <a:extLst>
              <a:ext uri="{FF2B5EF4-FFF2-40B4-BE49-F238E27FC236}">
                <a16:creationId xmlns:a16="http://schemas.microsoft.com/office/drawing/2014/main" id="{52ABC74C-3FAB-BDF3-0C17-A180F47BE5B4}"/>
              </a:ext>
            </a:extLst>
          </p:cNvPr>
          <p:cNvSpPr txBox="1"/>
          <p:nvPr/>
        </p:nvSpPr>
        <p:spPr>
          <a:xfrm>
            <a:off x="1442545" y="5533697"/>
            <a:ext cx="9136117" cy="646331"/>
          </a:xfrm>
          <a:prstGeom prst="rect">
            <a:avLst/>
          </a:prstGeom>
          <a:noFill/>
        </p:spPr>
        <p:txBody>
          <a:bodyPr wrap="square" rtlCol="0">
            <a:spAutoFit/>
          </a:bodyPr>
          <a:lstStyle/>
          <a:p>
            <a:r>
              <a:rPr lang="en-US" dirty="0"/>
              <a:t>This is reserved as </a:t>
            </a:r>
            <a:r>
              <a:rPr lang="en-US" dirty="0" err="1"/>
              <a:t>NaN</a:t>
            </a:r>
            <a:r>
              <a:rPr lang="en-US" dirty="0"/>
              <a:t> (Not a real number) by IEEE</a:t>
            </a:r>
          </a:p>
          <a:p>
            <a:r>
              <a:rPr lang="en-US" dirty="0" err="1"/>
              <a:t>NaN</a:t>
            </a:r>
            <a:r>
              <a:rPr lang="en-US" dirty="0"/>
              <a:t> numbers are for example: </a:t>
            </a:r>
            <a:r>
              <a:rPr lang="en-US" dirty="0" err="1"/>
              <a:t>squareroot</a:t>
            </a:r>
            <a:r>
              <a:rPr lang="en-US" dirty="0"/>
              <a:t>(-15), 0/0</a:t>
            </a:r>
          </a:p>
        </p:txBody>
      </p:sp>
    </p:spTree>
    <p:extLst>
      <p:ext uri="{BB962C8B-B14F-4D97-AF65-F5344CB8AC3E}">
        <p14:creationId xmlns:p14="http://schemas.microsoft.com/office/powerpoint/2010/main" val="108956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How is exponent saved? (for normalized floating-point representation)</a:t>
            </a:r>
            <a:endParaRPr lang="en-US" dirty="0"/>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765E4DF9-A508-A9B5-6A6D-2F1F8FDA97D2}"/>
              </a:ext>
            </a:extLst>
          </p:cNvPr>
          <p:cNvGraphicFramePr>
            <a:graphicFrameLocks noGrp="1"/>
          </p:cNvGraphicFramePr>
          <p:nvPr>
            <p:extLst>
              <p:ext uri="{D42A27DB-BD31-4B8C-83A1-F6EECF244321}">
                <p14:modId xmlns:p14="http://schemas.microsoft.com/office/powerpoint/2010/main" val="3355801885"/>
              </p:ext>
            </p:extLst>
          </p:nvPr>
        </p:nvGraphicFramePr>
        <p:xfrm>
          <a:off x="1334530" y="2524061"/>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endParaRPr lang="en-US" dirty="0"/>
                    </a:p>
                  </a:txBody>
                  <a:tcPr>
                    <a:solidFill>
                      <a:schemeClr val="accent6"/>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77547734"/>
                  </a:ext>
                </a:extLst>
              </a:tr>
            </a:tbl>
          </a:graphicData>
        </a:graphic>
      </p:graphicFrame>
      <p:sp>
        <p:nvSpPr>
          <p:cNvPr id="19" name="Left Brace 18">
            <a:extLst>
              <a:ext uri="{FF2B5EF4-FFF2-40B4-BE49-F238E27FC236}">
                <a16:creationId xmlns:a16="http://schemas.microsoft.com/office/drawing/2014/main" id="{E4FEFE62-52B5-4DCD-02B8-D0C7B716DBB0}"/>
              </a:ext>
            </a:extLst>
          </p:cNvPr>
          <p:cNvSpPr/>
          <p:nvPr/>
        </p:nvSpPr>
        <p:spPr>
          <a:xfrm rot="5400000">
            <a:off x="3919639" y="510244"/>
            <a:ext cx="175768" cy="3435881"/>
          </a:xfrm>
          <a:prstGeom prst="leftBrace">
            <a:avLst/>
          </a:prstGeom>
          <a:solidFill>
            <a:schemeClr val="bg2"/>
          </a:solid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D636DCA6-DA11-0E9D-DCFA-6A046F9BAF4E}"/>
              </a:ext>
            </a:extLst>
          </p:cNvPr>
          <p:cNvSpPr/>
          <p:nvPr/>
        </p:nvSpPr>
        <p:spPr>
          <a:xfrm rot="5400000">
            <a:off x="8215732" y="-101533"/>
            <a:ext cx="171895" cy="4749111"/>
          </a:xfrm>
          <a:prstGeom prst="leftBrace">
            <a:avLst/>
          </a:prstGeom>
          <a:solidFill>
            <a:schemeClr val="bg2"/>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BFDF7484-6585-9334-D9BB-DF95F0DFBA62}"/>
              </a:ext>
            </a:extLst>
          </p:cNvPr>
          <p:cNvSpPr txBox="1"/>
          <p:nvPr/>
        </p:nvSpPr>
        <p:spPr>
          <a:xfrm>
            <a:off x="2561435" y="1744251"/>
            <a:ext cx="2480125" cy="307777"/>
          </a:xfrm>
          <a:prstGeom prst="rect">
            <a:avLst/>
          </a:prstGeom>
          <a:noFill/>
        </p:spPr>
        <p:txBody>
          <a:bodyPr wrap="square" rtlCol="0">
            <a:spAutoFit/>
          </a:bodyPr>
          <a:lstStyle/>
          <a:p>
            <a:pPr algn="ctr"/>
            <a:r>
              <a:rPr lang="en-US" sz="1400" dirty="0">
                <a:solidFill>
                  <a:srgbClr val="FFC000"/>
                </a:solidFill>
              </a:rPr>
              <a:t>3 bits for exponent</a:t>
            </a:r>
          </a:p>
        </p:txBody>
      </p:sp>
      <p:sp>
        <p:nvSpPr>
          <p:cNvPr id="22" name="TextBox 21">
            <a:extLst>
              <a:ext uri="{FF2B5EF4-FFF2-40B4-BE49-F238E27FC236}">
                <a16:creationId xmlns:a16="http://schemas.microsoft.com/office/drawing/2014/main" id="{83B49C85-BEA6-63F0-C64C-6C8222CEF8D3}"/>
              </a:ext>
            </a:extLst>
          </p:cNvPr>
          <p:cNvSpPr txBox="1"/>
          <p:nvPr/>
        </p:nvSpPr>
        <p:spPr>
          <a:xfrm>
            <a:off x="4287797" y="1775073"/>
            <a:ext cx="7310350" cy="307777"/>
          </a:xfrm>
          <a:prstGeom prst="rect">
            <a:avLst/>
          </a:prstGeom>
          <a:noFill/>
        </p:spPr>
        <p:txBody>
          <a:bodyPr wrap="square" rtlCol="0">
            <a:spAutoFit/>
          </a:bodyPr>
          <a:lstStyle/>
          <a:p>
            <a:pPr algn="ctr"/>
            <a:r>
              <a:rPr lang="en-US" sz="1400" dirty="0">
                <a:solidFill>
                  <a:schemeClr val="accent1"/>
                </a:solidFill>
              </a:rPr>
              <a:t> 4 bits for Significand</a:t>
            </a:r>
          </a:p>
        </p:txBody>
      </p:sp>
      <p:sp>
        <p:nvSpPr>
          <p:cNvPr id="23" name="Left Brace 22">
            <a:extLst>
              <a:ext uri="{FF2B5EF4-FFF2-40B4-BE49-F238E27FC236}">
                <a16:creationId xmlns:a16="http://schemas.microsoft.com/office/drawing/2014/main" id="{5BEA500F-DFC1-0D59-B061-4141230C4CA4}"/>
              </a:ext>
            </a:extLst>
          </p:cNvPr>
          <p:cNvSpPr/>
          <p:nvPr/>
        </p:nvSpPr>
        <p:spPr>
          <a:xfrm rot="5400000">
            <a:off x="1702425" y="1862443"/>
            <a:ext cx="55044" cy="766115"/>
          </a:xfrm>
          <a:prstGeom prst="leftBrace">
            <a:avLst/>
          </a:prstGeom>
          <a:solidFill>
            <a:schemeClr val="bg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DD9D195C-5484-EF2C-890F-BFE8CB534122}"/>
              </a:ext>
            </a:extLst>
          </p:cNvPr>
          <p:cNvSpPr txBox="1"/>
          <p:nvPr/>
        </p:nvSpPr>
        <p:spPr>
          <a:xfrm>
            <a:off x="1242573" y="1747615"/>
            <a:ext cx="870432" cy="307777"/>
          </a:xfrm>
          <a:prstGeom prst="rect">
            <a:avLst/>
          </a:prstGeom>
          <a:noFill/>
        </p:spPr>
        <p:txBody>
          <a:bodyPr wrap="square" rtlCol="0">
            <a:spAutoFit/>
          </a:bodyPr>
          <a:lstStyle/>
          <a:p>
            <a:pPr algn="ctr"/>
            <a:r>
              <a:rPr lang="en-US" sz="1400" dirty="0">
                <a:solidFill>
                  <a:schemeClr val="accent6"/>
                </a:solidFill>
              </a:rPr>
              <a:t>Sign bit</a:t>
            </a:r>
          </a:p>
        </p:txBody>
      </p:sp>
      <p:sp>
        <p:nvSpPr>
          <p:cNvPr id="10" name="TextBox 9">
            <a:extLst>
              <a:ext uri="{FF2B5EF4-FFF2-40B4-BE49-F238E27FC236}">
                <a16:creationId xmlns:a16="http://schemas.microsoft.com/office/drawing/2014/main" id="{0C7E3C37-714B-AFC7-E505-8E673F22129D}"/>
              </a:ext>
            </a:extLst>
          </p:cNvPr>
          <p:cNvSpPr txBox="1"/>
          <p:nvPr/>
        </p:nvSpPr>
        <p:spPr>
          <a:xfrm>
            <a:off x="810000" y="3286518"/>
            <a:ext cx="10571998" cy="1077218"/>
          </a:xfrm>
          <a:prstGeom prst="rect">
            <a:avLst/>
          </a:prstGeom>
          <a:noFill/>
        </p:spPr>
        <p:txBody>
          <a:bodyPr wrap="square" rtlCol="0">
            <a:spAutoFit/>
          </a:bodyPr>
          <a:lstStyle/>
          <a:p>
            <a:r>
              <a:rPr lang="en-US" sz="1600" dirty="0"/>
              <a:t>Saved exponent = 111 is reserved for infinity</a:t>
            </a:r>
          </a:p>
          <a:p>
            <a:endParaRPr lang="en-US" sz="1600" dirty="0"/>
          </a:p>
          <a:p>
            <a:r>
              <a:rPr lang="en-US" sz="1600" dirty="0"/>
              <a:t>3 bits for the exponent =&gt; 2^3 = 8 numbers that can be represented as exponents. </a:t>
            </a:r>
          </a:p>
          <a:p>
            <a:pPr marL="285750" indent="-285750">
              <a:buFont typeface="Symbol" pitchFamily="2" charset="2"/>
              <a:buChar char="Þ"/>
            </a:pPr>
            <a:r>
              <a:rPr lang="en-US" sz="1600" dirty="0"/>
              <a:t>Given that one of the numbers = 111 (binary) is reserved, the number of exponents = 7</a:t>
            </a:r>
          </a:p>
        </p:txBody>
      </p:sp>
      <p:graphicFrame>
        <p:nvGraphicFramePr>
          <p:cNvPr id="11" name="Table 11">
            <a:extLst>
              <a:ext uri="{FF2B5EF4-FFF2-40B4-BE49-F238E27FC236}">
                <a16:creationId xmlns:a16="http://schemas.microsoft.com/office/drawing/2014/main" id="{41CB4604-E699-E985-CBA7-95EB0DC56C27}"/>
              </a:ext>
            </a:extLst>
          </p:cNvPr>
          <p:cNvGraphicFramePr>
            <a:graphicFrameLocks noGrp="1"/>
          </p:cNvGraphicFramePr>
          <p:nvPr>
            <p:extLst>
              <p:ext uri="{D42A27DB-BD31-4B8C-83A1-F6EECF244321}">
                <p14:modId xmlns:p14="http://schemas.microsoft.com/office/powerpoint/2010/main" val="4208484800"/>
              </p:ext>
            </p:extLst>
          </p:nvPr>
        </p:nvGraphicFramePr>
        <p:xfrm>
          <a:off x="306453" y="5111708"/>
          <a:ext cx="11291695" cy="1656080"/>
        </p:xfrm>
        <a:graphic>
          <a:graphicData uri="http://schemas.openxmlformats.org/drawingml/2006/table">
            <a:tbl>
              <a:tblPr firstRow="1" bandRow="1">
                <a:tableStyleId>{5C22544A-7EE6-4342-B048-85BDC9FD1C3A}</a:tableStyleId>
              </a:tblPr>
              <a:tblGrid>
                <a:gridCol w="4041940">
                  <a:extLst>
                    <a:ext uri="{9D8B030D-6E8A-4147-A177-3AD203B41FA5}">
                      <a16:colId xmlns:a16="http://schemas.microsoft.com/office/drawing/2014/main" val="167801813"/>
                    </a:ext>
                  </a:extLst>
                </a:gridCol>
                <a:gridCol w="856577">
                  <a:extLst>
                    <a:ext uri="{9D8B030D-6E8A-4147-A177-3AD203B41FA5}">
                      <a16:colId xmlns:a16="http://schemas.microsoft.com/office/drawing/2014/main" val="1704455722"/>
                    </a:ext>
                  </a:extLst>
                </a:gridCol>
                <a:gridCol w="802067">
                  <a:extLst>
                    <a:ext uri="{9D8B030D-6E8A-4147-A177-3AD203B41FA5}">
                      <a16:colId xmlns:a16="http://schemas.microsoft.com/office/drawing/2014/main" val="297078888"/>
                    </a:ext>
                  </a:extLst>
                </a:gridCol>
                <a:gridCol w="841002">
                  <a:extLst>
                    <a:ext uri="{9D8B030D-6E8A-4147-A177-3AD203B41FA5}">
                      <a16:colId xmlns:a16="http://schemas.microsoft.com/office/drawing/2014/main" val="2771334546"/>
                    </a:ext>
                  </a:extLst>
                </a:gridCol>
                <a:gridCol w="903300">
                  <a:extLst>
                    <a:ext uri="{9D8B030D-6E8A-4147-A177-3AD203B41FA5}">
                      <a16:colId xmlns:a16="http://schemas.microsoft.com/office/drawing/2014/main" val="1350913476"/>
                    </a:ext>
                  </a:extLst>
                </a:gridCol>
                <a:gridCol w="872150">
                  <a:extLst>
                    <a:ext uri="{9D8B030D-6E8A-4147-A177-3AD203B41FA5}">
                      <a16:colId xmlns:a16="http://schemas.microsoft.com/office/drawing/2014/main" val="3032840909"/>
                    </a:ext>
                  </a:extLst>
                </a:gridCol>
                <a:gridCol w="903300">
                  <a:extLst>
                    <a:ext uri="{9D8B030D-6E8A-4147-A177-3AD203B41FA5}">
                      <a16:colId xmlns:a16="http://schemas.microsoft.com/office/drawing/2014/main" val="2613860123"/>
                    </a:ext>
                  </a:extLst>
                </a:gridCol>
                <a:gridCol w="903300">
                  <a:extLst>
                    <a:ext uri="{9D8B030D-6E8A-4147-A177-3AD203B41FA5}">
                      <a16:colId xmlns:a16="http://schemas.microsoft.com/office/drawing/2014/main" val="1679497819"/>
                    </a:ext>
                  </a:extLst>
                </a:gridCol>
                <a:gridCol w="1168059">
                  <a:extLst>
                    <a:ext uri="{9D8B030D-6E8A-4147-A177-3AD203B41FA5}">
                      <a16:colId xmlns:a16="http://schemas.microsoft.com/office/drawing/2014/main" val="3689032797"/>
                    </a:ext>
                  </a:extLst>
                </a:gridCol>
              </a:tblGrid>
              <a:tr h="370840">
                <a:tc>
                  <a:txBody>
                    <a:bodyPr/>
                    <a:lstStyle/>
                    <a:p>
                      <a:endParaRPr lang="en-US" dirty="0"/>
                    </a:p>
                  </a:txBody>
                  <a:tcPr/>
                </a:tc>
                <a:tc>
                  <a:txBody>
                    <a:bodyPr/>
                    <a:lstStyle/>
                    <a:p>
                      <a:r>
                        <a:rPr lang="en-US" dirty="0"/>
                        <a:t>000</a:t>
                      </a:r>
                    </a:p>
                  </a:txBody>
                  <a:tcPr/>
                </a:tc>
                <a:tc>
                  <a:txBody>
                    <a:bodyPr/>
                    <a:lstStyle/>
                    <a:p>
                      <a:r>
                        <a:rPr lang="en-US" dirty="0"/>
                        <a:t>001</a:t>
                      </a:r>
                    </a:p>
                  </a:txBody>
                  <a:tcPr/>
                </a:tc>
                <a:tc>
                  <a:txBody>
                    <a:bodyPr/>
                    <a:lstStyle/>
                    <a:p>
                      <a:r>
                        <a:rPr lang="en-US" dirty="0"/>
                        <a:t>010</a:t>
                      </a:r>
                    </a:p>
                  </a:txBody>
                  <a:tcPr/>
                </a:tc>
                <a:tc>
                  <a:txBody>
                    <a:bodyPr/>
                    <a:lstStyle/>
                    <a:p>
                      <a:r>
                        <a:rPr lang="en-US" dirty="0"/>
                        <a:t>011</a:t>
                      </a:r>
                    </a:p>
                  </a:txBody>
                  <a:tcPr/>
                </a:tc>
                <a:tc>
                  <a:txBody>
                    <a:bodyPr/>
                    <a:lstStyle/>
                    <a:p>
                      <a:r>
                        <a:rPr lang="en-US" dirty="0"/>
                        <a:t>100</a:t>
                      </a:r>
                    </a:p>
                  </a:txBody>
                  <a:tcPr/>
                </a:tc>
                <a:tc>
                  <a:txBody>
                    <a:bodyPr/>
                    <a:lstStyle/>
                    <a:p>
                      <a:r>
                        <a:rPr lang="en-US" dirty="0"/>
                        <a:t>101</a:t>
                      </a:r>
                    </a:p>
                  </a:txBody>
                  <a:tcPr/>
                </a:tc>
                <a:tc>
                  <a:txBody>
                    <a:bodyPr/>
                    <a:lstStyle/>
                    <a:p>
                      <a:r>
                        <a:rPr lang="en-US" dirty="0"/>
                        <a:t>110</a:t>
                      </a:r>
                    </a:p>
                  </a:txBody>
                  <a:tcPr/>
                </a:tc>
                <a:tc>
                  <a:txBody>
                    <a:bodyPr/>
                    <a:lstStyle/>
                    <a:p>
                      <a:r>
                        <a:rPr lang="en-US" strike="sngStrike" dirty="0">
                          <a:solidFill>
                            <a:srgbClr val="FF0000"/>
                          </a:solidFill>
                        </a:rPr>
                        <a:t>111</a:t>
                      </a:r>
                    </a:p>
                  </a:txBody>
                  <a:tcPr/>
                </a:tc>
                <a:extLst>
                  <a:ext uri="{0D108BD9-81ED-4DB2-BD59-A6C34878D82A}">
                    <a16:rowId xmlns:a16="http://schemas.microsoft.com/office/drawing/2014/main" val="825163174"/>
                  </a:ext>
                </a:extLst>
              </a:tr>
              <a:tr h="370840">
                <a:tc>
                  <a:txBody>
                    <a:bodyPr/>
                    <a:lstStyle/>
                    <a:p>
                      <a:r>
                        <a:rPr lang="en-US" sz="1200" dirty="0">
                          <a:solidFill>
                            <a:schemeClr val="accent4"/>
                          </a:solidFill>
                        </a:rPr>
                        <a:t>Saved Exponent</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strike="sngStrike" dirty="0">
                          <a:solidFill>
                            <a:srgbClr val="FF0000"/>
                          </a:solidFill>
                        </a:rPr>
                        <a:t>7 </a:t>
                      </a:r>
                    </a:p>
                  </a:txBody>
                  <a:tcPr/>
                </a:tc>
                <a:extLst>
                  <a:ext uri="{0D108BD9-81ED-4DB2-BD59-A6C34878D82A}">
                    <a16:rowId xmlns:a16="http://schemas.microsoft.com/office/drawing/2014/main" val="2170445557"/>
                  </a:ext>
                </a:extLst>
              </a:tr>
              <a:tr h="370840">
                <a:tc>
                  <a:txBody>
                    <a:bodyPr/>
                    <a:lstStyle/>
                    <a:p>
                      <a:r>
                        <a:rPr lang="en-US" sz="1200" dirty="0"/>
                        <a:t>Mapped Signed Exponents equally </a:t>
                      </a:r>
                    </a:p>
                    <a:p>
                      <a:r>
                        <a:rPr lang="en-US" sz="1200" dirty="0"/>
                        <a:t>mapped around the Middle of the saved exponent</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583530131"/>
                  </a:ext>
                </a:extLst>
              </a:tr>
              <a:tr h="370840">
                <a:tc>
                  <a:txBody>
                    <a:bodyPr/>
                    <a:lstStyle/>
                    <a:p>
                      <a:r>
                        <a:rPr lang="en-US" sz="1200" dirty="0"/>
                        <a:t>Bias = 2 ^ (#bits -1) – 1 = value that can be added to signed bit to get a saved exponent</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2661926120"/>
                  </a:ext>
                </a:extLst>
              </a:tr>
            </a:tbl>
          </a:graphicData>
        </a:graphic>
      </p:graphicFrame>
      <p:cxnSp>
        <p:nvCxnSpPr>
          <p:cNvPr id="13" name="Straight Arrow Connector 12">
            <a:extLst>
              <a:ext uri="{FF2B5EF4-FFF2-40B4-BE49-F238E27FC236}">
                <a16:creationId xmlns:a16="http://schemas.microsoft.com/office/drawing/2014/main" id="{13A8C2CF-5967-07EC-391F-E6F199D8089A}"/>
              </a:ext>
            </a:extLst>
          </p:cNvPr>
          <p:cNvCxnSpPr>
            <a:cxnSpLocks/>
          </p:cNvCxnSpPr>
          <p:nvPr/>
        </p:nvCxnSpPr>
        <p:spPr>
          <a:xfrm>
            <a:off x="7200899" y="4704347"/>
            <a:ext cx="0" cy="4073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814C31-4165-608F-AE66-2CF760B77E59}"/>
              </a:ext>
            </a:extLst>
          </p:cNvPr>
          <p:cNvSpPr txBox="1"/>
          <p:nvPr/>
        </p:nvSpPr>
        <p:spPr>
          <a:xfrm>
            <a:off x="6776785" y="4335015"/>
            <a:ext cx="980574" cy="369332"/>
          </a:xfrm>
          <a:prstGeom prst="rect">
            <a:avLst/>
          </a:prstGeom>
          <a:noFill/>
        </p:spPr>
        <p:txBody>
          <a:bodyPr wrap="square" rtlCol="0">
            <a:spAutoFit/>
          </a:bodyPr>
          <a:lstStyle/>
          <a:p>
            <a:r>
              <a:rPr lang="en-US" dirty="0">
                <a:solidFill>
                  <a:schemeClr val="accent1"/>
                </a:solidFill>
              </a:rPr>
              <a:t>Middle</a:t>
            </a:r>
          </a:p>
        </p:txBody>
      </p:sp>
      <p:cxnSp>
        <p:nvCxnSpPr>
          <p:cNvPr id="17" name="Straight Arrow Connector 16">
            <a:extLst>
              <a:ext uri="{FF2B5EF4-FFF2-40B4-BE49-F238E27FC236}">
                <a16:creationId xmlns:a16="http://schemas.microsoft.com/office/drawing/2014/main" id="{06AFC02A-EEE8-A8F8-7F6E-DE608019E67D}"/>
              </a:ext>
            </a:extLst>
          </p:cNvPr>
          <p:cNvCxnSpPr/>
          <p:nvPr/>
        </p:nvCxnSpPr>
        <p:spPr>
          <a:xfrm>
            <a:off x="4830679" y="5690937"/>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5F2A514-6567-F754-0C70-E3A039B6CD8C}"/>
              </a:ext>
            </a:extLst>
          </p:cNvPr>
          <p:cNvCxnSpPr/>
          <p:nvPr/>
        </p:nvCxnSpPr>
        <p:spPr>
          <a:xfrm>
            <a:off x="5650834" y="5692942"/>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2E72A3-D571-D359-93C3-07DF7D4668EE}"/>
              </a:ext>
            </a:extLst>
          </p:cNvPr>
          <p:cNvCxnSpPr/>
          <p:nvPr/>
        </p:nvCxnSpPr>
        <p:spPr>
          <a:xfrm>
            <a:off x="6438904" y="5698953"/>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01ADC4B-597A-0C8F-0366-40B4CF4C288B}"/>
              </a:ext>
            </a:extLst>
          </p:cNvPr>
          <p:cNvCxnSpPr/>
          <p:nvPr/>
        </p:nvCxnSpPr>
        <p:spPr>
          <a:xfrm>
            <a:off x="7329242" y="5692937"/>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55C2A8-DC97-5BE6-7A71-8A33ED93C161}"/>
              </a:ext>
            </a:extLst>
          </p:cNvPr>
          <p:cNvCxnSpPr/>
          <p:nvPr/>
        </p:nvCxnSpPr>
        <p:spPr>
          <a:xfrm>
            <a:off x="8189504" y="5692937"/>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AAB4933-DC40-6EDA-EE38-2D4CD526BF86}"/>
              </a:ext>
            </a:extLst>
          </p:cNvPr>
          <p:cNvCxnSpPr/>
          <p:nvPr/>
        </p:nvCxnSpPr>
        <p:spPr>
          <a:xfrm>
            <a:off x="9091871" y="5680910"/>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7841F6D-08E0-DD74-DA2D-C5DA2DEC08A2}"/>
              </a:ext>
            </a:extLst>
          </p:cNvPr>
          <p:cNvCxnSpPr/>
          <p:nvPr/>
        </p:nvCxnSpPr>
        <p:spPr>
          <a:xfrm>
            <a:off x="10030336" y="5668878"/>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312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How is exponent saved? (for normalized floating-point representation) </a:t>
            </a:r>
            <a:endParaRPr lang="en-US" dirty="0"/>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11" name="Table 11">
            <a:extLst>
              <a:ext uri="{FF2B5EF4-FFF2-40B4-BE49-F238E27FC236}">
                <a16:creationId xmlns:a16="http://schemas.microsoft.com/office/drawing/2014/main" id="{41CB4604-E699-E985-CBA7-95EB0DC56C27}"/>
              </a:ext>
            </a:extLst>
          </p:cNvPr>
          <p:cNvGraphicFramePr>
            <a:graphicFrameLocks noGrp="1"/>
          </p:cNvGraphicFramePr>
          <p:nvPr>
            <p:extLst>
              <p:ext uri="{D42A27DB-BD31-4B8C-83A1-F6EECF244321}">
                <p14:modId xmlns:p14="http://schemas.microsoft.com/office/powerpoint/2010/main" val="2609931788"/>
              </p:ext>
            </p:extLst>
          </p:nvPr>
        </p:nvGraphicFramePr>
        <p:xfrm>
          <a:off x="306453" y="3060316"/>
          <a:ext cx="11291695" cy="1656080"/>
        </p:xfrm>
        <a:graphic>
          <a:graphicData uri="http://schemas.openxmlformats.org/drawingml/2006/table">
            <a:tbl>
              <a:tblPr firstRow="1" bandRow="1">
                <a:tableStyleId>{5C22544A-7EE6-4342-B048-85BDC9FD1C3A}</a:tableStyleId>
              </a:tblPr>
              <a:tblGrid>
                <a:gridCol w="4041940">
                  <a:extLst>
                    <a:ext uri="{9D8B030D-6E8A-4147-A177-3AD203B41FA5}">
                      <a16:colId xmlns:a16="http://schemas.microsoft.com/office/drawing/2014/main" val="167801813"/>
                    </a:ext>
                  </a:extLst>
                </a:gridCol>
                <a:gridCol w="856577">
                  <a:extLst>
                    <a:ext uri="{9D8B030D-6E8A-4147-A177-3AD203B41FA5}">
                      <a16:colId xmlns:a16="http://schemas.microsoft.com/office/drawing/2014/main" val="1704455722"/>
                    </a:ext>
                  </a:extLst>
                </a:gridCol>
                <a:gridCol w="802067">
                  <a:extLst>
                    <a:ext uri="{9D8B030D-6E8A-4147-A177-3AD203B41FA5}">
                      <a16:colId xmlns:a16="http://schemas.microsoft.com/office/drawing/2014/main" val="297078888"/>
                    </a:ext>
                  </a:extLst>
                </a:gridCol>
                <a:gridCol w="841002">
                  <a:extLst>
                    <a:ext uri="{9D8B030D-6E8A-4147-A177-3AD203B41FA5}">
                      <a16:colId xmlns:a16="http://schemas.microsoft.com/office/drawing/2014/main" val="2771334546"/>
                    </a:ext>
                  </a:extLst>
                </a:gridCol>
                <a:gridCol w="903300">
                  <a:extLst>
                    <a:ext uri="{9D8B030D-6E8A-4147-A177-3AD203B41FA5}">
                      <a16:colId xmlns:a16="http://schemas.microsoft.com/office/drawing/2014/main" val="1350913476"/>
                    </a:ext>
                  </a:extLst>
                </a:gridCol>
                <a:gridCol w="872150">
                  <a:extLst>
                    <a:ext uri="{9D8B030D-6E8A-4147-A177-3AD203B41FA5}">
                      <a16:colId xmlns:a16="http://schemas.microsoft.com/office/drawing/2014/main" val="3032840909"/>
                    </a:ext>
                  </a:extLst>
                </a:gridCol>
                <a:gridCol w="903300">
                  <a:extLst>
                    <a:ext uri="{9D8B030D-6E8A-4147-A177-3AD203B41FA5}">
                      <a16:colId xmlns:a16="http://schemas.microsoft.com/office/drawing/2014/main" val="2613860123"/>
                    </a:ext>
                  </a:extLst>
                </a:gridCol>
                <a:gridCol w="903300">
                  <a:extLst>
                    <a:ext uri="{9D8B030D-6E8A-4147-A177-3AD203B41FA5}">
                      <a16:colId xmlns:a16="http://schemas.microsoft.com/office/drawing/2014/main" val="1679497819"/>
                    </a:ext>
                  </a:extLst>
                </a:gridCol>
                <a:gridCol w="1168059">
                  <a:extLst>
                    <a:ext uri="{9D8B030D-6E8A-4147-A177-3AD203B41FA5}">
                      <a16:colId xmlns:a16="http://schemas.microsoft.com/office/drawing/2014/main" val="3689032797"/>
                    </a:ext>
                  </a:extLst>
                </a:gridCol>
              </a:tblGrid>
              <a:tr h="370840">
                <a:tc>
                  <a:txBody>
                    <a:bodyPr/>
                    <a:lstStyle/>
                    <a:p>
                      <a:endParaRPr lang="en-US" dirty="0"/>
                    </a:p>
                  </a:txBody>
                  <a:tcPr/>
                </a:tc>
                <a:tc>
                  <a:txBody>
                    <a:bodyPr/>
                    <a:lstStyle/>
                    <a:p>
                      <a:r>
                        <a:rPr lang="en-US" dirty="0"/>
                        <a:t>000</a:t>
                      </a:r>
                    </a:p>
                  </a:txBody>
                  <a:tcPr/>
                </a:tc>
                <a:tc>
                  <a:txBody>
                    <a:bodyPr/>
                    <a:lstStyle/>
                    <a:p>
                      <a:r>
                        <a:rPr lang="en-US" dirty="0"/>
                        <a:t>001</a:t>
                      </a:r>
                    </a:p>
                  </a:txBody>
                  <a:tcPr/>
                </a:tc>
                <a:tc>
                  <a:txBody>
                    <a:bodyPr/>
                    <a:lstStyle/>
                    <a:p>
                      <a:r>
                        <a:rPr lang="en-US" dirty="0"/>
                        <a:t>010</a:t>
                      </a:r>
                    </a:p>
                  </a:txBody>
                  <a:tcPr/>
                </a:tc>
                <a:tc>
                  <a:txBody>
                    <a:bodyPr/>
                    <a:lstStyle/>
                    <a:p>
                      <a:r>
                        <a:rPr lang="en-US" dirty="0"/>
                        <a:t>011</a:t>
                      </a:r>
                    </a:p>
                  </a:txBody>
                  <a:tcPr/>
                </a:tc>
                <a:tc>
                  <a:txBody>
                    <a:bodyPr/>
                    <a:lstStyle/>
                    <a:p>
                      <a:r>
                        <a:rPr lang="en-US" dirty="0"/>
                        <a:t>100</a:t>
                      </a:r>
                    </a:p>
                  </a:txBody>
                  <a:tcPr/>
                </a:tc>
                <a:tc>
                  <a:txBody>
                    <a:bodyPr/>
                    <a:lstStyle/>
                    <a:p>
                      <a:r>
                        <a:rPr lang="en-US" dirty="0"/>
                        <a:t>101</a:t>
                      </a:r>
                    </a:p>
                  </a:txBody>
                  <a:tcPr/>
                </a:tc>
                <a:tc>
                  <a:txBody>
                    <a:bodyPr/>
                    <a:lstStyle/>
                    <a:p>
                      <a:r>
                        <a:rPr lang="en-US" dirty="0"/>
                        <a:t>110</a:t>
                      </a:r>
                    </a:p>
                  </a:txBody>
                  <a:tcPr/>
                </a:tc>
                <a:tc>
                  <a:txBody>
                    <a:bodyPr/>
                    <a:lstStyle/>
                    <a:p>
                      <a:r>
                        <a:rPr lang="en-US" strike="sngStrike" dirty="0">
                          <a:solidFill>
                            <a:srgbClr val="FF0000"/>
                          </a:solidFill>
                        </a:rPr>
                        <a:t>111</a:t>
                      </a:r>
                    </a:p>
                  </a:txBody>
                  <a:tcPr/>
                </a:tc>
                <a:extLst>
                  <a:ext uri="{0D108BD9-81ED-4DB2-BD59-A6C34878D82A}">
                    <a16:rowId xmlns:a16="http://schemas.microsoft.com/office/drawing/2014/main" val="825163174"/>
                  </a:ext>
                </a:extLst>
              </a:tr>
              <a:tr h="370840">
                <a:tc>
                  <a:txBody>
                    <a:bodyPr/>
                    <a:lstStyle/>
                    <a:p>
                      <a:r>
                        <a:rPr lang="en-US" sz="1200" dirty="0">
                          <a:solidFill>
                            <a:schemeClr val="accent4"/>
                          </a:solidFill>
                        </a:rPr>
                        <a:t>Saved Exponent</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strike="sngStrike" dirty="0">
                          <a:solidFill>
                            <a:srgbClr val="FF0000"/>
                          </a:solidFill>
                        </a:rPr>
                        <a:t>7 </a:t>
                      </a:r>
                    </a:p>
                  </a:txBody>
                  <a:tcPr/>
                </a:tc>
                <a:extLst>
                  <a:ext uri="{0D108BD9-81ED-4DB2-BD59-A6C34878D82A}">
                    <a16:rowId xmlns:a16="http://schemas.microsoft.com/office/drawing/2014/main" val="2170445557"/>
                  </a:ext>
                </a:extLst>
              </a:tr>
              <a:tr h="370840">
                <a:tc>
                  <a:txBody>
                    <a:bodyPr/>
                    <a:lstStyle/>
                    <a:p>
                      <a:r>
                        <a:rPr lang="en-US" sz="1200" dirty="0"/>
                        <a:t>Mapped Signed Exponents equally </a:t>
                      </a:r>
                    </a:p>
                    <a:p>
                      <a:r>
                        <a:rPr lang="en-US" sz="1200" dirty="0"/>
                        <a:t>mapped around the Middle of the saved exponent</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583530131"/>
                  </a:ext>
                </a:extLst>
              </a:tr>
              <a:tr h="370840">
                <a:tc>
                  <a:txBody>
                    <a:bodyPr/>
                    <a:lstStyle/>
                    <a:p>
                      <a:r>
                        <a:rPr lang="en-US" sz="1200" dirty="0"/>
                        <a:t>Bias = 2 ^ (#bits -1) – 1 = value that can be added to signed bit to get a saved exponent</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2661926120"/>
                  </a:ext>
                </a:extLst>
              </a:tr>
            </a:tbl>
          </a:graphicData>
        </a:graphic>
      </p:graphicFrame>
      <p:grpSp>
        <p:nvGrpSpPr>
          <p:cNvPr id="14" name="Group 13">
            <a:extLst>
              <a:ext uri="{FF2B5EF4-FFF2-40B4-BE49-F238E27FC236}">
                <a16:creationId xmlns:a16="http://schemas.microsoft.com/office/drawing/2014/main" id="{78BDE5AD-09CA-F84D-4D15-DC61D7F13378}"/>
              </a:ext>
            </a:extLst>
          </p:cNvPr>
          <p:cNvGrpSpPr/>
          <p:nvPr/>
        </p:nvGrpSpPr>
        <p:grpSpPr>
          <a:xfrm>
            <a:off x="4830679" y="2283623"/>
            <a:ext cx="5199657" cy="1706838"/>
            <a:chOff x="4830679" y="4335015"/>
            <a:chExt cx="5199657" cy="1706838"/>
          </a:xfrm>
        </p:grpSpPr>
        <p:cxnSp>
          <p:nvCxnSpPr>
            <p:cNvPr id="13" name="Straight Arrow Connector 12">
              <a:extLst>
                <a:ext uri="{FF2B5EF4-FFF2-40B4-BE49-F238E27FC236}">
                  <a16:creationId xmlns:a16="http://schemas.microsoft.com/office/drawing/2014/main" id="{13A8C2CF-5967-07EC-391F-E6F199D8089A}"/>
                </a:ext>
              </a:extLst>
            </p:cNvPr>
            <p:cNvCxnSpPr>
              <a:cxnSpLocks/>
            </p:cNvCxnSpPr>
            <p:nvPr/>
          </p:nvCxnSpPr>
          <p:spPr>
            <a:xfrm>
              <a:off x="7200899" y="4704347"/>
              <a:ext cx="0" cy="4073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814C31-4165-608F-AE66-2CF760B77E59}"/>
                </a:ext>
              </a:extLst>
            </p:cNvPr>
            <p:cNvSpPr txBox="1"/>
            <p:nvPr/>
          </p:nvSpPr>
          <p:spPr>
            <a:xfrm>
              <a:off x="6776785" y="4335015"/>
              <a:ext cx="980574" cy="369332"/>
            </a:xfrm>
            <a:prstGeom prst="rect">
              <a:avLst/>
            </a:prstGeom>
            <a:noFill/>
          </p:spPr>
          <p:txBody>
            <a:bodyPr wrap="square" rtlCol="0">
              <a:spAutoFit/>
            </a:bodyPr>
            <a:lstStyle/>
            <a:p>
              <a:r>
                <a:rPr lang="en-US" dirty="0">
                  <a:solidFill>
                    <a:schemeClr val="accent1"/>
                  </a:solidFill>
                </a:rPr>
                <a:t>Middle</a:t>
              </a:r>
            </a:p>
          </p:txBody>
        </p:sp>
        <p:cxnSp>
          <p:nvCxnSpPr>
            <p:cNvPr id="17" name="Straight Arrow Connector 16">
              <a:extLst>
                <a:ext uri="{FF2B5EF4-FFF2-40B4-BE49-F238E27FC236}">
                  <a16:creationId xmlns:a16="http://schemas.microsoft.com/office/drawing/2014/main" id="{06AFC02A-EEE8-A8F8-7F6E-DE608019E67D}"/>
                </a:ext>
              </a:extLst>
            </p:cNvPr>
            <p:cNvCxnSpPr/>
            <p:nvPr/>
          </p:nvCxnSpPr>
          <p:spPr>
            <a:xfrm>
              <a:off x="4830679" y="5690937"/>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5F2A514-6567-F754-0C70-E3A039B6CD8C}"/>
                </a:ext>
              </a:extLst>
            </p:cNvPr>
            <p:cNvCxnSpPr/>
            <p:nvPr/>
          </p:nvCxnSpPr>
          <p:spPr>
            <a:xfrm>
              <a:off x="5650834" y="5692942"/>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2E72A3-D571-D359-93C3-07DF7D4668EE}"/>
                </a:ext>
              </a:extLst>
            </p:cNvPr>
            <p:cNvCxnSpPr/>
            <p:nvPr/>
          </p:nvCxnSpPr>
          <p:spPr>
            <a:xfrm>
              <a:off x="6438904" y="5698953"/>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01ADC4B-597A-0C8F-0366-40B4CF4C288B}"/>
                </a:ext>
              </a:extLst>
            </p:cNvPr>
            <p:cNvCxnSpPr/>
            <p:nvPr/>
          </p:nvCxnSpPr>
          <p:spPr>
            <a:xfrm>
              <a:off x="7329242" y="5692937"/>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55C2A8-DC97-5BE6-7A71-8A33ED93C161}"/>
                </a:ext>
              </a:extLst>
            </p:cNvPr>
            <p:cNvCxnSpPr/>
            <p:nvPr/>
          </p:nvCxnSpPr>
          <p:spPr>
            <a:xfrm>
              <a:off x="8189504" y="5692937"/>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AAB4933-DC40-6EDA-EE38-2D4CD526BF86}"/>
                </a:ext>
              </a:extLst>
            </p:cNvPr>
            <p:cNvCxnSpPr/>
            <p:nvPr/>
          </p:nvCxnSpPr>
          <p:spPr>
            <a:xfrm>
              <a:off x="9091871" y="5680910"/>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7841F6D-08E0-DD74-DA2D-C5DA2DEC08A2}"/>
                </a:ext>
              </a:extLst>
            </p:cNvPr>
            <p:cNvCxnSpPr/>
            <p:nvPr/>
          </p:nvCxnSpPr>
          <p:spPr>
            <a:xfrm>
              <a:off x="10030336" y="5668878"/>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4" name="Table 3">
            <a:extLst>
              <a:ext uri="{FF2B5EF4-FFF2-40B4-BE49-F238E27FC236}">
                <a16:creationId xmlns:a16="http://schemas.microsoft.com/office/drawing/2014/main" id="{C674B7F6-BB24-82D7-B423-364D1E26E8F9}"/>
              </a:ext>
            </a:extLst>
          </p:cNvPr>
          <p:cNvGraphicFramePr>
            <a:graphicFrameLocks noGrp="1"/>
          </p:cNvGraphicFramePr>
          <p:nvPr>
            <p:extLst>
              <p:ext uri="{D42A27DB-BD31-4B8C-83A1-F6EECF244321}">
                <p14:modId xmlns:p14="http://schemas.microsoft.com/office/powerpoint/2010/main" val="4124710017"/>
              </p:ext>
            </p:extLst>
          </p:nvPr>
        </p:nvGraphicFramePr>
        <p:xfrm>
          <a:off x="1214214" y="1776717"/>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endParaRPr lang="en-US" dirty="0"/>
                    </a:p>
                  </a:txBody>
                  <a:tcPr>
                    <a:solidFill>
                      <a:schemeClr val="accent6"/>
                    </a:solidFill>
                  </a:tcPr>
                </a:tc>
                <a:tc>
                  <a:txBody>
                    <a:bodyPr/>
                    <a:lstStyle/>
                    <a:p>
                      <a:r>
                        <a:rPr lang="en-US" dirty="0"/>
                        <a:t>e3</a:t>
                      </a:r>
                    </a:p>
                  </a:txBody>
                  <a:tcPr>
                    <a:solidFill>
                      <a:schemeClr val="accent4">
                        <a:lumMod val="75000"/>
                      </a:schemeClr>
                    </a:solidFill>
                  </a:tcPr>
                </a:tc>
                <a:tc>
                  <a:txBody>
                    <a:bodyPr/>
                    <a:lstStyle/>
                    <a:p>
                      <a:r>
                        <a:rPr lang="en-US" dirty="0"/>
                        <a:t>e2</a:t>
                      </a:r>
                    </a:p>
                  </a:txBody>
                  <a:tcPr>
                    <a:solidFill>
                      <a:schemeClr val="accent4">
                        <a:lumMod val="75000"/>
                      </a:schemeClr>
                    </a:solidFill>
                  </a:tcPr>
                </a:tc>
                <a:tc>
                  <a:txBody>
                    <a:bodyPr/>
                    <a:lstStyle/>
                    <a:p>
                      <a:r>
                        <a:rPr lang="en-US" dirty="0"/>
                        <a:t>e1</a:t>
                      </a:r>
                    </a:p>
                  </a:txBody>
                  <a:tcPr>
                    <a:solidFill>
                      <a:schemeClr val="accent4">
                        <a:lumMod val="75000"/>
                      </a:schemeClr>
                    </a:solidFill>
                  </a:tcPr>
                </a:tc>
                <a:tc>
                  <a:txBody>
                    <a:bodyPr/>
                    <a:lstStyle/>
                    <a:p>
                      <a:r>
                        <a:rPr lang="en-US" dirty="0"/>
                        <a:t>s4</a:t>
                      </a:r>
                    </a:p>
                  </a:txBody>
                  <a:tcPr/>
                </a:tc>
                <a:tc>
                  <a:txBody>
                    <a:bodyPr/>
                    <a:lstStyle/>
                    <a:p>
                      <a:r>
                        <a:rPr lang="en-US" dirty="0"/>
                        <a:t>s3</a:t>
                      </a:r>
                    </a:p>
                  </a:txBody>
                  <a:tcPr/>
                </a:tc>
                <a:tc>
                  <a:txBody>
                    <a:bodyPr/>
                    <a:lstStyle/>
                    <a:p>
                      <a:r>
                        <a:rPr lang="en-US" dirty="0"/>
                        <a:t>s2</a:t>
                      </a:r>
                    </a:p>
                  </a:txBody>
                  <a:tcPr/>
                </a:tc>
                <a:tc>
                  <a:txBody>
                    <a:bodyPr/>
                    <a:lstStyle/>
                    <a:p>
                      <a:r>
                        <a:rPr lang="en-US" dirty="0"/>
                        <a:t>s1</a:t>
                      </a:r>
                    </a:p>
                  </a:txBody>
                  <a:tcPr/>
                </a:tc>
                <a:extLst>
                  <a:ext uri="{0D108BD9-81ED-4DB2-BD59-A6C34878D82A}">
                    <a16:rowId xmlns:a16="http://schemas.microsoft.com/office/drawing/2014/main" val="3077547734"/>
                  </a:ext>
                </a:extLst>
              </a:tr>
            </a:tbl>
          </a:graphicData>
        </a:graphic>
      </p:graphicFrame>
    </p:spTree>
    <p:extLst>
      <p:ext uri="{BB962C8B-B14F-4D97-AF65-F5344CB8AC3E}">
        <p14:creationId xmlns:p14="http://schemas.microsoft.com/office/powerpoint/2010/main" val="2255700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How is exponent saved? (for normalized floating-point representation) </a:t>
            </a:r>
            <a:endParaRPr lang="en-US" sz="1800" dirty="0"/>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C674B7F6-BB24-82D7-B423-364D1E26E8F9}"/>
              </a:ext>
            </a:extLst>
          </p:cNvPr>
          <p:cNvGraphicFramePr>
            <a:graphicFrameLocks noGrp="1"/>
          </p:cNvGraphicFramePr>
          <p:nvPr>
            <p:extLst>
              <p:ext uri="{D42A27DB-BD31-4B8C-83A1-F6EECF244321}">
                <p14:modId xmlns:p14="http://schemas.microsoft.com/office/powerpoint/2010/main" val="446474412"/>
              </p:ext>
            </p:extLst>
          </p:nvPr>
        </p:nvGraphicFramePr>
        <p:xfrm>
          <a:off x="1683446" y="1795348"/>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endParaRPr lang="en-US" dirty="0"/>
                    </a:p>
                  </a:txBody>
                  <a:tcPr>
                    <a:solidFill>
                      <a:schemeClr val="accent6"/>
                    </a:solidFill>
                  </a:tcPr>
                </a:tc>
                <a:tc>
                  <a:txBody>
                    <a:bodyPr/>
                    <a:lstStyle/>
                    <a:p>
                      <a:r>
                        <a:rPr lang="en-US" dirty="0"/>
                        <a:t>e3</a:t>
                      </a:r>
                    </a:p>
                  </a:txBody>
                  <a:tcPr>
                    <a:solidFill>
                      <a:schemeClr val="accent4">
                        <a:lumMod val="75000"/>
                      </a:schemeClr>
                    </a:solidFill>
                  </a:tcPr>
                </a:tc>
                <a:tc>
                  <a:txBody>
                    <a:bodyPr/>
                    <a:lstStyle/>
                    <a:p>
                      <a:r>
                        <a:rPr lang="en-US" dirty="0"/>
                        <a:t>e2</a:t>
                      </a:r>
                    </a:p>
                  </a:txBody>
                  <a:tcPr>
                    <a:solidFill>
                      <a:schemeClr val="accent4">
                        <a:lumMod val="75000"/>
                      </a:schemeClr>
                    </a:solidFill>
                  </a:tcPr>
                </a:tc>
                <a:tc>
                  <a:txBody>
                    <a:bodyPr/>
                    <a:lstStyle/>
                    <a:p>
                      <a:r>
                        <a:rPr lang="en-US" dirty="0"/>
                        <a:t>e1</a:t>
                      </a:r>
                    </a:p>
                  </a:txBody>
                  <a:tcPr>
                    <a:solidFill>
                      <a:schemeClr val="accent4">
                        <a:lumMod val="75000"/>
                      </a:schemeClr>
                    </a:solidFill>
                  </a:tcPr>
                </a:tc>
                <a:tc>
                  <a:txBody>
                    <a:bodyPr/>
                    <a:lstStyle/>
                    <a:p>
                      <a:r>
                        <a:rPr lang="en-US" dirty="0"/>
                        <a:t>s4</a:t>
                      </a:r>
                    </a:p>
                  </a:txBody>
                  <a:tcPr/>
                </a:tc>
                <a:tc>
                  <a:txBody>
                    <a:bodyPr/>
                    <a:lstStyle/>
                    <a:p>
                      <a:r>
                        <a:rPr lang="en-US" dirty="0"/>
                        <a:t>s3</a:t>
                      </a:r>
                    </a:p>
                  </a:txBody>
                  <a:tcPr/>
                </a:tc>
                <a:tc>
                  <a:txBody>
                    <a:bodyPr/>
                    <a:lstStyle/>
                    <a:p>
                      <a:r>
                        <a:rPr lang="en-US" dirty="0"/>
                        <a:t>s2</a:t>
                      </a:r>
                    </a:p>
                  </a:txBody>
                  <a:tcPr/>
                </a:tc>
                <a:tc>
                  <a:txBody>
                    <a:bodyPr/>
                    <a:lstStyle/>
                    <a:p>
                      <a:r>
                        <a:rPr lang="en-US" dirty="0"/>
                        <a:t>s1</a:t>
                      </a:r>
                    </a:p>
                  </a:txBody>
                  <a:tcPr/>
                </a:tc>
                <a:extLst>
                  <a:ext uri="{0D108BD9-81ED-4DB2-BD59-A6C34878D82A}">
                    <a16:rowId xmlns:a16="http://schemas.microsoft.com/office/drawing/2014/main" val="3077547734"/>
                  </a:ext>
                </a:extLst>
              </a:tr>
            </a:tbl>
          </a:graphicData>
        </a:graphic>
      </p:graphicFrame>
      <p:graphicFrame>
        <p:nvGraphicFramePr>
          <p:cNvPr id="5" name="Table 5">
            <a:extLst>
              <a:ext uri="{FF2B5EF4-FFF2-40B4-BE49-F238E27FC236}">
                <a16:creationId xmlns:a16="http://schemas.microsoft.com/office/drawing/2014/main" id="{8D95A6B4-84DF-86DE-45F4-59665858DA64}"/>
              </a:ext>
            </a:extLst>
          </p:cNvPr>
          <p:cNvGraphicFramePr>
            <a:graphicFrameLocks noGrp="1"/>
          </p:cNvGraphicFramePr>
          <p:nvPr>
            <p:extLst>
              <p:ext uri="{D42A27DB-BD31-4B8C-83A1-F6EECF244321}">
                <p14:modId xmlns:p14="http://schemas.microsoft.com/office/powerpoint/2010/main" val="298056488"/>
              </p:ext>
            </p:extLst>
          </p:nvPr>
        </p:nvGraphicFramePr>
        <p:xfrm>
          <a:off x="1214214" y="2482292"/>
          <a:ext cx="9415686" cy="3028305"/>
        </p:xfrm>
        <a:graphic>
          <a:graphicData uri="http://schemas.openxmlformats.org/drawingml/2006/table">
            <a:tbl>
              <a:tblPr firstRow="1" bandRow="1">
                <a:tableStyleId>{5C22544A-7EE6-4342-B048-85BDC9FD1C3A}</a:tableStyleId>
              </a:tblPr>
              <a:tblGrid>
                <a:gridCol w="4707843">
                  <a:extLst>
                    <a:ext uri="{9D8B030D-6E8A-4147-A177-3AD203B41FA5}">
                      <a16:colId xmlns:a16="http://schemas.microsoft.com/office/drawing/2014/main" val="257267757"/>
                    </a:ext>
                  </a:extLst>
                </a:gridCol>
                <a:gridCol w="4707843">
                  <a:extLst>
                    <a:ext uri="{9D8B030D-6E8A-4147-A177-3AD203B41FA5}">
                      <a16:colId xmlns:a16="http://schemas.microsoft.com/office/drawing/2014/main" val="2352607057"/>
                    </a:ext>
                  </a:extLst>
                </a:gridCol>
              </a:tblGrid>
              <a:tr h="315050">
                <a:tc>
                  <a:txBody>
                    <a:bodyPr/>
                    <a:lstStyle/>
                    <a:p>
                      <a:endParaRPr lang="en-US"/>
                    </a:p>
                  </a:txBody>
                  <a:tcPr/>
                </a:tc>
                <a:tc>
                  <a:txBody>
                    <a:bodyPr/>
                    <a:lstStyle/>
                    <a:p>
                      <a:endParaRPr lang="en-US" dirty="0"/>
                    </a:p>
                  </a:txBody>
                  <a:tcPr/>
                </a:tc>
                <a:extLst>
                  <a:ext uri="{0D108BD9-81ED-4DB2-BD59-A6C34878D82A}">
                    <a16:rowId xmlns:a16="http://schemas.microsoft.com/office/drawing/2014/main" val="318674123"/>
                  </a:ext>
                </a:extLst>
              </a:tr>
              <a:tr h="437505">
                <a:tc>
                  <a:txBody>
                    <a:bodyPr/>
                    <a:lstStyle/>
                    <a:p>
                      <a:endParaRPr lang="en-US"/>
                    </a:p>
                  </a:txBody>
                  <a:tcPr/>
                </a:tc>
                <a:tc>
                  <a:txBody>
                    <a:bodyPr/>
                    <a:lstStyle/>
                    <a:p>
                      <a:r>
                        <a:rPr lang="en-US" dirty="0"/>
                        <a:t>1.0000 x (2 ^ (-3))  = 0.125</a:t>
                      </a:r>
                    </a:p>
                  </a:txBody>
                  <a:tcPr/>
                </a:tc>
                <a:extLst>
                  <a:ext uri="{0D108BD9-81ED-4DB2-BD59-A6C34878D82A}">
                    <a16:rowId xmlns:a16="http://schemas.microsoft.com/office/drawing/2014/main" val="4045971350"/>
                  </a:ext>
                </a:extLst>
              </a:tr>
              <a:tr h="370840">
                <a:tc>
                  <a:txBody>
                    <a:bodyPr/>
                    <a:lstStyle/>
                    <a:p>
                      <a:endParaRPr lang="en-US" dirty="0"/>
                    </a:p>
                  </a:txBody>
                  <a:tcPr/>
                </a:tc>
                <a:tc>
                  <a:txBody>
                    <a:bodyPr/>
                    <a:lstStyle/>
                    <a:p>
                      <a:r>
                        <a:rPr lang="en-US" dirty="0"/>
                        <a:t>1.0000 x (2 ^ (-2))  = 0.25</a:t>
                      </a:r>
                    </a:p>
                  </a:txBody>
                  <a:tcPr/>
                </a:tc>
                <a:extLst>
                  <a:ext uri="{0D108BD9-81ED-4DB2-BD59-A6C34878D82A}">
                    <a16:rowId xmlns:a16="http://schemas.microsoft.com/office/drawing/2014/main" val="3671761627"/>
                  </a:ext>
                </a:extLst>
              </a:tr>
              <a:tr h="370840">
                <a:tc>
                  <a:txBody>
                    <a:bodyPr/>
                    <a:lstStyle/>
                    <a:p>
                      <a:endParaRPr lang="en-US"/>
                    </a:p>
                  </a:txBody>
                  <a:tcPr/>
                </a:tc>
                <a:tc>
                  <a:txBody>
                    <a:bodyPr/>
                    <a:lstStyle/>
                    <a:p>
                      <a:r>
                        <a:rPr lang="en-US" dirty="0"/>
                        <a:t>1.0000 x (2 ^ (-1))  = 0.5</a:t>
                      </a:r>
                    </a:p>
                  </a:txBody>
                  <a:tcPr/>
                </a:tc>
                <a:extLst>
                  <a:ext uri="{0D108BD9-81ED-4DB2-BD59-A6C34878D82A}">
                    <a16:rowId xmlns:a16="http://schemas.microsoft.com/office/drawing/2014/main" val="71001056"/>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( 0))  = 1.0</a:t>
                      </a:r>
                    </a:p>
                  </a:txBody>
                  <a:tcPr/>
                </a:tc>
                <a:extLst>
                  <a:ext uri="{0D108BD9-81ED-4DB2-BD59-A6C34878D82A}">
                    <a16:rowId xmlns:a16="http://schemas.microsoft.com/office/drawing/2014/main" val="768506684"/>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(+1)) = 0.5</a:t>
                      </a:r>
                    </a:p>
                  </a:txBody>
                  <a:tcPr/>
                </a:tc>
                <a:extLst>
                  <a:ext uri="{0D108BD9-81ED-4DB2-BD59-A6C34878D82A}">
                    <a16:rowId xmlns:a16="http://schemas.microsoft.com/office/drawing/2014/main" val="2825488636"/>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(+2)) = 0.5</a:t>
                      </a:r>
                    </a:p>
                  </a:txBody>
                  <a:tcPr/>
                </a:tc>
                <a:extLst>
                  <a:ext uri="{0D108BD9-81ED-4DB2-BD59-A6C34878D82A}">
                    <a16:rowId xmlns:a16="http://schemas.microsoft.com/office/drawing/2014/main" val="3838076629"/>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(+3)) = 0.5</a:t>
                      </a:r>
                    </a:p>
                  </a:txBody>
                  <a:tcPr/>
                </a:tc>
                <a:extLst>
                  <a:ext uri="{0D108BD9-81ED-4DB2-BD59-A6C34878D82A}">
                    <a16:rowId xmlns:a16="http://schemas.microsoft.com/office/drawing/2014/main" val="3034422751"/>
                  </a:ext>
                </a:extLst>
              </a:tr>
            </a:tbl>
          </a:graphicData>
        </a:graphic>
      </p:graphicFrame>
      <p:graphicFrame>
        <p:nvGraphicFramePr>
          <p:cNvPr id="6" name="Table 5">
            <a:extLst>
              <a:ext uri="{FF2B5EF4-FFF2-40B4-BE49-F238E27FC236}">
                <a16:creationId xmlns:a16="http://schemas.microsoft.com/office/drawing/2014/main" id="{CEAA189C-283E-5F07-21EF-0E887A1FA612}"/>
              </a:ext>
            </a:extLst>
          </p:cNvPr>
          <p:cNvGraphicFramePr>
            <a:graphicFrameLocks noGrp="1"/>
          </p:cNvGraphicFramePr>
          <p:nvPr>
            <p:extLst>
              <p:ext uri="{D42A27DB-BD31-4B8C-83A1-F6EECF244321}">
                <p14:modId xmlns:p14="http://schemas.microsoft.com/office/powerpoint/2010/main" val="3601934305"/>
              </p:ext>
            </p:extLst>
          </p:nvPr>
        </p:nvGraphicFramePr>
        <p:xfrm>
          <a:off x="1683446" y="2860002"/>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7" name="Table 6">
            <a:extLst>
              <a:ext uri="{FF2B5EF4-FFF2-40B4-BE49-F238E27FC236}">
                <a16:creationId xmlns:a16="http://schemas.microsoft.com/office/drawing/2014/main" id="{9A21292F-5BA0-F620-4E7F-9BC65AF9970B}"/>
              </a:ext>
            </a:extLst>
          </p:cNvPr>
          <p:cNvGraphicFramePr>
            <a:graphicFrameLocks noGrp="1"/>
          </p:cNvGraphicFramePr>
          <p:nvPr>
            <p:extLst>
              <p:ext uri="{D42A27DB-BD31-4B8C-83A1-F6EECF244321}">
                <p14:modId xmlns:p14="http://schemas.microsoft.com/office/powerpoint/2010/main" val="4570663"/>
              </p:ext>
            </p:extLst>
          </p:nvPr>
        </p:nvGraphicFramePr>
        <p:xfrm>
          <a:off x="1683446" y="3301466"/>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8" name="Table 7">
            <a:extLst>
              <a:ext uri="{FF2B5EF4-FFF2-40B4-BE49-F238E27FC236}">
                <a16:creationId xmlns:a16="http://schemas.microsoft.com/office/drawing/2014/main" id="{AA6CE9F8-CA41-31C2-6ABB-37928245928C}"/>
              </a:ext>
            </a:extLst>
          </p:cNvPr>
          <p:cNvGraphicFramePr>
            <a:graphicFrameLocks noGrp="1"/>
          </p:cNvGraphicFramePr>
          <p:nvPr>
            <p:extLst>
              <p:ext uri="{D42A27DB-BD31-4B8C-83A1-F6EECF244321}">
                <p14:modId xmlns:p14="http://schemas.microsoft.com/office/powerpoint/2010/main" val="1698465282"/>
              </p:ext>
            </p:extLst>
          </p:nvPr>
        </p:nvGraphicFramePr>
        <p:xfrm>
          <a:off x="1683446" y="3690182"/>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9" name="Table 8">
            <a:extLst>
              <a:ext uri="{FF2B5EF4-FFF2-40B4-BE49-F238E27FC236}">
                <a16:creationId xmlns:a16="http://schemas.microsoft.com/office/drawing/2014/main" id="{7BCCE490-F6E1-3633-44C2-83D2EABF2B69}"/>
              </a:ext>
            </a:extLst>
          </p:cNvPr>
          <p:cNvGraphicFramePr>
            <a:graphicFrameLocks noGrp="1"/>
          </p:cNvGraphicFramePr>
          <p:nvPr>
            <p:extLst>
              <p:ext uri="{D42A27DB-BD31-4B8C-83A1-F6EECF244321}">
                <p14:modId xmlns:p14="http://schemas.microsoft.com/office/powerpoint/2010/main" val="45562491"/>
              </p:ext>
            </p:extLst>
          </p:nvPr>
        </p:nvGraphicFramePr>
        <p:xfrm>
          <a:off x="1683446" y="4055942"/>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10" name="Table 9">
            <a:extLst>
              <a:ext uri="{FF2B5EF4-FFF2-40B4-BE49-F238E27FC236}">
                <a16:creationId xmlns:a16="http://schemas.microsoft.com/office/drawing/2014/main" id="{CE65D88E-534C-0C23-6958-A93F1817D3BD}"/>
              </a:ext>
            </a:extLst>
          </p:cNvPr>
          <p:cNvGraphicFramePr>
            <a:graphicFrameLocks noGrp="1"/>
          </p:cNvGraphicFramePr>
          <p:nvPr>
            <p:extLst>
              <p:ext uri="{D42A27DB-BD31-4B8C-83A1-F6EECF244321}">
                <p14:modId xmlns:p14="http://schemas.microsoft.com/office/powerpoint/2010/main" val="1905506478"/>
              </p:ext>
            </p:extLst>
          </p:nvPr>
        </p:nvGraphicFramePr>
        <p:xfrm>
          <a:off x="1683446" y="4423853"/>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12" name="Table 11">
            <a:extLst>
              <a:ext uri="{FF2B5EF4-FFF2-40B4-BE49-F238E27FC236}">
                <a16:creationId xmlns:a16="http://schemas.microsoft.com/office/drawing/2014/main" id="{7AB0EDEE-D78F-A150-7220-93219775BDF1}"/>
              </a:ext>
            </a:extLst>
          </p:cNvPr>
          <p:cNvGraphicFramePr>
            <a:graphicFrameLocks noGrp="1"/>
          </p:cNvGraphicFramePr>
          <p:nvPr>
            <p:extLst>
              <p:ext uri="{D42A27DB-BD31-4B8C-83A1-F6EECF244321}">
                <p14:modId xmlns:p14="http://schemas.microsoft.com/office/powerpoint/2010/main" val="834744088"/>
              </p:ext>
            </p:extLst>
          </p:nvPr>
        </p:nvGraphicFramePr>
        <p:xfrm>
          <a:off x="1683446" y="4781805"/>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16" name="Table 15">
            <a:extLst>
              <a:ext uri="{FF2B5EF4-FFF2-40B4-BE49-F238E27FC236}">
                <a16:creationId xmlns:a16="http://schemas.microsoft.com/office/drawing/2014/main" id="{963FF453-ED95-ACDB-52B7-9C12A4BC508F}"/>
              </a:ext>
            </a:extLst>
          </p:cNvPr>
          <p:cNvGraphicFramePr>
            <a:graphicFrameLocks noGrp="1"/>
          </p:cNvGraphicFramePr>
          <p:nvPr>
            <p:extLst>
              <p:ext uri="{D42A27DB-BD31-4B8C-83A1-F6EECF244321}">
                <p14:modId xmlns:p14="http://schemas.microsoft.com/office/powerpoint/2010/main" val="2782264513"/>
              </p:ext>
            </p:extLst>
          </p:nvPr>
        </p:nvGraphicFramePr>
        <p:xfrm>
          <a:off x="1683446" y="5139757"/>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20" name="Cloud 19">
            <a:extLst>
              <a:ext uri="{FF2B5EF4-FFF2-40B4-BE49-F238E27FC236}">
                <a16:creationId xmlns:a16="http://schemas.microsoft.com/office/drawing/2014/main" id="{E0E4A4B8-5ED0-5713-6FAA-B40C0D08B5B9}"/>
              </a:ext>
            </a:extLst>
          </p:cNvPr>
          <p:cNvSpPr/>
          <p:nvPr/>
        </p:nvSpPr>
        <p:spPr>
          <a:xfrm>
            <a:off x="8090408" y="1200929"/>
            <a:ext cx="3742650" cy="12813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6"/>
                </a:solidFill>
              </a:rPr>
              <a:t>In normalized representation there is an assumed binary 1 before the decimal point which is not stored in the floating point</a:t>
            </a:r>
          </a:p>
        </p:txBody>
      </p:sp>
      <p:cxnSp>
        <p:nvCxnSpPr>
          <p:cNvPr id="22" name="Straight Arrow Connector 21">
            <a:extLst>
              <a:ext uri="{FF2B5EF4-FFF2-40B4-BE49-F238E27FC236}">
                <a16:creationId xmlns:a16="http://schemas.microsoft.com/office/drawing/2014/main" id="{1F268EAA-ABE1-7B8D-CB9E-77F58C738F40}"/>
              </a:ext>
            </a:extLst>
          </p:cNvPr>
          <p:cNvCxnSpPr/>
          <p:nvPr/>
        </p:nvCxnSpPr>
        <p:spPr>
          <a:xfrm flipV="1">
            <a:off x="6096000" y="2225842"/>
            <a:ext cx="1994408" cy="1075624"/>
          </a:xfrm>
          <a:prstGeom prst="straightConnector1">
            <a:avLst/>
          </a:prstGeom>
          <a:ln w="22225">
            <a:prstDash val="dashDot"/>
            <a:tailEnd type="triangle"/>
          </a:ln>
        </p:spPr>
        <p:style>
          <a:lnRef idx="1">
            <a:schemeClr val="accent6"/>
          </a:lnRef>
          <a:fillRef idx="0">
            <a:schemeClr val="accent6"/>
          </a:fillRef>
          <a:effectRef idx="0">
            <a:schemeClr val="accent6"/>
          </a:effectRef>
          <a:fontRef idx="minor">
            <a:schemeClr val="tx1"/>
          </a:fontRef>
        </p:style>
      </p:cxnSp>
      <p:sp>
        <p:nvSpPr>
          <p:cNvPr id="23" name="Cloud 22">
            <a:extLst>
              <a:ext uri="{FF2B5EF4-FFF2-40B4-BE49-F238E27FC236}">
                <a16:creationId xmlns:a16="http://schemas.microsoft.com/office/drawing/2014/main" id="{0C4BFCDC-CC75-0B20-851D-7372940A65FB}"/>
              </a:ext>
            </a:extLst>
          </p:cNvPr>
          <p:cNvSpPr/>
          <p:nvPr/>
        </p:nvSpPr>
        <p:spPr>
          <a:xfrm>
            <a:off x="8308982" y="3134226"/>
            <a:ext cx="3742650" cy="17977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6"/>
                </a:solidFill>
              </a:rPr>
              <a:t>There are 2^4 real numbers that can be represented between any two rows by the floating-point math that has 4 bits for the significand (though there are </a:t>
            </a:r>
            <a:r>
              <a:rPr lang="en-US" sz="1200" b="1" dirty="0" err="1">
                <a:solidFill>
                  <a:schemeClr val="accent6"/>
                </a:solidFill>
              </a:rPr>
              <a:t>inifinite</a:t>
            </a:r>
            <a:r>
              <a:rPr lang="en-US" sz="1200" b="1" dirty="0">
                <a:solidFill>
                  <a:schemeClr val="accent6"/>
                </a:solidFill>
              </a:rPr>
              <a:t> real numbers between the two rows</a:t>
            </a:r>
          </a:p>
        </p:txBody>
      </p:sp>
    </p:spTree>
    <p:extLst>
      <p:ext uri="{BB962C8B-B14F-4D97-AF65-F5344CB8AC3E}">
        <p14:creationId xmlns:p14="http://schemas.microsoft.com/office/powerpoint/2010/main" val="3825329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How is exponent saved? (for normalized floating-point representation) </a:t>
            </a:r>
            <a:endParaRPr lang="en-US" sz="1800" dirty="0"/>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C674B7F6-BB24-82D7-B423-364D1E26E8F9}"/>
              </a:ext>
            </a:extLst>
          </p:cNvPr>
          <p:cNvGraphicFramePr>
            <a:graphicFrameLocks noGrp="1"/>
          </p:cNvGraphicFramePr>
          <p:nvPr/>
        </p:nvGraphicFramePr>
        <p:xfrm>
          <a:off x="1683446" y="1795348"/>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endParaRPr lang="en-US" dirty="0"/>
                    </a:p>
                  </a:txBody>
                  <a:tcPr>
                    <a:solidFill>
                      <a:schemeClr val="accent6"/>
                    </a:solidFill>
                  </a:tcPr>
                </a:tc>
                <a:tc>
                  <a:txBody>
                    <a:bodyPr/>
                    <a:lstStyle/>
                    <a:p>
                      <a:r>
                        <a:rPr lang="en-US" dirty="0"/>
                        <a:t>e3</a:t>
                      </a:r>
                    </a:p>
                  </a:txBody>
                  <a:tcPr>
                    <a:solidFill>
                      <a:schemeClr val="accent4">
                        <a:lumMod val="75000"/>
                      </a:schemeClr>
                    </a:solidFill>
                  </a:tcPr>
                </a:tc>
                <a:tc>
                  <a:txBody>
                    <a:bodyPr/>
                    <a:lstStyle/>
                    <a:p>
                      <a:r>
                        <a:rPr lang="en-US" dirty="0"/>
                        <a:t>e2</a:t>
                      </a:r>
                    </a:p>
                  </a:txBody>
                  <a:tcPr>
                    <a:solidFill>
                      <a:schemeClr val="accent4">
                        <a:lumMod val="75000"/>
                      </a:schemeClr>
                    </a:solidFill>
                  </a:tcPr>
                </a:tc>
                <a:tc>
                  <a:txBody>
                    <a:bodyPr/>
                    <a:lstStyle/>
                    <a:p>
                      <a:r>
                        <a:rPr lang="en-US" dirty="0"/>
                        <a:t>e1</a:t>
                      </a:r>
                    </a:p>
                  </a:txBody>
                  <a:tcPr>
                    <a:solidFill>
                      <a:schemeClr val="accent4">
                        <a:lumMod val="75000"/>
                      </a:schemeClr>
                    </a:solidFill>
                  </a:tcPr>
                </a:tc>
                <a:tc>
                  <a:txBody>
                    <a:bodyPr/>
                    <a:lstStyle/>
                    <a:p>
                      <a:r>
                        <a:rPr lang="en-US" dirty="0"/>
                        <a:t>s4</a:t>
                      </a:r>
                    </a:p>
                  </a:txBody>
                  <a:tcPr/>
                </a:tc>
                <a:tc>
                  <a:txBody>
                    <a:bodyPr/>
                    <a:lstStyle/>
                    <a:p>
                      <a:r>
                        <a:rPr lang="en-US" dirty="0"/>
                        <a:t>s3</a:t>
                      </a:r>
                    </a:p>
                  </a:txBody>
                  <a:tcPr/>
                </a:tc>
                <a:tc>
                  <a:txBody>
                    <a:bodyPr/>
                    <a:lstStyle/>
                    <a:p>
                      <a:r>
                        <a:rPr lang="en-US" dirty="0"/>
                        <a:t>s2</a:t>
                      </a:r>
                    </a:p>
                  </a:txBody>
                  <a:tcPr/>
                </a:tc>
                <a:tc>
                  <a:txBody>
                    <a:bodyPr/>
                    <a:lstStyle/>
                    <a:p>
                      <a:r>
                        <a:rPr lang="en-US" dirty="0"/>
                        <a:t>s1</a:t>
                      </a:r>
                    </a:p>
                  </a:txBody>
                  <a:tcPr/>
                </a:tc>
                <a:extLst>
                  <a:ext uri="{0D108BD9-81ED-4DB2-BD59-A6C34878D82A}">
                    <a16:rowId xmlns:a16="http://schemas.microsoft.com/office/drawing/2014/main" val="3077547734"/>
                  </a:ext>
                </a:extLst>
              </a:tr>
            </a:tbl>
          </a:graphicData>
        </a:graphic>
      </p:graphicFrame>
      <p:graphicFrame>
        <p:nvGraphicFramePr>
          <p:cNvPr id="5" name="Table 5">
            <a:extLst>
              <a:ext uri="{FF2B5EF4-FFF2-40B4-BE49-F238E27FC236}">
                <a16:creationId xmlns:a16="http://schemas.microsoft.com/office/drawing/2014/main" id="{8D95A6B4-84DF-86DE-45F4-59665858DA64}"/>
              </a:ext>
            </a:extLst>
          </p:cNvPr>
          <p:cNvGraphicFramePr>
            <a:graphicFrameLocks noGrp="1"/>
          </p:cNvGraphicFramePr>
          <p:nvPr>
            <p:extLst>
              <p:ext uri="{D42A27DB-BD31-4B8C-83A1-F6EECF244321}">
                <p14:modId xmlns:p14="http://schemas.microsoft.com/office/powerpoint/2010/main" val="301675383"/>
              </p:ext>
            </p:extLst>
          </p:nvPr>
        </p:nvGraphicFramePr>
        <p:xfrm>
          <a:off x="1214214" y="2482292"/>
          <a:ext cx="9415686" cy="3028305"/>
        </p:xfrm>
        <a:graphic>
          <a:graphicData uri="http://schemas.openxmlformats.org/drawingml/2006/table">
            <a:tbl>
              <a:tblPr firstRow="1" bandRow="1">
                <a:tableStyleId>{5C22544A-7EE6-4342-B048-85BDC9FD1C3A}</a:tableStyleId>
              </a:tblPr>
              <a:tblGrid>
                <a:gridCol w="4707843">
                  <a:extLst>
                    <a:ext uri="{9D8B030D-6E8A-4147-A177-3AD203B41FA5}">
                      <a16:colId xmlns:a16="http://schemas.microsoft.com/office/drawing/2014/main" val="257267757"/>
                    </a:ext>
                  </a:extLst>
                </a:gridCol>
                <a:gridCol w="4707843">
                  <a:extLst>
                    <a:ext uri="{9D8B030D-6E8A-4147-A177-3AD203B41FA5}">
                      <a16:colId xmlns:a16="http://schemas.microsoft.com/office/drawing/2014/main" val="2352607057"/>
                    </a:ext>
                  </a:extLst>
                </a:gridCol>
              </a:tblGrid>
              <a:tr h="31505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8674123"/>
                  </a:ext>
                </a:extLst>
              </a:tr>
              <a:tr h="437505">
                <a:tc>
                  <a:txBody>
                    <a:bodyPr/>
                    <a:lstStyle/>
                    <a:p>
                      <a:endParaRPr lang="en-US"/>
                    </a:p>
                  </a:txBody>
                  <a:tcPr/>
                </a:tc>
                <a:tc>
                  <a:txBody>
                    <a:bodyPr/>
                    <a:lstStyle/>
                    <a:p>
                      <a:r>
                        <a:rPr lang="en-US" dirty="0"/>
                        <a:t>1.0000 x (2 ^ (-3))  = 0.125</a:t>
                      </a:r>
                    </a:p>
                  </a:txBody>
                  <a:tcPr/>
                </a:tc>
                <a:extLst>
                  <a:ext uri="{0D108BD9-81ED-4DB2-BD59-A6C34878D82A}">
                    <a16:rowId xmlns:a16="http://schemas.microsoft.com/office/drawing/2014/main" val="4045971350"/>
                  </a:ext>
                </a:extLst>
              </a:tr>
              <a:tr h="370840">
                <a:tc>
                  <a:txBody>
                    <a:bodyPr/>
                    <a:lstStyle/>
                    <a:p>
                      <a:endParaRPr lang="en-US" dirty="0"/>
                    </a:p>
                  </a:txBody>
                  <a:tcPr/>
                </a:tc>
                <a:tc>
                  <a:txBody>
                    <a:bodyPr/>
                    <a:lstStyle/>
                    <a:p>
                      <a:r>
                        <a:rPr lang="en-US" dirty="0"/>
                        <a:t>1.0000 x (2 ^ (-2))  = 0.25</a:t>
                      </a:r>
                    </a:p>
                  </a:txBody>
                  <a:tcPr/>
                </a:tc>
                <a:extLst>
                  <a:ext uri="{0D108BD9-81ED-4DB2-BD59-A6C34878D82A}">
                    <a16:rowId xmlns:a16="http://schemas.microsoft.com/office/drawing/2014/main" val="3671761627"/>
                  </a:ext>
                </a:extLst>
              </a:tr>
              <a:tr h="370840">
                <a:tc>
                  <a:txBody>
                    <a:bodyPr/>
                    <a:lstStyle/>
                    <a:p>
                      <a:endParaRPr lang="en-US"/>
                    </a:p>
                  </a:txBody>
                  <a:tcPr/>
                </a:tc>
                <a:tc>
                  <a:txBody>
                    <a:bodyPr/>
                    <a:lstStyle/>
                    <a:p>
                      <a:r>
                        <a:rPr lang="en-US" dirty="0"/>
                        <a:t>1.0000 x (2 ^ (-1))  = 0.5</a:t>
                      </a:r>
                    </a:p>
                  </a:txBody>
                  <a:tcPr/>
                </a:tc>
                <a:extLst>
                  <a:ext uri="{0D108BD9-81ED-4DB2-BD59-A6C34878D82A}">
                    <a16:rowId xmlns:a16="http://schemas.microsoft.com/office/drawing/2014/main" val="71001056"/>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( 0))  = 1.0</a:t>
                      </a:r>
                    </a:p>
                  </a:txBody>
                  <a:tcPr/>
                </a:tc>
                <a:extLst>
                  <a:ext uri="{0D108BD9-81ED-4DB2-BD59-A6C34878D82A}">
                    <a16:rowId xmlns:a16="http://schemas.microsoft.com/office/drawing/2014/main" val="768506684"/>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(+1)) = 0.5</a:t>
                      </a:r>
                    </a:p>
                  </a:txBody>
                  <a:tcPr/>
                </a:tc>
                <a:extLst>
                  <a:ext uri="{0D108BD9-81ED-4DB2-BD59-A6C34878D82A}">
                    <a16:rowId xmlns:a16="http://schemas.microsoft.com/office/drawing/2014/main" val="2825488636"/>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(+2)) = 0.5</a:t>
                      </a:r>
                    </a:p>
                  </a:txBody>
                  <a:tcPr/>
                </a:tc>
                <a:extLst>
                  <a:ext uri="{0D108BD9-81ED-4DB2-BD59-A6C34878D82A}">
                    <a16:rowId xmlns:a16="http://schemas.microsoft.com/office/drawing/2014/main" val="3838076629"/>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(+3)) = 0.5</a:t>
                      </a:r>
                    </a:p>
                  </a:txBody>
                  <a:tcPr/>
                </a:tc>
                <a:extLst>
                  <a:ext uri="{0D108BD9-81ED-4DB2-BD59-A6C34878D82A}">
                    <a16:rowId xmlns:a16="http://schemas.microsoft.com/office/drawing/2014/main" val="3034422751"/>
                  </a:ext>
                </a:extLst>
              </a:tr>
            </a:tbl>
          </a:graphicData>
        </a:graphic>
      </p:graphicFrame>
      <p:graphicFrame>
        <p:nvGraphicFramePr>
          <p:cNvPr id="6" name="Table 5">
            <a:extLst>
              <a:ext uri="{FF2B5EF4-FFF2-40B4-BE49-F238E27FC236}">
                <a16:creationId xmlns:a16="http://schemas.microsoft.com/office/drawing/2014/main" id="{CEAA189C-283E-5F07-21EF-0E887A1FA612}"/>
              </a:ext>
            </a:extLst>
          </p:cNvPr>
          <p:cNvGraphicFramePr>
            <a:graphicFrameLocks noGrp="1"/>
          </p:cNvGraphicFramePr>
          <p:nvPr/>
        </p:nvGraphicFramePr>
        <p:xfrm>
          <a:off x="1683446" y="2860002"/>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7" name="Table 6">
            <a:extLst>
              <a:ext uri="{FF2B5EF4-FFF2-40B4-BE49-F238E27FC236}">
                <a16:creationId xmlns:a16="http://schemas.microsoft.com/office/drawing/2014/main" id="{9A21292F-5BA0-F620-4E7F-9BC65AF9970B}"/>
              </a:ext>
            </a:extLst>
          </p:cNvPr>
          <p:cNvGraphicFramePr>
            <a:graphicFrameLocks noGrp="1"/>
          </p:cNvGraphicFramePr>
          <p:nvPr/>
        </p:nvGraphicFramePr>
        <p:xfrm>
          <a:off x="1683446" y="3301466"/>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8" name="Table 7">
            <a:extLst>
              <a:ext uri="{FF2B5EF4-FFF2-40B4-BE49-F238E27FC236}">
                <a16:creationId xmlns:a16="http://schemas.microsoft.com/office/drawing/2014/main" id="{AA6CE9F8-CA41-31C2-6ABB-37928245928C}"/>
              </a:ext>
            </a:extLst>
          </p:cNvPr>
          <p:cNvGraphicFramePr>
            <a:graphicFrameLocks noGrp="1"/>
          </p:cNvGraphicFramePr>
          <p:nvPr/>
        </p:nvGraphicFramePr>
        <p:xfrm>
          <a:off x="1683446" y="3690182"/>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9" name="Table 8">
            <a:extLst>
              <a:ext uri="{FF2B5EF4-FFF2-40B4-BE49-F238E27FC236}">
                <a16:creationId xmlns:a16="http://schemas.microsoft.com/office/drawing/2014/main" id="{7BCCE490-F6E1-3633-44C2-83D2EABF2B69}"/>
              </a:ext>
            </a:extLst>
          </p:cNvPr>
          <p:cNvGraphicFramePr>
            <a:graphicFrameLocks noGrp="1"/>
          </p:cNvGraphicFramePr>
          <p:nvPr/>
        </p:nvGraphicFramePr>
        <p:xfrm>
          <a:off x="1683446" y="4055942"/>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10" name="Table 9">
            <a:extLst>
              <a:ext uri="{FF2B5EF4-FFF2-40B4-BE49-F238E27FC236}">
                <a16:creationId xmlns:a16="http://schemas.microsoft.com/office/drawing/2014/main" id="{CE65D88E-534C-0C23-6958-A93F1817D3BD}"/>
              </a:ext>
            </a:extLst>
          </p:cNvPr>
          <p:cNvGraphicFramePr>
            <a:graphicFrameLocks noGrp="1"/>
          </p:cNvGraphicFramePr>
          <p:nvPr/>
        </p:nvGraphicFramePr>
        <p:xfrm>
          <a:off x="1683446" y="4423853"/>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12" name="Table 11">
            <a:extLst>
              <a:ext uri="{FF2B5EF4-FFF2-40B4-BE49-F238E27FC236}">
                <a16:creationId xmlns:a16="http://schemas.microsoft.com/office/drawing/2014/main" id="{7AB0EDEE-D78F-A150-7220-93219775BDF1}"/>
              </a:ext>
            </a:extLst>
          </p:cNvPr>
          <p:cNvGraphicFramePr>
            <a:graphicFrameLocks noGrp="1"/>
          </p:cNvGraphicFramePr>
          <p:nvPr/>
        </p:nvGraphicFramePr>
        <p:xfrm>
          <a:off x="1683446" y="4781805"/>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16" name="Table 15">
            <a:extLst>
              <a:ext uri="{FF2B5EF4-FFF2-40B4-BE49-F238E27FC236}">
                <a16:creationId xmlns:a16="http://schemas.microsoft.com/office/drawing/2014/main" id="{963FF453-ED95-ACDB-52B7-9C12A4BC508F}"/>
              </a:ext>
            </a:extLst>
          </p:cNvPr>
          <p:cNvGraphicFramePr>
            <a:graphicFrameLocks noGrp="1"/>
          </p:cNvGraphicFramePr>
          <p:nvPr/>
        </p:nvGraphicFramePr>
        <p:xfrm>
          <a:off x="1683446" y="5139757"/>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20" name="Cloud 19">
            <a:extLst>
              <a:ext uri="{FF2B5EF4-FFF2-40B4-BE49-F238E27FC236}">
                <a16:creationId xmlns:a16="http://schemas.microsoft.com/office/drawing/2014/main" id="{E0E4A4B8-5ED0-5713-6FAA-B40C0D08B5B9}"/>
              </a:ext>
            </a:extLst>
          </p:cNvPr>
          <p:cNvSpPr/>
          <p:nvPr/>
        </p:nvSpPr>
        <p:spPr>
          <a:xfrm>
            <a:off x="8090408" y="1200929"/>
            <a:ext cx="3742650" cy="12813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6"/>
                </a:solidFill>
              </a:rPr>
              <a:t>In normalized representation there is an assumed binary 1 before the decimal point which is not stored in the floating point</a:t>
            </a:r>
          </a:p>
        </p:txBody>
      </p:sp>
      <p:cxnSp>
        <p:nvCxnSpPr>
          <p:cNvPr id="22" name="Straight Arrow Connector 21">
            <a:extLst>
              <a:ext uri="{FF2B5EF4-FFF2-40B4-BE49-F238E27FC236}">
                <a16:creationId xmlns:a16="http://schemas.microsoft.com/office/drawing/2014/main" id="{1F268EAA-ABE1-7B8D-CB9E-77F58C738F40}"/>
              </a:ext>
            </a:extLst>
          </p:cNvPr>
          <p:cNvCxnSpPr/>
          <p:nvPr/>
        </p:nvCxnSpPr>
        <p:spPr>
          <a:xfrm flipV="1">
            <a:off x="6096000" y="2225842"/>
            <a:ext cx="1994408" cy="1075624"/>
          </a:xfrm>
          <a:prstGeom prst="straightConnector1">
            <a:avLst/>
          </a:prstGeom>
          <a:ln w="22225">
            <a:prstDash val="dashDot"/>
            <a:tailEnd type="triangle"/>
          </a:ln>
        </p:spPr>
        <p:style>
          <a:lnRef idx="1">
            <a:schemeClr val="accent6"/>
          </a:lnRef>
          <a:fillRef idx="0">
            <a:schemeClr val="accent6"/>
          </a:fillRef>
          <a:effectRef idx="0">
            <a:schemeClr val="accent6"/>
          </a:effectRef>
          <a:fontRef idx="minor">
            <a:schemeClr val="tx1"/>
          </a:fontRef>
        </p:style>
      </p:cxnSp>
      <p:sp>
        <p:nvSpPr>
          <p:cNvPr id="11" name="Cloud 10">
            <a:extLst>
              <a:ext uri="{FF2B5EF4-FFF2-40B4-BE49-F238E27FC236}">
                <a16:creationId xmlns:a16="http://schemas.microsoft.com/office/drawing/2014/main" id="{F1E879BE-5E75-A97F-DC12-E81FA9B38F13}"/>
              </a:ext>
            </a:extLst>
          </p:cNvPr>
          <p:cNvSpPr/>
          <p:nvPr/>
        </p:nvSpPr>
        <p:spPr>
          <a:xfrm>
            <a:off x="8461382" y="3286626"/>
            <a:ext cx="3742650" cy="17977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6"/>
                </a:solidFill>
              </a:rPr>
              <a:t>There are 2^4 real numbers that can be represented between any two rows by the floating-point math that has 4 bits for the significand (though there are infinite real numbers between the two rows</a:t>
            </a:r>
          </a:p>
        </p:txBody>
      </p:sp>
      <p:sp>
        <p:nvSpPr>
          <p:cNvPr id="23" name="Cloud 22">
            <a:extLst>
              <a:ext uri="{FF2B5EF4-FFF2-40B4-BE49-F238E27FC236}">
                <a16:creationId xmlns:a16="http://schemas.microsoft.com/office/drawing/2014/main" id="{0C4BFCDC-CC75-0B20-851D-7372940A65FB}"/>
              </a:ext>
            </a:extLst>
          </p:cNvPr>
          <p:cNvSpPr/>
          <p:nvPr/>
        </p:nvSpPr>
        <p:spPr>
          <a:xfrm>
            <a:off x="601466" y="3427117"/>
            <a:ext cx="7923770" cy="3075135"/>
          </a:xfrm>
          <a:prstGeom prst="cloud">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WAIT</a:t>
            </a:r>
            <a:r>
              <a:rPr lang="en-US" sz="1200" b="1" dirty="0">
                <a:solidFill>
                  <a:schemeClr val="tx1"/>
                </a:solidFill>
              </a:rPr>
              <a:t> </a:t>
            </a:r>
          </a:p>
          <a:p>
            <a:pPr algn="ctr"/>
            <a:endParaRPr lang="en-US" sz="1200" b="1" dirty="0">
              <a:solidFill>
                <a:schemeClr val="tx1"/>
              </a:solidFill>
            </a:endParaRPr>
          </a:p>
          <a:p>
            <a:pPr algn="ctr"/>
            <a:r>
              <a:rPr lang="en-US" sz="1200" b="1" dirty="0">
                <a:solidFill>
                  <a:schemeClr val="tx1"/>
                </a:solidFill>
              </a:rPr>
              <a:t>We are unable to represent 0 or real numbers between 0 and 0.125. Now What?</a:t>
            </a:r>
          </a:p>
          <a:p>
            <a:pPr algn="ctr"/>
            <a:endParaRPr lang="en-US" sz="1200" b="1" dirty="0">
              <a:solidFill>
                <a:schemeClr val="tx1"/>
              </a:solidFill>
            </a:endParaRPr>
          </a:p>
          <a:p>
            <a:pPr algn="ctr"/>
            <a:r>
              <a:rPr lang="en-US" sz="1000" b="1" dirty="0">
                <a:solidFill>
                  <a:schemeClr val="tx1"/>
                </a:solidFill>
                <a:highlight>
                  <a:srgbClr val="000000"/>
                </a:highlight>
              </a:rPr>
              <a:t>We solve this by storing the floating point in the de-normalized form if the saved exponents are all 000</a:t>
            </a:r>
          </a:p>
          <a:p>
            <a:pPr algn="ctr"/>
            <a:endParaRPr lang="en-US" sz="1000" b="1" dirty="0">
              <a:solidFill>
                <a:schemeClr val="tx1"/>
              </a:solidFill>
            </a:endParaRPr>
          </a:p>
          <a:p>
            <a:pPr marL="171450" indent="-171450" algn="ctr">
              <a:buFont typeface="Symbol" pitchFamily="2" charset="2"/>
              <a:buChar char="Þ"/>
            </a:pPr>
            <a:r>
              <a:rPr lang="en-US" sz="1000" b="1" dirty="0">
                <a:solidFill>
                  <a:schemeClr val="tx1"/>
                </a:solidFill>
              </a:rPr>
              <a:t>We do not assume there is an assumed binary 1 before the decimal point and the mapped exponent for e3e2e1=000 and e3e2e1=001 are both (1-Bias) = -2</a:t>
            </a:r>
          </a:p>
          <a:p>
            <a:pPr marL="171450" indent="-171450" algn="ctr">
              <a:buFont typeface="Symbol" pitchFamily="2" charset="2"/>
              <a:buChar char="Þ"/>
            </a:pPr>
            <a:endParaRPr lang="en-US" sz="1000" b="1" dirty="0">
              <a:solidFill>
                <a:schemeClr val="tx1"/>
              </a:solidFill>
            </a:endParaRPr>
          </a:p>
          <a:p>
            <a:pPr marL="171450" indent="-171450" algn="ctr">
              <a:buFont typeface="Symbol" pitchFamily="2" charset="2"/>
              <a:buChar char="Þ"/>
            </a:pPr>
            <a:r>
              <a:rPr lang="en-US" sz="1000" b="1" dirty="0">
                <a:solidFill>
                  <a:schemeClr val="tx1"/>
                </a:solidFill>
              </a:rPr>
              <a:t> if e3e2e1 = 000, then the floating-point value = </a:t>
            </a:r>
            <a:r>
              <a:rPr lang="en-US" sz="1000" b="1" dirty="0">
                <a:solidFill>
                  <a:schemeClr val="tx1"/>
                </a:solidFill>
                <a:highlight>
                  <a:srgbClr val="000000"/>
                </a:highlight>
              </a:rPr>
              <a:t>0</a:t>
            </a:r>
            <a:r>
              <a:rPr lang="en-US" sz="1000" b="1" dirty="0">
                <a:solidFill>
                  <a:schemeClr val="tx1"/>
                </a:solidFill>
              </a:rPr>
              <a:t>.s4s3s2s1 x 2 ^ (</a:t>
            </a:r>
            <a:r>
              <a:rPr lang="en-US" sz="1000" b="1" dirty="0">
                <a:solidFill>
                  <a:schemeClr val="tx1"/>
                </a:solidFill>
                <a:highlight>
                  <a:srgbClr val="000000"/>
                </a:highlight>
              </a:rPr>
              <a:t>-2</a:t>
            </a:r>
            <a:r>
              <a:rPr lang="en-US" sz="1000" b="1" dirty="0">
                <a:solidFill>
                  <a:schemeClr val="tx1"/>
                </a:solidFill>
              </a:rPr>
              <a:t>)</a:t>
            </a:r>
          </a:p>
          <a:p>
            <a:pPr algn="ctr"/>
            <a:r>
              <a:rPr lang="en-US" sz="1000" b="1" dirty="0">
                <a:solidFill>
                  <a:schemeClr val="tx1"/>
                </a:solidFill>
              </a:rPr>
              <a:t>And</a:t>
            </a:r>
          </a:p>
          <a:p>
            <a:pPr algn="ctr"/>
            <a:r>
              <a:rPr lang="en-US" sz="1000" b="1" dirty="0">
                <a:solidFill>
                  <a:schemeClr val="tx1"/>
                </a:solidFill>
              </a:rPr>
              <a:t>If e3e2e1 = 001, then the floating point value = </a:t>
            </a:r>
            <a:r>
              <a:rPr lang="en-US" sz="1000" b="1" dirty="0">
                <a:solidFill>
                  <a:schemeClr val="tx1"/>
                </a:solidFill>
                <a:highlight>
                  <a:srgbClr val="000000"/>
                </a:highlight>
              </a:rPr>
              <a:t>1</a:t>
            </a:r>
            <a:r>
              <a:rPr lang="en-US" sz="1000" b="1" dirty="0">
                <a:solidFill>
                  <a:schemeClr val="tx1"/>
                </a:solidFill>
              </a:rPr>
              <a:t>.s4s3s2s1 x 2 ^ (</a:t>
            </a:r>
            <a:r>
              <a:rPr lang="en-US" sz="1000" b="1" dirty="0">
                <a:solidFill>
                  <a:schemeClr val="tx1"/>
                </a:solidFill>
                <a:highlight>
                  <a:srgbClr val="000000"/>
                </a:highlight>
              </a:rPr>
              <a:t>-2</a:t>
            </a:r>
            <a:r>
              <a:rPr lang="en-US" sz="1000" b="1" dirty="0">
                <a:solidFill>
                  <a:schemeClr val="tx1"/>
                </a:solidFill>
              </a:rPr>
              <a:t>)</a:t>
            </a:r>
          </a:p>
        </p:txBody>
      </p:sp>
    </p:spTree>
    <p:extLst>
      <p:ext uri="{BB962C8B-B14F-4D97-AF65-F5344CB8AC3E}">
        <p14:creationId xmlns:p14="http://schemas.microsoft.com/office/powerpoint/2010/main" val="35080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5F5F77E4-132C-AD01-FF02-9F95C994189C}"/>
              </a:ext>
            </a:extLst>
          </p:cNvPr>
          <p:cNvSpPr txBox="1"/>
          <p:nvPr/>
        </p:nvSpPr>
        <p:spPr>
          <a:xfrm>
            <a:off x="938463" y="908384"/>
            <a:ext cx="9932069" cy="5078313"/>
          </a:xfrm>
          <a:prstGeom prst="rect">
            <a:avLst/>
          </a:prstGeom>
          <a:noFill/>
        </p:spPr>
        <p:txBody>
          <a:bodyPr wrap="square" rtlCol="0">
            <a:spAutoFit/>
          </a:bodyPr>
          <a:lstStyle/>
          <a:p>
            <a:r>
              <a:rPr lang="en-US" dirty="0">
                <a:solidFill>
                  <a:schemeClr val="accent1"/>
                </a:solidFill>
              </a:rPr>
              <a:t>Floating point errors bothered me a lot when I was taking my Java AP class. I wanted to get to the bottom of it but never got time. </a:t>
            </a:r>
          </a:p>
          <a:p>
            <a:endParaRPr lang="en-US" dirty="0">
              <a:solidFill>
                <a:schemeClr val="accent1"/>
              </a:solidFill>
            </a:endParaRPr>
          </a:p>
          <a:p>
            <a:r>
              <a:rPr lang="en-US" dirty="0">
                <a:solidFill>
                  <a:schemeClr val="accent1"/>
                </a:solidFill>
              </a:rPr>
              <a:t>In my junior year and in summer of 2022, I had been reading about it and could not find a good place to start. Not much information is there on Google that can explain high school students why one gets non intuitive errors when using floating point numbers in simple terms.</a:t>
            </a:r>
            <a:endParaRPr lang="en-US" dirty="0"/>
          </a:p>
          <a:p>
            <a:endParaRPr lang="en-US" dirty="0"/>
          </a:p>
          <a:p>
            <a:r>
              <a:rPr lang="en-US" dirty="0">
                <a:solidFill>
                  <a:schemeClr val="accent4"/>
                </a:solidFill>
              </a:rPr>
              <a:t>Special thanks to the following people who helped in different ways in my journey to explore Floating Point numbers.</a:t>
            </a:r>
          </a:p>
          <a:p>
            <a:endParaRPr lang="en-US" dirty="0">
              <a:solidFill>
                <a:schemeClr val="accent4"/>
              </a:solidFill>
            </a:endParaRPr>
          </a:p>
          <a:p>
            <a:pPr marL="285750" indent="-285750">
              <a:buFont typeface="Arial" panose="020B0604020202020204" pitchFamily="34" charset="0"/>
              <a:buChar char="•"/>
            </a:pPr>
            <a:r>
              <a:rPr lang="en-US" dirty="0">
                <a:solidFill>
                  <a:schemeClr val="accent4"/>
                </a:solidFill>
              </a:rPr>
              <a:t>Mrs. Graciela Elia </a:t>
            </a:r>
            <a:r>
              <a:rPr lang="en-US" sz="1200" dirty="0">
                <a:solidFill>
                  <a:schemeClr val="accent4"/>
                </a:solidFill>
              </a:rPr>
              <a:t>(my high school computer science teacher at Princeton High School, Princeton, NJ)</a:t>
            </a:r>
          </a:p>
          <a:p>
            <a:pPr marL="285750" indent="-285750">
              <a:buFont typeface="Arial" panose="020B0604020202020204" pitchFamily="34" charset="0"/>
              <a:buChar char="•"/>
            </a:pPr>
            <a:r>
              <a:rPr lang="en-US" dirty="0" err="1">
                <a:solidFill>
                  <a:schemeClr val="accent4"/>
                </a:solidFill>
              </a:rPr>
              <a:t>Harleen</a:t>
            </a:r>
            <a:r>
              <a:rPr lang="en-US" dirty="0">
                <a:solidFill>
                  <a:schemeClr val="accent4"/>
                </a:solidFill>
              </a:rPr>
              <a:t> Kaur &amp; Sunny Singh </a:t>
            </a:r>
            <a:r>
              <a:rPr lang="en-US" sz="1200" dirty="0">
                <a:solidFill>
                  <a:schemeClr val="accent4"/>
                </a:solidFill>
              </a:rPr>
              <a:t>(my parents)</a:t>
            </a:r>
          </a:p>
          <a:p>
            <a:pPr marL="285750" indent="-285750">
              <a:buFont typeface="Arial" panose="020B0604020202020204" pitchFamily="34" charset="0"/>
              <a:buChar char="•"/>
            </a:pPr>
            <a:r>
              <a:rPr lang="en-US" dirty="0">
                <a:solidFill>
                  <a:schemeClr val="accent4"/>
                </a:solidFill>
              </a:rPr>
              <a:t>Simran Kaur </a:t>
            </a:r>
            <a:r>
              <a:rPr lang="en-US" sz="1200" dirty="0">
                <a:solidFill>
                  <a:schemeClr val="accent4"/>
                </a:solidFill>
              </a:rPr>
              <a:t>(my sister) </a:t>
            </a:r>
          </a:p>
          <a:p>
            <a:pPr marL="285750" indent="-285750">
              <a:buFont typeface="Arial" panose="020B0604020202020204" pitchFamily="34" charset="0"/>
              <a:buChar char="•"/>
            </a:pPr>
            <a:endParaRPr lang="en-US" dirty="0"/>
          </a:p>
          <a:p>
            <a:r>
              <a:rPr lang="en-US" dirty="0">
                <a:solidFill>
                  <a:schemeClr val="accent1"/>
                </a:solidFill>
              </a:rPr>
              <a:t>Hope this helps the wider community at large to understand Floating Point numbers which I have attempted to explain in a simple way. </a:t>
            </a:r>
          </a:p>
          <a:p>
            <a:r>
              <a:rPr lang="en-US" dirty="0"/>
              <a:t> </a:t>
            </a:r>
          </a:p>
        </p:txBody>
      </p:sp>
    </p:spTree>
    <p:extLst>
      <p:ext uri="{BB962C8B-B14F-4D97-AF65-F5344CB8AC3E}">
        <p14:creationId xmlns:p14="http://schemas.microsoft.com/office/powerpoint/2010/main" val="2105759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How is exponent saved? </a:t>
            </a:r>
            <a:endParaRPr lang="en-US" sz="1800" dirty="0"/>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C674B7F6-BB24-82D7-B423-364D1E26E8F9}"/>
              </a:ext>
            </a:extLst>
          </p:cNvPr>
          <p:cNvGraphicFramePr>
            <a:graphicFrameLocks noGrp="1"/>
          </p:cNvGraphicFramePr>
          <p:nvPr/>
        </p:nvGraphicFramePr>
        <p:xfrm>
          <a:off x="1683446" y="1795348"/>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endParaRPr lang="en-US" dirty="0"/>
                    </a:p>
                  </a:txBody>
                  <a:tcPr>
                    <a:solidFill>
                      <a:schemeClr val="accent6"/>
                    </a:solidFill>
                  </a:tcPr>
                </a:tc>
                <a:tc>
                  <a:txBody>
                    <a:bodyPr/>
                    <a:lstStyle/>
                    <a:p>
                      <a:r>
                        <a:rPr lang="en-US" dirty="0"/>
                        <a:t>e3</a:t>
                      </a:r>
                    </a:p>
                  </a:txBody>
                  <a:tcPr>
                    <a:solidFill>
                      <a:schemeClr val="accent4">
                        <a:lumMod val="75000"/>
                      </a:schemeClr>
                    </a:solidFill>
                  </a:tcPr>
                </a:tc>
                <a:tc>
                  <a:txBody>
                    <a:bodyPr/>
                    <a:lstStyle/>
                    <a:p>
                      <a:r>
                        <a:rPr lang="en-US" dirty="0"/>
                        <a:t>e2</a:t>
                      </a:r>
                    </a:p>
                  </a:txBody>
                  <a:tcPr>
                    <a:solidFill>
                      <a:schemeClr val="accent4">
                        <a:lumMod val="75000"/>
                      </a:schemeClr>
                    </a:solidFill>
                  </a:tcPr>
                </a:tc>
                <a:tc>
                  <a:txBody>
                    <a:bodyPr/>
                    <a:lstStyle/>
                    <a:p>
                      <a:r>
                        <a:rPr lang="en-US" dirty="0"/>
                        <a:t>e1</a:t>
                      </a:r>
                    </a:p>
                  </a:txBody>
                  <a:tcPr>
                    <a:solidFill>
                      <a:schemeClr val="accent4">
                        <a:lumMod val="75000"/>
                      </a:schemeClr>
                    </a:solidFill>
                  </a:tcPr>
                </a:tc>
                <a:tc>
                  <a:txBody>
                    <a:bodyPr/>
                    <a:lstStyle/>
                    <a:p>
                      <a:r>
                        <a:rPr lang="en-US" dirty="0"/>
                        <a:t>s4</a:t>
                      </a:r>
                    </a:p>
                  </a:txBody>
                  <a:tcPr/>
                </a:tc>
                <a:tc>
                  <a:txBody>
                    <a:bodyPr/>
                    <a:lstStyle/>
                    <a:p>
                      <a:r>
                        <a:rPr lang="en-US" dirty="0"/>
                        <a:t>s3</a:t>
                      </a:r>
                    </a:p>
                  </a:txBody>
                  <a:tcPr/>
                </a:tc>
                <a:tc>
                  <a:txBody>
                    <a:bodyPr/>
                    <a:lstStyle/>
                    <a:p>
                      <a:r>
                        <a:rPr lang="en-US" dirty="0"/>
                        <a:t>s2</a:t>
                      </a:r>
                    </a:p>
                  </a:txBody>
                  <a:tcPr/>
                </a:tc>
                <a:tc>
                  <a:txBody>
                    <a:bodyPr/>
                    <a:lstStyle/>
                    <a:p>
                      <a:r>
                        <a:rPr lang="en-US" dirty="0"/>
                        <a:t>s1</a:t>
                      </a:r>
                    </a:p>
                  </a:txBody>
                  <a:tcPr/>
                </a:tc>
                <a:extLst>
                  <a:ext uri="{0D108BD9-81ED-4DB2-BD59-A6C34878D82A}">
                    <a16:rowId xmlns:a16="http://schemas.microsoft.com/office/drawing/2014/main" val="3077547734"/>
                  </a:ext>
                </a:extLst>
              </a:tr>
            </a:tbl>
          </a:graphicData>
        </a:graphic>
      </p:graphicFrame>
      <p:graphicFrame>
        <p:nvGraphicFramePr>
          <p:cNvPr id="5" name="Table 5">
            <a:extLst>
              <a:ext uri="{FF2B5EF4-FFF2-40B4-BE49-F238E27FC236}">
                <a16:creationId xmlns:a16="http://schemas.microsoft.com/office/drawing/2014/main" id="{8D95A6B4-84DF-86DE-45F4-59665858DA64}"/>
              </a:ext>
            </a:extLst>
          </p:cNvPr>
          <p:cNvGraphicFramePr>
            <a:graphicFrameLocks noGrp="1"/>
          </p:cNvGraphicFramePr>
          <p:nvPr>
            <p:extLst>
              <p:ext uri="{D42A27DB-BD31-4B8C-83A1-F6EECF244321}">
                <p14:modId xmlns:p14="http://schemas.microsoft.com/office/powerpoint/2010/main" val="4186380568"/>
              </p:ext>
            </p:extLst>
          </p:nvPr>
        </p:nvGraphicFramePr>
        <p:xfrm>
          <a:off x="1214214" y="2482292"/>
          <a:ext cx="9415686" cy="3028305"/>
        </p:xfrm>
        <a:graphic>
          <a:graphicData uri="http://schemas.openxmlformats.org/drawingml/2006/table">
            <a:tbl>
              <a:tblPr firstRow="1" bandRow="1">
                <a:tableStyleId>{5C22544A-7EE6-4342-B048-85BDC9FD1C3A}</a:tableStyleId>
              </a:tblPr>
              <a:tblGrid>
                <a:gridCol w="4707843">
                  <a:extLst>
                    <a:ext uri="{9D8B030D-6E8A-4147-A177-3AD203B41FA5}">
                      <a16:colId xmlns:a16="http://schemas.microsoft.com/office/drawing/2014/main" val="257267757"/>
                    </a:ext>
                  </a:extLst>
                </a:gridCol>
                <a:gridCol w="4707843">
                  <a:extLst>
                    <a:ext uri="{9D8B030D-6E8A-4147-A177-3AD203B41FA5}">
                      <a16:colId xmlns:a16="http://schemas.microsoft.com/office/drawing/2014/main" val="2352607057"/>
                    </a:ext>
                  </a:extLst>
                </a:gridCol>
              </a:tblGrid>
              <a:tr h="315050">
                <a:tc>
                  <a:txBody>
                    <a:bodyPr/>
                    <a:lstStyle/>
                    <a:p>
                      <a:endParaRPr lang="en-US"/>
                    </a:p>
                  </a:txBody>
                  <a:tcPr/>
                </a:tc>
                <a:tc>
                  <a:txBody>
                    <a:bodyPr/>
                    <a:lstStyle/>
                    <a:p>
                      <a:endParaRPr lang="en-US" dirty="0"/>
                    </a:p>
                  </a:txBody>
                  <a:tcPr/>
                </a:tc>
                <a:extLst>
                  <a:ext uri="{0D108BD9-81ED-4DB2-BD59-A6C34878D82A}">
                    <a16:rowId xmlns:a16="http://schemas.microsoft.com/office/drawing/2014/main" val="318674123"/>
                  </a:ext>
                </a:extLst>
              </a:tr>
              <a:tr h="437505">
                <a:tc>
                  <a:txBody>
                    <a:bodyPr/>
                    <a:lstStyle/>
                    <a:p>
                      <a:endParaRPr lang="en-US"/>
                    </a:p>
                  </a:txBody>
                  <a:tcPr/>
                </a:tc>
                <a:tc>
                  <a:txBody>
                    <a:bodyPr/>
                    <a:lstStyle/>
                    <a:p>
                      <a:r>
                        <a:rPr lang="en-US" dirty="0">
                          <a:highlight>
                            <a:srgbClr val="FFFF00"/>
                          </a:highlight>
                        </a:rPr>
                        <a:t>0</a:t>
                      </a:r>
                      <a:r>
                        <a:rPr lang="en-US" dirty="0"/>
                        <a:t>.0000 x (2 ^ (</a:t>
                      </a:r>
                      <a:r>
                        <a:rPr lang="en-US" dirty="0">
                          <a:highlight>
                            <a:srgbClr val="FFFF00"/>
                          </a:highlight>
                        </a:rPr>
                        <a:t>-2</a:t>
                      </a:r>
                      <a:r>
                        <a:rPr lang="en-US" dirty="0"/>
                        <a:t>))  = 0</a:t>
                      </a:r>
                    </a:p>
                  </a:txBody>
                  <a:tcPr/>
                </a:tc>
                <a:extLst>
                  <a:ext uri="{0D108BD9-81ED-4DB2-BD59-A6C34878D82A}">
                    <a16:rowId xmlns:a16="http://schemas.microsoft.com/office/drawing/2014/main" val="4045971350"/>
                  </a:ext>
                </a:extLst>
              </a:tr>
              <a:tr h="370840">
                <a:tc>
                  <a:txBody>
                    <a:bodyPr/>
                    <a:lstStyle/>
                    <a:p>
                      <a:endParaRPr lang="en-US" dirty="0"/>
                    </a:p>
                  </a:txBody>
                  <a:tcPr/>
                </a:tc>
                <a:tc>
                  <a:txBody>
                    <a:bodyPr/>
                    <a:lstStyle/>
                    <a:p>
                      <a:r>
                        <a:rPr lang="en-US" dirty="0"/>
                        <a:t>1.0000 x (2 ^ (-2))  = 0.25</a:t>
                      </a:r>
                    </a:p>
                  </a:txBody>
                  <a:tcPr/>
                </a:tc>
                <a:extLst>
                  <a:ext uri="{0D108BD9-81ED-4DB2-BD59-A6C34878D82A}">
                    <a16:rowId xmlns:a16="http://schemas.microsoft.com/office/drawing/2014/main" val="3671761627"/>
                  </a:ext>
                </a:extLst>
              </a:tr>
              <a:tr h="370840">
                <a:tc>
                  <a:txBody>
                    <a:bodyPr/>
                    <a:lstStyle/>
                    <a:p>
                      <a:endParaRPr lang="en-US"/>
                    </a:p>
                  </a:txBody>
                  <a:tcPr/>
                </a:tc>
                <a:tc>
                  <a:txBody>
                    <a:bodyPr/>
                    <a:lstStyle/>
                    <a:p>
                      <a:r>
                        <a:rPr lang="en-US" dirty="0"/>
                        <a:t>1.0000 x (2 ^ (-1))  = 0.5</a:t>
                      </a:r>
                    </a:p>
                  </a:txBody>
                  <a:tcPr/>
                </a:tc>
                <a:extLst>
                  <a:ext uri="{0D108BD9-81ED-4DB2-BD59-A6C34878D82A}">
                    <a16:rowId xmlns:a16="http://schemas.microsoft.com/office/drawing/2014/main" val="71001056"/>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( 0))  = 1.0</a:t>
                      </a:r>
                    </a:p>
                  </a:txBody>
                  <a:tcPr/>
                </a:tc>
                <a:extLst>
                  <a:ext uri="{0D108BD9-81ED-4DB2-BD59-A6C34878D82A}">
                    <a16:rowId xmlns:a16="http://schemas.microsoft.com/office/drawing/2014/main" val="768506684"/>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(+1)) = 0.5</a:t>
                      </a:r>
                    </a:p>
                  </a:txBody>
                  <a:tcPr/>
                </a:tc>
                <a:extLst>
                  <a:ext uri="{0D108BD9-81ED-4DB2-BD59-A6C34878D82A}">
                    <a16:rowId xmlns:a16="http://schemas.microsoft.com/office/drawing/2014/main" val="2825488636"/>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(+2)) = 0.5</a:t>
                      </a:r>
                    </a:p>
                  </a:txBody>
                  <a:tcPr/>
                </a:tc>
                <a:extLst>
                  <a:ext uri="{0D108BD9-81ED-4DB2-BD59-A6C34878D82A}">
                    <a16:rowId xmlns:a16="http://schemas.microsoft.com/office/drawing/2014/main" val="3838076629"/>
                  </a:ext>
                </a:extLst>
              </a:tr>
              <a:tr h="370840">
                <a:tc>
                  <a:txBody>
                    <a:bodyPr/>
                    <a:lstStyle/>
                    <a:p>
                      <a:endParaRPr lang="en-US"/>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1.0000 x (2 ^ (+3)) = 0.5</a:t>
                      </a:r>
                    </a:p>
                  </a:txBody>
                  <a:tcPr/>
                </a:tc>
                <a:extLst>
                  <a:ext uri="{0D108BD9-81ED-4DB2-BD59-A6C34878D82A}">
                    <a16:rowId xmlns:a16="http://schemas.microsoft.com/office/drawing/2014/main" val="3034422751"/>
                  </a:ext>
                </a:extLst>
              </a:tr>
            </a:tbl>
          </a:graphicData>
        </a:graphic>
      </p:graphicFrame>
      <p:graphicFrame>
        <p:nvGraphicFramePr>
          <p:cNvPr id="6" name="Table 5">
            <a:extLst>
              <a:ext uri="{FF2B5EF4-FFF2-40B4-BE49-F238E27FC236}">
                <a16:creationId xmlns:a16="http://schemas.microsoft.com/office/drawing/2014/main" id="{CEAA189C-283E-5F07-21EF-0E887A1FA612}"/>
              </a:ext>
            </a:extLst>
          </p:cNvPr>
          <p:cNvGraphicFramePr>
            <a:graphicFrameLocks noGrp="1"/>
          </p:cNvGraphicFramePr>
          <p:nvPr/>
        </p:nvGraphicFramePr>
        <p:xfrm>
          <a:off x="1683446" y="2860002"/>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7" name="Table 6">
            <a:extLst>
              <a:ext uri="{FF2B5EF4-FFF2-40B4-BE49-F238E27FC236}">
                <a16:creationId xmlns:a16="http://schemas.microsoft.com/office/drawing/2014/main" id="{9A21292F-5BA0-F620-4E7F-9BC65AF9970B}"/>
              </a:ext>
            </a:extLst>
          </p:cNvPr>
          <p:cNvGraphicFramePr>
            <a:graphicFrameLocks noGrp="1"/>
          </p:cNvGraphicFramePr>
          <p:nvPr/>
        </p:nvGraphicFramePr>
        <p:xfrm>
          <a:off x="1683446" y="3301466"/>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8" name="Table 7">
            <a:extLst>
              <a:ext uri="{FF2B5EF4-FFF2-40B4-BE49-F238E27FC236}">
                <a16:creationId xmlns:a16="http://schemas.microsoft.com/office/drawing/2014/main" id="{AA6CE9F8-CA41-31C2-6ABB-37928245928C}"/>
              </a:ext>
            </a:extLst>
          </p:cNvPr>
          <p:cNvGraphicFramePr>
            <a:graphicFrameLocks noGrp="1"/>
          </p:cNvGraphicFramePr>
          <p:nvPr/>
        </p:nvGraphicFramePr>
        <p:xfrm>
          <a:off x="1683446" y="3690182"/>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9" name="Table 8">
            <a:extLst>
              <a:ext uri="{FF2B5EF4-FFF2-40B4-BE49-F238E27FC236}">
                <a16:creationId xmlns:a16="http://schemas.microsoft.com/office/drawing/2014/main" id="{7BCCE490-F6E1-3633-44C2-83D2EABF2B69}"/>
              </a:ext>
            </a:extLst>
          </p:cNvPr>
          <p:cNvGraphicFramePr>
            <a:graphicFrameLocks noGrp="1"/>
          </p:cNvGraphicFramePr>
          <p:nvPr/>
        </p:nvGraphicFramePr>
        <p:xfrm>
          <a:off x="1683446" y="4055942"/>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10" name="Table 9">
            <a:extLst>
              <a:ext uri="{FF2B5EF4-FFF2-40B4-BE49-F238E27FC236}">
                <a16:creationId xmlns:a16="http://schemas.microsoft.com/office/drawing/2014/main" id="{CE65D88E-534C-0C23-6958-A93F1817D3BD}"/>
              </a:ext>
            </a:extLst>
          </p:cNvPr>
          <p:cNvGraphicFramePr>
            <a:graphicFrameLocks noGrp="1"/>
          </p:cNvGraphicFramePr>
          <p:nvPr/>
        </p:nvGraphicFramePr>
        <p:xfrm>
          <a:off x="1683446" y="4423853"/>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12" name="Table 11">
            <a:extLst>
              <a:ext uri="{FF2B5EF4-FFF2-40B4-BE49-F238E27FC236}">
                <a16:creationId xmlns:a16="http://schemas.microsoft.com/office/drawing/2014/main" id="{7AB0EDEE-D78F-A150-7220-93219775BDF1}"/>
              </a:ext>
            </a:extLst>
          </p:cNvPr>
          <p:cNvGraphicFramePr>
            <a:graphicFrameLocks noGrp="1"/>
          </p:cNvGraphicFramePr>
          <p:nvPr/>
        </p:nvGraphicFramePr>
        <p:xfrm>
          <a:off x="1683446" y="4781805"/>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graphicFrame>
        <p:nvGraphicFramePr>
          <p:cNvPr id="16" name="Table 15">
            <a:extLst>
              <a:ext uri="{FF2B5EF4-FFF2-40B4-BE49-F238E27FC236}">
                <a16:creationId xmlns:a16="http://schemas.microsoft.com/office/drawing/2014/main" id="{963FF453-ED95-ACDB-52B7-9C12A4BC508F}"/>
              </a:ext>
            </a:extLst>
          </p:cNvPr>
          <p:cNvGraphicFramePr>
            <a:graphicFrameLocks noGrp="1"/>
          </p:cNvGraphicFramePr>
          <p:nvPr/>
        </p:nvGraphicFramePr>
        <p:xfrm>
          <a:off x="1683446" y="5139757"/>
          <a:ext cx="3598414" cy="365760"/>
        </p:xfrm>
        <a:graphic>
          <a:graphicData uri="http://schemas.openxmlformats.org/drawingml/2006/table">
            <a:tbl>
              <a:tblPr firstRow="1" bandRow="1">
                <a:tableStyleId>{5C22544A-7EE6-4342-B048-85BDC9FD1C3A}</a:tableStyleId>
              </a:tblPr>
              <a:tblGrid>
                <a:gridCol w="360830">
                  <a:extLst>
                    <a:ext uri="{9D8B030D-6E8A-4147-A177-3AD203B41FA5}">
                      <a16:colId xmlns:a16="http://schemas.microsoft.com/office/drawing/2014/main" val="742733649"/>
                    </a:ext>
                  </a:extLst>
                </a:gridCol>
                <a:gridCol w="462512">
                  <a:extLst>
                    <a:ext uri="{9D8B030D-6E8A-4147-A177-3AD203B41FA5}">
                      <a16:colId xmlns:a16="http://schemas.microsoft.com/office/drawing/2014/main" val="2646735359"/>
                    </a:ext>
                  </a:extLst>
                </a:gridCol>
                <a:gridCol w="462512">
                  <a:extLst>
                    <a:ext uri="{9D8B030D-6E8A-4147-A177-3AD203B41FA5}">
                      <a16:colId xmlns:a16="http://schemas.microsoft.com/office/drawing/2014/main" val="815552240"/>
                    </a:ext>
                  </a:extLst>
                </a:gridCol>
                <a:gridCol w="462512">
                  <a:extLst>
                    <a:ext uri="{9D8B030D-6E8A-4147-A177-3AD203B41FA5}">
                      <a16:colId xmlns:a16="http://schemas.microsoft.com/office/drawing/2014/main" val="644866757"/>
                    </a:ext>
                  </a:extLst>
                </a:gridCol>
                <a:gridCol w="462512">
                  <a:extLst>
                    <a:ext uri="{9D8B030D-6E8A-4147-A177-3AD203B41FA5}">
                      <a16:colId xmlns:a16="http://schemas.microsoft.com/office/drawing/2014/main" val="826616515"/>
                    </a:ext>
                  </a:extLst>
                </a:gridCol>
                <a:gridCol w="462512">
                  <a:extLst>
                    <a:ext uri="{9D8B030D-6E8A-4147-A177-3AD203B41FA5}">
                      <a16:colId xmlns:a16="http://schemas.microsoft.com/office/drawing/2014/main" val="59580985"/>
                    </a:ext>
                  </a:extLst>
                </a:gridCol>
                <a:gridCol w="462512">
                  <a:extLst>
                    <a:ext uri="{9D8B030D-6E8A-4147-A177-3AD203B41FA5}">
                      <a16:colId xmlns:a16="http://schemas.microsoft.com/office/drawing/2014/main" val="81598071"/>
                    </a:ext>
                  </a:extLst>
                </a:gridCol>
                <a:gridCol w="462512">
                  <a:extLst>
                    <a:ext uri="{9D8B030D-6E8A-4147-A177-3AD203B41FA5}">
                      <a16:colId xmlns:a16="http://schemas.microsoft.com/office/drawing/2014/main" val="1156149829"/>
                    </a:ext>
                  </a:extLst>
                </a:gridCol>
              </a:tblGrid>
              <a:tr h="344099">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20" name="Cloud 19">
            <a:extLst>
              <a:ext uri="{FF2B5EF4-FFF2-40B4-BE49-F238E27FC236}">
                <a16:creationId xmlns:a16="http://schemas.microsoft.com/office/drawing/2014/main" id="{E0E4A4B8-5ED0-5713-6FAA-B40C0D08B5B9}"/>
              </a:ext>
            </a:extLst>
          </p:cNvPr>
          <p:cNvSpPr/>
          <p:nvPr/>
        </p:nvSpPr>
        <p:spPr>
          <a:xfrm>
            <a:off x="8090408" y="1200929"/>
            <a:ext cx="3742650" cy="12813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6"/>
                </a:solidFill>
              </a:rPr>
              <a:t>In normalized representation there is an assumed binary 1 before the decimal point which is not stored in the floating point</a:t>
            </a:r>
          </a:p>
        </p:txBody>
      </p:sp>
      <p:cxnSp>
        <p:nvCxnSpPr>
          <p:cNvPr id="22" name="Straight Arrow Connector 21">
            <a:extLst>
              <a:ext uri="{FF2B5EF4-FFF2-40B4-BE49-F238E27FC236}">
                <a16:creationId xmlns:a16="http://schemas.microsoft.com/office/drawing/2014/main" id="{1F268EAA-ABE1-7B8D-CB9E-77F58C738F40}"/>
              </a:ext>
            </a:extLst>
          </p:cNvPr>
          <p:cNvCxnSpPr/>
          <p:nvPr/>
        </p:nvCxnSpPr>
        <p:spPr>
          <a:xfrm flipV="1">
            <a:off x="6096000" y="2225842"/>
            <a:ext cx="1994408" cy="1075624"/>
          </a:xfrm>
          <a:prstGeom prst="straightConnector1">
            <a:avLst/>
          </a:prstGeom>
          <a:ln w="22225">
            <a:prstDash val="dashDot"/>
            <a:tailEnd type="triangle"/>
          </a:ln>
        </p:spPr>
        <p:style>
          <a:lnRef idx="1">
            <a:schemeClr val="accent6"/>
          </a:lnRef>
          <a:fillRef idx="0">
            <a:schemeClr val="accent6"/>
          </a:fillRef>
          <a:effectRef idx="0">
            <a:schemeClr val="accent6"/>
          </a:effectRef>
          <a:fontRef idx="minor">
            <a:schemeClr val="tx1"/>
          </a:fontRef>
        </p:style>
      </p:cxnSp>
      <p:sp>
        <p:nvSpPr>
          <p:cNvPr id="23" name="Cloud 22">
            <a:extLst>
              <a:ext uri="{FF2B5EF4-FFF2-40B4-BE49-F238E27FC236}">
                <a16:creationId xmlns:a16="http://schemas.microsoft.com/office/drawing/2014/main" id="{0C4BFCDC-CC75-0B20-851D-7372940A65FB}"/>
              </a:ext>
            </a:extLst>
          </p:cNvPr>
          <p:cNvSpPr/>
          <p:nvPr/>
        </p:nvSpPr>
        <p:spPr>
          <a:xfrm>
            <a:off x="8308982" y="3134226"/>
            <a:ext cx="3742650" cy="179775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6"/>
                </a:solidFill>
              </a:rPr>
              <a:t>There are 2^4 real numbers that can be represented between any two rows by the floating-point math that has 4 bits for the significand (though there are </a:t>
            </a:r>
            <a:r>
              <a:rPr lang="en-US" sz="1200" b="1" dirty="0" err="1">
                <a:solidFill>
                  <a:schemeClr val="accent6"/>
                </a:solidFill>
              </a:rPr>
              <a:t>inifinite</a:t>
            </a:r>
            <a:r>
              <a:rPr lang="en-US" sz="1200" b="1" dirty="0">
                <a:solidFill>
                  <a:schemeClr val="accent6"/>
                </a:solidFill>
              </a:rPr>
              <a:t> real numbers between the two rows</a:t>
            </a:r>
          </a:p>
        </p:txBody>
      </p:sp>
      <p:sp>
        <p:nvSpPr>
          <p:cNvPr id="11" name="Cloud 10">
            <a:extLst>
              <a:ext uri="{FF2B5EF4-FFF2-40B4-BE49-F238E27FC236}">
                <a16:creationId xmlns:a16="http://schemas.microsoft.com/office/drawing/2014/main" id="{87EAE5B1-7E4C-275C-DF35-947E784FFB31}"/>
              </a:ext>
            </a:extLst>
          </p:cNvPr>
          <p:cNvSpPr/>
          <p:nvPr/>
        </p:nvSpPr>
        <p:spPr>
          <a:xfrm>
            <a:off x="1962323" y="4740203"/>
            <a:ext cx="5491240" cy="128136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6"/>
                </a:solidFill>
              </a:rPr>
              <a:t>In de-normalized representation when saved exponent e3e2e1 = 000, there is NO assumed binary 1 before the decimal and the mapped exponent = (1 – bias) = -2</a:t>
            </a:r>
          </a:p>
        </p:txBody>
      </p:sp>
      <p:cxnSp>
        <p:nvCxnSpPr>
          <p:cNvPr id="13" name="Straight Arrow Connector 12">
            <a:extLst>
              <a:ext uri="{FF2B5EF4-FFF2-40B4-BE49-F238E27FC236}">
                <a16:creationId xmlns:a16="http://schemas.microsoft.com/office/drawing/2014/main" id="{FABE693F-F5EE-7000-F6A3-14E7BB21ED43}"/>
              </a:ext>
            </a:extLst>
          </p:cNvPr>
          <p:cNvCxnSpPr>
            <a:cxnSpLocks/>
          </p:cNvCxnSpPr>
          <p:nvPr/>
        </p:nvCxnSpPr>
        <p:spPr>
          <a:xfrm flipH="1">
            <a:off x="4758489" y="3083061"/>
            <a:ext cx="1224214" cy="1848920"/>
          </a:xfrm>
          <a:prstGeom prst="straightConnector1">
            <a:avLst/>
          </a:prstGeom>
          <a:ln w="22225">
            <a:prstDash val="dashDot"/>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75038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How are </a:t>
            </a:r>
            <a:r>
              <a:rPr lang="en-US" sz="1800" dirty="0">
                <a:latin typeface="Century Gothic" panose="020B0502020202020204" pitchFamily="34" charset="0"/>
              </a:rPr>
              <a:t>3 bits of the exponent in 8 bits real number representation</a:t>
            </a:r>
            <a:r>
              <a:rPr lang="en-US" sz="1800" b="1" kern="1200" dirty="0">
                <a:solidFill>
                  <a:srgbClr val="FEFEFE"/>
                </a:solidFill>
                <a:effectLst/>
                <a:latin typeface="Century Gothic" panose="020B0502020202020204" pitchFamily="34" charset="0"/>
                <a:ea typeface="+mj-ea"/>
                <a:cs typeface="+mj-cs"/>
              </a:rPr>
              <a:t> saved?</a:t>
            </a:r>
            <a:endParaRPr lang="en-US" dirty="0"/>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96466"/>
            <a:ext cx="11579087" cy="5030458"/>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chemeClr val="accent4"/>
              </a:solidFill>
            </a:endParaRPr>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CF618152-53BF-0AFF-041C-646878F0DAEF}"/>
              </a:ext>
            </a:extLst>
          </p:cNvPr>
          <p:cNvGraphicFramePr>
            <a:graphicFrameLocks noGrp="1"/>
          </p:cNvGraphicFramePr>
          <p:nvPr>
            <p:extLst>
              <p:ext uri="{D42A27DB-BD31-4B8C-83A1-F6EECF244321}">
                <p14:modId xmlns:p14="http://schemas.microsoft.com/office/powerpoint/2010/main" val="4023635166"/>
              </p:ext>
            </p:extLst>
          </p:nvPr>
        </p:nvGraphicFramePr>
        <p:xfrm>
          <a:off x="902716" y="3443953"/>
          <a:ext cx="8127999" cy="370840"/>
        </p:xfrm>
        <a:graphic>
          <a:graphicData uri="http://schemas.openxmlformats.org/drawingml/2006/table">
            <a:tbl>
              <a:tblPr firstRow="1" bandRow="1">
                <a:tableStyleId>{5C22544A-7EE6-4342-B048-85BDC9FD1C3A}</a:tableStyleId>
              </a:tblPr>
              <a:tblGrid>
                <a:gridCol w="738909">
                  <a:extLst>
                    <a:ext uri="{9D8B030D-6E8A-4147-A177-3AD203B41FA5}">
                      <a16:colId xmlns:a16="http://schemas.microsoft.com/office/drawing/2014/main" val="1604118403"/>
                    </a:ext>
                  </a:extLst>
                </a:gridCol>
                <a:gridCol w="738909">
                  <a:extLst>
                    <a:ext uri="{9D8B030D-6E8A-4147-A177-3AD203B41FA5}">
                      <a16:colId xmlns:a16="http://schemas.microsoft.com/office/drawing/2014/main" val="2471630000"/>
                    </a:ext>
                  </a:extLst>
                </a:gridCol>
                <a:gridCol w="738909">
                  <a:extLst>
                    <a:ext uri="{9D8B030D-6E8A-4147-A177-3AD203B41FA5}">
                      <a16:colId xmlns:a16="http://schemas.microsoft.com/office/drawing/2014/main" val="935387589"/>
                    </a:ext>
                  </a:extLst>
                </a:gridCol>
                <a:gridCol w="738909">
                  <a:extLst>
                    <a:ext uri="{9D8B030D-6E8A-4147-A177-3AD203B41FA5}">
                      <a16:colId xmlns:a16="http://schemas.microsoft.com/office/drawing/2014/main" val="3743887973"/>
                    </a:ext>
                  </a:extLst>
                </a:gridCol>
                <a:gridCol w="738909">
                  <a:extLst>
                    <a:ext uri="{9D8B030D-6E8A-4147-A177-3AD203B41FA5}">
                      <a16:colId xmlns:a16="http://schemas.microsoft.com/office/drawing/2014/main" val="2914502867"/>
                    </a:ext>
                  </a:extLst>
                </a:gridCol>
                <a:gridCol w="738909">
                  <a:extLst>
                    <a:ext uri="{9D8B030D-6E8A-4147-A177-3AD203B41FA5}">
                      <a16:colId xmlns:a16="http://schemas.microsoft.com/office/drawing/2014/main" val="2217151663"/>
                    </a:ext>
                  </a:extLst>
                </a:gridCol>
                <a:gridCol w="738909">
                  <a:extLst>
                    <a:ext uri="{9D8B030D-6E8A-4147-A177-3AD203B41FA5}">
                      <a16:colId xmlns:a16="http://schemas.microsoft.com/office/drawing/2014/main" val="2225457350"/>
                    </a:ext>
                  </a:extLst>
                </a:gridCol>
                <a:gridCol w="738909">
                  <a:extLst>
                    <a:ext uri="{9D8B030D-6E8A-4147-A177-3AD203B41FA5}">
                      <a16:colId xmlns:a16="http://schemas.microsoft.com/office/drawing/2014/main" val="675460239"/>
                    </a:ext>
                  </a:extLst>
                </a:gridCol>
                <a:gridCol w="738909">
                  <a:extLst>
                    <a:ext uri="{9D8B030D-6E8A-4147-A177-3AD203B41FA5}">
                      <a16:colId xmlns:a16="http://schemas.microsoft.com/office/drawing/2014/main" val="757030192"/>
                    </a:ext>
                  </a:extLst>
                </a:gridCol>
                <a:gridCol w="738909">
                  <a:extLst>
                    <a:ext uri="{9D8B030D-6E8A-4147-A177-3AD203B41FA5}">
                      <a16:colId xmlns:a16="http://schemas.microsoft.com/office/drawing/2014/main" val="2550629887"/>
                    </a:ext>
                  </a:extLst>
                </a:gridCol>
                <a:gridCol w="738909">
                  <a:extLst>
                    <a:ext uri="{9D8B030D-6E8A-4147-A177-3AD203B41FA5}">
                      <a16:colId xmlns:a16="http://schemas.microsoft.com/office/drawing/2014/main" val="3814765284"/>
                    </a:ext>
                  </a:extLst>
                </a:gridCol>
              </a:tblGrid>
              <a:tr h="370840">
                <a:tc>
                  <a:txBody>
                    <a:bodyPr/>
                    <a:lstStyle/>
                    <a:p>
                      <a:endParaRPr lang="en-US" dirty="0"/>
                    </a:p>
                  </a:txBody>
                  <a:tcPr>
                    <a:solidFill>
                      <a:schemeClr val="bg2"/>
                    </a:solidFill>
                  </a:tcPr>
                </a:tc>
                <a:tc>
                  <a:txBody>
                    <a:bodyPr/>
                    <a:lstStyle/>
                    <a:p>
                      <a:endParaRPr lang="en-US"/>
                    </a:p>
                  </a:txBody>
                  <a:tcPr>
                    <a:solidFill>
                      <a:schemeClr val="bg2"/>
                    </a:solidFill>
                  </a:tcPr>
                </a:tc>
                <a:tc>
                  <a:txBody>
                    <a:bodyPr/>
                    <a:lstStyle/>
                    <a:p>
                      <a:endParaRPr lang="en-US" dirty="0"/>
                    </a:p>
                  </a:txBody>
                  <a:tcPr>
                    <a:solidFill>
                      <a:schemeClr val="bg2"/>
                    </a:solidFill>
                  </a:tcPr>
                </a:tc>
                <a:tc>
                  <a:txBody>
                    <a:bodyPr/>
                    <a:lstStyle/>
                    <a:p>
                      <a:endParaRPr lang="en-US"/>
                    </a:p>
                  </a:txBody>
                  <a:tcPr>
                    <a:solidFill>
                      <a:schemeClr val="bg2"/>
                    </a:solidFill>
                  </a:tcPr>
                </a:tc>
                <a:tc>
                  <a:txBody>
                    <a:bodyPr/>
                    <a:lstStyle/>
                    <a:p>
                      <a:endParaRPr lang="en-US" dirty="0"/>
                    </a:p>
                  </a:txBody>
                  <a:tcPr>
                    <a:solidFill>
                      <a:schemeClr val="bg2"/>
                    </a:solidFill>
                  </a:tcPr>
                </a:tc>
                <a:tc>
                  <a:txBody>
                    <a:bodyPr/>
                    <a:lstStyle/>
                    <a:p>
                      <a:endParaRPr lang="en-US"/>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tc>
                  <a:txBody>
                    <a:bodyPr/>
                    <a:lstStyle/>
                    <a:p>
                      <a:endParaRPr lang="en-US" dirty="0"/>
                    </a:p>
                  </a:txBody>
                  <a:tcPr>
                    <a:solidFill>
                      <a:schemeClr val="bg2"/>
                    </a:solidFill>
                  </a:tcPr>
                </a:tc>
                <a:extLst>
                  <a:ext uri="{0D108BD9-81ED-4DB2-BD59-A6C34878D82A}">
                    <a16:rowId xmlns:a16="http://schemas.microsoft.com/office/drawing/2014/main" val="572900983"/>
                  </a:ext>
                </a:extLst>
              </a:tr>
            </a:tbl>
          </a:graphicData>
        </a:graphic>
      </p:graphicFrame>
      <p:sp>
        <p:nvSpPr>
          <p:cNvPr id="5" name="TextBox 4">
            <a:extLst>
              <a:ext uri="{FF2B5EF4-FFF2-40B4-BE49-F238E27FC236}">
                <a16:creationId xmlns:a16="http://schemas.microsoft.com/office/drawing/2014/main" id="{A672095F-D21C-0D42-F012-BDA3F2CF0CC3}"/>
              </a:ext>
            </a:extLst>
          </p:cNvPr>
          <p:cNvSpPr txBox="1"/>
          <p:nvPr/>
        </p:nvSpPr>
        <p:spPr>
          <a:xfrm>
            <a:off x="809999" y="1657012"/>
            <a:ext cx="10958959" cy="954107"/>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dirty="0">
                <a:solidFill>
                  <a:schemeClr val="accent1"/>
                </a:solidFill>
              </a:rPr>
              <a:t>The exponent is not stored in 1s or 2s complement</a:t>
            </a:r>
          </a:p>
          <a:p>
            <a:pPr marL="285750" indent="-285750">
              <a:buFont typeface="Arial" panose="020B0604020202020204" pitchFamily="34" charset="0"/>
              <a:buChar char="•"/>
            </a:pPr>
            <a:r>
              <a:rPr lang="en-US" sz="2000" dirty="0">
                <a:solidFill>
                  <a:schemeClr val="accent4"/>
                </a:solidFill>
              </a:rPr>
              <a:t>Bias = 2^(n-1) – 1</a:t>
            </a:r>
            <a:r>
              <a:rPr lang="en-US" dirty="0">
                <a:solidFill>
                  <a:schemeClr val="accent4"/>
                </a:solidFill>
              </a:rPr>
              <a:t>. </a:t>
            </a:r>
            <a:r>
              <a:rPr lang="en-US" sz="1800" dirty="0">
                <a:solidFill>
                  <a:schemeClr val="accent4"/>
                </a:solidFill>
              </a:rPr>
              <a:t>(where n = number of exponent bits)</a:t>
            </a:r>
            <a:endParaRPr lang="en-US" dirty="0">
              <a:solidFill>
                <a:schemeClr val="accent1"/>
              </a:solidFill>
            </a:endParaRPr>
          </a:p>
          <a:p>
            <a:endParaRPr lang="en-US" dirty="0">
              <a:solidFill>
                <a:schemeClr val="accent1"/>
              </a:solidFill>
            </a:endParaRPr>
          </a:p>
        </p:txBody>
      </p:sp>
      <p:sp>
        <p:nvSpPr>
          <p:cNvPr id="7" name="TextBox 6">
            <a:extLst>
              <a:ext uri="{FF2B5EF4-FFF2-40B4-BE49-F238E27FC236}">
                <a16:creationId xmlns:a16="http://schemas.microsoft.com/office/drawing/2014/main" id="{0DA430F7-462C-F0EF-A378-77EA7E4D5FC6}"/>
              </a:ext>
            </a:extLst>
          </p:cNvPr>
          <p:cNvSpPr txBox="1"/>
          <p:nvPr/>
        </p:nvSpPr>
        <p:spPr>
          <a:xfrm>
            <a:off x="605049" y="3643333"/>
            <a:ext cx="9717565" cy="369332"/>
          </a:xfrm>
          <a:prstGeom prst="rect">
            <a:avLst/>
          </a:prstGeom>
          <a:solidFill>
            <a:schemeClr val="bg2"/>
          </a:solidFill>
        </p:spPr>
        <p:txBody>
          <a:bodyPr wrap="square" rtlCol="0">
            <a:spAutoFit/>
          </a:bodyPr>
          <a:lstStyle/>
          <a:p>
            <a:r>
              <a:rPr lang="en-US" dirty="0"/>
              <a:t> -3         -2        -1          </a:t>
            </a:r>
            <a:r>
              <a:rPr lang="en-US" dirty="0">
                <a:solidFill>
                  <a:schemeClr val="accent6"/>
                </a:solidFill>
              </a:rPr>
              <a:t>0</a:t>
            </a:r>
            <a:r>
              <a:rPr lang="en-US" dirty="0"/>
              <a:t>         1          2         3          4          5         6          7</a:t>
            </a:r>
          </a:p>
        </p:txBody>
      </p:sp>
      <p:sp>
        <p:nvSpPr>
          <p:cNvPr id="9" name="TextBox 8">
            <a:extLst>
              <a:ext uri="{FF2B5EF4-FFF2-40B4-BE49-F238E27FC236}">
                <a16:creationId xmlns:a16="http://schemas.microsoft.com/office/drawing/2014/main" id="{D25E3019-F882-572C-4600-C69AB87737D8}"/>
              </a:ext>
            </a:extLst>
          </p:cNvPr>
          <p:cNvSpPr txBox="1"/>
          <p:nvPr/>
        </p:nvSpPr>
        <p:spPr>
          <a:xfrm>
            <a:off x="2748220" y="2938308"/>
            <a:ext cx="5841124" cy="369332"/>
          </a:xfrm>
          <a:prstGeom prst="rect">
            <a:avLst/>
          </a:prstGeom>
          <a:noFill/>
        </p:spPr>
        <p:txBody>
          <a:bodyPr wrap="square" rtlCol="0">
            <a:spAutoFit/>
          </a:bodyPr>
          <a:lstStyle/>
          <a:p>
            <a:r>
              <a:rPr lang="en-US" dirty="0"/>
              <a:t> </a:t>
            </a:r>
            <a:r>
              <a:rPr lang="en-US" dirty="0">
                <a:solidFill>
                  <a:schemeClr val="accent6"/>
                </a:solidFill>
              </a:rPr>
              <a:t>000</a:t>
            </a:r>
            <a:r>
              <a:rPr lang="en-US" dirty="0"/>
              <a:t>      001     010      011      100      101     110      </a:t>
            </a:r>
            <a:r>
              <a:rPr lang="en-US" strike="sngStrike" dirty="0">
                <a:solidFill>
                  <a:schemeClr val="accent6">
                    <a:lumMod val="75000"/>
                  </a:schemeClr>
                </a:solidFill>
              </a:rPr>
              <a:t>111</a:t>
            </a:r>
          </a:p>
        </p:txBody>
      </p:sp>
      <p:sp>
        <p:nvSpPr>
          <p:cNvPr id="13" name="Left Brace 12">
            <a:extLst>
              <a:ext uri="{FF2B5EF4-FFF2-40B4-BE49-F238E27FC236}">
                <a16:creationId xmlns:a16="http://schemas.microsoft.com/office/drawing/2014/main" id="{27BCD678-3FE8-BD5C-688D-FA63FDC80158}"/>
              </a:ext>
            </a:extLst>
          </p:cNvPr>
          <p:cNvSpPr/>
          <p:nvPr/>
        </p:nvSpPr>
        <p:spPr>
          <a:xfrm rot="5400000">
            <a:off x="5545834" y="727508"/>
            <a:ext cx="336170" cy="408543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AC3662CB-DEEC-17E3-ADA1-6C3D317A3A8B}"/>
              </a:ext>
            </a:extLst>
          </p:cNvPr>
          <p:cNvSpPr/>
          <p:nvPr/>
        </p:nvSpPr>
        <p:spPr>
          <a:xfrm rot="5400000">
            <a:off x="2899621" y="2382654"/>
            <a:ext cx="336170" cy="775138"/>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Elbow Connector 11">
            <a:extLst>
              <a:ext uri="{FF2B5EF4-FFF2-40B4-BE49-F238E27FC236}">
                <a16:creationId xmlns:a16="http://schemas.microsoft.com/office/drawing/2014/main" id="{CDA9A75A-C39F-6700-67AC-2B2CE40C31D8}"/>
              </a:ext>
            </a:extLst>
          </p:cNvPr>
          <p:cNvCxnSpPr>
            <a:cxnSpLocks/>
          </p:cNvCxnSpPr>
          <p:nvPr/>
        </p:nvCxnSpPr>
        <p:spPr>
          <a:xfrm rot="10800000" flipV="1">
            <a:off x="5334654" y="4071811"/>
            <a:ext cx="2238456" cy="788612"/>
          </a:xfrm>
          <a:prstGeom prst="bentConnector3">
            <a:avLst>
              <a:gd name="adj1" fmla="val 7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6191F0C9-8D10-D9A9-48A0-06064930061C}"/>
              </a:ext>
            </a:extLst>
          </p:cNvPr>
          <p:cNvCxnSpPr>
            <a:cxnSpLocks/>
          </p:cNvCxnSpPr>
          <p:nvPr/>
        </p:nvCxnSpPr>
        <p:spPr>
          <a:xfrm rot="10800000" flipV="1">
            <a:off x="4588504" y="4057616"/>
            <a:ext cx="2242142" cy="651258"/>
          </a:xfrm>
          <a:prstGeom prst="bentConnector3">
            <a:avLst>
              <a:gd name="adj1" fmla="val -1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1002E822-1D80-1A0A-8C8A-ADD770FEEF4C}"/>
              </a:ext>
            </a:extLst>
          </p:cNvPr>
          <p:cNvCxnSpPr>
            <a:cxnSpLocks/>
          </p:cNvCxnSpPr>
          <p:nvPr/>
        </p:nvCxnSpPr>
        <p:spPr>
          <a:xfrm rot="10800000" flipV="1">
            <a:off x="3838223" y="4057616"/>
            <a:ext cx="2257775" cy="507153"/>
          </a:xfrm>
          <a:prstGeom prst="bentConnector3">
            <a:avLst>
              <a:gd name="adj1" fmla="val 1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800B3434-70C0-72C4-5C96-F5D77F93AD81}"/>
              </a:ext>
            </a:extLst>
          </p:cNvPr>
          <p:cNvCxnSpPr>
            <a:cxnSpLocks/>
          </p:cNvCxnSpPr>
          <p:nvPr/>
        </p:nvCxnSpPr>
        <p:spPr>
          <a:xfrm rot="10800000" flipV="1">
            <a:off x="3067707" y="4057616"/>
            <a:ext cx="2207678" cy="377166"/>
          </a:xfrm>
          <a:prstGeom prst="bentConnector3">
            <a:avLst>
              <a:gd name="adj1" fmla="val 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32F22FF5-E3EB-2C49-F96E-B786526D78FF}"/>
              </a:ext>
            </a:extLst>
          </p:cNvPr>
          <p:cNvCxnSpPr>
            <a:cxnSpLocks/>
          </p:cNvCxnSpPr>
          <p:nvPr/>
        </p:nvCxnSpPr>
        <p:spPr>
          <a:xfrm rot="10800000" flipV="1">
            <a:off x="2380825" y="4071811"/>
            <a:ext cx="2219180" cy="218866"/>
          </a:xfrm>
          <a:prstGeom prst="bentConnector3">
            <a:avLst>
              <a:gd name="adj1" fmla="val -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58D667D3-D952-588C-96E5-738FA2EDB2BE}"/>
              </a:ext>
            </a:extLst>
          </p:cNvPr>
          <p:cNvCxnSpPr>
            <a:cxnSpLocks/>
          </p:cNvCxnSpPr>
          <p:nvPr/>
        </p:nvCxnSpPr>
        <p:spPr>
          <a:xfrm rot="10800000" flipV="1">
            <a:off x="1626858" y="3964624"/>
            <a:ext cx="1440848" cy="62233"/>
          </a:xfrm>
          <a:prstGeom prst="bentConnector3">
            <a:avLst>
              <a:gd name="adj1" fmla="val -445"/>
            </a:avLst>
          </a:prstGeom>
          <a:ln>
            <a:tailEnd type="triangle"/>
          </a:ln>
        </p:spPr>
        <p:style>
          <a:lnRef idx="1">
            <a:schemeClr val="accent6"/>
          </a:lnRef>
          <a:fillRef idx="0">
            <a:schemeClr val="accent6"/>
          </a:fillRef>
          <a:effectRef idx="0">
            <a:schemeClr val="accent6"/>
          </a:effectRef>
          <a:fontRef idx="minor">
            <a:schemeClr val="tx1"/>
          </a:fontRef>
        </p:style>
      </p:cxnSp>
      <p:sp>
        <p:nvSpPr>
          <p:cNvPr id="44" name="TextBox 43">
            <a:extLst>
              <a:ext uri="{FF2B5EF4-FFF2-40B4-BE49-F238E27FC236}">
                <a16:creationId xmlns:a16="http://schemas.microsoft.com/office/drawing/2014/main" id="{CC1A971D-54CD-3C44-1E7C-A0AA3149FE68}"/>
              </a:ext>
            </a:extLst>
          </p:cNvPr>
          <p:cNvSpPr txBox="1"/>
          <p:nvPr/>
        </p:nvSpPr>
        <p:spPr>
          <a:xfrm>
            <a:off x="7197970" y="4514428"/>
            <a:ext cx="320430" cy="276999"/>
          </a:xfrm>
          <a:prstGeom prst="rect">
            <a:avLst/>
          </a:prstGeom>
          <a:solidFill>
            <a:schemeClr val="tx1"/>
          </a:solidFill>
        </p:spPr>
        <p:txBody>
          <a:bodyPr wrap="square" rtlCol="0">
            <a:spAutoFit/>
          </a:bodyPr>
          <a:lstStyle/>
          <a:p>
            <a:r>
              <a:rPr lang="en-US" sz="1200" dirty="0">
                <a:solidFill>
                  <a:srgbClr val="FFC000"/>
                </a:solidFill>
              </a:rPr>
              <a:t>-3</a:t>
            </a:r>
          </a:p>
        </p:txBody>
      </p:sp>
      <p:sp>
        <p:nvSpPr>
          <p:cNvPr id="45" name="TextBox 44">
            <a:extLst>
              <a:ext uri="{FF2B5EF4-FFF2-40B4-BE49-F238E27FC236}">
                <a16:creationId xmlns:a16="http://schemas.microsoft.com/office/drawing/2014/main" id="{9A85E3F0-907A-1E3F-BD33-C87C57CB81E8}"/>
              </a:ext>
            </a:extLst>
          </p:cNvPr>
          <p:cNvSpPr txBox="1"/>
          <p:nvPr/>
        </p:nvSpPr>
        <p:spPr>
          <a:xfrm>
            <a:off x="6463326" y="4387436"/>
            <a:ext cx="320430" cy="276999"/>
          </a:xfrm>
          <a:prstGeom prst="rect">
            <a:avLst/>
          </a:prstGeom>
          <a:solidFill>
            <a:schemeClr val="tx1"/>
          </a:solidFill>
        </p:spPr>
        <p:txBody>
          <a:bodyPr wrap="square" rtlCol="0">
            <a:spAutoFit/>
          </a:bodyPr>
          <a:lstStyle/>
          <a:p>
            <a:r>
              <a:rPr lang="en-US" sz="1200" dirty="0">
                <a:solidFill>
                  <a:srgbClr val="FFC000"/>
                </a:solidFill>
              </a:rPr>
              <a:t>-3</a:t>
            </a:r>
          </a:p>
        </p:txBody>
      </p:sp>
      <p:sp>
        <p:nvSpPr>
          <p:cNvPr id="46" name="TextBox 45">
            <a:extLst>
              <a:ext uri="{FF2B5EF4-FFF2-40B4-BE49-F238E27FC236}">
                <a16:creationId xmlns:a16="http://schemas.microsoft.com/office/drawing/2014/main" id="{1FEAF6B9-0466-9D9C-B439-22FED855FCD0}"/>
              </a:ext>
            </a:extLst>
          </p:cNvPr>
          <p:cNvSpPr txBox="1"/>
          <p:nvPr/>
        </p:nvSpPr>
        <p:spPr>
          <a:xfrm>
            <a:off x="5728678" y="4244745"/>
            <a:ext cx="320430" cy="276999"/>
          </a:xfrm>
          <a:prstGeom prst="rect">
            <a:avLst/>
          </a:prstGeom>
          <a:solidFill>
            <a:schemeClr val="tx1"/>
          </a:solidFill>
        </p:spPr>
        <p:txBody>
          <a:bodyPr wrap="square" rtlCol="0">
            <a:spAutoFit/>
          </a:bodyPr>
          <a:lstStyle/>
          <a:p>
            <a:r>
              <a:rPr lang="en-US" sz="1200" dirty="0">
                <a:solidFill>
                  <a:srgbClr val="FFC000"/>
                </a:solidFill>
              </a:rPr>
              <a:t>-3</a:t>
            </a:r>
          </a:p>
        </p:txBody>
      </p:sp>
      <p:sp>
        <p:nvSpPr>
          <p:cNvPr id="47" name="TextBox 46">
            <a:extLst>
              <a:ext uri="{FF2B5EF4-FFF2-40B4-BE49-F238E27FC236}">
                <a16:creationId xmlns:a16="http://schemas.microsoft.com/office/drawing/2014/main" id="{911E837F-7D4F-9C4A-FD80-344E2B79AA47}"/>
              </a:ext>
            </a:extLst>
          </p:cNvPr>
          <p:cNvSpPr txBox="1"/>
          <p:nvPr/>
        </p:nvSpPr>
        <p:spPr>
          <a:xfrm>
            <a:off x="4931513" y="4106379"/>
            <a:ext cx="320430" cy="276999"/>
          </a:xfrm>
          <a:prstGeom prst="rect">
            <a:avLst/>
          </a:prstGeom>
          <a:solidFill>
            <a:schemeClr val="tx1"/>
          </a:solidFill>
        </p:spPr>
        <p:txBody>
          <a:bodyPr wrap="square" rtlCol="0">
            <a:spAutoFit/>
          </a:bodyPr>
          <a:lstStyle/>
          <a:p>
            <a:r>
              <a:rPr lang="en-US" sz="1200" dirty="0">
                <a:solidFill>
                  <a:srgbClr val="FFC000"/>
                </a:solidFill>
              </a:rPr>
              <a:t>-3</a:t>
            </a:r>
          </a:p>
        </p:txBody>
      </p:sp>
      <p:sp>
        <p:nvSpPr>
          <p:cNvPr id="48" name="TextBox 47">
            <a:extLst>
              <a:ext uri="{FF2B5EF4-FFF2-40B4-BE49-F238E27FC236}">
                <a16:creationId xmlns:a16="http://schemas.microsoft.com/office/drawing/2014/main" id="{B72E261C-80FA-E3B2-8882-F688C0B0DC56}"/>
              </a:ext>
            </a:extLst>
          </p:cNvPr>
          <p:cNvSpPr txBox="1"/>
          <p:nvPr/>
        </p:nvSpPr>
        <p:spPr>
          <a:xfrm>
            <a:off x="4250603" y="3983041"/>
            <a:ext cx="320430" cy="276999"/>
          </a:xfrm>
          <a:prstGeom prst="rect">
            <a:avLst/>
          </a:prstGeom>
          <a:solidFill>
            <a:schemeClr val="tx1"/>
          </a:solidFill>
        </p:spPr>
        <p:txBody>
          <a:bodyPr wrap="square" rtlCol="0">
            <a:spAutoFit/>
          </a:bodyPr>
          <a:lstStyle/>
          <a:p>
            <a:r>
              <a:rPr lang="en-US" sz="1200" dirty="0">
                <a:solidFill>
                  <a:srgbClr val="FFC000"/>
                </a:solidFill>
              </a:rPr>
              <a:t>-3</a:t>
            </a:r>
          </a:p>
        </p:txBody>
      </p:sp>
      <p:sp>
        <p:nvSpPr>
          <p:cNvPr id="49" name="TextBox 48">
            <a:extLst>
              <a:ext uri="{FF2B5EF4-FFF2-40B4-BE49-F238E27FC236}">
                <a16:creationId xmlns:a16="http://schemas.microsoft.com/office/drawing/2014/main" id="{71504258-A86A-09C1-7E6C-A15DC5B21137}"/>
              </a:ext>
            </a:extLst>
          </p:cNvPr>
          <p:cNvSpPr txBox="1"/>
          <p:nvPr/>
        </p:nvSpPr>
        <p:spPr>
          <a:xfrm>
            <a:off x="3466987" y="3863817"/>
            <a:ext cx="320430" cy="276999"/>
          </a:xfrm>
          <a:prstGeom prst="rect">
            <a:avLst/>
          </a:prstGeom>
          <a:solidFill>
            <a:schemeClr val="tx1"/>
          </a:solidFill>
        </p:spPr>
        <p:txBody>
          <a:bodyPr wrap="square" rtlCol="0">
            <a:spAutoFit/>
          </a:bodyPr>
          <a:lstStyle/>
          <a:p>
            <a:r>
              <a:rPr lang="en-US" sz="1200" dirty="0">
                <a:solidFill>
                  <a:srgbClr val="FFC000"/>
                </a:solidFill>
              </a:rPr>
              <a:t>-3</a:t>
            </a:r>
          </a:p>
        </p:txBody>
      </p:sp>
      <p:sp>
        <p:nvSpPr>
          <p:cNvPr id="50" name="TextBox 49">
            <a:extLst>
              <a:ext uri="{FF2B5EF4-FFF2-40B4-BE49-F238E27FC236}">
                <a16:creationId xmlns:a16="http://schemas.microsoft.com/office/drawing/2014/main" id="{65460557-95C9-15C2-CC6E-0BB15EA62190}"/>
              </a:ext>
            </a:extLst>
          </p:cNvPr>
          <p:cNvSpPr txBox="1"/>
          <p:nvPr/>
        </p:nvSpPr>
        <p:spPr>
          <a:xfrm>
            <a:off x="2519921" y="3682019"/>
            <a:ext cx="483879" cy="215444"/>
          </a:xfrm>
          <a:prstGeom prst="rect">
            <a:avLst/>
          </a:prstGeom>
          <a:solidFill>
            <a:schemeClr val="tx1"/>
          </a:solidFill>
        </p:spPr>
        <p:txBody>
          <a:bodyPr wrap="square" rtlCol="0">
            <a:spAutoFit/>
          </a:bodyPr>
          <a:lstStyle/>
          <a:p>
            <a:r>
              <a:rPr lang="en-US" sz="800" dirty="0">
                <a:solidFill>
                  <a:srgbClr val="FF0000"/>
                </a:solidFill>
              </a:rPr>
              <a:t>-3 + 1</a:t>
            </a:r>
          </a:p>
        </p:txBody>
      </p:sp>
      <p:graphicFrame>
        <p:nvGraphicFramePr>
          <p:cNvPr id="51" name="Table 51">
            <a:extLst>
              <a:ext uri="{FF2B5EF4-FFF2-40B4-BE49-F238E27FC236}">
                <a16:creationId xmlns:a16="http://schemas.microsoft.com/office/drawing/2014/main" id="{10B123DB-762A-0181-AA76-253B9F946312}"/>
              </a:ext>
            </a:extLst>
          </p:cNvPr>
          <p:cNvGraphicFramePr>
            <a:graphicFrameLocks noGrp="1"/>
          </p:cNvGraphicFramePr>
          <p:nvPr>
            <p:extLst>
              <p:ext uri="{D42A27DB-BD31-4B8C-83A1-F6EECF244321}">
                <p14:modId xmlns:p14="http://schemas.microsoft.com/office/powerpoint/2010/main" val="2720173842"/>
              </p:ext>
            </p:extLst>
          </p:nvPr>
        </p:nvGraphicFramePr>
        <p:xfrm>
          <a:off x="7959315" y="2070989"/>
          <a:ext cx="3638716" cy="4474785"/>
        </p:xfrm>
        <a:graphic>
          <a:graphicData uri="http://schemas.openxmlformats.org/drawingml/2006/table">
            <a:tbl>
              <a:tblPr firstRow="1" bandRow="1">
                <a:tableStyleId>{5C22544A-7EE6-4342-B048-85BDC9FD1C3A}</a:tableStyleId>
              </a:tblPr>
              <a:tblGrid>
                <a:gridCol w="797162">
                  <a:extLst>
                    <a:ext uri="{9D8B030D-6E8A-4147-A177-3AD203B41FA5}">
                      <a16:colId xmlns:a16="http://schemas.microsoft.com/office/drawing/2014/main" val="2193657060"/>
                    </a:ext>
                  </a:extLst>
                </a:gridCol>
                <a:gridCol w="470518">
                  <a:extLst>
                    <a:ext uri="{9D8B030D-6E8A-4147-A177-3AD203B41FA5}">
                      <a16:colId xmlns:a16="http://schemas.microsoft.com/office/drawing/2014/main" val="3300291004"/>
                    </a:ext>
                  </a:extLst>
                </a:gridCol>
                <a:gridCol w="821098">
                  <a:extLst>
                    <a:ext uri="{9D8B030D-6E8A-4147-A177-3AD203B41FA5}">
                      <a16:colId xmlns:a16="http://schemas.microsoft.com/office/drawing/2014/main" val="697992980"/>
                    </a:ext>
                  </a:extLst>
                </a:gridCol>
                <a:gridCol w="1549938">
                  <a:extLst>
                    <a:ext uri="{9D8B030D-6E8A-4147-A177-3AD203B41FA5}">
                      <a16:colId xmlns:a16="http://schemas.microsoft.com/office/drawing/2014/main" val="3087126206"/>
                    </a:ext>
                  </a:extLst>
                </a:gridCol>
              </a:tblGrid>
              <a:tr h="605802">
                <a:tc>
                  <a:txBody>
                    <a:bodyPr/>
                    <a:lstStyle/>
                    <a:p>
                      <a:r>
                        <a:rPr lang="en-US" sz="800" dirty="0"/>
                        <a:t>Saved</a:t>
                      </a:r>
                    </a:p>
                    <a:p>
                      <a:r>
                        <a:rPr lang="en-US" sz="800" dirty="0"/>
                        <a:t>Exponent</a:t>
                      </a:r>
                    </a:p>
                  </a:txBody>
                  <a:tcPr/>
                </a:tc>
                <a:tc>
                  <a:txBody>
                    <a:bodyPr/>
                    <a:lstStyle/>
                    <a:p>
                      <a:r>
                        <a:rPr lang="en-US" sz="800" dirty="0"/>
                        <a:t>Bias</a:t>
                      </a:r>
                    </a:p>
                  </a:txBody>
                  <a:tcPr/>
                </a:tc>
                <a:tc>
                  <a:txBody>
                    <a:bodyPr/>
                    <a:lstStyle/>
                    <a:p>
                      <a:r>
                        <a:rPr lang="en-US" sz="800" dirty="0"/>
                        <a:t>Exponent</a:t>
                      </a:r>
                    </a:p>
                  </a:txBody>
                  <a:tcPr/>
                </a:tc>
                <a:tc>
                  <a:txBody>
                    <a:bodyPr/>
                    <a:lstStyle/>
                    <a:p>
                      <a:r>
                        <a:rPr lang="en-US" sz="800" dirty="0"/>
                        <a:t>Real #</a:t>
                      </a:r>
                    </a:p>
                  </a:txBody>
                  <a:tcPr/>
                </a:tc>
                <a:extLst>
                  <a:ext uri="{0D108BD9-81ED-4DB2-BD59-A6C34878D82A}">
                    <a16:rowId xmlns:a16="http://schemas.microsoft.com/office/drawing/2014/main" val="3007972359"/>
                  </a:ext>
                </a:extLst>
              </a:tr>
              <a:tr h="385511">
                <a:tc>
                  <a:txBody>
                    <a:bodyPr/>
                    <a:lstStyle/>
                    <a:p>
                      <a:r>
                        <a:rPr lang="en-US" sz="800" dirty="0">
                          <a:solidFill>
                            <a:srgbClr val="FF0000"/>
                          </a:solidFill>
                          <a:highlight>
                            <a:srgbClr val="FFFF00"/>
                          </a:highlight>
                        </a:rPr>
                        <a:t>7 (111)</a:t>
                      </a:r>
                    </a:p>
                  </a:txBody>
                  <a:tcPr/>
                </a:tc>
                <a:tc gridSpan="3">
                  <a:txBody>
                    <a:bodyPr/>
                    <a:lstStyle/>
                    <a:p>
                      <a:pPr algn="ctr"/>
                      <a:r>
                        <a:rPr lang="en-US" sz="800" dirty="0">
                          <a:solidFill>
                            <a:srgbClr val="FF0000"/>
                          </a:solidFill>
                          <a:highlight>
                            <a:srgbClr val="FFFF00"/>
                          </a:highlight>
                        </a:rPr>
                        <a:t>Reserved for infinity</a:t>
                      </a:r>
                    </a:p>
                  </a:txBody>
                  <a:tcPr/>
                </a:tc>
                <a:tc hMerge="1">
                  <a:txBody>
                    <a:bodyPr/>
                    <a:lstStyle/>
                    <a:p>
                      <a:endParaRPr lang="en-US"/>
                    </a:p>
                  </a:txBody>
                  <a:tcPr/>
                </a:tc>
                <a:tc hMerge="1">
                  <a:txBody>
                    <a:bodyPr/>
                    <a:lstStyle/>
                    <a:p>
                      <a:pPr algn="ctr"/>
                      <a:endParaRPr lang="en-US" sz="800" dirty="0">
                        <a:solidFill>
                          <a:srgbClr val="FF0000"/>
                        </a:solidFill>
                        <a:highlight>
                          <a:srgbClr val="FFFF00"/>
                        </a:highlight>
                      </a:endParaRPr>
                    </a:p>
                  </a:txBody>
                  <a:tcPr/>
                </a:tc>
                <a:extLst>
                  <a:ext uri="{0D108BD9-81ED-4DB2-BD59-A6C34878D82A}">
                    <a16:rowId xmlns:a16="http://schemas.microsoft.com/office/drawing/2014/main" val="3047752342"/>
                  </a:ext>
                </a:extLst>
              </a:tr>
              <a:tr h="542490">
                <a:tc>
                  <a:txBody>
                    <a:bodyPr/>
                    <a:lstStyle/>
                    <a:p>
                      <a:r>
                        <a:rPr lang="en-US" sz="800" dirty="0"/>
                        <a:t>6 (110)</a:t>
                      </a:r>
                    </a:p>
                  </a:txBody>
                  <a:tcPr/>
                </a:tc>
                <a:tc>
                  <a:txBody>
                    <a:bodyPr/>
                    <a:lstStyle/>
                    <a:p>
                      <a:r>
                        <a:rPr lang="en-US" sz="800" dirty="0"/>
                        <a:t>3</a:t>
                      </a:r>
                    </a:p>
                  </a:txBody>
                  <a:tcPr/>
                </a:tc>
                <a:tc>
                  <a:txBody>
                    <a:bodyPr/>
                    <a:lstStyle/>
                    <a:p>
                      <a:r>
                        <a:rPr lang="en-US" sz="800" dirty="0"/>
                        <a:t>6 – 3 =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1.SSSS * (2 ^ 3)</a:t>
                      </a:r>
                    </a:p>
                  </a:txBody>
                  <a:tcPr/>
                </a:tc>
                <a:extLst>
                  <a:ext uri="{0D108BD9-81ED-4DB2-BD59-A6C34878D82A}">
                    <a16:rowId xmlns:a16="http://schemas.microsoft.com/office/drawing/2014/main" val="729626168"/>
                  </a:ext>
                </a:extLst>
              </a:tr>
              <a:tr h="385511">
                <a:tc>
                  <a:txBody>
                    <a:bodyPr/>
                    <a:lstStyle/>
                    <a:p>
                      <a:r>
                        <a:rPr lang="en-US" sz="800" dirty="0"/>
                        <a:t>5 (101)</a:t>
                      </a:r>
                    </a:p>
                  </a:txBody>
                  <a:tcPr/>
                </a:tc>
                <a:tc>
                  <a:txBody>
                    <a:bodyPr/>
                    <a:lstStyle/>
                    <a:p>
                      <a:r>
                        <a:rPr lang="en-US" sz="800" dirty="0"/>
                        <a:t>3</a:t>
                      </a:r>
                    </a:p>
                  </a:txBody>
                  <a:tcPr/>
                </a:tc>
                <a:tc>
                  <a:txBody>
                    <a:bodyPr/>
                    <a:lstStyle/>
                    <a:p>
                      <a:r>
                        <a:rPr lang="en-US" sz="800" dirty="0"/>
                        <a:t>5 – 2 =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1.SSSS * (2 ^ 2)</a:t>
                      </a:r>
                    </a:p>
                  </a:txBody>
                  <a:tcPr/>
                </a:tc>
                <a:extLst>
                  <a:ext uri="{0D108BD9-81ED-4DB2-BD59-A6C34878D82A}">
                    <a16:rowId xmlns:a16="http://schemas.microsoft.com/office/drawing/2014/main" val="3546153899"/>
                  </a:ext>
                </a:extLst>
              </a:tr>
              <a:tr h="385511">
                <a:tc>
                  <a:txBody>
                    <a:bodyPr/>
                    <a:lstStyle/>
                    <a:p>
                      <a:r>
                        <a:rPr lang="en-US" sz="800" dirty="0"/>
                        <a:t>4 (100)</a:t>
                      </a:r>
                    </a:p>
                  </a:txBody>
                  <a:tcPr/>
                </a:tc>
                <a:tc>
                  <a:txBody>
                    <a:bodyPr/>
                    <a:lstStyle/>
                    <a:p>
                      <a:r>
                        <a:rPr lang="en-US" sz="800" dirty="0"/>
                        <a:t>3</a:t>
                      </a:r>
                    </a:p>
                  </a:txBody>
                  <a:tcPr/>
                </a:tc>
                <a:tc>
                  <a:txBody>
                    <a:bodyPr/>
                    <a:lstStyle/>
                    <a:p>
                      <a:r>
                        <a:rPr lang="en-US" sz="800" dirty="0"/>
                        <a:t>4 – 3 =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1.SSSS * (2 ^ 1)</a:t>
                      </a:r>
                    </a:p>
                  </a:txBody>
                  <a:tcPr/>
                </a:tc>
                <a:extLst>
                  <a:ext uri="{0D108BD9-81ED-4DB2-BD59-A6C34878D82A}">
                    <a16:rowId xmlns:a16="http://schemas.microsoft.com/office/drawing/2014/main" val="578293283"/>
                  </a:ext>
                </a:extLst>
              </a:tr>
              <a:tr h="542490">
                <a:tc>
                  <a:txBody>
                    <a:bodyPr/>
                    <a:lstStyle/>
                    <a:p>
                      <a:r>
                        <a:rPr lang="en-US" sz="800" dirty="0"/>
                        <a:t>3 (011)</a:t>
                      </a:r>
                    </a:p>
                  </a:txBody>
                  <a:tcPr/>
                </a:tc>
                <a:tc>
                  <a:txBody>
                    <a:bodyPr/>
                    <a:lstStyle/>
                    <a:p>
                      <a:r>
                        <a:rPr lang="en-US" sz="800" dirty="0"/>
                        <a:t>3</a:t>
                      </a:r>
                    </a:p>
                  </a:txBody>
                  <a:tcPr/>
                </a:tc>
                <a:tc>
                  <a:txBody>
                    <a:bodyPr/>
                    <a:lstStyle/>
                    <a:p>
                      <a:r>
                        <a:rPr lang="en-US" sz="800" dirty="0"/>
                        <a:t>3 – 3 = 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1.SSSS * (2 ^ 0)</a:t>
                      </a:r>
                    </a:p>
                  </a:txBody>
                  <a:tcPr/>
                </a:tc>
                <a:extLst>
                  <a:ext uri="{0D108BD9-81ED-4DB2-BD59-A6C34878D82A}">
                    <a16:rowId xmlns:a16="http://schemas.microsoft.com/office/drawing/2014/main" val="259636631"/>
                  </a:ext>
                </a:extLst>
              </a:tr>
              <a:tr h="542490">
                <a:tc>
                  <a:txBody>
                    <a:bodyPr/>
                    <a:lstStyle/>
                    <a:p>
                      <a:r>
                        <a:rPr lang="en-US" sz="800" dirty="0"/>
                        <a:t>2 (010)</a:t>
                      </a:r>
                    </a:p>
                  </a:txBody>
                  <a:tcPr/>
                </a:tc>
                <a:tc>
                  <a:txBody>
                    <a:bodyPr/>
                    <a:lstStyle/>
                    <a:p>
                      <a:r>
                        <a:rPr lang="en-US" sz="800" dirty="0"/>
                        <a:t>3</a:t>
                      </a:r>
                    </a:p>
                  </a:txBody>
                  <a:tcPr/>
                </a:tc>
                <a:tc>
                  <a:txBody>
                    <a:bodyPr/>
                    <a:lstStyle/>
                    <a:p>
                      <a:r>
                        <a:rPr lang="en-US" sz="800" dirty="0"/>
                        <a:t>2 – 3 =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1.SSSS * (2 ^ -1)</a:t>
                      </a:r>
                    </a:p>
                  </a:txBody>
                  <a:tcPr/>
                </a:tc>
                <a:extLst>
                  <a:ext uri="{0D108BD9-81ED-4DB2-BD59-A6C34878D82A}">
                    <a16:rowId xmlns:a16="http://schemas.microsoft.com/office/drawing/2014/main" val="1368661660"/>
                  </a:ext>
                </a:extLst>
              </a:tr>
              <a:tr h="542490">
                <a:tc>
                  <a:txBody>
                    <a:bodyPr/>
                    <a:lstStyle/>
                    <a:p>
                      <a:r>
                        <a:rPr lang="en-US" sz="800" dirty="0"/>
                        <a:t>1 (001)</a:t>
                      </a:r>
                    </a:p>
                  </a:txBody>
                  <a:tcPr/>
                </a:tc>
                <a:tc>
                  <a:txBody>
                    <a:bodyPr/>
                    <a:lstStyle/>
                    <a:p>
                      <a:r>
                        <a:rPr lang="en-US" sz="800" dirty="0"/>
                        <a:t>3</a:t>
                      </a:r>
                    </a:p>
                  </a:txBody>
                  <a:tcPr/>
                </a:tc>
                <a:tc>
                  <a:txBody>
                    <a:bodyPr/>
                    <a:lstStyle/>
                    <a:p>
                      <a:r>
                        <a:rPr lang="en-US" sz="800" dirty="0"/>
                        <a:t>1 – 3 =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1.SSSS* (2 ^ -2)</a:t>
                      </a:r>
                    </a:p>
                  </a:txBody>
                  <a:tcPr/>
                </a:tc>
                <a:extLst>
                  <a:ext uri="{0D108BD9-81ED-4DB2-BD59-A6C34878D82A}">
                    <a16:rowId xmlns:a16="http://schemas.microsoft.com/office/drawing/2014/main" val="3225434053"/>
                  </a:ext>
                </a:extLst>
              </a:tr>
              <a:tr h="542490">
                <a:tc>
                  <a:txBody>
                    <a:bodyPr/>
                    <a:lstStyle/>
                    <a:p>
                      <a:r>
                        <a:rPr lang="en-US" sz="800" dirty="0">
                          <a:solidFill>
                            <a:schemeClr val="accent6"/>
                          </a:solidFill>
                        </a:rPr>
                        <a:t>0 (000)</a:t>
                      </a:r>
                    </a:p>
                  </a:txBody>
                  <a:tcPr/>
                </a:tc>
                <a:tc>
                  <a:txBody>
                    <a:bodyPr/>
                    <a:lstStyle/>
                    <a:p>
                      <a:r>
                        <a:rPr lang="en-US" sz="800" dirty="0"/>
                        <a:t>3</a:t>
                      </a:r>
                    </a:p>
                  </a:txBody>
                  <a:tcPr/>
                </a:tc>
                <a:tc>
                  <a:txBody>
                    <a:bodyPr/>
                    <a:lstStyle/>
                    <a:p>
                      <a:r>
                        <a:rPr lang="en-US" sz="800" dirty="0">
                          <a:solidFill>
                            <a:schemeClr val="accent6"/>
                          </a:solidFill>
                          <a:highlight>
                            <a:srgbClr val="FFFF00"/>
                          </a:highlight>
                        </a:rPr>
                        <a:t>1</a:t>
                      </a:r>
                      <a:r>
                        <a:rPr lang="en-US" sz="800" dirty="0"/>
                        <a:t> – 3 =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solidFill>
                            <a:schemeClr val="accent6"/>
                          </a:solidFill>
                          <a:highlight>
                            <a:srgbClr val="FFFF00"/>
                          </a:highlight>
                        </a:rPr>
                        <a:t>0</a:t>
                      </a:r>
                      <a:r>
                        <a:rPr lang="en-US" sz="800" dirty="0"/>
                        <a:t>.SSSS * (2 ^ -2)</a:t>
                      </a:r>
                    </a:p>
                  </a:txBody>
                  <a:tcPr/>
                </a:tc>
                <a:extLst>
                  <a:ext uri="{0D108BD9-81ED-4DB2-BD59-A6C34878D82A}">
                    <a16:rowId xmlns:a16="http://schemas.microsoft.com/office/drawing/2014/main" val="538939591"/>
                  </a:ext>
                </a:extLst>
              </a:tr>
            </a:tbl>
          </a:graphicData>
        </a:graphic>
      </p:graphicFrame>
      <p:cxnSp>
        <p:nvCxnSpPr>
          <p:cNvPr id="52" name="Elbow Connector 51">
            <a:extLst>
              <a:ext uri="{FF2B5EF4-FFF2-40B4-BE49-F238E27FC236}">
                <a16:creationId xmlns:a16="http://schemas.microsoft.com/office/drawing/2014/main" id="{5FC0F0A5-D9A3-F691-D0AD-756BEEA6E5DD}"/>
              </a:ext>
            </a:extLst>
          </p:cNvPr>
          <p:cNvCxnSpPr>
            <a:cxnSpLocks/>
          </p:cNvCxnSpPr>
          <p:nvPr/>
        </p:nvCxnSpPr>
        <p:spPr>
          <a:xfrm rot="10800000" flipV="1">
            <a:off x="1626857" y="3975285"/>
            <a:ext cx="2219180" cy="218866"/>
          </a:xfrm>
          <a:prstGeom prst="bentConnector3">
            <a:avLst>
              <a:gd name="adj1" fmla="val -9"/>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438C8A8-FC32-A0F9-C0ED-185BB46EA58F}"/>
              </a:ext>
            </a:extLst>
          </p:cNvPr>
          <p:cNvSpPr txBox="1"/>
          <p:nvPr/>
        </p:nvSpPr>
        <p:spPr>
          <a:xfrm>
            <a:off x="703384" y="5362226"/>
            <a:ext cx="8221785" cy="1615827"/>
          </a:xfrm>
          <a:prstGeom prst="rect">
            <a:avLst/>
          </a:prstGeom>
          <a:noFill/>
        </p:spPr>
        <p:txBody>
          <a:bodyPr wrap="square" rtlCol="0">
            <a:spAutoFit/>
          </a:bodyPr>
          <a:lstStyle/>
          <a:p>
            <a:r>
              <a:rPr lang="en-US" sz="1400" dirty="0">
                <a:solidFill>
                  <a:schemeClr val="accent4"/>
                </a:solidFill>
              </a:rPr>
              <a:t>If saved exponent is NOT 000, “mapped exponent” = (“saved exponent” – Bias)</a:t>
            </a:r>
            <a:endParaRPr lang="en-US" sz="1200" dirty="0">
              <a:solidFill>
                <a:schemeClr val="accent4"/>
              </a:solidFill>
            </a:endParaRPr>
          </a:p>
          <a:p>
            <a:r>
              <a:rPr lang="en-US" sz="1200" dirty="0">
                <a:solidFill>
                  <a:schemeClr val="accent4"/>
                </a:solidFill>
              </a:rPr>
              <a:t>+ floating-point representation is “</a:t>
            </a:r>
            <a:r>
              <a:rPr lang="en-US" sz="1200" dirty="0">
                <a:solidFill>
                  <a:schemeClr val="bg2"/>
                </a:solidFill>
                <a:highlight>
                  <a:srgbClr val="808000"/>
                </a:highlight>
              </a:rPr>
              <a:t>normalized</a:t>
            </a:r>
            <a:r>
              <a:rPr lang="en-US" sz="1200" dirty="0">
                <a:solidFill>
                  <a:schemeClr val="accent4"/>
                </a:solidFill>
              </a:rPr>
              <a:t>” =&gt; it starts with bit value “1” before the decimal</a:t>
            </a:r>
          </a:p>
          <a:p>
            <a:endParaRPr lang="en-US" sz="1200" dirty="0">
              <a:solidFill>
                <a:schemeClr val="accent4"/>
              </a:solidFill>
            </a:endParaRPr>
          </a:p>
          <a:p>
            <a:r>
              <a:rPr lang="en-US" sz="1200" dirty="0">
                <a:solidFill>
                  <a:schemeClr val="accent6"/>
                </a:solidFill>
              </a:rPr>
              <a:t>If saved exponent is 000, “mapped exponent” = (1 – Bias)</a:t>
            </a:r>
          </a:p>
          <a:p>
            <a:r>
              <a:rPr lang="en-US" sz="1100" dirty="0">
                <a:solidFill>
                  <a:schemeClr val="accent6"/>
                </a:solidFill>
              </a:rPr>
              <a:t>+ floating-point representation is “</a:t>
            </a:r>
            <a:r>
              <a:rPr lang="en-US" sz="1100" dirty="0">
                <a:solidFill>
                  <a:schemeClr val="bg2"/>
                </a:solidFill>
                <a:highlight>
                  <a:srgbClr val="808000"/>
                </a:highlight>
              </a:rPr>
              <a:t>de-normalized</a:t>
            </a:r>
            <a:r>
              <a:rPr lang="en-US" sz="1100" dirty="0">
                <a:solidFill>
                  <a:schemeClr val="accent6"/>
                </a:solidFill>
              </a:rPr>
              <a:t>” =&gt; it starts with bit value “0” before the decimal</a:t>
            </a:r>
          </a:p>
          <a:p>
            <a:r>
              <a:rPr lang="en-US" sz="1100" dirty="0">
                <a:solidFill>
                  <a:schemeClr val="accent6"/>
                </a:solidFill>
              </a:rPr>
              <a:t>This helps in the representation of real numbers between 0 and 1.SSSS x ( 2 ^ -2)</a:t>
            </a:r>
          </a:p>
          <a:p>
            <a:endParaRPr lang="en-US" sz="1100" dirty="0">
              <a:solidFill>
                <a:schemeClr val="accent4"/>
              </a:solidFill>
            </a:endParaRPr>
          </a:p>
          <a:p>
            <a:endParaRPr lang="en-US" sz="1200" dirty="0">
              <a:solidFill>
                <a:schemeClr val="accent4"/>
              </a:solidFill>
            </a:endParaRPr>
          </a:p>
        </p:txBody>
      </p:sp>
    </p:spTree>
    <p:extLst>
      <p:ext uri="{BB962C8B-B14F-4D97-AF65-F5344CB8AC3E}">
        <p14:creationId xmlns:p14="http://schemas.microsoft.com/office/powerpoint/2010/main" val="3551124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How is 0.1 decimal represented in 32-bit single precision Java float floating point?</a:t>
            </a:r>
            <a:endParaRPr lang="en-US" dirty="0"/>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accent6"/>
              </a:solidFill>
            </a:endParaRPr>
          </a:p>
        </p:txBody>
      </p:sp>
      <p:sp>
        <p:nvSpPr>
          <p:cNvPr id="4" name="TextBox 3">
            <a:extLst>
              <a:ext uri="{FF2B5EF4-FFF2-40B4-BE49-F238E27FC236}">
                <a16:creationId xmlns:a16="http://schemas.microsoft.com/office/drawing/2014/main" id="{31261C1C-5472-34E6-BEA0-389F111BE3B8}"/>
              </a:ext>
            </a:extLst>
          </p:cNvPr>
          <p:cNvSpPr txBox="1"/>
          <p:nvPr/>
        </p:nvSpPr>
        <p:spPr>
          <a:xfrm>
            <a:off x="809999" y="2780104"/>
            <a:ext cx="9136117" cy="2339102"/>
          </a:xfrm>
          <a:prstGeom prst="rect">
            <a:avLst/>
          </a:prstGeom>
          <a:noFill/>
        </p:spPr>
        <p:txBody>
          <a:bodyPr wrap="square" rtlCol="0">
            <a:spAutoFit/>
          </a:bodyPr>
          <a:lstStyle/>
          <a:p>
            <a:endParaRPr lang="en-US" sz="1400" dirty="0">
              <a:solidFill>
                <a:schemeClr val="accent4"/>
              </a:solidFill>
            </a:endParaRPr>
          </a:p>
          <a:p>
            <a:r>
              <a:rPr lang="en-US" sz="1200" dirty="0"/>
              <a:t>0.1 decimal = 0.0001</a:t>
            </a:r>
            <a:r>
              <a:rPr lang="en-US" sz="1200" kern="1200" dirty="0">
                <a:effectLst/>
                <a:latin typeface="Century Gothic" panose="020B0502020202020204" pitchFamily="34" charset="0"/>
                <a:ea typeface="+mn-ea"/>
                <a:cs typeface="+mn-cs"/>
              </a:rPr>
              <a:t>10011001100110011001100</a:t>
            </a:r>
            <a:r>
              <a:rPr lang="en-US" sz="1200" dirty="0"/>
              <a:t>  in binary    ---------</a:t>
            </a:r>
            <a:r>
              <a:rPr lang="en-US" sz="1200" dirty="0">
                <a:sym typeface="Wingdings" pitchFamily="2" charset="2"/>
              </a:rPr>
              <a:t></a:t>
            </a:r>
            <a:endParaRPr lang="en-US" sz="1200" dirty="0"/>
          </a:p>
          <a:p>
            <a:endParaRPr lang="en-US" sz="1200" dirty="0">
              <a:solidFill>
                <a:schemeClr val="accent4"/>
              </a:solidFill>
            </a:endParaRPr>
          </a:p>
          <a:p>
            <a:r>
              <a:rPr lang="en-US" sz="1200" dirty="0">
                <a:solidFill>
                  <a:srgbClr val="00B050"/>
                </a:solidFill>
              </a:rPr>
              <a:t>In Normalized form:</a:t>
            </a:r>
          </a:p>
          <a:p>
            <a:endParaRPr lang="en-US" sz="1200" dirty="0"/>
          </a:p>
          <a:p>
            <a:r>
              <a:rPr lang="en-US" sz="1200" dirty="0"/>
              <a:t>1.</a:t>
            </a:r>
            <a:r>
              <a:rPr lang="en-US" sz="1200" dirty="0">
                <a:solidFill>
                  <a:schemeClr val="accent1"/>
                </a:solidFill>
              </a:rPr>
              <a:t>10011001100110011001100</a:t>
            </a:r>
            <a:r>
              <a:rPr lang="en-US" sz="1200" dirty="0"/>
              <a:t> x 2 ^ (-4)</a:t>
            </a:r>
          </a:p>
          <a:p>
            <a:endParaRPr lang="en-US" sz="1200" dirty="0"/>
          </a:p>
          <a:p>
            <a:r>
              <a:rPr lang="en-US" sz="1200" dirty="0">
                <a:solidFill>
                  <a:srgbClr val="00B050"/>
                </a:solidFill>
              </a:rPr>
              <a:t>For 32 bit floating point:</a:t>
            </a:r>
          </a:p>
          <a:p>
            <a:endParaRPr lang="en-US" sz="1200" dirty="0">
              <a:solidFill>
                <a:srgbClr val="00B050"/>
              </a:solidFill>
            </a:endParaRPr>
          </a:p>
          <a:p>
            <a:r>
              <a:rPr lang="en-US" sz="1200" dirty="0">
                <a:solidFill>
                  <a:schemeClr val="accent1"/>
                </a:solidFill>
              </a:rPr>
              <a:t>Significand (23 bits)  = </a:t>
            </a:r>
            <a:r>
              <a:rPr lang="en-US" sz="1200" kern="1200" dirty="0">
                <a:solidFill>
                  <a:srgbClr val="00C6BB"/>
                </a:solidFill>
                <a:effectLst/>
                <a:latin typeface="Century Gothic" panose="020B0502020202020204" pitchFamily="34" charset="0"/>
                <a:ea typeface="+mn-ea"/>
                <a:cs typeface="+mn-cs"/>
              </a:rPr>
              <a:t>10011001100110011001100</a:t>
            </a:r>
            <a:r>
              <a:rPr lang="en-US" sz="1200" dirty="0"/>
              <a:t> </a:t>
            </a:r>
            <a:endParaRPr lang="en-US" sz="1200" dirty="0">
              <a:solidFill>
                <a:schemeClr val="accent1"/>
              </a:solidFill>
            </a:endParaRPr>
          </a:p>
          <a:p>
            <a:r>
              <a:rPr lang="en-US" sz="1200" dirty="0">
                <a:solidFill>
                  <a:schemeClr val="accent4"/>
                </a:solidFill>
              </a:rPr>
              <a:t>Saved exponent – Bias = Exponent</a:t>
            </a:r>
          </a:p>
          <a:p>
            <a:pPr marL="171450" indent="-171450">
              <a:buFont typeface="Symbol" pitchFamily="2" charset="2"/>
              <a:buChar char="Þ"/>
            </a:pPr>
            <a:r>
              <a:rPr lang="en-US" sz="1200" dirty="0">
                <a:solidFill>
                  <a:schemeClr val="accent4"/>
                </a:solidFill>
              </a:rPr>
              <a:t>Saved Exponent = Exponent + Bias = -4 + (2^(8-1) - 1) = 123 decimal = 1111011</a:t>
            </a:r>
          </a:p>
        </p:txBody>
      </p:sp>
      <p:sp>
        <p:nvSpPr>
          <p:cNvPr id="10" name="TextBox 9">
            <a:extLst>
              <a:ext uri="{FF2B5EF4-FFF2-40B4-BE49-F238E27FC236}">
                <a16:creationId xmlns:a16="http://schemas.microsoft.com/office/drawing/2014/main" id="{E2862CE3-7F31-4822-07BD-9E3EBB1F055D}"/>
              </a:ext>
            </a:extLst>
          </p:cNvPr>
          <p:cNvSpPr txBox="1"/>
          <p:nvPr/>
        </p:nvSpPr>
        <p:spPr>
          <a:xfrm>
            <a:off x="5955323" y="2962031"/>
            <a:ext cx="4196862" cy="1938992"/>
          </a:xfrm>
          <a:prstGeom prst="rect">
            <a:avLst/>
          </a:prstGeom>
          <a:noFill/>
        </p:spPr>
        <p:txBody>
          <a:bodyPr wrap="square" rtlCol="0">
            <a:spAutoFit/>
          </a:bodyPr>
          <a:lstStyle/>
          <a:p>
            <a:r>
              <a:rPr lang="en-US" sz="1000" dirty="0">
                <a:solidFill>
                  <a:schemeClr val="accent1"/>
                </a:solidFill>
              </a:rPr>
              <a:t>0.1 * 2 = 0.2 =&gt; </a:t>
            </a:r>
            <a:r>
              <a:rPr lang="en-US" sz="1000" dirty="0"/>
              <a:t>0</a:t>
            </a:r>
            <a:r>
              <a:rPr lang="en-US" sz="1000" dirty="0">
                <a:solidFill>
                  <a:schemeClr val="accent1"/>
                </a:solidFill>
              </a:rPr>
              <a:t> =  1st   digit in binary after the decimal  </a:t>
            </a:r>
          </a:p>
          <a:p>
            <a:r>
              <a:rPr lang="en-US" sz="1000" dirty="0">
                <a:solidFill>
                  <a:schemeClr val="accent1"/>
                </a:solidFill>
              </a:rPr>
              <a:t>0.2 * 2 = 0.4 =&gt; </a:t>
            </a:r>
            <a:r>
              <a:rPr lang="en-US" sz="1000" dirty="0"/>
              <a:t>0</a:t>
            </a:r>
            <a:r>
              <a:rPr lang="en-US" sz="1000" dirty="0">
                <a:solidFill>
                  <a:schemeClr val="accent1"/>
                </a:solidFill>
              </a:rPr>
              <a:t> =  2nd digit in binary after the decimal </a:t>
            </a:r>
          </a:p>
          <a:p>
            <a:r>
              <a:rPr lang="en-US" sz="1000" dirty="0">
                <a:solidFill>
                  <a:schemeClr val="accent1"/>
                </a:solidFill>
              </a:rPr>
              <a:t>0.4 * 2 = 0.8 =&gt; </a:t>
            </a:r>
            <a:r>
              <a:rPr lang="en-US" sz="1000" dirty="0"/>
              <a:t>0</a:t>
            </a:r>
            <a:r>
              <a:rPr lang="en-US" sz="1000" dirty="0">
                <a:solidFill>
                  <a:schemeClr val="accent1"/>
                </a:solidFill>
              </a:rPr>
              <a:t> =  3</a:t>
            </a:r>
            <a:r>
              <a:rPr lang="en-US" sz="1000" baseline="30000" dirty="0">
                <a:solidFill>
                  <a:schemeClr val="accent1"/>
                </a:solidFill>
              </a:rPr>
              <a:t>rd</a:t>
            </a:r>
            <a:r>
              <a:rPr lang="en-US" sz="1000" dirty="0">
                <a:solidFill>
                  <a:schemeClr val="accent1"/>
                </a:solidFill>
              </a:rPr>
              <a:t>   digit in binary after the decimal  </a:t>
            </a:r>
          </a:p>
          <a:p>
            <a:r>
              <a:rPr lang="en-US" sz="1000" dirty="0">
                <a:solidFill>
                  <a:schemeClr val="accent1"/>
                </a:solidFill>
              </a:rPr>
              <a:t>0.8 * 2 = 1.6 =&gt; </a:t>
            </a:r>
            <a:r>
              <a:rPr lang="en-US" sz="1000" dirty="0"/>
              <a:t>1</a:t>
            </a:r>
            <a:r>
              <a:rPr lang="en-US" sz="1000" dirty="0">
                <a:solidFill>
                  <a:schemeClr val="accent1"/>
                </a:solidFill>
              </a:rPr>
              <a:t> =  4</a:t>
            </a:r>
            <a:r>
              <a:rPr lang="en-US" sz="1000" baseline="30000" dirty="0">
                <a:solidFill>
                  <a:schemeClr val="accent1"/>
                </a:solidFill>
              </a:rPr>
              <a:t>th</a:t>
            </a:r>
            <a:r>
              <a:rPr lang="en-US" sz="1000" dirty="0">
                <a:solidFill>
                  <a:schemeClr val="accent1"/>
                </a:solidFill>
              </a:rPr>
              <a:t>   digit in binary after the decimal</a:t>
            </a:r>
          </a:p>
          <a:p>
            <a:r>
              <a:rPr lang="en-US" sz="1000" dirty="0">
                <a:solidFill>
                  <a:schemeClr val="accent1"/>
                </a:solidFill>
              </a:rPr>
              <a:t>0.6 * 2 = 1.2 =&gt; </a:t>
            </a:r>
            <a:r>
              <a:rPr lang="en-US" sz="1000" dirty="0"/>
              <a:t>1</a:t>
            </a:r>
            <a:r>
              <a:rPr lang="en-US" sz="1000" dirty="0">
                <a:solidFill>
                  <a:schemeClr val="accent1"/>
                </a:solidFill>
              </a:rPr>
              <a:t> =  5th   digit in binary after the decimal  </a:t>
            </a:r>
          </a:p>
          <a:p>
            <a:r>
              <a:rPr lang="en-US" sz="1000" dirty="0">
                <a:solidFill>
                  <a:schemeClr val="accent1"/>
                </a:solidFill>
              </a:rPr>
              <a:t>0.2 * 2 = 0.4 =&gt; </a:t>
            </a:r>
            <a:r>
              <a:rPr lang="en-US" sz="1000" dirty="0"/>
              <a:t>0</a:t>
            </a:r>
            <a:r>
              <a:rPr lang="en-US" sz="1000" dirty="0">
                <a:solidFill>
                  <a:schemeClr val="accent1"/>
                </a:solidFill>
              </a:rPr>
              <a:t> =  6th digit in binary after the decimal </a:t>
            </a:r>
          </a:p>
          <a:p>
            <a:r>
              <a:rPr lang="en-US" sz="1000" dirty="0">
                <a:solidFill>
                  <a:schemeClr val="accent1"/>
                </a:solidFill>
              </a:rPr>
              <a:t>0.4 * 2 = 0.8 =&gt; </a:t>
            </a:r>
            <a:r>
              <a:rPr lang="en-US" sz="1000" dirty="0"/>
              <a:t>0</a:t>
            </a:r>
            <a:r>
              <a:rPr lang="en-US" sz="1000" dirty="0">
                <a:solidFill>
                  <a:schemeClr val="accent1"/>
                </a:solidFill>
              </a:rPr>
              <a:t> =  7th   digit in binary after the decimal  </a:t>
            </a:r>
          </a:p>
          <a:p>
            <a:r>
              <a:rPr lang="en-US" sz="1000" dirty="0">
                <a:solidFill>
                  <a:schemeClr val="accent1"/>
                </a:solidFill>
              </a:rPr>
              <a:t>0.8 * 2 = 1.6 =&gt; </a:t>
            </a:r>
            <a:r>
              <a:rPr lang="en-US" sz="1000" dirty="0"/>
              <a:t>1</a:t>
            </a:r>
            <a:r>
              <a:rPr lang="en-US" sz="1000" dirty="0">
                <a:solidFill>
                  <a:schemeClr val="accent1"/>
                </a:solidFill>
              </a:rPr>
              <a:t> =  8th   digit in binary after the decimal </a:t>
            </a:r>
          </a:p>
          <a:p>
            <a:r>
              <a:rPr lang="en-US" sz="1000" dirty="0">
                <a:solidFill>
                  <a:schemeClr val="accent1"/>
                </a:solidFill>
              </a:rPr>
              <a:t>0.6 * 2 = 1.2 =&gt; </a:t>
            </a:r>
            <a:r>
              <a:rPr lang="en-US" sz="1000" dirty="0"/>
              <a:t>1</a:t>
            </a:r>
            <a:r>
              <a:rPr lang="en-US" sz="1000" dirty="0">
                <a:solidFill>
                  <a:schemeClr val="accent1"/>
                </a:solidFill>
              </a:rPr>
              <a:t> =  9th   digit in binary after the decimal  </a:t>
            </a:r>
          </a:p>
          <a:p>
            <a:r>
              <a:rPr lang="en-US" sz="1000" dirty="0">
                <a:solidFill>
                  <a:schemeClr val="accent1"/>
                </a:solidFill>
              </a:rPr>
              <a:t>0.2 * 2 = 0.4 =&gt; </a:t>
            </a:r>
            <a:r>
              <a:rPr lang="en-US" sz="1000" dirty="0"/>
              <a:t>0</a:t>
            </a:r>
            <a:r>
              <a:rPr lang="en-US" sz="1000" dirty="0">
                <a:solidFill>
                  <a:schemeClr val="accent1"/>
                </a:solidFill>
              </a:rPr>
              <a:t> =  10th digit in binary after the decimal </a:t>
            </a:r>
          </a:p>
          <a:p>
            <a:r>
              <a:rPr lang="en-US" sz="1000" dirty="0">
                <a:solidFill>
                  <a:schemeClr val="accent1"/>
                </a:solidFill>
              </a:rPr>
              <a:t>0.4 * 2 = 0.8 =&gt; </a:t>
            </a:r>
            <a:r>
              <a:rPr lang="en-US" sz="1000" dirty="0"/>
              <a:t>0</a:t>
            </a:r>
            <a:r>
              <a:rPr lang="en-US" sz="1000" dirty="0">
                <a:solidFill>
                  <a:schemeClr val="accent1"/>
                </a:solidFill>
              </a:rPr>
              <a:t> =  11th   digit in binary after the decimal  </a:t>
            </a:r>
          </a:p>
          <a:p>
            <a:r>
              <a:rPr lang="en-US" sz="1000" dirty="0">
                <a:solidFill>
                  <a:schemeClr val="accent1"/>
                </a:solidFill>
              </a:rPr>
              <a:t>0.8 * 2 = 1.6 =&gt; </a:t>
            </a:r>
            <a:r>
              <a:rPr lang="en-US" sz="1000" dirty="0"/>
              <a:t>1</a:t>
            </a:r>
            <a:r>
              <a:rPr lang="en-US" sz="1000" dirty="0">
                <a:solidFill>
                  <a:schemeClr val="accent1"/>
                </a:solidFill>
              </a:rPr>
              <a:t> =  12th   digit in binary after the decimal </a:t>
            </a:r>
          </a:p>
        </p:txBody>
      </p:sp>
      <p:graphicFrame>
        <p:nvGraphicFramePr>
          <p:cNvPr id="11" name="Table 5">
            <a:extLst>
              <a:ext uri="{FF2B5EF4-FFF2-40B4-BE49-F238E27FC236}">
                <a16:creationId xmlns:a16="http://schemas.microsoft.com/office/drawing/2014/main" id="{274DBE97-8A0F-1041-CBBA-C23CA32655B8}"/>
              </a:ext>
            </a:extLst>
          </p:cNvPr>
          <p:cNvGraphicFramePr>
            <a:graphicFrameLocks noGrp="1"/>
          </p:cNvGraphicFramePr>
          <p:nvPr>
            <p:extLst>
              <p:ext uri="{D42A27DB-BD31-4B8C-83A1-F6EECF244321}">
                <p14:modId xmlns:p14="http://schemas.microsoft.com/office/powerpoint/2010/main" val="2694774127"/>
              </p:ext>
            </p:extLst>
          </p:nvPr>
        </p:nvGraphicFramePr>
        <p:xfrm>
          <a:off x="481908" y="2415152"/>
          <a:ext cx="10130048" cy="370840"/>
        </p:xfrm>
        <a:graphic>
          <a:graphicData uri="http://schemas.openxmlformats.org/drawingml/2006/table">
            <a:tbl>
              <a:tblPr firstRow="1" bandRow="1">
                <a:tableStyleId>{5C22544A-7EE6-4342-B048-85BDC9FD1C3A}</a:tableStyleId>
              </a:tblPr>
              <a:tblGrid>
                <a:gridCol w="246380">
                  <a:extLst>
                    <a:ext uri="{9D8B030D-6E8A-4147-A177-3AD203B41FA5}">
                      <a16:colId xmlns:a16="http://schemas.microsoft.com/office/drawing/2014/main" val="742733649"/>
                    </a:ext>
                  </a:extLst>
                </a:gridCol>
                <a:gridCol w="318828">
                  <a:extLst>
                    <a:ext uri="{9D8B030D-6E8A-4147-A177-3AD203B41FA5}">
                      <a16:colId xmlns:a16="http://schemas.microsoft.com/office/drawing/2014/main" val="2646735359"/>
                    </a:ext>
                  </a:extLst>
                </a:gridCol>
                <a:gridCol w="318828">
                  <a:extLst>
                    <a:ext uri="{9D8B030D-6E8A-4147-A177-3AD203B41FA5}">
                      <a16:colId xmlns:a16="http://schemas.microsoft.com/office/drawing/2014/main" val="815552240"/>
                    </a:ext>
                  </a:extLst>
                </a:gridCol>
                <a:gridCol w="318828">
                  <a:extLst>
                    <a:ext uri="{9D8B030D-6E8A-4147-A177-3AD203B41FA5}">
                      <a16:colId xmlns:a16="http://schemas.microsoft.com/office/drawing/2014/main" val="644866757"/>
                    </a:ext>
                  </a:extLst>
                </a:gridCol>
                <a:gridCol w="318828">
                  <a:extLst>
                    <a:ext uri="{9D8B030D-6E8A-4147-A177-3AD203B41FA5}">
                      <a16:colId xmlns:a16="http://schemas.microsoft.com/office/drawing/2014/main" val="2842714031"/>
                    </a:ext>
                  </a:extLst>
                </a:gridCol>
                <a:gridCol w="318828">
                  <a:extLst>
                    <a:ext uri="{9D8B030D-6E8A-4147-A177-3AD203B41FA5}">
                      <a16:colId xmlns:a16="http://schemas.microsoft.com/office/drawing/2014/main" val="1673474466"/>
                    </a:ext>
                  </a:extLst>
                </a:gridCol>
                <a:gridCol w="318828">
                  <a:extLst>
                    <a:ext uri="{9D8B030D-6E8A-4147-A177-3AD203B41FA5}">
                      <a16:colId xmlns:a16="http://schemas.microsoft.com/office/drawing/2014/main" val="756804514"/>
                    </a:ext>
                  </a:extLst>
                </a:gridCol>
                <a:gridCol w="318828">
                  <a:extLst>
                    <a:ext uri="{9D8B030D-6E8A-4147-A177-3AD203B41FA5}">
                      <a16:colId xmlns:a16="http://schemas.microsoft.com/office/drawing/2014/main" val="656913985"/>
                    </a:ext>
                  </a:extLst>
                </a:gridCol>
                <a:gridCol w="318828">
                  <a:extLst>
                    <a:ext uri="{9D8B030D-6E8A-4147-A177-3AD203B41FA5}">
                      <a16:colId xmlns:a16="http://schemas.microsoft.com/office/drawing/2014/main" val="3030388273"/>
                    </a:ext>
                  </a:extLst>
                </a:gridCol>
                <a:gridCol w="318828">
                  <a:extLst>
                    <a:ext uri="{9D8B030D-6E8A-4147-A177-3AD203B41FA5}">
                      <a16:colId xmlns:a16="http://schemas.microsoft.com/office/drawing/2014/main" val="2612417859"/>
                    </a:ext>
                  </a:extLst>
                </a:gridCol>
                <a:gridCol w="318828">
                  <a:extLst>
                    <a:ext uri="{9D8B030D-6E8A-4147-A177-3AD203B41FA5}">
                      <a16:colId xmlns:a16="http://schemas.microsoft.com/office/drawing/2014/main" val="609634249"/>
                    </a:ext>
                  </a:extLst>
                </a:gridCol>
                <a:gridCol w="318828">
                  <a:extLst>
                    <a:ext uri="{9D8B030D-6E8A-4147-A177-3AD203B41FA5}">
                      <a16:colId xmlns:a16="http://schemas.microsoft.com/office/drawing/2014/main" val="565945575"/>
                    </a:ext>
                  </a:extLst>
                </a:gridCol>
                <a:gridCol w="318828">
                  <a:extLst>
                    <a:ext uri="{9D8B030D-6E8A-4147-A177-3AD203B41FA5}">
                      <a16:colId xmlns:a16="http://schemas.microsoft.com/office/drawing/2014/main" val="2276123393"/>
                    </a:ext>
                  </a:extLst>
                </a:gridCol>
                <a:gridCol w="318828">
                  <a:extLst>
                    <a:ext uri="{9D8B030D-6E8A-4147-A177-3AD203B41FA5}">
                      <a16:colId xmlns:a16="http://schemas.microsoft.com/office/drawing/2014/main" val="783190006"/>
                    </a:ext>
                  </a:extLst>
                </a:gridCol>
                <a:gridCol w="318828">
                  <a:extLst>
                    <a:ext uri="{9D8B030D-6E8A-4147-A177-3AD203B41FA5}">
                      <a16:colId xmlns:a16="http://schemas.microsoft.com/office/drawing/2014/main" val="2757819869"/>
                    </a:ext>
                  </a:extLst>
                </a:gridCol>
                <a:gridCol w="318828">
                  <a:extLst>
                    <a:ext uri="{9D8B030D-6E8A-4147-A177-3AD203B41FA5}">
                      <a16:colId xmlns:a16="http://schemas.microsoft.com/office/drawing/2014/main" val="435150163"/>
                    </a:ext>
                  </a:extLst>
                </a:gridCol>
                <a:gridCol w="318828">
                  <a:extLst>
                    <a:ext uri="{9D8B030D-6E8A-4147-A177-3AD203B41FA5}">
                      <a16:colId xmlns:a16="http://schemas.microsoft.com/office/drawing/2014/main" val="2232411749"/>
                    </a:ext>
                  </a:extLst>
                </a:gridCol>
                <a:gridCol w="318828">
                  <a:extLst>
                    <a:ext uri="{9D8B030D-6E8A-4147-A177-3AD203B41FA5}">
                      <a16:colId xmlns:a16="http://schemas.microsoft.com/office/drawing/2014/main" val="1970086084"/>
                    </a:ext>
                  </a:extLst>
                </a:gridCol>
                <a:gridCol w="318828">
                  <a:extLst>
                    <a:ext uri="{9D8B030D-6E8A-4147-A177-3AD203B41FA5}">
                      <a16:colId xmlns:a16="http://schemas.microsoft.com/office/drawing/2014/main" val="1118993838"/>
                    </a:ext>
                  </a:extLst>
                </a:gridCol>
                <a:gridCol w="318828">
                  <a:extLst>
                    <a:ext uri="{9D8B030D-6E8A-4147-A177-3AD203B41FA5}">
                      <a16:colId xmlns:a16="http://schemas.microsoft.com/office/drawing/2014/main" val="826616515"/>
                    </a:ext>
                  </a:extLst>
                </a:gridCol>
                <a:gridCol w="318828">
                  <a:extLst>
                    <a:ext uri="{9D8B030D-6E8A-4147-A177-3AD203B41FA5}">
                      <a16:colId xmlns:a16="http://schemas.microsoft.com/office/drawing/2014/main" val="59580985"/>
                    </a:ext>
                  </a:extLst>
                </a:gridCol>
                <a:gridCol w="318828">
                  <a:extLst>
                    <a:ext uri="{9D8B030D-6E8A-4147-A177-3AD203B41FA5}">
                      <a16:colId xmlns:a16="http://schemas.microsoft.com/office/drawing/2014/main" val="81598071"/>
                    </a:ext>
                  </a:extLst>
                </a:gridCol>
                <a:gridCol w="318828">
                  <a:extLst>
                    <a:ext uri="{9D8B030D-6E8A-4147-A177-3AD203B41FA5}">
                      <a16:colId xmlns:a16="http://schemas.microsoft.com/office/drawing/2014/main" val="1156149829"/>
                    </a:ext>
                  </a:extLst>
                </a:gridCol>
                <a:gridCol w="318828">
                  <a:extLst>
                    <a:ext uri="{9D8B030D-6E8A-4147-A177-3AD203B41FA5}">
                      <a16:colId xmlns:a16="http://schemas.microsoft.com/office/drawing/2014/main" val="1725436452"/>
                    </a:ext>
                  </a:extLst>
                </a:gridCol>
                <a:gridCol w="318828">
                  <a:extLst>
                    <a:ext uri="{9D8B030D-6E8A-4147-A177-3AD203B41FA5}">
                      <a16:colId xmlns:a16="http://schemas.microsoft.com/office/drawing/2014/main" val="3731288214"/>
                    </a:ext>
                  </a:extLst>
                </a:gridCol>
                <a:gridCol w="318828">
                  <a:extLst>
                    <a:ext uri="{9D8B030D-6E8A-4147-A177-3AD203B41FA5}">
                      <a16:colId xmlns:a16="http://schemas.microsoft.com/office/drawing/2014/main" val="3230454363"/>
                    </a:ext>
                  </a:extLst>
                </a:gridCol>
                <a:gridCol w="318828">
                  <a:extLst>
                    <a:ext uri="{9D8B030D-6E8A-4147-A177-3AD203B41FA5}">
                      <a16:colId xmlns:a16="http://schemas.microsoft.com/office/drawing/2014/main" val="2971521256"/>
                    </a:ext>
                  </a:extLst>
                </a:gridCol>
                <a:gridCol w="318828">
                  <a:extLst>
                    <a:ext uri="{9D8B030D-6E8A-4147-A177-3AD203B41FA5}">
                      <a16:colId xmlns:a16="http://schemas.microsoft.com/office/drawing/2014/main" val="425638996"/>
                    </a:ext>
                  </a:extLst>
                </a:gridCol>
                <a:gridCol w="318828">
                  <a:extLst>
                    <a:ext uri="{9D8B030D-6E8A-4147-A177-3AD203B41FA5}">
                      <a16:colId xmlns:a16="http://schemas.microsoft.com/office/drawing/2014/main" val="195150984"/>
                    </a:ext>
                  </a:extLst>
                </a:gridCol>
                <a:gridCol w="318828">
                  <a:extLst>
                    <a:ext uri="{9D8B030D-6E8A-4147-A177-3AD203B41FA5}">
                      <a16:colId xmlns:a16="http://schemas.microsoft.com/office/drawing/2014/main" val="263875773"/>
                    </a:ext>
                  </a:extLst>
                </a:gridCol>
                <a:gridCol w="318828">
                  <a:extLst>
                    <a:ext uri="{9D8B030D-6E8A-4147-A177-3AD203B41FA5}">
                      <a16:colId xmlns:a16="http://schemas.microsoft.com/office/drawing/2014/main" val="167335785"/>
                    </a:ext>
                  </a:extLst>
                </a:gridCol>
                <a:gridCol w="318828">
                  <a:extLst>
                    <a:ext uri="{9D8B030D-6E8A-4147-A177-3AD203B41FA5}">
                      <a16:colId xmlns:a16="http://schemas.microsoft.com/office/drawing/2014/main" val="2435929541"/>
                    </a:ext>
                  </a:extLst>
                </a:gridCol>
              </a:tblGrid>
              <a:tr h="370840">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12" name="Left Brace 11">
            <a:extLst>
              <a:ext uri="{FF2B5EF4-FFF2-40B4-BE49-F238E27FC236}">
                <a16:creationId xmlns:a16="http://schemas.microsoft.com/office/drawing/2014/main" id="{9E273725-746D-B739-5AAF-67715FB7C58B}"/>
              </a:ext>
            </a:extLst>
          </p:cNvPr>
          <p:cNvSpPr/>
          <p:nvPr/>
        </p:nvSpPr>
        <p:spPr>
          <a:xfrm rot="5400000">
            <a:off x="1923381" y="847826"/>
            <a:ext cx="197463" cy="2480125"/>
          </a:xfrm>
          <a:prstGeom prst="leftBrace">
            <a:avLst/>
          </a:prstGeom>
          <a:solidFill>
            <a:schemeClr val="bg2"/>
          </a:solid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8FFD2BB5-7284-A8A6-00D5-F0981B5AE72F}"/>
              </a:ext>
            </a:extLst>
          </p:cNvPr>
          <p:cNvSpPr/>
          <p:nvPr/>
        </p:nvSpPr>
        <p:spPr>
          <a:xfrm rot="5400000">
            <a:off x="6885021" y="-1559842"/>
            <a:ext cx="203627" cy="7310352"/>
          </a:xfrm>
          <a:prstGeom prst="leftBrace">
            <a:avLst/>
          </a:prstGeom>
          <a:solidFill>
            <a:schemeClr val="bg2"/>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813FAD42-FCCF-A054-BC50-6A8138D9BE6C}"/>
              </a:ext>
            </a:extLst>
          </p:cNvPr>
          <p:cNvSpPr txBox="1"/>
          <p:nvPr/>
        </p:nvSpPr>
        <p:spPr>
          <a:xfrm>
            <a:off x="893263" y="1596586"/>
            <a:ext cx="2480125" cy="307777"/>
          </a:xfrm>
          <a:prstGeom prst="rect">
            <a:avLst/>
          </a:prstGeom>
          <a:noFill/>
        </p:spPr>
        <p:txBody>
          <a:bodyPr wrap="square" rtlCol="0">
            <a:spAutoFit/>
          </a:bodyPr>
          <a:lstStyle/>
          <a:p>
            <a:pPr algn="ctr"/>
            <a:r>
              <a:rPr lang="en-US" sz="1400" dirty="0">
                <a:solidFill>
                  <a:srgbClr val="FFC000"/>
                </a:solidFill>
              </a:rPr>
              <a:t>8 bits for exponent</a:t>
            </a:r>
          </a:p>
        </p:txBody>
      </p:sp>
      <p:sp>
        <p:nvSpPr>
          <p:cNvPr id="15" name="TextBox 14">
            <a:extLst>
              <a:ext uri="{FF2B5EF4-FFF2-40B4-BE49-F238E27FC236}">
                <a16:creationId xmlns:a16="http://schemas.microsoft.com/office/drawing/2014/main" id="{4CCEEB01-AEF0-8672-5C80-CB7AD6145DFF}"/>
              </a:ext>
            </a:extLst>
          </p:cNvPr>
          <p:cNvSpPr txBox="1"/>
          <p:nvPr/>
        </p:nvSpPr>
        <p:spPr>
          <a:xfrm>
            <a:off x="3373388" y="1610503"/>
            <a:ext cx="7310350" cy="307777"/>
          </a:xfrm>
          <a:prstGeom prst="rect">
            <a:avLst/>
          </a:prstGeom>
          <a:noFill/>
        </p:spPr>
        <p:txBody>
          <a:bodyPr wrap="square" rtlCol="0">
            <a:spAutoFit/>
          </a:bodyPr>
          <a:lstStyle/>
          <a:p>
            <a:pPr algn="ctr"/>
            <a:r>
              <a:rPr lang="en-US" sz="1400" dirty="0">
                <a:solidFill>
                  <a:schemeClr val="accent1"/>
                </a:solidFill>
              </a:rPr>
              <a:t>23 bits for Significand</a:t>
            </a:r>
          </a:p>
        </p:txBody>
      </p:sp>
      <p:sp>
        <p:nvSpPr>
          <p:cNvPr id="16" name="Left Brace 15">
            <a:extLst>
              <a:ext uri="{FF2B5EF4-FFF2-40B4-BE49-F238E27FC236}">
                <a16:creationId xmlns:a16="http://schemas.microsoft.com/office/drawing/2014/main" id="{13AA719E-B2F1-30A9-1A26-DF18288D5483}"/>
              </a:ext>
            </a:extLst>
          </p:cNvPr>
          <p:cNvSpPr/>
          <p:nvPr/>
        </p:nvSpPr>
        <p:spPr>
          <a:xfrm rot="5400000">
            <a:off x="542876" y="1943013"/>
            <a:ext cx="68960" cy="289751"/>
          </a:xfrm>
          <a:prstGeom prst="leftBrace">
            <a:avLst/>
          </a:prstGeom>
          <a:solidFill>
            <a:schemeClr val="bg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984FDDD-E16A-598F-FDCD-4B9EA13D4610}"/>
              </a:ext>
            </a:extLst>
          </p:cNvPr>
          <p:cNvSpPr txBox="1"/>
          <p:nvPr/>
        </p:nvSpPr>
        <p:spPr>
          <a:xfrm>
            <a:off x="328164" y="1472153"/>
            <a:ext cx="565099" cy="523220"/>
          </a:xfrm>
          <a:prstGeom prst="rect">
            <a:avLst/>
          </a:prstGeom>
          <a:noFill/>
        </p:spPr>
        <p:txBody>
          <a:bodyPr wrap="square" rtlCol="0">
            <a:spAutoFit/>
          </a:bodyPr>
          <a:lstStyle/>
          <a:p>
            <a:pPr algn="ctr"/>
            <a:r>
              <a:rPr lang="en-US" sz="1400" dirty="0">
                <a:solidFill>
                  <a:schemeClr val="accent6"/>
                </a:solidFill>
              </a:rPr>
              <a:t>Sign bit</a:t>
            </a:r>
          </a:p>
        </p:txBody>
      </p:sp>
    </p:spTree>
    <p:extLst>
      <p:ext uri="{BB962C8B-B14F-4D97-AF65-F5344CB8AC3E}">
        <p14:creationId xmlns:p14="http://schemas.microsoft.com/office/powerpoint/2010/main" val="1814829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r>
              <a:rPr lang="en-US" dirty="0"/>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accent6"/>
                </a:solidFill>
                <a:latin typeface="Century Gothic" panose="020B0502020202020204" pitchFamily="34" charset="0"/>
              </a:rPr>
              <a:t>What is the Max real value we can represent using 8 bits?</a:t>
            </a:r>
            <a:endParaRPr lang="en-US" dirty="0">
              <a:solidFill>
                <a:schemeClr val="accent6"/>
              </a:solidFill>
            </a:endParaRPr>
          </a:p>
        </p:txBody>
      </p:sp>
      <p:graphicFrame>
        <p:nvGraphicFramePr>
          <p:cNvPr id="7" name="Table 6">
            <a:extLst>
              <a:ext uri="{FF2B5EF4-FFF2-40B4-BE49-F238E27FC236}">
                <a16:creationId xmlns:a16="http://schemas.microsoft.com/office/drawing/2014/main" id="{A2E9A98F-4055-3EE9-4575-8CA280E4F592}"/>
              </a:ext>
            </a:extLst>
          </p:cNvPr>
          <p:cNvGraphicFramePr>
            <a:graphicFrameLocks noGrp="1"/>
          </p:cNvGraphicFramePr>
          <p:nvPr/>
        </p:nvGraphicFramePr>
        <p:xfrm>
          <a:off x="877329" y="2039529"/>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9" name="TextBox 8">
            <a:extLst>
              <a:ext uri="{FF2B5EF4-FFF2-40B4-BE49-F238E27FC236}">
                <a16:creationId xmlns:a16="http://schemas.microsoft.com/office/drawing/2014/main" id="{52ABC74C-3FAB-BDF3-0C17-A180F47BE5B4}"/>
              </a:ext>
            </a:extLst>
          </p:cNvPr>
          <p:cNvSpPr txBox="1"/>
          <p:nvPr/>
        </p:nvSpPr>
        <p:spPr>
          <a:xfrm>
            <a:off x="809998" y="3429000"/>
            <a:ext cx="9136117" cy="3600986"/>
          </a:xfrm>
          <a:prstGeom prst="rect">
            <a:avLst/>
          </a:prstGeom>
          <a:noFill/>
        </p:spPr>
        <p:txBody>
          <a:bodyPr wrap="square" rtlCol="0">
            <a:spAutoFit/>
          </a:bodyPr>
          <a:lstStyle/>
          <a:p>
            <a:pPr marL="285750" indent="-285750">
              <a:buFont typeface="Symbol" pitchFamily="2" charset="2"/>
              <a:buChar char="Þ"/>
            </a:pPr>
            <a:r>
              <a:rPr lang="en-US" sz="1400" dirty="0"/>
              <a:t>Max Value is (1.1111)binary x 2 ^ (6 – 3) </a:t>
            </a:r>
          </a:p>
          <a:p>
            <a:pPr marL="285750" indent="-285750">
              <a:buFont typeface="Symbol" pitchFamily="2" charset="2"/>
              <a:buChar char="Þ"/>
            </a:pPr>
            <a:r>
              <a:rPr lang="en-US" sz="1400" dirty="0"/>
              <a:t>((1*2^0) + (1* 2^-1) + (1* 2^-2) + (1* 2^-3) + (1* 2^-4)) * 2 ^ 4</a:t>
            </a:r>
          </a:p>
          <a:p>
            <a:pPr marL="285750" indent="-285750">
              <a:buFont typeface="Symbol" pitchFamily="2" charset="2"/>
              <a:buChar char="Þ"/>
            </a:pPr>
            <a:r>
              <a:rPr lang="en-US" sz="1400" dirty="0"/>
              <a:t>(1+0.5 + 0.25 + 0.125 + 0.0625) * 8 = 1.9375 * 8 = 15.5</a:t>
            </a:r>
          </a:p>
          <a:p>
            <a:pPr marL="285750" indent="-285750">
              <a:buFont typeface="Symbol" pitchFamily="2" charset="2"/>
              <a:buChar char="Þ"/>
            </a:pPr>
            <a:endParaRPr lang="en-US" dirty="0"/>
          </a:p>
          <a:p>
            <a:r>
              <a:rPr lang="en-US" dirty="0">
                <a:solidFill>
                  <a:schemeClr val="accent6"/>
                </a:solidFill>
              </a:rPr>
              <a:t>15.5 is not that big a real value</a:t>
            </a:r>
          </a:p>
          <a:p>
            <a:pPr marL="285750" indent="-285750">
              <a:buFont typeface="Symbol" pitchFamily="2" charset="2"/>
              <a:buChar char="Þ"/>
            </a:pPr>
            <a:endParaRPr lang="en-US" dirty="0"/>
          </a:p>
          <a:p>
            <a:r>
              <a:rPr lang="en-US" sz="1400" dirty="0">
                <a:solidFill>
                  <a:srgbClr val="00B050"/>
                </a:solidFill>
              </a:rPr>
              <a:t>This is the reason why </a:t>
            </a:r>
          </a:p>
          <a:p>
            <a:pPr marL="285750" indent="-285750">
              <a:buFont typeface="Arial" panose="020B0604020202020204" pitchFamily="34" charset="0"/>
              <a:buChar char="•"/>
            </a:pPr>
            <a:r>
              <a:rPr lang="en-US" sz="1400" dirty="0">
                <a:solidFill>
                  <a:srgbClr val="00B050"/>
                </a:solidFill>
              </a:rPr>
              <a:t>float has 7 bits for the exponent to have bigger MAX values</a:t>
            </a:r>
          </a:p>
          <a:p>
            <a:pPr marL="285750" indent="-285750">
              <a:buFont typeface="Arial" panose="020B0604020202020204" pitchFamily="34" charset="0"/>
              <a:buChar char="•"/>
            </a:pPr>
            <a:r>
              <a:rPr lang="en-US" sz="1400" dirty="0">
                <a:solidFill>
                  <a:srgbClr val="00B050"/>
                </a:solidFill>
              </a:rPr>
              <a:t>double has 11 bits for the exponent to have even bigger MAX values</a:t>
            </a:r>
          </a:p>
          <a:p>
            <a:pPr marL="285750" indent="-285750">
              <a:buFont typeface="Arial" panose="020B0604020202020204" pitchFamily="34" charset="0"/>
              <a:buChar char="•"/>
            </a:pPr>
            <a:endParaRPr lang="en-US" sz="1400" dirty="0"/>
          </a:p>
          <a:p>
            <a:r>
              <a:rPr lang="en-US" sz="1400" dirty="0">
                <a:solidFill>
                  <a:schemeClr val="accent1">
                    <a:lumMod val="60000"/>
                    <a:lumOff val="40000"/>
                  </a:schemeClr>
                </a:solidFill>
              </a:rPr>
              <a:t>Similar reasoning can be applied why </a:t>
            </a:r>
          </a:p>
          <a:p>
            <a:pPr marL="285750" indent="-285750">
              <a:buFont typeface="Arial" panose="020B0604020202020204" pitchFamily="34" charset="0"/>
              <a:buChar char="•"/>
            </a:pPr>
            <a:r>
              <a:rPr lang="en-US" sz="1400" dirty="0">
                <a:solidFill>
                  <a:schemeClr val="accent1">
                    <a:lumMod val="60000"/>
                    <a:lumOff val="40000"/>
                  </a:schemeClr>
                </a:solidFill>
              </a:rPr>
              <a:t>float has 23 bits for the significand to have higher precision (5 or 6 decimal digits of precision)</a:t>
            </a:r>
          </a:p>
          <a:p>
            <a:pPr marL="285750" indent="-285750">
              <a:buFont typeface="Arial" panose="020B0604020202020204" pitchFamily="34" charset="0"/>
              <a:buChar char="•"/>
            </a:pPr>
            <a:r>
              <a:rPr lang="en-US" sz="1400" dirty="0">
                <a:solidFill>
                  <a:schemeClr val="accent1">
                    <a:lumMod val="60000"/>
                    <a:lumOff val="40000"/>
                  </a:schemeClr>
                </a:solidFill>
              </a:rPr>
              <a:t>double has 52  bits for the </a:t>
            </a:r>
            <a:r>
              <a:rPr lang="en-US" sz="1400" kern="1200" dirty="0">
                <a:solidFill>
                  <a:srgbClr val="44FFF5"/>
                </a:solidFill>
                <a:effectLst/>
                <a:latin typeface="Century Gothic" panose="020B0502020202020204" pitchFamily="34" charset="0"/>
                <a:ea typeface="+mn-ea"/>
                <a:cs typeface="+mn-cs"/>
              </a:rPr>
              <a:t>significand</a:t>
            </a:r>
            <a:r>
              <a:rPr lang="en-US" sz="1400" dirty="0">
                <a:solidFill>
                  <a:schemeClr val="accent1">
                    <a:lumMod val="60000"/>
                    <a:lumOff val="40000"/>
                  </a:schemeClr>
                </a:solidFill>
              </a:rPr>
              <a:t> to have even higher precision (15 or 16 decimal digits of precision)</a:t>
            </a:r>
          </a:p>
          <a:p>
            <a:endParaRPr lang="en-US" sz="1600" dirty="0"/>
          </a:p>
        </p:txBody>
      </p:sp>
      <p:sp>
        <p:nvSpPr>
          <p:cNvPr id="4" name="TextBox 3">
            <a:extLst>
              <a:ext uri="{FF2B5EF4-FFF2-40B4-BE49-F238E27FC236}">
                <a16:creationId xmlns:a16="http://schemas.microsoft.com/office/drawing/2014/main" id="{31261C1C-5472-34E6-BEA0-389F111BE3B8}"/>
              </a:ext>
            </a:extLst>
          </p:cNvPr>
          <p:cNvSpPr txBox="1"/>
          <p:nvPr/>
        </p:nvSpPr>
        <p:spPr>
          <a:xfrm>
            <a:off x="809999" y="2780104"/>
            <a:ext cx="9136117" cy="738664"/>
          </a:xfrm>
          <a:prstGeom prst="rect">
            <a:avLst/>
          </a:prstGeom>
          <a:noFill/>
        </p:spPr>
        <p:txBody>
          <a:bodyPr wrap="square" rtlCol="0">
            <a:spAutoFit/>
          </a:bodyPr>
          <a:lstStyle/>
          <a:p>
            <a:r>
              <a:rPr lang="en-US" sz="1400" dirty="0">
                <a:solidFill>
                  <a:schemeClr val="accent4"/>
                </a:solidFill>
              </a:rPr>
              <a:t>Exponent + Bias = (110)binary </a:t>
            </a:r>
          </a:p>
          <a:p>
            <a:r>
              <a:rPr lang="en-US" sz="1400" dirty="0">
                <a:solidFill>
                  <a:schemeClr val="accent4"/>
                </a:solidFill>
              </a:rPr>
              <a:t>=&gt; Exponent = (110)binary – Bias = 6 – Bias </a:t>
            </a:r>
          </a:p>
          <a:p>
            <a:r>
              <a:rPr lang="en-US" sz="1400" dirty="0">
                <a:solidFill>
                  <a:schemeClr val="accent4"/>
                </a:solidFill>
              </a:rPr>
              <a:t>=&gt; Bias = 2 ^ (3 – 1) – 1 = 3</a:t>
            </a:r>
          </a:p>
        </p:txBody>
      </p:sp>
    </p:spTree>
    <p:extLst>
      <p:ext uri="{BB962C8B-B14F-4D97-AF65-F5344CB8AC3E}">
        <p14:creationId xmlns:p14="http://schemas.microsoft.com/office/powerpoint/2010/main" val="3550825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r>
              <a:rPr lang="en-US" dirty="0"/>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accent6"/>
                </a:solidFill>
                <a:latin typeface="Century Gothic" panose="020B0502020202020204" pitchFamily="34" charset="0"/>
              </a:rPr>
              <a:t>What is the Min Positive Real Value after zero?</a:t>
            </a:r>
            <a:endParaRPr lang="en-US" dirty="0">
              <a:solidFill>
                <a:schemeClr val="accent6"/>
              </a:solidFill>
            </a:endParaRPr>
          </a:p>
        </p:txBody>
      </p:sp>
      <p:graphicFrame>
        <p:nvGraphicFramePr>
          <p:cNvPr id="7" name="Table 6">
            <a:extLst>
              <a:ext uri="{FF2B5EF4-FFF2-40B4-BE49-F238E27FC236}">
                <a16:creationId xmlns:a16="http://schemas.microsoft.com/office/drawing/2014/main" id="{A2E9A98F-4055-3EE9-4575-8CA280E4F592}"/>
              </a:ext>
            </a:extLst>
          </p:cNvPr>
          <p:cNvGraphicFramePr>
            <a:graphicFrameLocks noGrp="1"/>
          </p:cNvGraphicFramePr>
          <p:nvPr>
            <p:extLst>
              <p:ext uri="{D42A27DB-BD31-4B8C-83A1-F6EECF244321}">
                <p14:modId xmlns:p14="http://schemas.microsoft.com/office/powerpoint/2010/main" val="1757653495"/>
              </p:ext>
            </p:extLst>
          </p:nvPr>
        </p:nvGraphicFramePr>
        <p:xfrm>
          <a:off x="877329" y="1937054"/>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9" name="TextBox 8">
            <a:extLst>
              <a:ext uri="{FF2B5EF4-FFF2-40B4-BE49-F238E27FC236}">
                <a16:creationId xmlns:a16="http://schemas.microsoft.com/office/drawing/2014/main" id="{52ABC74C-3FAB-BDF3-0C17-A180F47BE5B4}"/>
              </a:ext>
            </a:extLst>
          </p:cNvPr>
          <p:cNvSpPr txBox="1"/>
          <p:nvPr/>
        </p:nvSpPr>
        <p:spPr>
          <a:xfrm>
            <a:off x="809996" y="4680816"/>
            <a:ext cx="9136117" cy="923330"/>
          </a:xfrm>
          <a:prstGeom prst="rect">
            <a:avLst/>
          </a:prstGeom>
          <a:noFill/>
        </p:spPr>
        <p:txBody>
          <a:bodyPr wrap="square" rtlCol="0">
            <a:spAutoFit/>
          </a:bodyPr>
          <a:lstStyle/>
          <a:p>
            <a:r>
              <a:rPr lang="en-US" dirty="0"/>
              <a:t>= (0.0001)binary * 2 ^(</a:t>
            </a:r>
            <a:r>
              <a:rPr lang="en-US" dirty="0">
                <a:solidFill>
                  <a:schemeClr val="accent4"/>
                </a:solidFill>
              </a:rPr>
              <a:t>-2</a:t>
            </a:r>
            <a:r>
              <a:rPr lang="en-US" dirty="0"/>
              <a:t>) = (0.0625) * (1/4) = 0.015625</a:t>
            </a:r>
          </a:p>
          <a:p>
            <a:endParaRPr lang="en-US" dirty="0">
              <a:solidFill>
                <a:schemeClr val="accent6"/>
              </a:solidFill>
            </a:endParaRPr>
          </a:p>
          <a:p>
            <a:r>
              <a:rPr lang="en-US" dirty="0">
                <a:solidFill>
                  <a:schemeClr val="accent6"/>
                </a:solidFill>
              </a:rPr>
              <a:t>Next Positive value:</a:t>
            </a:r>
          </a:p>
        </p:txBody>
      </p:sp>
      <p:sp>
        <p:nvSpPr>
          <p:cNvPr id="4" name="TextBox 3">
            <a:extLst>
              <a:ext uri="{FF2B5EF4-FFF2-40B4-BE49-F238E27FC236}">
                <a16:creationId xmlns:a16="http://schemas.microsoft.com/office/drawing/2014/main" id="{31261C1C-5472-34E6-BEA0-389F111BE3B8}"/>
              </a:ext>
            </a:extLst>
          </p:cNvPr>
          <p:cNvSpPr txBox="1"/>
          <p:nvPr/>
        </p:nvSpPr>
        <p:spPr>
          <a:xfrm>
            <a:off x="809996" y="2483381"/>
            <a:ext cx="9136117" cy="738664"/>
          </a:xfrm>
          <a:prstGeom prst="rect">
            <a:avLst/>
          </a:prstGeom>
          <a:noFill/>
        </p:spPr>
        <p:txBody>
          <a:bodyPr wrap="square" rtlCol="0">
            <a:spAutoFit/>
          </a:bodyPr>
          <a:lstStyle/>
          <a:p>
            <a:r>
              <a:rPr lang="en-US" sz="1400" dirty="0">
                <a:solidFill>
                  <a:schemeClr val="accent4"/>
                </a:solidFill>
              </a:rPr>
              <a:t>Bias = 2 ^ (3 – 1) – 1 = 3 (we have 3 bits for the exponent)</a:t>
            </a:r>
          </a:p>
          <a:p>
            <a:r>
              <a:rPr lang="en-US" sz="1400" dirty="0">
                <a:solidFill>
                  <a:schemeClr val="accent4"/>
                </a:solidFill>
              </a:rPr>
              <a:t>Exponent + Bias = (1)binary if above 3 bits are 0 (exponent is NOT stored in Scientific form when it is 0)</a:t>
            </a:r>
          </a:p>
          <a:p>
            <a:r>
              <a:rPr lang="en-US" sz="1400" dirty="0">
                <a:solidFill>
                  <a:schemeClr val="accent4"/>
                </a:solidFill>
              </a:rPr>
              <a:t>=&gt; Exponent = (1)binary – Bias = 1 – 3 = -2</a:t>
            </a:r>
          </a:p>
        </p:txBody>
      </p:sp>
      <p:graphicFrame>
        <p:nvGraphicFramePr>
          <p:cNvPr id="6" name="Table 5">
            <a:extLst>
              <a:ext uri="{FF2B5EF4-FFF2-40B4-BE49-F238E27FC236}">
                <a16:creationId xmlns:a16="http://schemas.microsoft.com/office/drawing/2014/main" id="{A9559BDE-82DB-8539-56AA-B7CB701D3A61}"/>
              </a:ext>
            </a:extLst>
          </p:cNvPr>
          <p:cNvGraphicFramePr>
            <a:graphicFrameLocks noGrp="1"/>
          </p:cNvGraphicFramePr>
          <p:nvPr>
            <p:extLst>
              <p:ext uri="{D42A27DB-BD31-4B8C-83A1-F6EECF244321}">
                <p14:modId xmlns:p14="http://schemas.microsoft.com/office/powerpoint/2010/main" val="1520263301"/>
              </p:ext>
            </p:extLst>
          </p:nvPr>
        </p:nvGraphicFramePr>
        <p:xfrm>
          <a:off x="877329" y="5874812"/>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8" name="TextBox 7">
            <a:extLst>
              <a:ext uri="{FF2B5EF4-FFF2-40B4-BE49-F238E27FC236}">
                <a16:creationId xmlns:a16="http://schemas.microsoft.com/office/drawing/2014/main" id="{1EBDEFD0-CE55-F329-87E6-439BE2C7C69A}"/>
              </a:ext>
            </a:extLst>
          </p:cNvPr>
          <p:cNvSpPr txBox="1"/>
          <p:nvPr/>
        </p:nvSpPr>
        <p:spPr>
          <a:xfrm>
            <a:off x="877329" y="6408690"/>
            <a:ext cx="7517809" cy="369332"/>
          </a:xfrm>
          <a:prstGeom prst="rect">
            <a:avLst/>
          </a:prstGeom>
          <a:noFill/>
        </p:spPr>
        <p:txBody>
          <a:bodyPr wrap="square" rtlCol="0">
            <a:spAutoFit/>
          </a:bodyPr>
          <a:lstStyle/>
          <a:p>
            <a:r>
              <a:rPr lang="en-US" dirty="0"/>
              <a:t>= 0.125 * (1/4) = 0.03125</a:t>
            </a:r>
          </a:p>
        </p:txBody>
      </p:sp>
      <p:graphicFrame>
        <p:nvGraphicFramePr>
          <p:cNvPr id="12" name="Table 11">
            <a:extLst>
              <a:ext uri="{FF2B5EF4-FFF2-40B4-BE49-F238E27FC236}">
                <a16:creationId xmlns:a16="http://schemas.microsoft.com/office/drawing/2014/main" id="{B08C2F96-63E2-05B2-73E3-3389096AE121}"/>
              </a:ext>
            </a:extLst>
          </p:cNvPr>
          <p:cNvGraphicFramePr>
            <a:graphicFrameLocks noGrp="1"/>
          </p:cNvGraphicFramePr>
          <p:nvPr>
            <p:extLst>
              <p:ext uri="{D42A27DB-BD31-4B8C-83A1-F6EECF244321}">
                <p14:modId xmlns:p14="http://schemas.microsoft.com/office/powerpoint/2010/main" val="1847086657"/>
              </p:ext>
            </p:extLst>
          </p:nvPr>
        </p:nvGraphicFramePr>
        <p:xfrm>
          <a:off x="877329" y="4210005"/>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3" name="TextBox 12">
            <a:extLst>
              <a:ext uri="{FF2B5EF4-FFF2-40B4-BE49-F238E27FC236}">
                <a16:creationId xmlns:a16="http://schemas.microsoft.com/office/drawing/2014/main" id="{D968E491-47BB-76A6-B9FE-7544755C985A}"/>
              </a:ext>
            </a:extLst>
          </p:cNvPr>
          <p:cNvSpPr txBox="1"/>
          <p:nvPr/>
        </p:nvSpPr>
        <p:spPr>
          <a:xfrm>
            <a:off x="748863" y="3773797"/>
            <a:ext cx="8992299" cy="646331"/>
          </a:xfrm>
          <a:prstGeom prst="rect">
            <a:avLst/>
          </a:prstGeom>
          <a:noFill/>
        </p:spPr>
        <p:txBody>
          <a:bodyPr wrap="square" rtlCol="0">
            <a:spAutoFit/>
          </a:bodyPr>
          <a:lstStyle/>
          <a:p>
            <a:r>
              <a:rPr lang="en-US" sz="1800" kern="1200" dirty="0">
                <a:solidFill>
                  <a:srgbClr val="ED515C"/>
                </a:solidFill>
                <a:effectLst/>
                <a:latin typeface="Century Gothic" panose="020B0502020202020204" pitchFamily="34" charset="0"/>
                <a:ea typeface="+mn-ea"/>
                <a:cs typeface="+mn-cs"/>
              </a:rPr>
              <a:t>Next Positive value:</a:t>
            </a:r>
            <a:endParaRPr lang="en-US" dirty="0">
              <a:effectLst/>
            </a:endParaRPr>
          </a:p>
          <a:p>
            <a:endParaRPr lang="en-US" dirty="0"/>
          </a:p>
        </p:txBody>
      </p:sp>
      <p:sp>
        <p:nvSpPr>
          <p:cNvPr id="14" name="TextBox 13">
            <a:extLst>
              <a:ext uri="{FF2B5EF4-FFF2-40B4-BE49-F238E27FC236}">
                <a16:creationId xmlns:a16="http://schemas.microsoft.com/office/drawing/2014/main" id="{286A8137-A564-AFA0-7F84-4B7E2A3BB249}"/>
              </a:ext>
            </a:extLst>
          </p:cNvPr>
          <p:cNvSpPr txBox="1"/>
          <p:nvPr/>
        </p:nvSpPr>
        <p:spPr>
          <a:xfrm>
            <a:off x="809996" y="3327750"/>
            <a:ext cx="9287818" cy="369332"/>
          </a:xfrm>
          <a:prstGeom prst="rect">
            <a:avLst/>
          </a:prstGeom>
          <a:noFill/>
        </p:spPr>
        <p:txBody>
          <a:bodyPr wrap="square" rtlCol="0">
            <a:spAutoFit/>
          </a:bodyPr>
          <a:lstStyle/>
          <a:p>
            <a:r>
              <a:rPr lang="en-US" dirty="0"/>
              <a:t>The above number = (0)binary * 2 ^(</a:t>
            </a:r>
            <a:r>
              <a:rPr lang="en-US" dirty="0">
                <a:solidFill>
                  <a:schemeClr val="accent4"/>
                </a:solidFill>
              </a:rPr>
              <a:t>-2</a:t>
            </a:r>
            <a:r>
              <a:rPr lang="en-US" dirty="0"/>
              <a:t>) = 0</a:t>
            </a:r>
          </a:p>
        </p:txBody>
      </p:sp>
    </p:spTree>
    <p:extLst>
      <p:ext uri="{BB962C8B-B14F-4D97-AF65-F5344CB8AC3E}">
        <p14:creationId xmlns:p14="http://schemas.microsoft.com/office/powerpoint/2010/main" val="1519334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r>
              <a:rPr lang="en-US" dirty="0"/>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accent6"/>
              </a:solidFill>
            </a:endParaRPr>
          </a:p>
        </p:txBody>
      </p:sp>
      <p:sp>
        <p:nvSpPr>
          <p:cNvPr id="9" name="TextBox 8">
            <a:extLst>
              <a:ext uri="{FF2B5EF4-FFF2-40B4-BE49-F238E27FC236}">
                <a16:creationId xmlns:a16="http://schemas.microsoft.com/office/drawing/2014/main" id="{52ABC74C-3FAB-BDF3-0C17-A180F47BE5B4}"/>
              </a:ext>
            </a:extLst>
          </p:cNvPr>
          <p:cNvSpPr txBox="1"/>
          <p:nvPr/>
        </p:nvSpPr>
        <p:spPr>
          <a:xfrm>
            <a:off x="911484" y="2469489"/>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10" name="Table 9">
            <a:extLst>
              <a:ext uri="{FF2B5EF4-FFF2-40B4-BE49-F238E27FC236}">
                <a16:creationId xmlns:a16="http://schemas.microsoft.com/office/drawing/2014/main" id="{FEBC15BA-55EE-F53F-2018-9F4425891D15}"/>
              </a:ext>
            </a:extLst>
          </p:cNvPr>
          <p:cNvGraphicFramePr>
            <a:graphicFrameLocks noGrp="1"/>
          </p:cNvGraphicFramePr>
          <p:nvPr/>
        </p:nvGraphicFramePr>
        <p:xfrm>
          <a:off x="978815" y="3149414"/>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12" name="TextBox 11">
            <a:extLst>
              <a:ext uri="{FF2B5EF4-FFF2-40B4-BE49-F238E27FC236}">
                <a16:creationId xmlns:a16="http://schemas.microsoft.com/office/drawing/2014/main" id="{0970BD99-39CC-F793-2FDD-378D8B6E64B2}"/>
              </a:ext>
            </a:extLst>
          </p:cNvPr>
          <p:cNvSpPr txBox="1"/>
          <p:nvPr/>
        </p:nvSpPr>
        <p:spPr>
          <a:xfrm>
            <a:off x="911484" y="3625951"/>
            <a:ext cx="7517809" cy="369332"/>
          </a:xfrm>
          <a:prstGeom prst="rect">
            <a:avLst/>
          </a:prstGeom>
          <a:noFill/>
        </p:spPr>
        <p:txBody>
          <a:bodyPr wrap="square" rtlCol="0">
            <a:spAutoFit/>
          </a:bodyPr>
          <a:lstStyle/>
          <a:p>
            <a:r>
              <a:rPr lang="en-US" dirty="0"/>
              <a:t>= (0.01)binary * (1/4) = (0.25) * 1/4 = 0.0625</a:t>
            </a:r>
          </a:p>
        </p:txBody>
      </p:sp>
      <p:sp>
        <p:nvSpPr>
          <p:cNvPr id="13" name="TextBox 12">
            <a:extLst>
              <a:ext uri="{FF2B5EF4-FFF2-40B4-BE49-F238E27FC236}">
                <a16:creationId xmlns:a16="http://schemas.microsoft.com/office/drawing/2014/main" id="{5FED4F68-B81F-490D-88B1-BC976F57B58F}"/>
              </a:ext>
            </a:extLst>
          </p:cNvPr>
          <p:cNvSpPr txBox="1"/>
          <p:nvPr/>
        </p:nvSpPr>
        <p:spPr>
          <a:xfrm>
            <a:off x="877329" y="385374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14" name="Table 13">
            <a:extLst>
              <a:ext uri="{FF2B5EF4-FFF2-40B4-BE49-F238E27FC236}">
                <a16:creationId xmlns:a16="http://schemas.microsoft.com/office/drawing/2014/main" id="{A41D9C46-65C6-4775-D572-57875123CA1D}"/>
              </a:ext>
            </a:extLst>
          </p:cNvPr>
          <p:cNvGraphicFramePr>
            <a:graphicFrameLocks noGrp="1"/>
          </p:cNvGraphicFramePr>
          <p:nvPr/>
        </p:nvGraphicFramePr>
        <p:xfrm>
          <a:off x="944660" y="4533673"/>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5" name="TextBox 14">
            <a:extLst>
              <a:ext uri="{FF2B5EF4-FFF2-40B4-BE49-F238E27FC236}">
                <a16:creationId xmlns:a16="http://schemas.microsoft.com/office/drawing/2014/main" id="{1D392761-E8DF-3B49-CD3C-85A74044FDC6}"/>
              </a:ext>
            </a:extLst>
          </p:cNvPr>
          <p:cNvSpPr txBox="1"/>
          <p:nvPr/>
        </p:nvSpPr>
        <p:spPr>
          <a:xfrm>
            <a:off x="877329" y="5053341"/>
            <a:ext cx="8440092" cy="369332"/>
          </a:xfrm>
          <a:prstGeom prst="rect">
            <a:avLst/>
          </a:prstGeom>
          <a:noFill/>
        </p:spPr>
        <p:txBody>
          <a:bodyPr wrap="square" rtlCol="0">
            <a:spAutoFit/>
          </a:bodyPr>
          <a:lstStyle/>
          <a:p>
            <a:r>
              <a:rPr lang="en-US" dirty="0"/>
              <a:t>= (0.0101)binary * (1/4) = (0.25 + 0.0625) * 1/4 = 0.078125</a:t>
            </a:r>
          </a:p>
        </p:txBody>
      </p:sp>
      <p:sp>
        <p:nvSpPr>
          <p:cNvPr id="16" name="TextBox 15">
            <a:extLst>
              <a:ext uri="{FF2B5EF4-FFF2-40B4-BE49-F238E27FC236}">
                <a16:creationId xmlns:a16="http://schemas.microsoft.com/office/drawing/2014/main" id="{EBF96C11-7D33-A541-539B-0D5127D1B286}"/>
              </a:ext>
            </a:extLst>
          </p:cNvPr>
          <p:cNvSpPr txBox="1"/>
          <p:nvPr/>
        </p:nvSpPr>
        <p:spPr>
          <a:xfrm>
            <a:off x="877328" y="525036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Max Positive value when saved exponent = 000:</a:t>
            </a:r>
          </a:p>
        </p:txBody>
      </p:sp>
      <p:graphicFrame>
        <p:nvGraphicFramePr>
          <p:cNvPr id="17" name="Table 16">
            <a:extLst>
              <a:ext uri="{FF2B5EF4-FFF2-40B4-BE49-F238E27FC236}">
                <a16:creationId xmlns:a16="http://schemas.microsoft.com/office/drawing/2014/main" id="{28B8FBFA-8660-127B-8525-8E320F602A70}"/>
              </a:ext>
            </a:extLst>
          </p:cNvPr>
          <p:cNvGraphicFramePr>
            <a:graphicFrameLocks noGrp="1"/>
          </p:cNvGraphicFramePr>
          <p:nvPr/>
        </p:nvGraphicFramePr>
        <p:xfrm>
          <a:off x="944659" y="5934458"/>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8" name="TextBox 17">
            <a:extLst>
              <a:ext uri="{FF2B5EF4-FFF2-40B4-BE49-F238E27FC236}">
                <a16:creationId xmlns:a16="http://schemas.microsoft.com/office/drawing/2014/main" id="{E29D37B6-6184-B81E-A78F-5BF82D36D580}"/>
              </a:ext>
            </a:extLst>
          </p:cNvPr>
          <p:cNvSpPr txBox="1"/>
          <p:nvPr/>
        </p:nvSpPr>
        <p:spPr>
          <a:xfrm>
            <a:off x="911484" y="6338605"/>
            <a:ext cx="8440092" cy="369332"/>
          </a:xfrm>
          <a:prstGeom prst="rect">
            <a:avLst/>
          </a:prstGeom>
          <a:noFill/>
        </p:spPr>
        <p:txBody>
          <a:bodyPr wrap="square" rtlCol="0">
            <a:spAutoFit/>
          </a:bodyPr>
          <a:lstStyle/>
          <a:p>
            <a:r>
              <a:rPr lang="en-US" dirty="0"/>
              <a:t>= (0.1111)binary * (1/4) = (0.5+ 0.25 + 0.125 + 0.0625) * 1/4 = 0.234375</a:t>
            </a:r>
          </a:p>
        </p:txBody>
      </p:sp>
      <p:sp>
        <p:nvSpPr>
          <p:cNvPr id="19" name="TextBox 18">
            <a:extLst>
              <a:ext uri="{FF2B5EF4-FFF2-40B4-BE49-F238E27FC236}">
                <a16:creationId xmlns:a16="http://schemas.microsoft.com/office/drawing/2014/main" id="{51E260D6-69CF-2790-B555-77CB8B160197}"/>
              </a:ext>
            </a:extLst>
          </p:cNvPr>
          <p:cNvSpPr txBox="1"/>
          <p:nvPr/>
        </p:nvSpPr>
        <p:spPr>
          <a:xfrm>
            <a:off x="906224" y="114877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20" name="Table 19">
            <a:extLst>
              <a:ext uri="{FF2B5EF4-FFF2-40B4-BE49-F238E27FC236}">
                <a16:creationId xmlns:a16="http://schemas.microsoft.com/office/drawing/2014/main" id="{1BDD78D8-FF17-C69D-D506-E57479E72471}"/>
              </a:ext>
            </a:extLst>
          </p:cNvPr>
          <p:cNvGraphicFramePr>
            <a:graphicFrameLocks noGrp="1"/>
          </p:cNvGraphicFramePr>
          <p:nvPr/>
        </p:nvGraphicFramePr>
        <p:xfrm>
          <a:off x="973555" y="1828703"/>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21" name="TextBox 20">
            <a:extLst>
              <a:ext uri="{FF2B5EF4-FFF2-40B4-BE49-F238E27FC236}">
                <a16:creationId xmlns:a16="http://schemas.microsoft.com/office/drawing/2014/main" id="{8507D68E-44B4-935C-FB93-4958AA30AC02}"/>
              </a:ext>
            </a:extLst>
          </p:cNvPr>
          <p:cNvSpPr txBox="1"/>
          <p:nvPr/>
        </p:nvSpPr>
        <p:spPr>
          <a:xfrm>
            <a:off x="906224" y="2305240"/>
            <a:ext cx="8440092" cy="369332"/>
          </a:xfrm>
          <a:prstGeom prst="rect">
            <a:avLst/>
          </a:prstGeom>
          <a:noFill/>
        </p:spPr>
        <p:txBody>
          <a:bodyPr wrap="square" rtlCol="0">
            <a:spAutoFit/>
          </a:bodyPr>
          <a:lstStyle/>
          <a:p>
            <a:r>
              <a:rPr lang="en-US" dirty="0"/>
              <a:t>= (0.0011)binary * (1/4) = (0.125 + 0.0625) * 1/4 = 0.046875</a:t>
            </a:r>
          </a:p>
        </p:txBody>
      </p:sp>
    </p:spTree>
    <p:extLst>
      <p:ext uri="{BB962C8B-B14F-4D97-AF65-F5344CB8AC3E}">
        <p14:creationId xmlns:p14="http://schemas.microsoft.com/office/powerpoint/2010/main" val="2707549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r>
              <a:rPr lang="en-US" dirty="0"/>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accent6"/>
                </a:solidFill>
                <a:latin typeface="Century Gothic" panose="020B0502020202020204" pitchFamily="34" charset="0"/>
              </a:rPr>
              <a:t>What is the Min Positive Real Value when saved exponent = 1?</a:t>
            </a:r>
            <a:endParaRPr lang="en-US" dirty="0">
              <a:solidFill>
                <a:schemeClr val="accent6"/>
              </a:solidFill>
            </a:endParaRPr>
          </a:p>
        </p:txBody>
      </p:sp>
      <p:graphicFrame>
        <p:nvGraphicFramePr>
          <p:cNvPr id="7" name="Table 6">
            <a:extLst>
              <a:ext uri="{FF2B5EF4-FFF2-40B4-BE49-F238E27FC236}">
                <a16:creationId xmlns:a16="http://schemas.microsoft.com/office/drawing/2014/main" id="{A2E9A98F-4055-3EE9-4575-8CA280E4F592}"/>
              </a:ext>
            </a:extLst>
          </p:cNvPr>
          <p:cNvGraphicFramePr>
            <a:graphicFrameLocks noGrp="1"/>
          </p:cNvGraphicFramePr>
          <p:nvPr>
            <p:extLst>
              <p:ext uri="{D42A27DB-BD31-4B8C-83A1-F6EECF244321}">
                <p14:modId xmlns:p14="http://schemas.microsoft.com/office/powerpoint/2010/main" val="425917253"/>
              </p:ext>
            </p:extLst>
          </p:nvPr>
        </p:nvGraphicFramePr>
        <p:xfrm>
          <a:off x="877329" y="1937054"/>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9" name="TextBox 8">
            <a:extLst>
              <a:ext uri="{FF2B5EF4-FFF2-40B4-BE49-F238E27FC236}">
                <a16:creationId xmlns:a16="http://schemas.microsoft.com/office/drawing/2014/main" id="{52ABC74C-3FAB-BDF3-0C17-A180F47BE5B4}"/>
              </a:ext>
            </a:extLst>
          </p:cNvPr>
          <p:cNvSpPr txBox="1"/>
          <p:nvPr/>
        </p:nvSpPr>
        <p:spPr>
          <a:xfrm>
            <a:off x="809996" y="4680816"/>
            <a:ext cx="9136117" cy="923330"/>
          </a:xfrm>
          <a:prstGeom prst="rect">
            <a:avLst/>
          </a:prstGeom>
          <a:noFill/>
        </p:spPr>
        <p:txBody>
          <a:bodyPr wrap="square" rtlCol="0">
            <a:spAutoFit/>
          </a:bodyPr>
          <a:lstStyle/>
          <a:p>
            <a:r>
              <a:rPr lang="en-US" dirty="0"/>
              <a:t>= (</a:t>
            </a:r>
            <a:r>
              <a:rPr lang="en-US" dirty="0">
                <a:solidFill>
                  <a:schemeClr val="accent6">
                    <a:lumMod val="75000"/>
                  </a:schemeClr>
                </a:solidFill>
              </a:rPr>
              <a:t>1</a:t>
            </a:r>
            <a:r>
              <a:rPr lang="en-US" dirty="0"/>
              <a:t>.0001)binary * 2 ^(</a:t>
            </a:r>
            <a:r>
              <a:rPr lang="en-US" dirty="0">
                <a:solidFill>
                  <a:schemeClr val="accent4"/>
                </a:solidFill>
              </a:rPr>
              <a:t>-2</a:t>
            </a:r>
            <a:r>
              <a:rPr lang="en-US" dirty="0"/>
              <a:t>) = (1.0 + 0.0625) * (1/4) = 0.265625</a:t>
            </a:r>
          </a:p>
          <a:p>
            <a:endParaRPr lang="en-US" dirty="0">
              <a:solidFill>
                <a:schemeClr val="accent6"/>
              </a:solidFill>
            </a:endParaRPr>
          </a:p>
          <a:p>
            <a:r>
              <a:rPr lang="en-US" dirty="0">
                <a:solidFill>
                  <a:schemeClr val="accent6"/>
                </a:solidFill>
              </a:rPr>
              <a:t>Next Positive value:</a:t>
            </a:r>
          </a:p>
        </p:txBody>
      </p:sp>
      <p:sp>
        <p:nvSpPr>
          <p:cNvPr id="4" name="TextBox 3">
            <a:extLst>
              <a:ext uri="{FF2B5EF4-FFF2-40B4-BE49-F238E27FC236}">
                <a16:creationId xmlns:a16="http://schemas.microsoft.com/office/drawing/2014/main" id="{31261C1C-5472-34E6-BEA0-389F111BE3B8}"/>
              </a:ext>
            </a:extLst>
          </p:cNvPr>
          <p:cNvSpPr txBox="1"/>
          <p:nvPr/>
        </p:nvSpPr>
        <p:spPr>
          <a:xfrm>
            <a:off x="809996" y="2483381"/>
            <a:ext cx="9136117" cy="954107"/>
          </a:xfrm>
          <a:prstGeom prst="rect">
            <a:avLst/>
          </a:prstGeom>
          <a:noFill/>
        </p:spPr>
        <p:txBody>
          <a:bodyPr wrap="square" rtlCol="0">
            <a:spAutoFit/>
          </a:bodyPr>
          <a:lstStyle/>
          <a:p>
            <a:r>
              <a:rPr lang="en-US" sz="1400" dirty="0">
                <a:solidFill>
                  <a:schemeClr val="accent4"/>
                </a:solidFill>
              </a:rPr>
              <a:t>Bias = 2 ^ (3 – 1) – 1 = 3 (we have 3 bits for the exponent)</a:t>
            </a:r>
          </a:p>
          <a:p>
            <a:r>
              <a:rPr lang="en-US" sz="1400" dirty="0">
                <a:solidFill>
                  <a:schemeClr val="accent4"/>
                </a:solidFill>
              </a:rPr>
              <a:t>Exponent + Bias = saved exponent = 1(exponent is stored in Scientific form =&gt; the binary number before decimal point = </a:t>
            </a:r>
            <a:r>
              <a:rPr lang="en-US" sz="1400" dirty="0">
                <a:solidFill>
                  <a:schemeClr val="accent6">
                    <a:lumMod val="75000"/>
                  </a:schemeClr>
                </a:solidFill>
              </a:rPr>
              <a:t>1</a:t>
            </a:r>
            <a:r>
              <a:rPr lang="en-US" sz="1400" dirty="0">
                <a:solidFill>
                  <a:schemeClr val="accent4"/>
                </a:solidFill>
              </a:rPr>
              <a:t> )</a:t>
            </a:r>
          </a:p>
          <a:p>
            <a:r>
              <a:rPr lang="en-US" sz="1400" dirty="0">
                <a:solidFill>
                  <a:schemeClr val="accent4"/>
                </a:solidFill>
              </a:rPr>
              <a:t>=&gt; Exponent = (1)binary – Bias = 1 – 3 = -2</a:t>
            </a:r>
          </a:p>
        </p:txBody>
      </p:sp>
      <p:graphicFrame>
        <p:nvGraphicFramePr>
          <p:cNvPr id="6" name="Table 5">
            <a:extLst>
              <a:ext uri="{FF2B5EF4-FFF2-40B4-BE49-F238E27FC236}">
                <a16:creationId xmlns:a16="http://schemas.microsoft.com/office/drawing/2014/main" id="{A9559BDE-82DB-8539-56AA-B7CB701D3A61}"/>
              </a:ext>
            </a:extLst>
          </p:cNvPr>
          <p:cNvGraphicFramePr>
            <a:graphicFrameLocks noGrp="1"/>
          </p:cNvGraphicFramePr>
          <p:nvPr>
            <p:extLst>
              <p:ext uri="{D42A27DB-BD31-4B8C-83A1-F6EECF244321}">
                <p14:modId xmlns:p14="http://schemas.microsoft.com/office/powerpoint/2010/main" val="882827149"/>
              </p:ext>
            </p:extLst>
          </p:nvPr>
        </p:nvGraphicFramePr>
        <p:xfrm>
          <a:off x="877329" y="5874812"/>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8" name="TextBox 7">
            <a:extLst>
              <a:ext uri="{FF2B5EF4-FFF2-40B4-BE49-F238E27FC236}">
                <a16:creationId xmlns:a16="http://schemas.microsoft.com/office/drawing/2014/main" id="{1EBDEFD0-CE55-F329-87E6-439BE2C7C69A}"/>
              </a:ext>
            </a:extLst>
          </p:cNvPr>
          <p:cNvSpPr txBox="1"/>
          <p:nvPr/>
        </p:nvSpPr>
        <p:spPr>
          <a:xfrm>
            <a:off x="877329" y="6408690"/>
            <a:ext cx="7517809" cy="369332"/>
          </a:xfrm>
          <a:prstGeom prst="rect">
            <a:avLst/>
          </a:prstGeom>
          <a:noFill/>
        </p:spPr>
        <p:txBody>
          <a:bodyPr wrap="square" rtlCol="0">
            <a:spAutoFit/>
          </a:bodyPr>
          <a:lstStyle/>
          <a:p>
            <a:r>
              <a:rPr lang="en-US" dirty="0"/>
              <a:t>= </a:t>
            </a:r>
            <a:r>
              <a:rPr lang="en-US" dirty="0">
                <a:solidFill>
                  <a:schemeClr val="accent6">
                    <a:lumMod val="75000"/>
                  </a:schemeClr>
                </a:solidFill>
              </a:rPr>
              <a:t>1</a:t>
            </a:r>
            <a:r>
              <a:rPr lang="en-US" dirty="0"/>
              <a:t>.0 + 0.125 * (1/4) = 0.28125</a:t>
            </a:r>
          </a:p>
        </p:txBody>
      </p:sp>
      <p:graphicFrame>
        <p:nvGraphicFramePr>
          <p:cNvPr id="12" name="Table 11">
            <a:extLst>
              <a:ext uri="{FF2B5EF4-FFF2-40B4-BE49-F238E27FC236}">
                <a16:creationId xmlns:a16="http://schemas.microsoft.com/office/drawing/2014/main" id="{B08C2F96-63E2-05B2-73E3-3389096AE121}"/>
              </a:ext>
            </a:extLst>
          </p:cNvPr>
          <p:cNvGraphicFramePr>
            <a:graphicFrameLocks noGrp="1"/>
          </p:cNvGraphicFramePr>
          <p:nvPr>
            <p:extLst>
              <p:ext uri="{D42A27DB-BD31-4B8C-83A1-F6EECF244321}">
                <p14:modId xmlns:p14="http://schemas.microsoft.com/office/powerpoint/2010/main" val="2669326866"/>
              </p:ext>
            </p:extLst>
          </p:nvPr>
        </p:nvGraphicFramePr>
        <p:xfrm>
          <a:off x="877329" y="4210005"/>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3" name="TextBox 12">
            <a:extLst>
              <a:ext uri="{FF2B5EF4-FFF2-40B4-BE49-F238E27FC236}">
                <a16:creationId xmlns:a16="http://schemas.microsoft.com/office/drawing/2014/main" id="{D968E491-47BB-76A6-B9FE-7544755C985A}"/>
              </a:ext>
            </a:extLst>
          </p:cNvPr>
          <p:cNvSpPr txBox="1"/>
          <p:nvPr/>
        </p:nvSpPr>
        <p:spPr>
          <a:xfrm>
            <a:off x="748863" y="3773797"/>
            <a:ext cx="8992299" cy="646331"/>
          </a:xfrm>
          <a:prstGeom prst="rect">
            <a:avLst/>
          </a:prstGeom>
          <a:noFill/>
        </p:spPr>
        <p:txBody>
          <a:bodyPr wrap="square" rtlCol="0">
            <a:spAutoFit/>
          </a:bodyPr>
          <a:lstStyle/>
          <a:p>
            <a:r>
              <a:rPr lang="en-US" sz="1800" kern="1200" dirty="0">
                <a:solidFill>
                  <a:srgbClr val="ED515C"/>
                </a:solidFill>
                <a:effectLst/>
                <a:latin typeface="Century Gothic" panose="020B0502020202020204" pitchFamily="34" charset="0"/>
                <a:ea typeface="+mn-ea"/>
                <a:cs typeface="+mn-cs"/>
              </a:rPr>
              <a:t>Next Positive value:</a:t>
            </a:r>
            <a:endParaRPr lang="en-US" dirty="0">
              <a:effectLst/>
            </a:endParaRPr>
          </a:p>
          <a:p>
            <a:endParaRPr lang="en-US" dirty="0"/>
          </a:p>
        </p:txBody>
      </p:sp>
      <p:sp>
        <p:nvSpPr>
          <p:cNvPr id="14" name="TextBox 13">
            <a:extLst>
              <a:ext uri="{FF2B5EF4-FFF2-40B4-BE49-F238E27FC236}">
                <a16:creationId xmlns:a16="http://schemas.microsoft.com/office/drawing/2014/main" id="{286A8137-A564-AFA0-7F84-4B7E2A3BB249}"/>
              </a:ext>
            </a:extLst>
          </p:cNvPr>
          <p:cNvSpPr txBox="1"/>
          <p:nvPr/>
        </p:nvSpPr>
        <p:spPr>
          <a:xfrm>
            <a:off x="809996" y="3327750"/>
            <a:ext cx="9287818" cy="369332"/>
          </a:xfrm>
          <a:prstGeom prst="rect">
            <a:avLst/>
          </a:prstGeom>
          <a:noFill/>
        </p:spPr>
        <p:txBody>
          <a:bodyPr wrap="square" rtlCol="0">
            <a:spAutoFit/>
          </a:bodyPr>
          <a:lstStyle/>
          <a:p>
            <a:r>
              <a:rPr lang="en-US" dirty="0"/>
              <a:t>The above number = (</a:t>
            </a:r>
            <a:r>
              <a:rPr lang="en-US" dirty="0">
                <a:solidFill>
                  <a:schemeClr val="accent6">
                    <a:lumMod val="75000"/>
                  </a:schemeClr>
                </a:solidFill>
              </a:rPr>
              <a:t>1</a:t>
            </a:r>
            <a:r>
              <a:rPr lang="en-US" dirty="0"/>
              <a:t>.0000)binary * 2 ^(</a:t>
            </a:r>
            <a:r>
              <a:rPr lang="en-US" dirty="0">
                <a:solidFill>
                  <a:schemeClr val="accent4"/>
                </a:solidFill>
              </a:rPr>
              <a:t>-2</a:t>
            </a:r>
            <a:r>
              <a:rPr lang="en-US" dirty="0"/>
              <a:t>) = 0.25</a:t>
            </a:r>
          </a:p>
        </p:txBody>
      </p:sp>
    </p:spTree>
    <p:extLst>
      <p:ext uri="{BB962C8B-B14F-4D97-AF65-F5344CB8AC3E}">
        <p14:creationId xmlns:p14="http://schemas.microsoft.com/office/powerpoint/2010/main" val="3175160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r>
              <a:rPr lang="en-US" dirty="0"/>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accent6"/>
              </a:solidFill>
            </a:endParaRPr>
          </a:p>
        </p:txBody>
      </p:sp>
      <p:sp>
        <p:nvSpPr>
          <p:cNvPr id="9" name="TextBox 8">
            <a:extLst>
              <a:ext uri="{FF2B5EF4-FFF2-40B4-BE49-F238E27FC236}">
                <a16:creationId xmlns:a16="http://schemas.microsoft.com/office/drawing/2014/main" id="{52ABC74C-3FAB-BDF3-0C17-A180F47BE5B4}"/>
              </a:ext>
            </a:extLst>
          </p:cNvPr>
          <p:cNvSpPr txBox="1"/>
          <p:nvPr/>
        </p:nvSpPr>
        <p:spPr>
          <a:xfrm>
            <a:off x="911484" y="2469489"/>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10" name="Table 9">
            <a:extLst>
              <a:ext uri="{FF2B5EF4-FFF2-40B4-BE49-F238E27FC236}">
                <a16:creationId xmlns:a16="http://schemas.microsoft.com/office/drawing/2014/main" id="{FEBC15BA-55EE-F53F-2018-9F4425891D15}"/>
              </a:ext>
            </a:extLst>
          </p:cNvPr>
          <p:cNvGraphicFramePr>
            <a:graphicFrameLocks noGrp="1"/>
          </p:cNvGraphicFramePr>
          <p:nvPr>
            <p:extLst>
              <p:ext uri="{D42A27DB-BD31-4B8C-83A1-F6EECF244321}">
                <p14:modId xmlns:p14="http://schemas.microsoft.com/office/powerpoint/2010/main" val="1627612095"/>
              </p:ext>
            </p:extLst>
          </p:nvPr>
        </p:nvGraphicFramePr>
        <p:xfrm>
          <a:off x="978815" y="3149414"/>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12" name="TextBox 11">
            <a:extLst>
              <a:ext uri="{FF2B5EF4-FFF2-40B4-BE49-F238E27FC236}">
                <a16:creationId xmlns:a16="http://schemas.microsoft.com/office/drawing/2014/main" id="{0970BD99-39CC-F793-2FDD-378D8B6E64B2}"/>
              </a:ext>
            </a:extLst>
          </p:cNvPr>
          <p:cNvSpPr txBox="1"/>
          <p:nvPr/>
        </p:nvSpPr>
        <p:spPr>
          <a:xfrm>
            <a:off x="911484" y="3625951"/>
            <a:ext cx="7517809" cy="369332"/>
          </a:xfrm>
          <a:prstGeom prst="rect">
            <a:avLst/>
          </a:prstGeom>
          <a:noFill/>
        </p:spPr>
        <p:txBody>
          <a:bodyPr wrap="square" rtlCol="0">
            <a:spAutoFit/>
          </a:bodyPr>
          <a:lstStyle/>
          <a:p>
            <a:r>
              <a:rPr lang="en-US" dirty="0"/>
              <a:t>= (1.01)binary * (1/4) = (1.0 + 0.25) * 1/4 = 0.3125</a:t>
            </a:r>
          </a:p>
        </p:txBody>
      </p:sp>
      <p:sp>
        <p:nvSpPr>
          <p:cNvPr id="13" name="TextBox 12">
            <a:extLst>
              <a:ext uri="{FF2B5EF4-FFF2-40B4-BE49-F238E27FC236}">
                <a16:creationId xmlns:a16="http://schemas.microsoft.com/office/drawing/2014/main" id="{5FED4F68-B81F-490D-88B1-BC976F57B58F}"/>
              </a:ext>
            </a:extLst>
          </p:cNvPr>
          <p:cNvSpPr txBox="1"/>
          <p:nvPr/>
        </p:nvSpPr>
        <p:spPr>
          <a:xfrm>
            <a:off x="877329" y="385374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14" name="Table 13">
            <a:extLst>
              <a:ext uri="{FF2B5EF4-FFF2-40B4-BE49-F238E27FC236}">
                <a16:creationId xmlns:a16="http://schemas.microsoft.com/office/drawing/2014/main" id="{A41D9C46-65C6-4775-D572-57875123CA1D}"/>
              </a:ext>
            </a:extLst>
          </p:cNvPr>
          <p:cNvGraphicFramePr>
            <a:graphicFrameLocks noGrp="1"/>
          </p:cNvGraphicFramePr>
          <p:nvPr>
            <p:extLst>
              <p:ext uri="{D42A27DB-BD31-4B8C-83A1-F6EECF244321}">
                <p14:modId xmlns:p14="http://schemas.microsoft.com/office/powerpoint/2010/main" val="578163271"/>
              </p:ext>
            </p:extLst>
          </p:nvPr>
        </p:nvGraphicFramePr>
        <p:xfrm>
          <a:off x="944660" y="4533673"/>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5" name="TextBox 14">
            <a:extLst>
              <a:ext uri="{FF2B5EF4-FFF2-40B4-BE49-F238E27FC236}">
                <a16:creationId xmlns:a16="http://schemas.microsoft.com/office/drawing/2014/main" id="{1D392761-E8DF-3B49-CD3C-85A74044FDC6}"/>
              </a:ext>
            </a:extLst>
          </p:cNvPr>
          <p:cNvSpPr txBox="1"/>
          <p:nvPr/>
        </p:nvSpPr>
        <p:spPr>
          <a:xfrm>
            <a:off x="877329" y="5053341"/>
            <a:ext cx="8440092" cy="369332"/>
          </a:xfrm>
          <a:prstGeom prst="rect">
            <a:avLst/>
          </a:prstGeom>
          <a:noFill/>
        </p:spPr>
        <p:txBody>
          <a:bodyPr wrap="square" rtlCol="0">
            <a:spAutoFit/>
          </a:bodyPr>
          <a:lstStyle/>
          <a:p>
            <a:r>
              <a:rPr lang="en-US" dirty="0"/>
              <a:t>= (1.0101)binary * (1/4) = (1.0 + 0.25 + 0.0625) * 1/4 = 0.328125</a:t>
            </a:r>
          </a:p>
        </p:txBody>
      </p:sp>
      <p:sp>
        <p:nvSpPr>
          <p:cNvPr id="16" name="TextBox 15">
            <a:extLst>
              <a:ext uri="{FF2B5EF4-FFF2-40B4-BE49-F238E27FC236}">
                <a16:creationId xmlns:a16="http://schemas.microsoft.com/office/drawing/2014/main" id="{EBF96C11-7D33-A541-539B-0D5127D1B286}"/>
              </a:ext>
            </a:extLst>
          </p:cNvPr>
          <p:cNvSpPr txBox="1"/>
          <p:nvPr/>
        </p:nvSpPr>
        <p:spPr>
          <a:xfrm>
            <a:off x="877328" y="525036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Max Positive value when saved exponent = 001:</a:t>
            </a:r>
          </a:p>
        </p:txBody>
      </p:sp>
      <p:graphicFrame>
        <p:nvGraphicFramePr>
          <p:cNvPr id="17" name="Table 16">
            <a:extLst>
              <a:ext uri="{FF2B5EF4-FFF2-40B4-BE49-F238E27FC236}">
                <a16:creationId xmlns:a16="http://schemas.microsoft.com/office/drawing/2014/main" id="{28B8FBFA-8660-127B-8525-8E320F602A70}"/>
              </a:ext>
            </a:extLst>
          </p:cNvPr>
          <p:cNvGraphicFramePr>
            <a:graphicFrameLocks noGrp="1"/>
          </p:cNvGraphicFramePr>
          <p:nvPr>
            <p:extLst>
              <p:ext uri="{D42A27DB-BD31-4B8C-83A1-F6EECF244321}">
                <p14:modId xmlns:p14="http://schemas.microsoft.com/office/powerpoint/2010/main" val="3137648995"/>
              </p:ext>
            </p:extLst>
          </p:nvPr>
        </p:nvGraphicFramePr>
        <p:xfrm>
          <a:off x="944659" y="5934458"/>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8" name="TextBox 17">
            <a:extLst>
              <a:ext uri="{FF2B5EF4-FFF2-40B4-BE49-F238E27FC236}">
                <a16:creationId xmlns:a16="http://schemas.microsoft.com/office/drawing/2014/main" id="{E29D37B6-6184-B81E-A78F-5BF82D36D580}"/>
              </a:ext>
            </a:extLst>
          </p:cNvPr>
          <p:cNvSpPr txBox="1"/>
          <p:nvPr/>
        </p:nvSpPr>
        <p:spPr>
          <a:xfrm>
            <a:off x="911484" y="6338605"/>
            <a:ext cx="8440092" cy="369332"/>
          </a:xfrm>
          <a:prstGeom prst="rect">
            <a:avLst/>
          </a:prstGeom>
          <a:noFill/>
        </p:spPr>
        <p:txBody>
          <a:bodyPr wrap="square" rtlCol="0">
            <a:spAutoFit/>
          </a:bodyPr>
          <a:lstStyle/>
          <a:p>
            <a:r>
              <a:rPr lang="en-US" dirty="0"/>
              <a:t>= (1.1111)binary * (1/4) = (10 + 0.5+ 0.25 + 0.125 + 0.0625) * 1/4 = 0.484375</a:t>
            </a:r>
          </a:p>
        </p:txBody>
      </p:sp>
      <p:sp>
        <p:nvSpPr>
          <p:cNvPr id="19" name="TextBox 18">
            <a:extLst>
              <a:ext uri="{FF2B5EF4-FFF2-40B4-BE49-F238E27FC236}">
                <a16:creationId xmlns:a16="http://schemas.microsoft.com/office/drawing/2014/main" id="{51E260D6-69CF-2790-B555-77CB8B160197}"/>
              </a:ext>
            </a:extLst>
          </p:cNvPr>
          <p:cNvSpPr txBox="1"/>
          <p:nvPr/>
        </p:nvSpPr>
        <p:spPr>
          <a:xfrm>
            <a:off x="906224" y="114877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20" name="Table 19">
            <a:extLst>
              <a:ext uri="{FF2B5EF4-FFF2-40B4-BE49-F238E27FC236}">
                <a16:creationId xmlns:a16="http://schemas.microsoft.com/office/drawing/2014/main" id="{1BDD78D8-FF17-C69D-D506-E57479E72471}"/>
              </a:ext>
            </a:extLst>
          </p:cNvPr>
          <p:cNvGraphicFramePr>
            <a:graphicFrameLocks noGrp="1"/>
          </p:cNvGraphicFramePr>
          <p:nvPr>
            <p:extLst>
              <p:ext uri="{D42A27DB-BD31-4B8C-83A1-F6EECF244321}">
                <p14:modId xmlns:p14="http://schemas.microsoft.com/office/powerpoint/2010/main" val="1173807462"/>
              </p:ext>
            </p:extLst>
          </p:nvPr>
        </p:nvGraphicFramePr>
        <p:xfrm>
          <a:off x="973555" y="1828703"/>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21" name="TextBox 20">
            <a:extLst>
              <a:ext uri="{FF2B5EF4-FFF2-40B4-BE49-F238E27FC236}">
                <a16:creationId xmlns:a16="http://schemas.microsoft.com/office/drawing/2014/main" id="{8507D68E-44B4-935C-FB93-4958AA30AC02}"/>
              </a:ext>
            </a:extLst>
          </p:cNvPr>
          <p:cNvSpPr txBox="1"/>
          <p:nvPr/>
        </p:nvSpPr>
        <p:spPr>
          <a:xfrm>
            <a:off x="906224" y="2305240"/>
            <a:ext cx="8440092" cy="369332"/>
          </a:xfrm>
          <a:prstGeom prst="rect">
            <a:avLst/>
          </a:prstGeom>
          <a:noFill/>
        </p:spPr>
        <p:txBody>
          <a:bodyPr wrap="square" rtlCol="0">
            <a:spAutoFit/>
          </a:bodyPr>
          <a:lstStyle/>
          <a:p>
            <a:r>
              <a:rPr lang="en-US" dirty="0"/>
              <a:t>= (1.0011)binary * (1/4) = (1.0 + 0.125 + 0.0625) * 1/4 = 0.296875</a:t>
            </a:r>
          </a:p>
        </p:txBody>
      </p:sp>
    </p:spTree>
    <p:extLst>
      <p:ext uri="{BB962C8B-B14F-4D97-AF65-F5344CB8AC3E}">
        <p14:creationId xmlns:p14="http://schemas.microsoft.com/office/powerpoint/2010/main" val="332119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r>
              <a:rPr lang="en-US" dirty="0"/>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accent6"/>
                </a:solidFill>
                <a:latin typeface="Century Gothic" panose="020B0502020202020204" pitchFamily="34" charset="0"/>
              </a:rPr>
              <a:t>What is the Min Positive Real Value when saved exponent = 1?</a:t>
            </a:r>
            <a:endParaRPr lang="en-US" dirty="0">
              <a:solidFill>
                <a:schemeClr val="accent6"/>
              </a:solidFill>
            </a:endParaRPr>
          </a:p>
        </p:txBody>
      </p:sp>
      <p:graphicFrame>
        <p:nvGraphicFramePr>
          <p:cNvPr id="7" name="Table 6">
            <a:extLst>
              <a:ext uri="{FF2B5EF4-FFF2-40B4-BE49-F238E27FC236}">
                <a16:creationId xmlns:a16="http://schemas.microsoft.com/office/drawing/2014/main" id="{A2E9A98F-4055-3EE9-4575-8CA280E4F592}"/>
              </a:ext>
            </a:extLst>
          </p:cNvPr>
          <p:cNvGraphicFramePr>
            <a:graphicFrameLocks noGrp="1"/>
          </p:cNvGraphicFramePr>
          <p:nvPr>
            <p:extLst>
              <p:ext uri="{D42A27DB-BD31-4B8C-83A1-F6EECF244321}">
                <p14:modId xmlns:p14="http://schemas.microsoft.com/office/powerpoint/2010/main" val="3889739218"/>
              </p:ext>
            </p:extLst>
          </p:nvPr>
        </p:nvGraphicFramePr>
        <p:xfrm>
          <a:off x="877329" y="1937054"/>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9" name="TextBox 8">
            <a:extLst>
              <a:ext uri="{FF2B5EF4-FFF2-40B4-BE49-F238E27FC236}">
                <a16:creationId xmlns:a16="http://schemas.microsoft.com/office/drawing/2014/main" id="{52ABC74C-3FAB-BDF3-0C17-A180F47BE5B4}"/>
              </a:ext>
            </a:extLst>
          </p:cNvPr>
          <p:cNvSpPr txBox="1"/>
          <p:nvPr/>
        </p:nvSpPr>
        <p:spPr>
          <a:xfrm>
            <a:off x="809996" y="4680816"/>
            <a:ext cx="9136117" cy="923330"/>
          </a:xfrm>
          <a:prstGeom prst="rect">
            <a:avLst/>
          </a:prstGeom>
          <a:noFill/>
        </p:spPr>
        <p:txBody>
          <a:bodyPr wrap="square" rtlCol="0">
            <a:spAutoFit/>
          </a:bodyPr>
          <a:lstStyle/>
          <a:p>
            <a:r>
              <a:rPr lang="en-US" dirty="0"/>
              <a:t>= (</a:t>
            </a:r>
            <a:r>
              <a:rPr lang="en-US" dirty="0">
                <a:solidFill>
                  <a:schemeClr val="accent6">
                    <a:lumMod val="75000"/>
                  </a:schemeClr>
                </a:solidFill>
              </a:rPr>
              <a:t>1</a:t>
            </a:r>
            <a:r>
              <a:rPr lang="en-US" dirty="0"/>
              <a:t>.0001)binary * 2 ^(</a:t>
            </a:r>
            <a:r>
              <a:rPr lang="en-US" dirty="0">
                <a:solidFill>
                  <a:schemeClr val="accent4"/>
                </a:solidFill>
              </a:rPr>
              <a:t>-1</a:t>
            </a:r>
            <a:r>
              <a:rPr lang="en-US" dirty="0"/>
              <a:t>) = (1.0 + 0.0625) * (1/2) = 0.53125</a:t>
            </a:r>
          </a:p>
          <a:p>
            <a:endParaRPr lang="en-US" dirty="0">
              <a:solidFill>
                <a:schemeClr val="accent6"/>
              </a:solidFill>
            </a:endParaRPr>
          </a:p>
          <a:p>
            <a:r>
              <a:rPr lang="en-US" dirty="0">
                <a:solidFill>
                  <a:schemeClr val="accent6"/>
                </a:solidFill>
              </a:rPr>
              <a:t>Next Positive value:</a:t>
            </a:r>
          </a:p>
        </p:txBody>
      </p:sp>
      <p:sp>
        <p:nvSpPr>
          <p:cNvPr id="4" name="TextBox 3">
            <a:extLst>
              <a:ext uri="{FF2B5EF4-FFF2-40B4-BE49-F238E27FC236}">
                <a16:creationId xmlns:a16="http://schemas.microsoft.com/office/drawing/2014/main" id="{31261C1C-5472-34E6-BEA0-389F111BE3B8}"/>
              </a:ext>
            </a:extLst>
          </p:cNvPr>
          <p:cNvSpPr txBox="1"/>
          <p:nvPr/>
        </p:nvSpPr>
        <p:spPr>
          <a:xfrm>
            <a:off x="809996" y="2483381"/>
            <a:ext cx="9136117" cy="954107"/>
          </a:xfrm>
          <a:prstGeom prst="rect">
            <a:avLst/>
          </a:prstGeom>
          <a:noFill/>
        </p:spPr>
        <p:txBody>
          <a:bodyPr wrap="square" rtlCol="0">
            <a:spAutoFit/>
          </a:bodyPr>
          <a:lstStyle/>
          <a:p>
            <a:r>
              <a:rPr lang="en-US" sz="1400" dirty="0">
                <a:solidFill>
                  <a:schemeClr val="accent4"/>
                </a:solidFill>
              </a:rPr>
              <a:t>Bias = 2 ^ (3 – 1) – 1 = 3 (we have 3 bits for the exponent)</a:t>
            </a:r>
          </a:p>
          <a:p>
            <a:r>
              <a:rPr lang="en-US" sz="1400" dirty="0">
                <a:solidFill>
                  <a:schemeClr val="accent4"/>
                </a:solidFill>
              </a:rPr>
              <a:t>Exponent + Bias = saved exponent = 1(exponent is stored in Scientific form =&gt; the binary number before decimal point = </a:t>
            </a:r>
            <a:r>
              <a:rPr lang="en-US" sz="1400" dirty="0">
                <a:solidFill>
                  <a:schemeClr val="accent6">
                    <a:lumMod val="75000"/>
                  </a:schemeClr>
                </a:solidFill>
              </a:rPr>
              <a:t>1</a:t>
            </a:r>
            <a:r>
              <a:rPr lang="en-US" sz="1400" dirty="0">
                <a:solidFill>
                  <a:schemeClr val="accent4"/>
                </a:solidFill>
              </a:rPr>
              <a:t> )</a:t>
            </a:r>
          </a:p>
          <a:p>
            <a:r>
              <a:rPr lang="en-US" sz="1400" dirty="0">
                <a:solidFill>
                  <a:schemeClr val="accent4"/>
                </a:solidFill>
              </a:rPr>
              <a:t>=&gt; Exponent = (10)binary – Bias = 2 – 3 = -1</a:t>
            </a:r>
          </a:p>
        </p:txBody>
      </p:sp>
      <p:graphicFrame>
        <p:nvGraphicFramePr>
          <p:cNvPr id="6" name="Table 5">
            <a:extLst>
              <a:ext uri="{FF2B5EF4-FFF2-40B4-BE49-F238E27FC236}">
                <a16:creationId xmlns:a16="http://schemas.microsoft.com/office/drawing/2014/main" id="{A9559BDE-82DB-8539-56AA-B7CB701D3A61}"/>
              </a:ext>
            </a:extLst>
          </p:cNvPr>
          <p:cNvGraphicFramePr>
            <a:graphicFrameLocks noGrp="1"/>
          </p:cNvGraphicFramePr>
          <p:nvPr>
            <p:extLst>
              <p:ext uri="{D42A27DB-BD31-4B8C-83A1-F6EECF244321}">
                <p14:modId xmlns:p14="http://schemas.microsoft.com/office/powerpoint/2010/main" val="2061597851"/>
              </p:ext>
            </p:extLst>
          </p:nvPr>
        </p:nvGraphicFramePr>
        <p:xfrm>
          <a:off x="877329" y="5874812"/>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8" name="TextBox 7">
            <a:extLst>
              <a:ext uri="{FF2B5EF4-FFF2-40B4-BE49-F238E27FC236}">
                <a16:creationId xmlns:a16="http://schemas.microsoft.com/office/drawing/2014/main" id="{1EBDEFD0-CE55-F329-87E6-439BE2C7C69A}"/>
              </a:ext>
            </a:extLst>
          </p:cNvPr>
          <p:cNvSpPr txBox="1"/>
          <p:nvPr/>
        </p:nvSpPr>
        <p:spPr>
          <a:xfrm>
            <a:off x="877329" y="6408690"/>
            <a:ext cx="7517809" cy="369332"/>
          </a:xfrm>
          <a:prstGeom prst="rect">
            <a:avLst/>
          </a:prstGeom>
          <a:noFill/>
        </p:spPr>
        <p:txBody>
          <a:bodyPr wrap="square" rtlCol="0">
            <a:spAutoFit/>
          </a:bodyPr>
          <a:lstStyle/>
          <a:p>
            <a:r>
              <a:rPr lang="en-US" dirty="0"/>
              <a:t>= </a:t>
            </a:r>
            <a:r>
              <a:rPr lang="en-US" dirty="0">
                <a:solidFill>
                  <a:schemeClr val="accent6">
                    <a:lumMod val="75000"/>
                  </a:schemeClr>
                </a:solidFill>
              </a:rPr>
              <a:t>1</a:t>
            </a:r>
            <a:r>
              <a:rPr lang="en-US" dirty="0"/>
              <a:t>.0 + 0.125 * (1/2) = 0.5625</a:t>
            </a:r>
          </a:p>
        </p:txBody>
      </p:sp>
      <p:graphicFrame>
        <p:nvGraphicFramePr>
          <p:cNvPr id="12" name="Table 11">
            <a:extLst>
              <a:ext uri="{FF2B5EF4-FFF2-40B4-BE49-F238E27FC236}">
                <a16:creationId xmlns:a16="http://schemas.microsoft.com/office/drawing/2014/main" id="{B08C2F96-63E2-05B2-73E3-3389096AE121}"/>
              </a:ext>
            </a:extLst>
          </p:cNvPr>
          <p:cNvGraphicFramePr>
            <a:graphicFrameLocks noGrp="1"/>
          </p:cNvGraphicFramePr>
          <p:nvPr>
            <p:extLst>
              <p:ext uri="{D42A27DB-BD31-4B8C-83A1-F6EECF244321}">
                <p14:modId xmlns:p14="http://schemas.microsoft.com/office/powerpoint/2010/main" val="4252184538"/>
              </p:ext>
            </p:extLst>
          </p:nvPr>
        </p:nvGraphicFramePr>
        <p:xfrm>
          <a:off x="877329" y="4210005"/>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3" name="TextBox 12">
            <a:extLst>
              <a:ext uri="{FF2B5EF4-FFF2-40B4-BE49-F238E27FC236}">
                <a16:creationId xmlns:a16="http://schemas.microsoft.com/office/drawing/2014/main" id="{D968E491-47BB-76A6-B9FE-7544755C985A}"/>
              </a:ext>
            </a:extLst>
          </p:cNvPr>
          <p:cNvSpPr txBox="1"/>
          <p:nvPr/>
        </p:nvSpPr>
        <p:spPr>
          <a:xfrm>
            <a:off x="748863" y="3773797"/>
            <a:ext cx="8992299" cy="646331"/>
          </a:xfrm>
          <a:prstGeom prst="rect">
            <a:avLst/>
          </a:prstGeom>
          <a:noFill/>
        </p:spPr>
        <p:txBody>
          <a:bodyPr wrap="square" rtlCol="0">
            <a:spAutoFit/>
          </a:bodyPr>
          <a:lstStyle/>
          <a:p>
            <a:r>
              <a:rPr lang="en-US" sz="1800" kern="1200" dirty="0">
                <a:solidFill>
                  <a:srgbClr val="ED515C"/>
                </a:solidFill>
                <a:effectLst/>
                <a:latin typeface="Century Gothic" panose="020B0502020202020204" pitchFamily="34" charset="0"/>
                <a:ea typeface="+mn-ea"/>
                <a:cs typeface="+mn-cs"/>
              </a:rPr>
              <a:t>Next Positive value:</a:t>
            </a:r>
            <a:endParaRPr lang="en-US" dirty="0">
              <a:effectLst/>
            </a:endParaRPr>
          </a:p>
          <a:p>
            <a:endParaRPr lang="en-US" dirty="0"/>
          </a:p>
        </p:txBody>
      </p:sp>
      <p:sp>
        <p:nvSpPr>
          <p:cNvPr id="14" name="TextBox 13">
            <a:extLst>
              <a:ext uri="{FF2B5EF4-FFF2-40B4-BE49-F238E27FC236}">
                <a16:creationId xmlns:a16="http://schemas.microsoft.com/office/drawing/2014/main" id="{286A8137-A564-AFA0-7F84-4B7E2A3BB249}"/>
              </a:ext>
            </a:extLst>
          </p:cNvPr>
          <p:cNvSpPr txBox="1"/>
          <p:nvPr/>
        </p:nvSpPr>
        <p:spPr>
          <a:xfrm>
            <a:off x="809996" y="3327750"/>
            <a:ext cx="9287818" cy="369332"/>
          </a:xfrm>
          <a:prstGeom prst="rect">
            <a:avLst/>
          </a:prstGeom>
          <a:noFill/>
        </p:spPr>
        <p:txBody>
          <a:bodyPr wrap="square" rtlCol="0">
            <a:spAutoFit/>
          </a:bodyPr>
          <a:lstStyle/>
          <a:p>
            <a:r>
              <a:rPr lang="en-US" dirty="0"/>
              <a:t>The above number = (</a:t>
            </a:r>
            <a:r>
              <a:rPr lang="en-US" dirty="0">
                <a:solidFill>
                  <a:schemeClr val="accent6">
                    <a:lumMod val="75000"/>
                  </a:schemeClr>
                </a:solidFill>
              </a:rPr>
              <a:t>1.</a:t>
            </a:r>
            <a:r>
              <a:rPr lang="en-US" dirty="0"/>
              <a:t>0000)binary * 2 ^(</a:t>
            </a:r>
            <a:r>
              <a:rPr lang="en-US" dirty="0">
                <a:solidFill>
                  <a:schemeClr val="accent4"/>
                </a:solidFill>
              </a:rPr>
              <a:t>-1</a:t>
            </a:r>
            <a:r>
              <a:rPr lang="en-US" dirty="0"/>
              <a:t>) = 0.5</a:t>
            </a:r>
          </a:p>
        </p:txBody>
      </p:sp>
    </p:spTree>
    <p:extLst>
      <p:ext uri="{BB962C8B-B14F-4D97-AF65-F5344CB8AC3E}">
        <p14:creationId xmlns:p14="http://schemas.microsoft.com/office/powerpoint/2010/main" val="4003136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r>
              <a:rPr lang="en-US" dirty="0"/>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accent6"/>
              </a:solidFill>
            </a:endParaRPr>
          </a:p>
        </p:txBody>
      </p:sp>
      <p:sp>
        <p:nvSpPr>
          <p:cNvPr id="9" name="TextBox 8">
            <a:extLst>
              <a:ext uri="{FF2B5EF4-FFF2-40B4-BE49-F238E27FC236}">
                <a16:creationId xmlns:a16="http://schemas.microsoft.com/office/drawing/2014/main" id="{52ABC74C-3FAB-BDF3-0C17-A180F47BE5B4}"/>
              </a:ext>
            </a:extLst>
          </p:cNvPr>
          <p:cNvSpPr txBox="1"/>
          <p:nvPr/>
        </p:nvSpPr>
        <p:spPr>
          <a:xfrm>
            <a:off x="911484" y="2469489"/>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10" name="Table 9">
            <a:extLst>
              <a:ext uri="{FF2B5EF4-FFF2-40B4-BE49-F238E27FC236}">
                <a16:creationId xmlns:a16="http://schemas.microsoft.com/office/drawing/2014/main" id="{FEBC15BA-55EE-F53F-2018-9F4425891D15}"/>
              </a:ext>
            </a:extLst>
          </p:cNvPr>
          <p:cNvGraphicFramePr>
            <a:graphicFrameLocks noGrp="1"/>
          </p:cNvGraphicFramePr>
          <p:nvPr>
            <p:extLst>
              <p:ext uri="{D42A27DB-BD31-4B8C-83A1-F6EECF244321}">
                <p14:modId xmlns:p14="http://schemas.microsoft.com/office/powerpoint/2010/main" val="3681066136"/>
              </p:ext>
            </p:extLst>
          </p:nvPr>
        </p:nvGraphicFramePr>
        <p:xfrm>
          <a:off x="978815" y="3149414"/>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12" name="TextBox 11">
            <a:extLst>
              <a:ext uri="{FF2B5EF4-FFF2-40B4-BE49-F238E27FC236}">
                <a16:creationId xmlns:a16="http://schemas.microsoft.com/office/drawing/2014/main" id="{0970BD99-39CC-F793-2FDD-378D8B6E64B2}"/>
              </a:ext>
            </a:extLst>
          </p:cNvPr>
          <p:cNvSpPr txBox="1"/>
          <p:nvPr/>
        </p:nvSpPr>
        <p:spPr>
          <a:xfrm>
            <a:off x="911484" y="3625951"/>
            <a:ext cx="7517809" cy="369332"/>
          </a:xfrm>
          <a:prstGeom prst="rect">
            <a:avLst/>
          </a:prstGeom>
          <a:noFill/>
        </p:spPr>
        <p:txBody>
          <a:bodyPr wrap="square" rtlCol="0">
            <a:spAutoFit/>
          </a:bodyPr>
          <a:lstStyle/>
          <a:p>
            <a:r>
              <a:rPr lang="en-US" dirty="0"/>
              <a:t>= (1.01)binary * (1/2) = (1.0 + 0.25) * 1/2 = 0.625</a:t>
            </a:r>
          </a:p>
        </p:txBody>
      </p:sp>
      <p:sp>
        <p:nvSpPr>
          <p:cNvPr id="13" name="TextBox 12">
            <a:extLst>
              <a:ext uri="{FF2B5EF4-FFF2-40B4-BE49-F238E27FC236}">
                <a16:creationId xmlns:a16="http://schemas.microsoft.com/office/drawing/2014/main" id="{5FED4F68-B81F-490D-88B1-BC976F57B58F}"/>
              </a:ext>
            </a:extLst>
          </p:cNvPr>
          <p:cNvSpPr txBox="1"/>
          <p:nvPr/>
        </p:nvSpPr>
        <p:spPr>
          <a:xfrm>
            <a:off x="877329" y="385374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14" name="Table 13">
            <a:extLst>
              <a:ext uri="{FF2B5EF4-FFF2-40B4-BE49-F238E27FC236}">
                <a16:creationId xmlns:a16="http://schemas.microsoft.com/office/drawing/2014/main" id="{A41D9C46-65C6-4775-D572-57875123CA1D}"/>
              </a:ext>
            </a:extLst>
          </p:cNvPr>
          <p:cNvGraphicFramePr>
            <a:graphicFrameLocks noGrp="1"/>
          </p:cNvGraphicFramePr>
          <p:nvPr>
            <p:extLst>
              <p:ext uri="{D42A27DB-BD31-4B8C-83A1-F6EECF244321}">
                <p14:modId xmlns:p14="http://schemas.microsoft.com/office/powerpoint/2010/main" val="3674882376"/>
              </p:ext>
            </p:extLst>
          </p:nvPr>
        </p:nvGraphicFramePr>
        <p:xfrm>
          <a:off x="944660" y="4533673"/>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5" name="TextBox 14">
            <a:extLst>
              <a:ext uri="{FF2B5EF4-FFF2-40B4-BE49-F238E27FC236}">
                <a16:creationId xmlns:a16="http://schemas.microsoft.com/office/drawing/2014/main" id="{1D392761-E8DF-3B49-CD3C-85A74044FDC6}"/>
              </a:ext>
            </a:extLst>
          </p:cNvPr>
          <p:cNvSpPr txBox="1"/>
          <p:nvPr/>
        </p:nvSpPr>
        <p:spPr>
          <a:xfrm>
            <a:off x="877329" y="5053341"/>
            <a:ext cx="8440092" cy="369332"/>
          </a:xfrm>
          <a:prstGeom prst="rect">
            <a:avLst/>
          </a:prstGeom>
          <a:noFill/>
        </p:spPr>
        <p:txBody>
          <a:bodyPr wrap="square" rtlCol="0">
            <a:spAutoFit/>
          </a:bodyPr>
          <a:lstStyle/>
          <a:p>
            <a:r>
              <a:rPr lang="en-US" dirty="0"/>
              <a:t>= (1.0101)binary * (1/2) = (1.0 + 0.25 + 0.0625) * 1/2 = 0.65625</a:t>
            </a:r>
          </a:p>
        </p:txBody>
      </p:sp>
      <p:sp>
        <p:nvSpPr>
          <p:cNvPr id="16" name="TextBox 15">
            <a:extLst>
              <a:ext uri="{FF2B5EF4-FFF2-40B4-BE49-F238E27FC236}">
                <a16:creationId xmlns:a16="http://schemas.microsoft.com/office/drawing/2014/main" id="{EBF96C11-7D33-A541-539B-0D5127D1B286}"/>
              </a:ext>
            </a:extLst>
          </p:cNvPr>
          <p:cNvSpPr txBox="1"/>
          <p:nvPr/>
        </p:nvSpPr>
        <p:spPr>
          <a:xfrm>
            <a:off x="877328" y="525036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Max Positive value when saved exponent = 010:</a:t>
            </a:r>
          </a:p>
        </p:txBody>
      </p:sp>
      <p:graphicFrame>
        <p:nvGraphicFramePr>
          <p:cNvPr id="17" name="Table 16">
            <a:extLst>
              <a:ext uri="{FF2B5EF4-FFF2-40B4-BE49-F238E27FC236}">
                <a16:creationId xmlns:a16="http://schemas.microsoft.com/office/drawing/2014/main" id="{28B8FBFA-8660-127B-8525-8E320F602A70}"/>
              </a:ext>
            </a:extLst>
          </p:cNvPr>
          <p:cNvGraphicFramePr>
            <a:graphicFrameLocks noGrp="1"/>
          </p:cNvGraphicFramePr>
          <p:nvPr>
            <p:extLst>
              <p:ext uri="{D42A27DB-BD31-4B8C-83A1-F6EECF244321}">
                <p14:modId xmlns:p14="http://schemas.microsoft.com/office/powerpoint/2010/main" val="451163612"/>
              </p:ext>
            </p:extLst>
          </p:nvPr>
        </p:nvGraphicFramePr>
        <p:xfrm>
          <a:off x="944659" y="5934458"/>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8" name="TextBox 17">
            <a:extLst>
              <a:ext uri="{FF2B5EF4-FFF2-40B4-BE49-F238E27FC236}">
                <a16:creationId xmlns:a16="http://schemas.microsoft.com/office/drawing/2014/main" id="{E29D37B6-6184-B81E-A78F-5BF82D36D580}"/>
              </a:ext>
            </a:extLst>
          </p:cNvPr>
          <p:cNvSpPr txBox="1"/>
          <p:nvPr/>
        </p:nvSpPr>
        <p:spPr>
          <a:xfrm>
            <a:off x="911484" y="6338605"/>
            <a:ext cx="8440092" cy="369332"/>
          </a:xfrm>
          <a:prstGeom prst="rect">
            <a:avLst/>
          </a:prstGeom>
          <a:noFill/>
        </p:spPr>
        <p:txBody>
          <a:bodyPr wrap="square" rtlCol="0">
            <a:spAutoFit/>
          </a:bodyPr>
          <a:lstStyle/>
          <a:p>
            <a:r>
              <a:rPr lang="en-US" dirty="0"/>
              <a:t>= (1.1111)binary * (1/2) = (10 + 0.5+ 0.25 + 0.125 + 0.0625) * 1/2 = 0.96875</a:t>
            </a:r>
          </a:p>
        </p:txBody>
      </p:sp>
      <p:sp>
        <p:nvSpPr>
          <p:cNvPr id="19" name="TextBox 18">
            <a:extLst>
              <a:ext uri="{FF2B5EF4-FFF2-40B4-BE49-F238E27FC236}">
                <a16:creationId xmlns:a16="http://schemas.microsoft.com/office/drawing/2014/main" id="{51E260D6-69CF-2790-B555-77CB8B160197}"/>
              </a:ext>
            </a:extLst>
          </p:cNvPr>
          <p:cNvSpPr txBox="1"/>
          <p:nvPr/>
        </p:nvSpPr>
        <p:spPr>
          <a:xfrm>
            <a:off x="906224" y="114877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20" name="Table 19">
            <a:extLst>
              <a:ext uri="{FF2B5EF4-FFF2-40B4-BE49-F238E27FC236}">
                <a16:creationId xmlns:a16="http://schemas.microsoft.com/office/drawing/2014/main" id="{1BDD78D8-FF17-C69D-D506-E57479E72471}"/>
              </a:ext>
            </a:extLst>
          </p:cNvPr>
          <p:cNvGraphicFramePr>
            <a:graphicFrameLocks noGrp="1"/>
          </p:cNvGraphicFramePr>
          <p:nvPr>
            <p:extLst>
              <p:ext uri="{D42A27DB-BD31-4B8C-83A1-F6EECF244321}">
                <p14:modId xmlns:p14="http://schemas.microsoft.com/office/powerpoint/2010/main" val="1414154733"/>
              </p:ext>
            </p:extLst>
          </p:nvPr>
        </p:nvGraphicFramePr>
        <p:xfrm>
          <a:off x="973555" y="1828703"/>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21" name="TextBox 20">
            <a:extLst>
              <a:ext uri="{FF2B5EF4-FFF2-40B4-BE49-F238E27FC236}">
                <a16:creationId xmlns:a16="http://schemas.microsoft.com/office/drawing/2014/main" id="{8507D68E-44B4-935C-FB93-4958AA30AC02}"/>
              </a:ext>
            </a:extLst>
          </p:cNvPr>
          <p:cNvSpPr txBox="1"/>
          <p:nvPr/>
        </p:nvSpPr>
        <p:spPr>
          <a:xfrm>
            <a:off x="906224" y="2305240"/>
            <a:ext cx="8440092" cy="369332"/>
          </a:xfrm>
          <a:prstGeom prst="rect">
            <a:avLst/>
          </a:prstGeom>
          <a:noFill/>
        </p:spPr>
        <p:txBody>
          <a:bodyPr wrap="square" rtlCol="0">
            <a:spAutoFit/>
          </a:bodyPr>
          <a:lstStyle/>
          <a:p>
            <a:r>
              <a:rPr lang="en-US" dirty="0"/>
              <a:t>= (1.0011)binary * (1/2) = (1.0 + 0.125 + 0.0625) * 1/2 = 0.59375</a:t>
            </a:r>
          </a:p>
        </p:txBody>
      </p:sp>
    </p:spTree>
    <p:extLst>
      <p:ext uri="{BB962C8B-B14F-4D97-AF65-F5344CB8AC3E}">
        <p14:creationId xmlns:p14="http://schemas.microsoft.com/office/powerpoint/2010/main" val="16712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Why double math (0.1d + 0.2d -0.3d) != 0?</a:t>
            </a:r>
          </a:p>
        </p:txBody>
      </p:sp>
      <p:pic>
        <p:nvPicPr>
          <p:cNvPr id="8" name="Picture 7">
            <a:extLst>
              <a:ext uri="{FF2B5EF4-FFF2-40B4-BE49-F238E27FC236}">
                <a16:creationId xmlns:a16="http://schemas.microsoft.com/office/drawing/2014/main" id="{0778AF0F-B20B-A059-2853-6389D55B4073}"/>
              </a:ext>
            </a:extLst>
          </p:cNvPr>
          <p:cNvPicPr>
            <a:picLocks noChangeAspect="1"/>
          </p:cNvPicPr>
          <p:nvPr/>
        </p:nvPicPr>
        <p:blipFill>
          <a:blip r:embed="rId2"/>
          <a:stretch>
            <a:fillRect/>
          </a:stretch>
        </p:blipFill>
        <p:spPr>
          <a:xfrm>
            <a:off x="956441" y="1669146"/>
            <a:ext cx="7772400" cy="3393583"/>
          </a:xfrm>
          <a:prstGeom prst="rect">
            <a:avLst/>
          </a:prstGeom>
        </p:spPr>
      </p:pic>
      <p:pic>
        <p:nvPicPr>
          <p:cNvPr id="9" name="Picture 8">
            <a:extLst>
              <a:ext uri="{FF2B5EF4-FFF2-40B4-BE49-F238E27FC236}">
                <a16:creationId xmlns:a16="http://schemas.microsoft.com/office/drawing/2014/main" id="{3302E560-97E4-A87D-037A-71FEF97E4069}"/>
              </a:ext>
            </a:extLst>
          </p:cNvPr>
          <p:cNvPicPr>
            <a:picLocks noChangeAspect="1"/>
          </p:cNvPicPr>
          <p:nvPr/>
        </p:nvPicPr>
        <p:blipFill>
          <a:blip r:embed="rId3"/>
          <a:stretch>
            <a:fillRect/>
          </a:stretch>
        </p:blipFill>
        <p:spPr>
          <a:xfrm>
            <a:off x="956441" y="5513333"/>
            <a:ext cx="5702300" cy="419100"/>
          </a:xfrm>
          <a:prstGeom prst="rect">
            <a:avLst/>
          </a:prstGeom>
        </p:spPr>
      </p:pic>
    </p:spTree>
    <p:extLst>
      <p:ext uri="{BB962C8B-B14F-4D97-AF65-F5344CB8AC3E}">
        <p14:creationId xmlns:p14="http://schemas.microsoft.com/office/powerpoint/2010/main" val="2011410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r>
              <a:rPr lang="en-US" dirty="0"/>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accent6"/>
                </a:solidFill>
                <a:latin typeface="Century Gothic" panose="020B0502020202020204" pitchFamily="34" charset="0"/>
              </a:rPr>
              <a:t>What is the Min Positive Real Value when saved exponent = 1?</a:t>
            </a:r>
            <a:endParaRPr lang="en-US" dirty="0">
              <a:solidFill>
                <a:schemeClr val="accent6"/>
              </a:solidFill>
            </a:endParaRPr>
          </a:p>
        </p:txBody>
      </p:sp>
      <p:graphicFrame>
        <p:nvGraphicFramePr>
          <p:cNvPr id="7" name="Table 6">
            <a:extLst>
              <a:ext uri="{FF2B5EF4-FFF2-40B4-BE49-F238E27FC236}">
                <a16:creationId xmlns:a16="http://schemas.microsoft.com/office/drawing/2014/main" id="{A2E9A98F-4055-3EE9-4575-8CA280E4F592}"/>
              </a:ext>
            </a:extLst>
          </p:cNvPr>
          <p:cNvGraphicFramePr>
            <a:graphicFrameLocks noGrp="1"/>
          </p:cNvGraphicFramePr>
          <p:nvPr>
            <p:extLst>
              <p:ext uri="{D42A27DB-BD31-4B8C-83A1-F6EECF244321}">
                <p14:modId xmlns:p14="http://schemas.microsoft.com/office/powerpoint/2010/main" val="3593196432"/>
              </p:ext>
            </p:extLst>
          </p:nvPr>
        </p:nvGraphicFramePr>
        <p:xfrm>
          <a:off x="877329" y="1937054"/>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9" name="TextBox 8">
            <a:extLst>
              <a:ext uri="{FF2B5EF4-FFF2-40B4-BE49-F238E27FC236}">
                <a16:creationId xmlns:a16="http://schemas.microsoft.com/office/drawing/2014/main" id="{52ABC74C-3FAB-BDF3-0C17-A180F47BE5B4}"/>
              </a:ext>
            </a:extLst>
          </p:cNvPr>
          <p:cNvSpPr txBox="1"/>
          <p:nvPr/>
        </p:nvSpPr>
        <p:spPr>
          <a:xfrm>
            <a:off x="809996" y="4680816"/>
            <a:ext cx="9136117" cy="923330"/>
          </a:xfrm>
          <a:prstGeom prst="rect">
            <a:avLst/>
          </a:prstGeom>
          <a:noFill/>
        </p:spPr>
        <p:txBody>
          <a:bodyPr wrap="square" rtlCol="0">
            <a:spAutoFit/>
          </a:bodyPr>
          <a:lstStyle/>
          <a:p>
            <a:r>
              <a:rPr lang="en-US" dirty="0"/>
              <a:t>= (</a:t>
            </a:r>
            <a:r>
              <a:rPr lang="en-US" dirty="0">
                <a:solidFill>
                  <a:schemeClr val="accent6">
                    <a:lumMod val="75000"/>
                  </a:schemeClr>
                </a:solidFill>
              </a:rPr>
              <a:t>1</a:t>
            </a:r>
            <a:r>
              <a:rPr lang="en-US" dirty="0"/>
              <a:t>.0001)binary * 2 ^(</a:t>
            </a:r>
            <a:r>
              <a:rPr lang="en-US" dirty="0">
                <a:solidFill>
                  <a:schemeClr val="accent4"/>
                </a:solidFill>
              </a:rPr>
              <a:t>0</a:t>
            </a:r>
            <a:r>
              <a:rPr lang="en-US" dirty="0"/>
              <a:t>) = (1.0 + 0.0625)  = 1.0625</a:t>
            </a:r>
          </a:p>
          <a:p>
            <a:endParaRPr lang="en-US" dirty="0">
              <a:solidFill>
                <a:schemeClr val="accent6"/>
              </a:solidFill>
            </a:endParaRPr>
          </a:p>
          <a:p>
            <a:r>
              <a:rPr lang="en-US" dirty="0">
                <a:solidFill>
                  <a:schemeClr val="accent6"/>
                </a:solidFill>
              </a:rPr>
              <a:t>Next Positive value:</a:t>
            </a:r>
          </a:p>
        </p:txBody>
      </p:sp>
      <p:sp>
        <p:nvSpPr>
          <p:cNvPr id="4" name="TextBox 3">
            <a:extLst>
              <a:ext uri="{FF2B5EF4-FFF2-40B4-BE49-F238E27FC236}">
                <a16:creationId xmlns:a16="http://schemas.microsoft.com/office/drawing/2014/main" id="{31261C1C-5472-34E6-BEA0-389F111BE3B8}"/>
              </a:ext>
            </a:extLst>
          </p:cNvPr>
          <p:cNvSpPr txBox="1"/>
          <p:nvPr/>
        </p:nvSpPr>
        <p:spPr>
          <a:xfrm>
            <a:off x="809996" y="2483381"/>
            <a:ext cx="9136117" cy="954107"/>
          </a:xfrm>
          <a:prstGeom prst="rect">
            <a:avLst/>
          </a:prstGeom>
          <a:noFill/>
        </p:spPr>
        <p:txBody>
          <a:bodyPr wrap="square" rtlCol="0">
            <a:spAutoFit/>
          </a:bodyPr>
          <a:lstStyle/>
          <a:p>
            <a:r>
              <a:rPr lang="en-US" sz="1400" dirty="0">
                <a:solidFill>
                  <a:schemeClr val="accent4"/>
                </a:solidFill>
              </a:rPr>
              <a:t>Bias = 2 ^ (3 – 1) – 1 = 3 (we have 3 bits for the exponent)</a:t>
            </a:r>
          </a:p>
          <a:p>
            <a:r>
              <a:rPr lang="en-US" sz="1400" dirty="0">
                <a:solidFill>
                  <a:schemeClr val="accent4"/>
                </a:solidFill>
              </a:rPr>
              <a:t>Exponent + Bias = saved exponent = 1(exponent is stored in Scientific form =&gt; the binary number before decimal point = </a:t>
            </a:r>
            <a:r>
              <a:rPr lang="en-US" sz="1400" dirty="0">
                <a:solidFill>
                  <a:schemeClr val="accent6">
                    <a:lumMod val="75000"/>
                  </a:schemeClr>
                </a:solidFill>
              </a:rPr>
              <a:t>1</a:t>
            </a:r>
            <a:r>
              <a:rPr lang="en-US" sz="1400" dirty="0">
                <a:solidFill>
                  <a:schemeClr val="accent4"/>
                </a:solidFill>
              </a:rPr>
              <a:t> )</a:t>
            </a:r>
          </a:p>
          <a:p>
            <a:r>
              <a:rPr lang="en-US" sz="1400" dirty="0">
                <a:solidFill>
                  <a:schemeClr val="accent4"/>
                </a:solidFill>
              </a:rPr>
              <a:t>=&gt; Exponent = (10)binary – Bias = 3 – 3 = 0</a:t>
            </a:r>
          </a:p>
        </p:txBody>
      </p:sp>
      <p:graphicFrame>
        <p:nvGraphicFramePr>
          <p:cNvPr id="6" name="Table 5">
            <a:extLst>
              <a:ext uri="{FF2B5EF4-FFF2-40B4-BE49-F238E27FC236}">
                <a16:creationId xmlns:a16="http://schemas.microsoft.com/office/drawing/2014/main" id="{A9559BDE-82DB-8539-56AA-B7CB701D3A61}"/>
              </a:ext>
            </a:extLst>
          </p:cNvPr>
          <p:cNvGraphicFramePr>
            <a:graphicFrameLocks noGrp="1"/>
          </p:cNvGraphicFramePr>
          <p:nvPr>
            <p:extLst>
              <p:ext uri="{D42A27DB-BD31-4B8C-83A1-F6EECF244321}">
                <p14:modId xmlns:p14="http://schemas.microsoft.com/office/powerpoint/2010/main" val="3822024446"/>
              </p:ext>
            </p:extLst>
          </p:nvPr>
        </p:nvGraphicFramePr>
        <p:xfrm>
          <a:off x="877329" y="5874812"/>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8" name="TextBox 7">
            <a:extLst>
              <a:ext uri="{FF2B5EF4-FFF2-40B4-BE49-F238E27FC236}">
                <a16:creationId xmlns:a16="http://schemas.microsoft.com/office/drawing/2014/main" id="{1EBDEFD0-CE55-F329-87E6-439BE2C7C69A}"/>
              </a:ext>
            </a:extLst>
          </p:cNvPr>
          <p:cNvSpPr txBox="1"/>
          <p:nvPr/>
        </p:nvSpPr>
        <p:spPr>
          <a:xfrm>
            <a:off x="877329" y="6408690"/>
            <a:ext cx="7517809" cy="369332"/>
          </a:xfrm>
          <a:prstGeom prst="rect">
            <a:avLst/>
          </a:prstGeom>
          <a:noFill/>
        </p:spPr>
        <p:txBody>
          <a:bodyPr wrap="square" rtlCol="0">
            <a:spAutoFit/>
          </a:bodyPr>
          <a:lstStyle/>
          <a:p>
            <a:r>
              <a:rPr lang="en-US" dirty="0"/>
              <a:t>= </a:t>
            </a:r>
            <a:r>
              <a:rPr lang="en-US" dirty="0">
                <a:solidFill>
                  <a:schemeClr val="accent6">
                    <a:lumMod val="75000"/>
                  </a:schemeClr>
                </a:solidFill>
              </a:rPr>
              <a:t>1</a:t>
            </a:r>
            <a:r>
              <a:rPr lang="en-US" dirty="0"/>
              <a:t>.0 + 0.125  = 1.125</a:t>
            </a:r>
          </a:p>
        </p:txBody>
      </p:sp>
      <p:graphicFrame>
        <p:nvGraphicFramePr>
          <p:cNvPr id="12" name="Table 11">
            <a:extLst>
              <a:ext uri="{FF2B5EF4-FFF2-40B4-BE49-F238E27FC236}">
                <a16:creationId xmlns:a16="http://schemas.microsoft.com/office/drawing/2014/main" id="{B08C2F96-63E2-05B2-73E3-3389096AE121}"/>
              </a:ext>
            </a:extLst>
          </p:cNvPr>
          <p:cNvGraphicFramePr>
            <a:graphicFrameLocks noGrp="1"/>
          </p:cNvGraphicFramePr>
          <p:nvPr>
            <p:extLst>
              <p:ext uri="{D42A27DB-BD31-4B8C-83A1-F6EECF244321}">
                <p14:modId xmlns:p14="http://schemas.microsoft.com/office/powerpoint/2010/main" val="1889104424"/>
              </p:ext>
            </p:extLst>
          </p:nvPr>
        </p:nvGraphicFramePr>
        <p:xfrm>
          <a:off x="877329" y="4210005"/>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3" name="TextBox 12">
            <a:extLst>
              <a:ext uri="{FF2B5EF4-FFF2-40B4-BE49-F238E27FC236}">
                <a16:creationId xmlns:a16="http://schemas.microsoft.com/office/drawing/2014/main" id="{D968E491-47BB-76A6-B9FE-7544755C985A}"/>
              </a:ext>
            </a:extLst>
          </p:cNvPr>
          <p:cNvSpPr txBox="1"/>
          <p:nvPr/>
        </p:nvSpPr>
        <p:spPr>
          <a:xfrm>
            <a:off x="748863" y="3773797"/>
            <a:ext cx="8992299" cy="646331"/>
          </a:xfrm>
          <a:prstGeom prst="rect">
            <a:avLst/>
          </a:prstGeom>
          <a:noFill/>
        </p:spPr>
        <p:txBody>
          <a:bodyPr wrap="square" rtlCol="0">
            <a:spAutoFit/>
          </a:bodyPr>
          <a:lstStyle/>
          <a:p>
            <a:r>
              <a:rPr lang="en-US" sz="1800" kern="1200" dirty="0">
                <a:solidFill>
                  <a:srgbClr val="ED515C"/>
                </a:solidFill>
                <a:effectLst/>
                <a:latin typeface="Century Gothic" panose="020B0502020202020204" pitchFamily="34" charset="0"/>
                <a:ea typeface="+mn-ea"/>
                <a:cs typeface="+mn-cs"/>
              </a:rPr>
              <a:t>Next Positive value:</a:t>
            </a:r>
            <a:endParaRPr lang="en-US" dirty="0">
              <a:effectLst/>
            </a:endParaRPr>
          </a:p>
          <a:p>
            <a:endParaRPr lang="en-US" dirty="0"/>
          </a:p>
        </p:txBody>
      </p:sp>
      <p:sp>
        <p:nvSpPr>
          <p:cNvPr id="14" name="TextBox 13">
            <a:extLst>
              <a:ext uri="{FF2B5EF4-FFF2-40B4-BE49-F238E27FC236}">
                <a16:creationId xmlns:a16="http://schemas.microsoft.com/office/drawing/2014/main" id="{286A8137-A564-AFA0-7F84-4B7E2A3BB249}"/>
              </a:ext>
            </a:extLst>
          </p:cNvPr>
          <p:cNvSpPr txBox="1"/>
          <p:nvPr/>
        </p:nvSpPr>
        <p:spPr>
          <a:xfrm>
            <a:off x="809996" y="3327750"/>
            <a:ext cx="9287818" cy="369332"/>
          </a:xfrm>
          <a:prstGeom prst="rect">
            <a:avLst/>
          </a:prstGeom>
          <a:noFill/>
        </p:spPr>
        <p:txBody>
          <a:bodyPr wrap="square" rtlCol="0">
            <a:spAutoFit/>
          </a:bodyPr>
          <a:lstStyle/>
          <a:p>
            <a:r>
              <a:rPr lang="en-US" dirty="0"/>
              <a:t>The above number = (</a:t>
            </a:r>
            <a:r>
              <a:rPr lang="en-US" dirty="0">
                <a:solidFill>
                  <a:schemeClr val="accent6">
                    <a:lumMod val="75000"/>
                  </a:schemeClr>
                </a:solidFill>
              </a:rPr>
              <a:t>1.</a:t>
            </a:r>
            <a:r>
              <a:rPr lang="en-US" dirty="0"/>
              <a:t>0000)binary * 2 ^(</a:t>
            </a:r>
            <a:r>
              <a:rPr lang="en-US" dirty="0">
                <a:solidFill>
                  <a:schemeClr val="accent4"/>
                </a:solidFill>
              </a:rPr>
              <a:t>0</a:t>
            </a:r>
            <a:r>
              <a:rPr lang="en-US" dirty="0"/>
              <a:t>) = 1.0</a:t>
            </a:r>
          </a:p>
        </p:txBody>
      </p:sp>
    </p:spTree>
    <p:extLst>
      <p:ext uri="{BB962C8B-B14F-4D97-AF65-F5344CB8AC3E}">
        <p14:creationId xmlns:p14="http://schemas.microsoft.com/office/powerpoint/2010/main" val="244308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r>
              <a:rPr lang="en-US" dirty="0"/>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accent6"/>
              </a:solidFill>
            </a:endParaRPr>
          </a:p>
        </p:txBody>
      </p:sp>
      <p:sp>
        <p:nvSpPr>
          <p:cNvPr id="9" name="TextBox 8">
            <a:extLst>
              <a:ext uri="{FF2B5EF4-FFF2-40B4-BE49-F238E27FC236}">
                <a16:creationId xmlns:a16="http://schemas.microsoft.com/office/drawing/2014/main" id="{52ABC74C-3FAB-BDF3-0C17-A180F47BE5B4}"/>
              </a:ext>
            </a:extLst>
          </p:cNvPr>
          <p:cNvSpPr txBox="1"/>
          <p:nvPr/>
        </p:nvSpPr>
        <p:spPr>
          <a:xfrm>
            <a:off x="911484" y="2469489"/>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10" name="Table 9">
            <a:extLst>
              <a:ext uri="{FF2B5EF4-FFF2-40B4-BE49-F238E27FC236}">
                <a16:creationId xmlns:a16="http://schemas.microsoft.com/office/drawing/2014/main" id="{FEBC15BA-55EE-F53F-2018-9F4425891D15}"/>
              </a:ext>
            </a:extLst>
          </p:cNvPr>
          <p:cNvGraphicFramePr>
            <a:graphicFrameLocks noGrp="1"/>
          </p:cNvGraphicFramePr>
          <p:nvPr>
            <p:extLst>
              <p:ext uri="{D42A27DB-BD31-4B8C-83A1-F6EECF244321}">
                <p14:modId xmlns:p14="http://schemas.microsoft.com/office/powerpoint/2010/main" val="2612204931"/>
              </p:ext>
            </p:extLst>
          </p:nvPr>
        </p:nvGraphicFramePr>
        <p:xfrm>
          <a:off x="978815" y="3149414"/>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77547734"/>
                  </a:ext>
                </a:extLst>
              </a:tr>
            </a:tbl>
          </a:graphicData>
        </a:graphic>
      </p:graphicFrame>
      <p:sp>
        <p:nvSpPr>
          <p:cNvPr id="12" name="TextBox 11">
            <a:extLst>
              <a:ext uri="{FF2B5EF4-FFF2-40B4-BE49-F238E27FC236}">
                <a16:creationId xmlns:a16="http://schemas.microsoft.com/office/drawing/2014/main" id="{0970BD99-39CC-F793-2FDD-378D8B6E64B2}"/>
              </a:ext>
            </a:extLst>
          </p:cNvPr>
          <p:cNvSpPr txBox="1"/>
          <p:nvPr/>
        </p:nvSpPr>
        <p:spPr>
          <a:xfrm>
            <a:off x="911484" y="3625951"/>
            <a:ext cx="7517809" cy="369332"/>
          </a:xfrm>
          <a:prstGeom prst="rect">
            <a:avLst/>
          </a:prstGeom>
          <a:noFill/>
        </p:spPr>
        <p:txBody>
          <a:bodyPr wrap="square" rtlCol="0">
            <a:spAutoFit/>
          </a:bodyPr>
          <a:lstStyle/>
          <a:p>
            <a:r>
              <a:rPr lang="en-US" dirty="0"/>
              <a:t>= (1.01)binary * (1) = (1.0 + 0.25) = 1.25</a:t>
            </a:r>
          </a:p>
        </p:txBody>
      </p:sp>
      <p:sp>
        <p:nvSpPr>
          <p:cNvPr id="13" name="TextBox 12">
            <a:extLst>
              <a:ext uri="{FF2B5EF4-FFF2-40B4-BE49-F238E27FC236}">
                <a16:creationId xmlns:a16="http://schemas.microsoft.com/office/drawing/2014/main" id="{5FED4F68-B81F-490D-88B1-BC976F57B58F}"/>
              </a:ext>
            </a:extLst>
          </p:cNvPr>
          <p:cNvSpPr txBox="1"/>
          <p:nvPr/>
        </p:nvSpPr>
        <p:spPr>
          <a:xfrm>
            <a:off x="877329" y="385374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14" name="Table 13">
            <a:extLst>
              <a:ext uri="{FF2B5EF4-FFF2-40B4-BE49-F238E27FC236}">
                <a16:creationId xmlns:a16="http://schemas.microsoft.com/office/drawing/2014/main" id="{A41D9C46-65C6-4775-D572-57875123CA1D}"/>
              </a:ext>
            </a:extLst>
          </p:cNvPr>
          <p:cNvGraphicFramePr>
            <a:graphicFrameLocks noGrp="1"/>
          </p:cNvGraphicFramePr>
          <p:nvPr>
            <p:extLst>
              <p:ext uri="{D42A27DB-BD31-4B8C-83A1-F6EECF244321}">
                <p14:modId xmlns:p14="http://schemas.microsoft.com/office/powerpoint/2010/main" val="3685175647"/>
              </p:ext>
            </p:extLst>
          </p:nvPr>
        </p:nvGraphicFramePr>
        <p:xfrm>
          <a:off x="944660" y="4533673"/>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5" name="TextBox 14">
            <a:extLst>
              <a:ext uri="{FF2B5EF4-FFF2-40B4-BE49-F238E27FC236}">
                <a16:creationId xmlns:a16="http://schemas.microsoft.com/office/drawing/2014/main" id="{1D392761-E8DF-3B49-CD3C-85A74044FDC6}"/>
              </a:ext>
            </a:extLst>
          </p:cNvPr>
          <p:cNvSpPr txBox="1"/>
          <p:nvPr/>
        </p:nvSpPr>
        <p:spPr>
          <a:xfrm>
            <a:off x="877329" y="5053341"/>
            <a:ext cx="8440092" cy="369332"/>
          </a:xfrm>
          <a:prstGeom prst="rect">
            <a:avLst/>
          </a:prstGeom>
          <a:noFill/>
        </p:spPr>
        <p:txBody>
          <a:bodyPr wrap="square" rtlCol="0">
            <a:spAutoFit/>
          </a:bodyPr>
          <a:lstStyle/>
          <a:p>
            <a:r>
              <a:rPr lang="en-US" dirty="0"/>
              <a:t>= (1.0101)binary * (1) = (1.0 + 0.25 + 0.0625)  = 1.3125</a:t>
            </a:r>
          </a:p>
        </p:txBody>
      </p:sp>
      <p:sp>
        <p:nvSpPr>
          <p:cNvPr id="16" name="TextBox 15">
            <a:extLst>
              <a:ext uri="{FF2B5EF4-FFF2-40B4-BE49-F238E27FC236}">
                <a16:creationId xmlns:a16="http://schemas.microsoft.com/office/drawing/2014/main" id="{EBF96C11-7D33-A541-539B-0D5127D1B286}"/>
              </a:ext>
            </a:extLst>
          </p:cNvPr>
          <p:cNvSpPr txBox="1"/>
          <p:nvPr/>
        </p:nvSpPr>
        <p:spPr>
          <a:xfrm>
            <a:off x="877328" y="525036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Max Positive value when saved exponent = 010:</a:t>
            </a:r>
          </a:p>
        </p:txBody>
      </p:sp>
      <p:graphicFrame>
        <p:nvGraphicFramePr>
          <p:cNvPr id="17" name="Table 16">
            <a:extLst>
              <a:ext uri="{FF2B5EF4-FFF2-40B4-BE49-F238E27FC236}">
                <a16:creationId xmlns:a16="http://schemas.microsoft.com/office/drawing/2014/main" id="{28B8FBFA-8660-127B-8525-8E320F602A70}"/>
              </a:ext>
            </a:extLst>
          </p:cNvPr>
          <p:cNvGraphicFramePr>
            <a:graphicFrameLocks noGrp="1"/>
          </p:cNvGraphicFramePr>
          <p:nvPr>
            <p:extLst>
              <p:ext uri="{D42A27DB-BD31-4B8C-83A1-F6EECF244321}">
                <p14:modId xmlns:p14="http://schemas.microsoft.com/office/powerpoint/2010/main" val="3049306504"/>
              </p:ext>
            </p:extLst>
          </p:nvPr>
        </p:nvGraphicFramePr>
        <p:xfrm>
          <a:off x="944659" y="5934458"/>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18" name="TextBox 17">
            <a:extLst>
              <a:ext uri="{FF2B5EF4-FFF2-40B4-BE49-F238E27FC236}">
                <a16:creationId xmlns:a16="http://schemas.microsoft.com/office/drawing/2014/main" id="{E29D37B6-6184-B81E-A78F-5BF82D36D580}"/>
              </a:ext>
            </a:extLst>
          </p:cNvPr>
          <p:cNvSpPr txBox="1"/>
          <p:nvPr/>
        </p:nvSpPr>
        <p:spPr>
          <a:xfrm>
            <a:off x="911484" y="6338605"/>
            <a:ext cx="8440092" cy="369332"/>
          </a:xfrm>
          <a:prstGeom prst="rect">
            <a:avLst/>
          </a:prstGeom>
          <a:noFill/>
        </p:spPr>
        <p:txBody>
          <a:bodyPr wrap="square" rtlCol="0">
            <a:spAutoFit/>
          </a:bodyPr>
          <a:lstStyle/>
          <a:p>
            <a:r>
              <a:rPr lang="en-US" dirty="0"/>
              <a:t>= (1.1111)binary * (1) = (1.0 + 0.5+ 0.25 + 0.125 + 0.0625) = 1.9375  </a:t>
            </a:r>
          </a:p>
        </p:txBody>
      </p:sp>
      <p:sp>
        <p:nvSpPr>
          <p:cNvPr id="19" name="TextBox 18">
            <a:extLst>
              <a:ext uri="{FF2B5EF4-FFF2-40B4-BE49-F238E27FC236}">
                <a16:creationId xmlns:a16="http://schemas.microsoft.com/office/drawing/2014/main" id="{51E260D6-69CF-2790-B555-77CB8B160197}"/>
              </a:ext>
            </a:extLst>
          </p:cNvPr>
          <p:cNvSpPr txBox="1"/>
          <p:nvPr/>
        </p:nvSpPr>
        <p:spPr>
          <a:xfrm>
            <a:off x="906224" y="1148778"/>
            <a:ext cx="9136117" cy="646331"/>
          </a:xfrm>
          <a:prstGeom prst="rect">
            <a:avLst/>
          </a:prstGeom>
          <a:noFill/>
        </p:spPr>
        <p:txBody>
          <a:bodyPr wrap="square" rtlCol="0">
            <a:spAutoFit/>
          </a:bodyPr>
          <a:lstStyle/>
          <a:p>
            <a:endParaRPr lang="en-US" dirty="0">
              <a:solidFill>
                <a:schemeClr val="accent6"/>
              </a:solidFill>
            </a:endParaRPr>
          </a:p>
          <a:p>
            <a:r>
              <a:rPr lang="en-US" dirty="0">
                <a:solidFill>
                  <a:schemeClr val="accent6"/>
                </a:solidFill>
              </a:rPr>
              <a:t>Next Positive value:</a:t>
            </a:r>
          </a:p>
        </p:txBody>
      </p:sp>
      <p:graphicFrame>
        <p:nvGraphicFramePr>
          <p:cNvPr id="20" name="Table 19">
            <a:extLst>
              <a:ext uri="{FF2B5EF4-FFF2-40B4-BE49-F238E27FC236}">
                <a16:creationId xmlns:a16="http://schemas.microsoft.com/office/drawing/2014/main" id="{1BDD78D8-FF17-C69D-D506-E57479E72471}"/>
              </a:ext>
            </a:extLst>
          </p:cNvPr>
          <p:cNvGraphicFramePr>
            <a:graphicFrameLocks noGrp="1"/>
          </p:cNvGraphicFramePr>
          <p:nvPr>
            <p:extLst>
              <p:ext uri="{D42A27DB-BD31-4B8C-83A1-F6EECF244321}">
                <p14:modId xmlns:p14="http://schemas.microsoft.com/office/powerpoint/2010/main" val="2764216595"/>
              </p:ext>
            </p:extLst>
          </p:nvPr>
        </p:nvGraphicFramePr>
        <p:xfrm>
          <a:off x="973555" y="1828703"/>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r>
                        <a:rPr lang="en-US" dirty="0"/>
                        <a:t>0</a:t>
                      </a:r>
                    </a:p>
                  </a:txBody>
                  <a:tcPr>
                    <a:solidFill>
                      <a:schemeClr val="accent6"/>
                    </a:solidFill>
                  </a:tcPr>
                </a:tc>
                <a:tc>
                  <a:txBody>
                    <a:bodyPr/>
                    <a:lstStyle/>
                    <a:p>
                      <a:r>
                        <a:rPr lang="en-US" dirty="0"/>
                        <a:t>0</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1</a:t>
                      </a:r>
                    </a:p>
                  </a:txBody>
                  <a:tcPr>
                    <a:solidFill>
                      <a:schemeClr val="accent4">
                        <a:lumMod val="75000"/>
                      </a:schemeClr>
                    </a:solidFill>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077547734"/>
                  </a:ext>
                </a:extLst>
              </a:tr>
            </a:tbl>
          </a:graphicData>
        </a:graphic>
      </p:graphicFrame>
      <p:sp>
        <p:nvSpPr>
          <p:cNvPr id="21" name="TextBox 20">
            <a:extLst>
              <a:ext uri="{FF2B5EF4-FFF2-40B4-BE49-F238E27FC236}">
                <a16:creationId xmlns:a16="http://schemas.microsoft.com/office/drawing/2014/main" id="{8507D68E-44B4-935C-FB93-4958AA30AC02}"/>
              </a:ext>
            </a:extLst>
          </p:cNvPr>
          <p:cNvSpPr txBox="1"/>
          <p:nvPr/>
        </p:nvSpPr>
        <p:spPr>
          <a:xfrm>
            <a:off x="906224" y="2305240"/>
            <a:ext cx="8440092" cy="369332"/>
          </a:xfrm>
          <a:prstGeom prst="rect">
            <a:avLst/>
          </a:prstGeom>
          <a:noFill/>
        </p:spPr>
        <p:txBody>
          <a:bodyPr wrap="square" rtlCol="0">
            <a:spAutoFit/>
          </a:bodyPr>
          <a:lstStyle/>
          <a:p>
            <a:r>
              <a:rPr lang="en-US" dirty="0"/>
              <a:t>= (1.0011)binary * (1) = (1.0 + 0.125 + 0.0625) = 1.1875</a:t>
            </a:r>
          </a:p>
        </p:txBody>
      </p:sp>
    </p:spTree>
    <p:extLst>
      <p:ext uri="{BB962C8B-B14F-4D97-AF65-F5344CB8AC3E}">
        <p14:creationId xmlns:p14="http://schemas.microsoft.com/office/powerpoint/2010/main" val="2856897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br>
              <a:rPr lang="en-US" sz="1800" b="1" kern="1200" dirty="0">
                <a:solidFill>
                  <a:srgbClr val="FEFEFE"/>
                </a:solidFill>
                <a:effectLst/>
                <a:latin typeface="Century Gothic" panose="020B0502020202020204" pitchFamily="34" charset="0"/>
                <a:ea typeface="+mj-ea"/>
                <a:cs typeface="+mj-cs"/>
              </a:rPr>
            </a:br>
            <a:br>
              <a:rPr lang="en-US" sz="1800" b="1" kern="1200" dirty="0">
                <a:solidFill>
                  <a:srgbClr val="FEFEFE"/>
                </a:solidFill>
                <a:effectLst/>
                <a:latin typeface="Century Gothic" panose="020B0502020202020204" pitchFamily="34" charset="0"/>
                <a:ea typeface="+mj-ea"/>
                <a:cs typeface="+mj-cs"/>
              </a:rPr>
            </a:br>
            <a:r>
              <a:rPr lang="en-US" sz="1200" dirty="0">
                <a:solidFill>
                  <a:schemeClr val="accent6"/>
                </a:solidFill>
                <a:latin typeface="Century Gothic" panose="020B0502020202020204" pitchFamily="34" charset="0"/>
              </a:rPr>
              <a:t>D</a:t>
            </a:r>
            <a:r>
              <a:rPr lang="en-US" sz="1200" b="1" kern="1200" dirty="0">
                <a:solidFill>
                  <a:schemeClr val="accent6"/>
                </a:solidFill>
                <a:effectLst/>
                <a:latin typeface="Century Gothic" panose="020B0502020202020204" pitchFamily="34" charset="0"/>
                <a:ea typeface="+mj-ea"/>
                <a:cs typeface="+mj-cs"/>
              </a:rPr>
              <a:t>ifference between two consecutive real numbers doubles when the exponent is incremented by 1</a:t>
            </a:r>
            <a:r>
              <a:rPr lang="en-US" sz="1200" dirty="0">
                <a:solidFill>
                  <a:schemeClr val="accent6"/>
                </a:solidFill>
              </a:rPr>
              <a:t> </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accent6"/>
              </a:solidFill>
            </a:endParaRPr>
          </a:p>
        </p:txBody>
      </p:sp>
      <p:pic>
        <p:nvPicPr>
          <p:cNvPr id="8" name="Picture 7">
            <a:extLst>
              <a:ext uri="{FF2B5EF4-FFF2-40B4-BE49-F238E27FC236}">
                <a16:creationId xmlns:a16="http://schemas.microsoft.com/office/drawing/2014/main" id="{63332731-1D01-B57A-DB48-56E869AAC4F5}"/>
              </a:ext>
            </a:extLst>
          </p:cNvPr>
          <p:cNvPicPr>
            <a:picLocks noChangeAspect="1"/>
          </p:cNvPicPr>
          <p:nvPr/>
        </p:nvPicPr>
        <p:blipFill>
          <a:blip r:embed="rId2"/>
          <a:stretch>
            <a:fillRect/>
          </a:stretch>
        </p:blipFill>
        <p:spPr>
          <a:xfrm>
            <a:off x="948558" y="1529211"/>
            <a:ext cx="7772400" cy="5206355"/>
          </a:xfrm>
          <a:prstGeom prst="rect">
            <a:avLst/>
          </a:prstGeom>
        </p:spPr>
      </p:pic>
    </p:spTree>
    <p:extLst>
      <p:ext uri="{BB962C8B-B14F-4D97-AF65-F5344CB8AC3E}">
        <p14:creationId xmlns:p14="http://schemas.microsoft.com/office/powerpoint/2010/main" val="2549836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sz="1800" b="1" kern="1200" dirty="0">
                <a:solidFill>
                  <a:srgbClr val="FEFEFE"/>
                </a:solidFill>
                <a:effectLst/>
                <a:latin typeface="Century Gothic" panose="020B0502020202020204" pitchFamily="34" charset="0"/>
                <a:ea typeface="+mj-ea"/>
                <a:cs typeface="+mj-cs"/>
              </a:rPr>
              <a:t>Difficulty representing all real numbers:</a:t>
            </a:r>
            <a:br>
              <a:rPr lang="en-US" sz="1800" b="1" kern="1200" dirty="0">
                <a:solidFill>
                  <a:srgbClr val="FEFEFE"/>
                </a:solidFill>
                <a:effectLst/>
                <a:latin typeface="Century Gothic" panose="020B0502020202020204" pitchFamily="34" charset="0"/>
                <a:ea typeface="+mj-ea"/>
                <a:cs typeface="+mj-cs"/>
              </a:rPr>
            </a:br>
            <a:br>
              <a:rPr lang="en-US" sz="1800" b="1" kern="1200" dirty="0">
                <a:solidFill>
                  <a:srgbClr val="FEFEFE"/>
                </a:solidFill>
                <a:effectLst/>
                <a:latin typeface="Century Gothic" panose="020B0502020202020204" pitchFamily="34" charset="0"/>
                <a:ea typeface="+mj-ea"/>
                <a:cs typeface="+mj-cs"/>
              </a:rPr>
            </a:br>
            <a:endParaRPr lang="en-US" sz="1800" dirty="0">
              <a:solidFill>
                <a:schemeClr val="accent6"/>
              </a:solidFill>
            </a:endParaRP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1417638"/>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A3A6EEDB-BC75-F924-94C2-50FEF988E5B1}"/>
              </a:ext>
            </a:extLst>
          </p:cNvPr>
          <p:cNvSpPr txBox="1">
            <a:spLocks/>
          </p:cNvSpPr>
          <p:nvPr/>
        </p:nvSpPr>
        <p:spPr>
          <a:xfrm>
            <a:off x="809999" y="74875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accent6"/>
              </a:solidFill>
            </a:endParaRPr>
          </a:p>
        </p:txBody>
      </p:sp>
      <p:sp>
        <p:nvSpPr>
          <p:cNvPr id="4" name="TextBox 3">
            <a:extLst>
              <a:ext uri="{FF2B5EF4-FFF2-40B4-BE49-F238E27FC236}">
                <a16:creationId xmlns:a16="http://schemas.microsoft.com/office/drawing/2014/main" id="{53331874-3383-4ED2-83E3-0A3C4ECED666}"/>
              </a:ext>
            </a:extLst>
          </p:cNvPr>
          <p:cNvSpPr txBox="1"/>
          <p:nvPr/>
        </p:nvSpPr>
        <p:spPr>
          <a:xfrm>
            <a:off x="882868" y="1858178"/>
            <a:ext cx="9672145" cy="480131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solidFill>
              </a:rPr>
              <a:t>If 8 bits are used to represent real numbers, the total number of real numbers = 2^8</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r>
              <a:rPr lang="en-US" dirty="0">
                <a:solidFill>
                  <a:schemeClr val="accent6"/>
                </a:solidFill>
              </a:rPr>
              <a:t>The numbers near to zero are closer and the distance between the two numbers doubles with every increment of the exponent. Numbers farther away from 0 are further away. Max number as shown before using 8-bit for real numbers cannot go beyond 15.5 though</a:t>
            </a:r>
          </a:p>
          <a:p>
            <a:endParaRPr lang="en-US" dirty="0">
              <a:solidFill>
                <a:schemeClr val="accent6"/>
              </a:solidFill>
            </a:endParaRPr>
          </a:p>
          <a:p>
            <a:r>
              <a:rPr lang="en-US" dirty="0">
                <a:solidFill>
                  <a:schemeClr val="accent6"/>
                </a:solidFill>
              </a:rPr>
              <a:t>15.5 is not that big a real value and is the MAX one can represent using 8 bits</a:t>
            </a:r>
          </a:p>
          <a:p>
            <a:pPr marL="285750" indent="-285750">
              <a:buFont typeface="Symbol" pitchFamily="2" charset="2"/>
              <a:buChar char="Þ"/>
            </a:pPr>
            <a:endParaRPr lang="en-US" dirty="0"/>
          </a:p>
          <a:p>
            <a:r>
              <a:rPr lang="en-US" sz="1800" dirty="0">
                <a:solidFill>
                  <a:srgbClr val="00B050"/>
                </a:solidFill>
              </a:rPr>
              <a:t>This is the reason why </a:t>
            </a:r>
          </a:p>
          <a:p>
            <a:pPr marL="285750" indent="-285750">
              <a:buFont typeface="Arial" panose="020B0604020202020204" pitchFamily="34" charset="0"/>
              <a:buChar char="•"/>
            </a:pPr>
            <a:r>
              <a:rPr lang="en-US" sz="1800" dirty="0">
                <a:solidFill>
                  <a:srgbClr val="00B050"/>
                </a:solidFill>
              </a:rPr>
              <a:t>float has 7 bits for the exponent to have bigger MAX values</a:t>
            </a:r>
          </a:p>
          <a:p>
            <a:pPr marL="285750" indent="-285750">
              <a:buFont typeface="Arial" panose="020B0604020202020204" pitchFamily="34" charset="0"/>
              <a:buChar char="•"/>
            </a:pPr>
            <a:r>
              <a:rPr lang="en-US" sz="1800" dirty="0">
                <a:solidFill>
                  <a:srgbClr val="00B050"/>
                </a:solidFill>
              </a:rPr>
              <a:t>double has 11 bits for the exponent to have even bigger MAX values</a:t>
            </a:r>
          </a:p>
          <a:p>
            <a:pPr marL="285750" indent="-285750">
              <a:buFont typeface="Arial" panose="020B0604020202020204" pitchFamily="34" charset="0"/>
              <a:buChar char="•"/>
            </a:pPr>
            <a:endParaRPr lang="en-US" sz="1800" dirty="0"/>
          </a:p>
          <a:p>
            <a:r>
              <a:rPr lang="en-US" sz="1800" dirty="0">
                <a:solidFill>
                  <a:schemeClr val="accent1">
                    <a:lumMod val="60000"/>
                    <a:lumOff val="40000"/>
                  </a:schemeClr>
                </a:solidFill>
              </a:rPr>
              <a:t>Similar reasoning can be applied why </a:t>
            </a:r>
          </a:p>
          <a:p>
            <a:pPr marL="285750" indent="-285750">
              <a:buFont typeface="Arial" panose="020B0604020202020204" pitchFamily="34" charset="0"/>
              <a:buChar char="•"/>
            </a:pPr>
            <a:r>
              <a:rPr lang="en-US" sz="1800" dirty="0">
                <a:solidFill>
                  <a:schemeClr val="accent1">
                    <a:lumMod val="60000"/>
                    <a:lumOff val="40000"/>
                  </a:schemeClr>
                </a:solidFill>
              </a:rPr>
              <a:t>float has 23 bits for the significand to have higher precision</a:t>
            </a:r>
          </a:p>
          <a:p>
            <a:pPr marL="285750" indent="-285750">
              <a:buFont typeface="Arial" panose="020B0604020202020204" pitchFamily="34" charset="0"/>
              <a:buChar char="•"/>
            </a:pPr>
            <a:r>
              <a:rPr lang="en-US" sz="1800" dirty="0">
                <a:solidFill>
                  <a:schemeClr val="accent1">
                    <a:lumMod val="60000"/>
                    <a:lumOff val="40000"/>
                  </a:schemeClr>
                </a:solidFill>
              </a:rPr>
              <a:t>double has 52  bits for the significand to have even higher precision</a:t>
            </a:r>
          </a:p>
          <a:p>
            <a:endParaRPr lang="en-US" dirty="0">
              <a:solidFill>
                <a:schemeClr val="accent6"/>
              </a:solidFill>
            </a:endParaRPr>
          </a:p>
        </p:txBody>
      </p:sp>
    </p:spTree>
    <p:extLst>
      <p:ext uri="{BB962C8B-B14F-4D97-AF65-F5344CB8AC3E}">
        <p14:creationId xmlns:p14="http://schemas.microsoft.com/office/powerpoint/2010/main" val="3709413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Why double math (0.1d + 0.2d -0.3d) != 0?</a:t>
            </a:r>
          </a:p>
        </p:txBody>
      </p:sp>
      <p:pic>
        <p:nvPicPr>
          <p:cNvPr id="8" name="Picture 7">
            <a:extLst>
              <a:ext uri="{FF2B5EF4-FFF2-40B4-BE49-F238E27FC236}">
                <a16:creationId xmlns:a16="http://schemas.microsoft.com/office/drawing/2014/main" id="{0778AF0F-B20B-A059-2853-6389D55B4073}"/>
              </a:ext>
            </a:extLst>
          </p:cNvPr>
          <p:cNvPicPr>
            <a:picLocks noChangeAspect="1"/>
          </p:cNvPicPr>
          <p:nvPr/>
        </p:nvPicPr>
        <p:blipFill>
          <a:blip r:embed="rId2"/>
          <a:stretch>
            <a:fillRect/>
          </a:stretch>
        </p:blipFill>
        <p:spPr>
          <a:xfrm>
            <a:off x="956441" y="1669146"/>
            <a:ext cx="7772400" cy="3393583"/>
          </a:xfrm>
          <a:prstGeom prst="rect">
            <a:avLst/>
          </a:prstGeom>
        </p:spPr>
      </p:pic>
      <p:pic>
        <p:nvPicPr>
          <p:cNvPr id="9" name="Picture 8">
            <a:extLst>
              <a:ext uri="{FF2B5EF4-FFF2-40B4-BE49-F238E27FC236}">
                <a16:creationId xmlns:a16="http://schemas.microsoft.com/office/drawing/2014/main" id="{3302E560-97E4-A87D-037A-71FEF97E4069}"/>
              </a:ext>
            </a:extLst>
          </p:cNvPr>
          <p:cNvPicPr>
            <a:picLocks noChangeAspect="1"/>
          </p:cNvPicPr>
          <p:nvPr/>
        </p:nvPicPr>
        <p:blipFill>
          <a:blip r:embed="rId3"/>
          <a:stretch>
            <a:fillRect/>
          </a:stretch>
        </p:blipFill>
        <p:spPr>
          <a:xfrm>
            <a:off x="956441" y="5513333"/>
            <a:ext cx="5702300" cy="419100"/>
          </a:xfrm>
          <a:prstGeom prst="rect">
            <a:avLst/>
          </a:prstGeom>
        </p:spPr>
      </p:pic>
    </p:spTree>
    <p:extLst>
      <p:ext uri="{BB962C8B-B14F-4D97-AF65-F5344CB8AC3E}">
        <p14:creationId xmlns:p14="http://schemas.microsoft.com/office/powerpoint/2010/main" val="3835840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1879477-2062-CE58-1D8A-30FF92C25FA6}"/>
              </a:ext>
            </a:extLst>
          </p:cNvPr>
          <p:cNvSpPr/>
          <p:nvPr/>
        </p:nvSpPr>
        <p:spPr>
          <a:xfrm>
            <a:off x="5620407" y="3538118"/>
            <a:ext cx="5627584" cy="3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801732A1-7502-27F4-EBEC-E7C34208DB00}"/>
              </a:ext>
            </a:extLst>
          </p:cNvPr>
          <p:cNvSpPr/>
          <p:nvPr/>
        </p:nvSpPr>
        <p:spPr>
          <a:xfrm>
            <a:off x="3145221" y="4367048"/>
            <a:ext cx="165538" cy="98534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Why double math (0.1d + 0.2d -0.3d) != 0?</a:t>
            </a:r>
          </a:p>
        </p:txBody>
      </p:sp>
      <p:sp>
        <p:nvSpPr>
          <p:cNvPr id="4" name="TextBox 3">
            <a:extLst>
              <a:ext uri="{FF2B5EF4-FFF2-40B4-BE49-F238E27FC236}">
                <a16:creationId xmlns:a16="http://schemas.microsoft.com/office/drawing/2014/main" id="{516E0B9E-C966-C8FE-8979-811EE98793AD}"/>
              </a:ext>
            </a:extLst>
          </p:cNvPr>
          <p:cNvSpPr txBox="1"/>
          <p:nvPr/>
        </p:nvSpPr>
        <p:spPr>
          <a:xfrm>
            <a:off x="140575" y="1930202"/>
            <a:ext cx="11910848" cy="4955203"/>
          </a:xfrm>
          <a:prstGeom prst="rect">
            <a:avLst/>
          </a:prstGeom>
          <a:noFill/>
        </p:spPr>
        <p:txBody>
          <a:bodyPr wrap="square">
            <a:spAutoFit/>
          </a:bodyPr>
          <a:lstStyle/>
          <a:p>
            <a:r>
              <a:rPr lang="en-US" dirty="0"/>
              <a:t>double 0.1= 11111110111001100110011001100110011001100110011001100110011010</a:t>
            </a:r>
          </a:p>
          <a:p>
            <a:r>
              <a:rPr lang="en-US" sz="1400" dirty="0"/>
              <a:t>                            </a:t>
            </a:r>
            <a:r>
              <a:rPr lang="en-US" sz="1400" dirty="0">
                <a:solidFill>
                  <a:schemeClr val="accent6"/>
                </a:solidFill>
              </a:rPr>
              <a:t>[+]</a:t>
            </a:r>
            <a:r>
              <a:rPr lang="en-US" sz="1400" dirty="0"/>
              <a:t> </a:t>
            </a:r>
            <a:r>
              <a:rPr lang="en-US" sz="1400" dirty="0">
                <a:solidFill>
                  <a:schemeClr val="accent4"/>
                </a:solidFill>
              </a:rPr>
              <a:t>[Saved Exponent = 1111111011] </a:t>
            </a:r>
            <a:r>
              <a:rPr lang="en-US" sz="1400" dirty="0">
                <a:solidFill>
                  <a:schemeClr val="accent1"/>
                </a:solidFill>
              </a:rPr>
              <a:t>[Significand = 1001100110011001100110011001100110011001100110011010]</a:t>
            </a:r>
          </a:p>
          <a:p>
            <a:endParaRPr lang="en-US" sz="1400" dirty="0">
              <a:solidFill>
                <a:schemeClr val="accent1"/>
              </a:solidFill>
            </a:endParaRPr>
          </a:p>
          <a:p>
            <a:r>
              <a:rPr lang="en-US" dirty="0"/>
              <a:t>double 0.2= 11111111001001100110011001100110011001100110011001100110011010</a:t>
            </a:r>
            <a:endParaRPr lang="en-US" dirty="0">
              <a:solidFill>
                <a:schemeClr val="accent1"/>
              </a:solidFill>
            </a:endParaRPr>
          </a:p>
          <a:p>
            <a:r>
              <a:rPr lang="en-US" sz="1400" dirty="0"/>
              <a:t>                            </a:t>
            </a:r>
            <a:r>
              <a:rPr lang="en-US" sz="1400" dirty="0">
                <a:solidFill>
                  <a:schemeClr val="accent6"/>
                </a:solidFill>
              </a:rPr>
              <a:t>[+]</a:t>
            </a:r>
            <a:r>
              <a:rPr lang="en-US" sz="1400" dirty="0"/>
              <a:t> </a:t>
            </a:r>
            <a:r>
              <a:rPr lang="en-US" sz="1400" dirty="0">
                <a:solidFill>
                  <a:schemeClr val="accent4"/>
                </a:solidFill>
              </a:rPr>
              <a:t>[Saved Exponent = 1111111100] </a:t>
            </a:r>
            <a:r>
              <a:rPr lang="en-US" sz="1400" dirty="0">
                <a:solidFill>
                  <a:schemeClr val="accent1"/>
                </a:solidFill>
              </a:rPr>
              <a:t>[Significand = 1001100110011001100110011001100110011001100110011010]</a:t>
            </a:r>
          </a:p>
          <a:p>
            <a:endParaRPr lang="en-US" sz="1400" dirty="0">
              <a:solidFill>
                <a:schemeClr val="accent1"/>
              </a:solidFill>
            </a:endParaRPr>
          </a:p>
          <a:p>
            <a:r>
              <a:rPr lang="en-US" sz="1400" dirty="0"/>
              <a:t>0.1d + 0.2d = 0.3000000000000000</a:t>
            </a:r>
            <a:r>
              <a:rPr lang="en-US" sz="1400" dirty="0">
                <a:solidFill>
                  <a:schemeClr val="accent6">
                    <a:lumMod val="75000"/>
                  </a:schemeClr>
                </a:solidFill>
              </a:rPr>
              <a:t>4</a:t>
            </a:r>
            <a:r>
              <a:rPr lang="en-US" sz="1400" dirty="0"/>
              <a:t>d  = 11111111010011001100110011001100110011001100110011001100110100 </a:t>
            </a:r>
          </a:p>
          <a:p>
            <a:r>
              <a:rPr lang="en-US" sz="1400" dirty="0"/>
              <a:t>                            </a:t>
            </a:r>
            <a:r>
              <a:rPr lang="en-US" sz="1400" dirty="0">
                <a:solidFill>
                  <a:schemeClr val="accent6">
                    <a:lumMod val="75000"/>
                  </a:schemeClr>
                </a:solidFill>
              </a:rPr>
              <a:t>[+]</a:t>
            </a:r>
            <a:r>
              <a:rPr lang="en-US" sz="1400" dirty="0"/>
              <a:t> </a:t>
            </a:r>
            <a:r>
              <a:rPr lang="en-US" sz="1400" dirty="0">
                <a:solidFill>
                  <a:schemeClr val="accent4"/>
                </a:solidFill>
              </a:rPr>
              <a:t>[Saved Exponent = 1111111101] </a:t>
            </a:r>
            <a:r>
              <a:rPr lang="en-US" sz="1400" dirty="0">
                <a:solidFill>
                  <a:schemeClr val="accent1"/>
                </a:solidFill>
              </a:rPr>
              <a:t>[Significand = 0011001100110011001100110011001100110011001100110100]</a:t>
            </a:r>
          </a:p>
          <a:p>
            <a:endParaRPr lang="en-US" sz="1400" dirty="0">
              <a:solidFill>
                <a:schemeClr val="accent1"/>
              </a:solidFill>
            </a:endParaRPr>
          </a:p>
          <a:p>
            <a:r>
              <a:rPr lang="en-US" sz="1400" dirty="0">
                <a:solidFill>
                  <a:schemeClr val="accent1"/>
                </a:solidFill>
              </a:rPr>
              <a:t>Why </a:t>
            </a:r>
            <a:r>
              <a:rPr lang="en-US" sz="1400" dirty="0"/>
              <a:t>0.1d + 0.2d = 0.3000000000000000</a:t>
            </a:r>
            <a:r>
              <a:rPr lang="en-US" sz="1400" dirty="0">
                <a:solidFill>
                  <a:schemeClr val="accent6">
                    <a:lumMod val="75000"/>
                  </a:schemeClr>
                </a:solidFill>
              </a:rPr>
              <a:t>4</a:t>
            </a:r>
            <a:r>
              <a:rPr lang="en-US" sz="1400" dirty="0"/>
              <a:t>d </a:t>
            </a:r>
            <a:r>
              <a:rPr lang="en-US" sz="1400" dirty="0">
                <a:solidFill>
                  <a:schemeClr val="accent1"/>
                </a:solidFill>
              </a:rPr>
              <a:t>?</a:t>
            </a:r>
          </a:p>
          <a:p>
            <a:endParaRPr lang="en-US" sz="1400" dirty="0">
              <a:solidFill>
                <a:schemeClr val="accent1"/>
              </a:solidFill>
            </a:endParaRPr>
          </a:p>
          <a:p>
            <a:r>
              <a:rPr lang="en-US" sz="1400" dirty="0">
                <a:solidFill>
                  <a:schemeClr val="accent1"/>
                </a:solidFill>
              </a:rPr>
              <a:t>                            0.1d Significand = 1001100110011001100110011001100110011001100110011010</a:t>
            </a:r>
          </a:p>
          <a:p>
            <a:r>
              <a:rPr lang="en-US" sz="1400" dirty="0">
                <a:solidFill>
                  <a:schemeClr val="accent1"/>
                </a:solidFill>
              </a:rPr>
              <a:t>                            0.2d Significand = 1001100110011001100110011001100110011001100110011010</a:t>
            </a:r>
          </a:p>
          <a:p>
            <a:r>
              <a:rPr lang="en-US" sz="1400" dirty="0">
                <a:solidFill>
                  <a:schemeClr val="accent1"/>
                </a:solidFill>
              </a:rPr>
              <a:t>                                             +             __________________________________________________________</a:t>
            </a:r>
          </a:p>
          <a:p>
            <a:r>
              <a:rPr lang="en-US" sz="1400" dirty="0">
                <a:solidFill>
                  <a:schemeClr val="accent1"/>
                </a:solidFill>
              </a:rPr>
              <a:t>                                                            0011001100110011001100110011001100110011001100110100</a:t>
            </a:r>
          </a:p>
          <a:p>
            <a:r>
              <a:rPr lang="en-US" sz="1400" dirty="0">
                <a:solidFill>
                  <a:schemeClr val="accent1"/>
                </a:solidFill>
              </a:rPr>
              <a:t>                                                            __________________________________________________________</a:t>
            </a:r>
          </a:p>
          <a:p>
            <a:endParaRPr lang="en-US" sz="1400" dirty="0">
              <a:solidFill>
                <a:schemeClr val="accent1"/>
              </a:solidFill>
            </a:endParaRPr>
          </a:p>
          <a:p>
            <a:r>
              <a:rPr lang="en-US" sz="1400" dirty="0">
                <a:solidFill>
                  <a:schemeClr val="accent4"/>
                </a:solidFill>
              </a:rPr>
              <a:t>Since the saved exponent is NOT Zero, the number is in normalized form =&gt; Exponent = (save exponent - Bias)</a:t>
            </a:r>
          </a:p>
          <a:p>
            <a:r>
              <a:rPr lang="en-US" sz="1400" dirty="0">
                <a:solidFill>
                  <a:schemeClr val="accent4"/>
                </a:solidFill>
              </a:rPr>
              <a:t>Bias = 2^(#of bits for exponent  in double – 1) -1 = 2^(11 – 1) -1 = (2^10 -1) =&gt; Exponent = (1111111101 – (2^10 -1))= 1021 – 1023 = -2</a:t>
            </a:r>
          </a:p>
          <a:p>
            <a:r>
              <a:rPr lang="en-US" sz="1400" dirty="0">
                <a:solidFill>
                  <a:schemeClr val="accent4"/>
                </a:solidFill>
              </a:rPr>
              <a:t>1.0011001100110011001100110011001100110011001100110100 * (2 ^ (-2)) = 1.20000000000000017764 / 4 = </a:t>
            </a:r>
            <a:r>
              <a:rPr lang="en-US" sz="1400" dirty="0"/>
              <a:t>0.3000000000000000</a:t>
            </a:r>
            <a:r>
              <a:rPr lang="en-US" sz="1400" dirty="0">
                <a:solidFill>
                  <a:schemeClr val="accent6">
                    <a:lumMod val="75000"/>
                  </a:schemeClr>
                </a:solidFill>
              </a:rPr>
              <a:t>4</a:t>
            </a:r>
            <a:r>
              <a:rPr lang="en-US" sz="1400" dirty="0"/>
              <a:t>d</a:t>
            </a:r>
            <a:endParaRPr lang="en-US" sz="1400" dirty="0">
              <a:solidFill>
                <a:schemeClr val="accent4"/>
              </a:solidFill>
            </a:endParaRPr>
          </a:p>
          <a:p>
            <a:r>
              <a:rPr lang="en-US" sz="1400" dirty="0">
                <a:solidFill>
                  <a:schemeClr val="accent5"/>
                </a:solidFill>
              </a:rPr>
              <a:t>Since double  provides 16 digits of decimal precision, the sum is</a:t>
            </a:r>
            <a:r>
              <a:rPr lang="en-US" sz="1400" dirty="0"/>
              <a:t> 0.3000000000000000</a:t>
            </a:r>
            <a:r>
              <a:rPr lang="en-US" sz="1400" dirty="0">
                <a:solidFill>
                  <a:schemeClr val="accent6">
                    <a:lumMod val="75000"/>
                  </a:schemeClr>
                </a:solidFill>
              </a:rPr>
              <a:t>4</a:t>
            </a:r>
            <a:r>
              <a:rPr lang="en-US" sz="1400" dirty="0"/>
              <a:t>d</a:t>
            </a:r>
            <a:endParaRPr lang="en-US" sz="1400" dirty="0">
              <a:solidFill>
                <a:schemeClr val="accent5"/>
              </a:solidFill>
            </a:endParaRPr>
          </a:p>
          <a:p>
            <a:endParaRPr lang="en-US" sz="1400" dirty="0">
              <a:solidFill>
                <a:schemeClr val="accent1"/>
              </a:solidFill>
            </a:endParaRPr>
          </a:p>
        </p:txBody>
      </p:sp>
      <p:sp>
        <p:nvSpPr>
          <p:cNvPr id="6" name="TextBox 5">
            <a:extLst>
              <a:ext uri="{FF2B5EF4-FFF2-40B4-BE49-F238E27FC236}">
                <a16:creationId xmlns:a16="http://schemas.microsoft.com/office/drawing/2014/main" id="{A67AC4D0-CD55-1B06-9ADA-B576193744A7}"/>
              </a:ext>
            </a:extLst>
          </p:cNvPr>
          <p:cNvSpPr txBox="1"/>
          <p:nvPr/>
        </p:nvSpPr>
        <p:spPr>
          <a:xfrm>
            <a:off x="2341180" y="5297214"/>
            <a:ext cx="804042" cy="215444"/>
          </a:xfrm>
          <a:prstGeom prst="rect">
            <a:avLst/>
          </a:prstGeom>
          <a:noFill/>
        </p:spPr>
        <p:txBody>
          <a:bodyPr wrap="square" rtlCol="0">
            <a:spAutoFit/>
          </a:bodyPr>
          <a:lstStyle/>
          <a:p>
            <a:r>
              <a:rPr lang="en-US" sz="800" dirty="0">
                <a:solidFill>
                  <a:schemeClr val="accent6"/>
                </a:solidFill>
              </a:rPr>
              <a:t>Carry 1 lost</a:t>
            </a:r>
          </a:p>
        </p:txBody>
      </p:sp>
      <p:cxnSp>
        <p:nvCxnSpPr>
          <p:cNvPr id="11" name="Elbow Connector 10">
            <a:extLst>
              <a:ext uri="{FF2B5EF4-FFF2-40B4-BE49-F238E27FC236}">
                <a16:creationId xmlns:a16="http://schemas.microsoft.com/office/drawing/2014/main" id="{8EBEE5CC-517F-D29A-413D-41F15B06A167}"/>
              </a:ext>
            </a:extLst>
          </p:cNvPr>
          <p:cNvCxnSpPr/>
          <p:nvPr/>
        </p:nvCxnSpPr>
        <p:spPr>
          <a:xfrm rot="5400000">
            <a:off x="8150153" y="4066883"/>
            <a:ext cx="1341309" cy="945931"/>
          </a:xfrm>
          <a:prstGeom prst="bentConnector3">
            <a:avLst>
              <a:gd name="adj1" fmla="val 9936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024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Whereas float math (0.1f + 0.2f -0.3f) = 0?</a:t>
            </a:r>
          </a:p>
        </p:txBody>
      </p:sp>
      <p:pic>
        <p:nvPicPr>
          <p:cNvPr id="3" name="Picture 2">
            <a:extLst>
              <a:ext uri="{FF2B5EF4-FFF2-40B4-BE49-F238E27FC236}">
                <a16:creationId xmlns:a16="http://schemas.microsoft.com/office/drawing/2014/main" id="{E0E91A63-5028-D1A4-6232-DB39193568C2}"/>
              </a:ext>
            </a:extLst>
          </p:cNvPr>
          <p:cNvPicPr>
            <a:picLocks noChangeAspect="1"/>
          </p:cNvPicPr>
          <p:nvPr/>
        </p:nvPicPr>
        <p:blipFill>
          <a:blip r:embed="rId2"/>
          <a:stretch>
            <a:fillRect/>
          </a:stretch>
        </p:blipFill>
        <p:spPr>
          <a:xfrm>
            <a:off x="980090" y="1784027"/>
            <a:ext cx="7772400" cy="3652551"/>
          </a:xfrm>
          <a:prstGeom prst="rect">
            <a:avLst/>
          </a:prstGeom>
        </p:spPr>
      </p:pic>
      <p:pic>
        <p:nvPicPr>
          <p:cNvPr id="6" name="Picture 5">
            <a:extLst>
              <a:ext uri="{FF2B5EF4-FFF2-40B4-BE49-F238E27FC236}">
                <a16:creationId xmlns:a16="http://schemas.microsoft.com/office/drawing/2014/main" id="{B9C85F4F-B23F-F584-2017-F9F3D1D1BA98}"/>
              </a:ext>
            </a:extLst>
          </p:cNvPr>
          <p:cNvPicPr>
            <a:picLocks noChangeAspect="1"/>
          </p:cNvPicPr>
          <p:nvPr/>
        </p:nvPicPr>
        <p:blipFill>
          <a:blip r:embed="rId3"/>
          <a:stretch>
            <a:fillRect/>
          </a:stretch>
        </p:blipFill>
        <p:spPr>
          <a:xfrm>
            <a:off x="980090" y="5746532"/>
            <a:ext cx="3429000" cy="457200"/>
          </a:xfrm>
          <a:prstGeom prst="rect">
            <a:avLst/>
          </a:prstGeom>
        </p:spPr>
      </p:pic>
    </p:spTree>
    <p:extLst>
      <p:ext uri="{BB962C8B-B14F-4D97-AF65-F5344CB8AC3E}">
        <p14:creationId xmlns:p14="http://schemas.microsoft.com/office/powerpoint/2010/main" val="1114084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1879477-2062-CE58-1D8A-30FF92C25FA6}"/>
              </a:ext>
            </a:extLst>
          </p:cNvPr>
          <p:cNvSpPr/>
          <p:nvPr/>
        </p:nvSpPr>
        <p:spPr>
          <a:xfrm>
            <a:off x="7070834" y="116112"/>
            <a:ext cx="5627584" cy="3310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801732A1-7502-27F4-EBEC-E7C34208DB00}"/>
              </a:ext>
            </a:extLst>
          </p:cNvPr>
          <p:cNvSpPr/>
          <p:nvPr/>
        </p:nvSpPr>
        <p:spPr>
          <a:xfrm>
            <a:off x="3145221" y="4367048"/>
            <a:ext cx="165538" cy="98534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Why float math (0.1d + 0.2d -0.3d) = 0?</a:t>
            </a:r>
          </a:p>
        </p:txBody>
      </p:sp>
      <p:sp>
        <p:nvSpPr>
          <p:cNvPr id="4" name="TextBox 3">
            <a:extLst>
              <a:ext uri="{FF2B5EF4-FFF2-40B4-BE49-F238E27FC236}">
                <a16:creationId xmlns:a16="http://schemas.microsoft.com/office/drawing/2014/main" id="{516E0B9E-C966-C8FE-8979-811EE98793AD}"/>
              </a:ext>
            </a:extLst>
          </p:cNvPr>
          <p:cNvSpPr txBox="1"/>
          <p:nvPr/>
        </p:nvSpPr>
        <p:spPr>
          <a:xfrm>
            <a:off x="140575" y="2104890"/>
            <a:ext cx="11910848" cy="4955203"/>
          </a:xfrm>
          <a:prstGeom prst="rect">
            <a:avLst/>
          </a:prstGeom>
          <a:noFill/>
        </p:spPr>
        <p:txBody>
          <a:bodyPr wrap="square">
            <a:spAutoFit/>
          </a:bodyPr>
          <a:lstStyle/>
          <a:p>
            <a:r>
              <a:rPr lang="en-US" dirty="0"/>
              <a:t>float 0.1= 111101110011001100110011001101</a:t>
            </a:r>
          </a:p>
          <a:p>
            <a:r>
              <a:rPr lang="en-US" sz="1400" dirty="0"/>
              <a:t>                            </a:t>
            </a:r>
            <a:r>
              <a:rPr lang="en-US" sz="1400" dirty="0">
                <a:solidFill>
                  <a:schemeClr val="accent6"/>
                </a:solidFill>
              </a:rPr>
              <a:t>[+]</a:t>
            </a:r>
            <a:r>
              <a:rPr lang="en-US" sz="1400" dirty="0"/>
              <a:t> </a:t>
            </a:r>
            <a:r>
              <a:rPr lang="en-US" sz="1400" dirty="0">
                <a:solidFill>
                  <a:schemeClr val="accent4"/>
                </a:solidFill>
              </a:rPr>
              <a:t>[Saved Exponent = 1111011] </a:t>
            </a:r>
            <a:r>
              <a:rPr lang="en-US" sz="1400" dirty="0">
                <a:solidFill>
                  <a:schemeClr val="accent1"/>
                </a:solidFill>
              </a:rPr>
              <a:t>[Significand = 10011001100110011001101]</a:t>
            </a:r>
          </a:p>
          <a:p>
            <a:endParaRPr lang="en-US" sz="1400" dirty="0">
              <a:solidFill>
                <a:schemeClr val="accent1"/>
              </a:solidFill>
            </a:endParaRPr>
          </a:p>
          <a:p>
            <a:r>
              <a:rPr lang="en-US" dirty="0"/>
              <a:t>float 0.2= 111110010011001100110011001101</a:t>
            </a:r>
            <a:endParaRPr lang="en-US" dirty="0">
              <a:solidFill>
                <a:schemeClr val="accent1"/>
              </a:solidFill>
            </a:endParaRPr>
          </a:p>
          <a:p>
            <a:r>
              <a:rPr lang="en-US" sz="1400" dirty="0"/>
              <a:t>                            </a:t>
            </a:r>
            <a:r>
              <a:rPr lang="en-US" sz="1400" dirty="0">
                <a:solidFill>
                  <a:schemeClr val="accent6"/>
                </a:solidFill>
              </a:rPr>
              <a:t>[+]</a:t>
            </a:r>
            <a:r>
              <a:rPr lang="en-US" sz="1400" dirty="0"/>
              <a:t> </a:t>
            </a:r>
            <a:r>
              <a:rPr lang="en-US" sz="1400" dirty="0">
                <a:solidFill>
                  <a:schemeClr val="accent4"/>
                </a:solidFill>
              </a:rPr>
              <a:t>[Saved Exponent = 1111100] </a:t>
            </a:r>
            <a:r>
              <a:rPr lang="en-US" sz="1400" dirty="0">
                <a:solidFill>
                  <a:schemeClr val="accent1"/>
                </a:solidFill>
              </a:rPr>
              <a:t>[Significand = 10011001100110011001101]</a:t>
            </a:r>
          </a:p>
          <a:p>
            <a:endParaRPr lang="en-US" sz="1400" dirty="0">
              <a:solidFill>
                <a:schemeClr val="accent1"/>
              </a:solidFill>
            </a:endParaRPr>
          </a:p>
          <a:p>
            <a:r>
              <a:rPr lang="en-US" sz="1400" dirty="0"/>
              <a:t>0.1f + 0.2f = 0.3d  = 111110100110011001100110011010 </a:t>
            </a:r>
          </a:p>
          <a:p>
            <a:r>
              <a:rPr lang="en-US" sz="1400" dirty="0"/>
              <a:t>                            </a:t>
            </a:r>
            <a:r>
              <a:rPr lang="en-US" sz="1400" dirty="0">
                <a:solidFill>
                  <a:schemeClr val="accent6">
                    <a:lumMod val="75000"/>
                  </a:schemeClr>
                </a:solidFill>
              </a:rPr>
              <a:t>[+]</a:t>
            </a:r>
            <a:r>
              <a:rPr lang="en-US" sz="1400" dirty="0"/>
              <a:t> </a:t>
            </a:r>
            <a:r>
              <a:rPr lang="en-US" sz="1400" dirty="0">
                <a:solidFill>
                  <a:schemeClr val="accent4"/>
                </a:solidFill>
              </a:rPr>
              <a:t>[Saved Exponent = 1111101] </a:t>
            </a:r>
            <a:r>
              <a:rPr lang="en-US" sz="1400" dirty="0">
                <a:solidFill>
                  <a:schemeClr val="accent1"/>
                </a:solidFill>
              </a:rPr>
              <a:t>[Significand = 00110011001100110011010]</a:t>
            </a:r>
          </a:p>
          <a:p>
            <a:r>
              <a:rPr lang="en-US" sz="1400" dirty="0">
                <a:solidFill>
                  <a:schemeClr val="accent1"/>
                </a:solidFill>
              </a:rPr>
              <a:t>Why </a:t>
            </a:r>
            <a:r>
              <a:rPr lang="en-US" sz="1400" dirty="0"/>
              <a:t>0.1d + 0.2d = 0.3d </a:t>
            </a:r>
            <a:r>
              <a:rPr lang="en-US" sz="1400" dirty="0">
                <a:solidFill>
                  <a:schemeClr val="accent1"/>
                </a:solidFill>
              </a:rPr>
              <a:t>?</a:t>
            </a:r>
          </a:p>
          <a:p>
            <a:endParaRPr lang="en-US" sz="1400" dirty="0">
              <a:solidFill>
                <a:schemeClr val="accent1"/>
              </a:solidFill>
            </a:endParaRPr>
          </a:p>
          <a:p>
            <a:r>
              <a:rPr lang="en-US" sz="1400" dirty="0">
                <a:solidFill>
                  <a:schemeClr val="accent1"/>
                </a:solidFill>
              </a:rPr>
              <a:t>                            0.1d Significand = 10011001100110011001101</a:t>
            </a:r>
          </a:p>
          <a:p>
            <a:r>
              <a:rPr lang="en-US" sz="1400" dirty="0">
                <a:solidFill>
                  <a:schemeClr val="accent1"/>
                </a:solidFill>
              </a:rPr>
              <a:t>                            0.2d Significand = 10011001100110011001101</a:t>
            </a:r>
          </a:p>
          <a:p>
            <a:r>
              <a:rPr lang="en-US" sz="1400" dirty="0">
                <a:solidFill>
                  <a:schemeClr val="accent1"/>
                </a:solidFill>
              </a:rPr>
              <a:t>                                             +             __________________________________________________________</a:t>
            </a:r>
          </a:p>
          <a:p>
            <a:r>
              <a:rPr lang="en-US" sz="1400" dirty="0">
                <a:solidFill>
                  <a:schemeClr val="accent1"/>
                </a:solidFill>
              </a:rPr>
              <a:t>                                                            00110011001100110011010</a:t>
            </a:r>
          </a:p>
          <a:p>
            <a:r>
              <a:rPr lang="en-US" sz="1400" dirty="0">
                <a:solidFill>
                  <a:schemeClr val="accent1"/>
                </a:solidFill>
              </a:rPr>
              <a:t>                                                            __________________________________________________________</a:t>
            </a:r>
          </a:p>
          <a:p>
            <a:endParaRPr lang="en-US" sz="1400" dirty="0">
              <a:solidFill>
                <a:schemeClr val="accent1"/>
              </a:solidFill>
            </a:endParaRPr>
          </a:p>
          <a:p>
            <a:r>
              <a:rPr lang="en-US" sz="1400" dirty="0">
                <a:solidFill>
                  <a:schemeClr val="accent4"/>
                </a:solidFill>
              </a:rPr>
              <a:t>Since the saved exponent is NOT Zero, the number is in normalized form =&gt; Exponent = (save exponent - Bias)</a:t>
            </a:r>
          </a:p>
          <a:p>
            <a:r>
              <a:rPr lang="en-US" sz="1400" dirty="0">
                <a:solidFill>
                  <a:schemeClr val="accent4"/>
                </a:solidFill>
              </a:rPr>
              <a:t>Bias = 2^(#of bits for exponent  in float – 1) -1 = 2^(8 – 1) -1 = (2^7 - 1) =&gt; Exponent = (1111101 – (2^7 -1))= 125 – 127 = -2</a:t>
            </a:r>
          </a:p>
          <a:p>
            <a:r>
              <a:rPr lang="en-US" sz="1400" dirty="0">
                <a:solidFill>
                  <a:schemeClr val="accent1"/>
                </a:solidFill>
              </a:rPr>
              <a:t>1.00110011001100110011010 </a:t>
            </a:r>
            <a:r>
              <a:rPr lang="en-US" sz="1400" dirty="0">
                <a:solidFill>
                  <a:schemeClr val="accent4"/>
                </a:solidFill>
              </a:rPr>
              <a:t> * (2 ^ (-2)) = 1.20000004768371582031 / 4 = </a:t>
            </a:r>
            <a:r>
              <a:rPr lang="en-US" sz="1400" dirty="0"/>
              <a:t>0.3000000000000000</a:t>
            </a:r>
            <a:r>
              <a:rPr lang="en-US" sz="1400" dirty="0">
                <a:solidFill>
                  <a:schemeClr val="accent6">
                    <a:lumMod val="75000"/>
                  </a:schemeClr>
                </a:solidFill>
              </a:rPr>
              <a:t>4</a:t>
            </a:r>
            <a:r>
              <a:rPr lang="en-US" sz="1400" dirty="0"/>
              <a:t>d</a:t>
            </a:r>
          </a:p>
          <a:p>
            <a:endParaRPr lang="en-US" sz="1400" dirty="0"/>
          </a:p>
          <a:p>
            <a:r>
              <a:rPr lang="en-US" sz="1400" dirty="0">
                <a:solidFill>
                  <a:schemeClr val="accent5"/>
                </a:solidFill>
              </a:rPr>
              <a:t>Since float provides 6 digits of decimal precision, the sum is 0.3 and not 0.30000000000000004</a:t>
            </a:r>
          </a:p>
          <a:p>
            <a:endParaRPr lang="en-US" sz="1400" dirty="0">
              <a:solidFill>
                <a:schemeClr val="accent1"/>
              </a:solidFill>
            </a:endParaRPr>
          </a:p>
        </p:txBody>
      </p:sp>
      <p:sp>
        <p:nvSpPr>
          <p:cNvPr id="6" name="TextBox 5">
            <a:extLst>
              <a:ext uri="{FF2B5EF4-FFF2-40B4-BE49-F238E27FC236}">
                <a16:creationId xmlns:a16="http://schemas.microsoft.com/office/drawing/2014/main" id="{A67AC4D0-CD55-1B06-9ADA-B576193744A7}"/>
              </a:ext>
            </a:extLst>
          </p:cNvPr>
          <p:cNvSpPr txBox="1"/>
          <p:nvPr/>
        </p:nvSpPr>
        <p:spPr>
          <a:xfrm>
            <a:off x="2341180" y="5297214"/>
            <a:ext cx="804042" cy="215444"/>
          </a:xfrm>
          <a:prstGeom prst="rect">
            <a:avLst/>
          </a:prstGeom>
          <a:noFill/>
        </p:spPr>
        <p:txBody>
          <a:bodyPr wrap="square" rtlCol="0">
            <a:spAutoFit/>
          </a:bodyPr>
          <a:lstStyle/>
          <a:p>
            <a:r>
              <a:rPr lang="en-US" sz="800" dirty="0">
                <a:solidFill>
                  <a:schemeClr val="accent6"/>
                </a:solidFill>
              </a:rPr>
              <a:t>Carry 1 lost</a:t>
            </a:r>
          </a:p>
        </p:txBody>
      </p:sp>
    </p:spTree>
    <p:extLst>
      <p:ext uri="{BB962C8B-B14F-4D97-AF65-F5344CB8AC3E}">
        <p14:creationId xmlns:p14="http://schemas.microsoft.com/office/powerpoint/2010/main" val="39545906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06A9-F2A1-621C-4714-8873763675D3}"/>
              </a:ext>
            </a:extLst>
          </p:cNvPr>
          <p:cNvSpPr>
            <a:spLocks noGrp="1"/>
          </p:cNvSpPr>
          <p:nvPr>
            <p:ph type="title"/>
          </p:nvPr>
        </p:nvSpPr>
        <p:spPr/>
        <p:txBody>
          <a:bodyPr/>
          <a:lstStyle/>
          <a:p>
            <a:r>
              <a:rPr lang="en-US" sz="4000" b="1" i="0" dirty="0">
                <a:solidFill>
                  <a:schemeClr val="accent6"/>
                </a:solidFill>
                <a:effectLst/>
                <a:latin typeface="Helvetica Neue" panose="02000503000000020004" pitchFamily="2" charset="0"/>
              </a:rPr>
              <a:t>Real-world numerical catastrophes.</a:t>
            </a:r>
            <a:br>
              <a:rPr lang="en-US" sz="4000" b="1" i="0" dirty="0">
                <a:solidFill>
                  <a:schemeClr val="accent6"/>
                </a:solidFill>
                <a:effectLst/>
                <a:latin typeface="Helvetica Neue" panose="02000503000000020004" pitchFamily="2" charset="0"/>
              </a:rPr>
            </a:br>
            <a:r>
              <a:rPr lang="en-US" sz="1200" b="1" i="0" dirty="0">
                <a:solidFill>
                  <a:schemeClr val="tx1"/>
                </a:solidFill>
                <a:effectLst/>
                <a:latin typeface="Helvetica Neue" panose="02000503000000020004" pitchFamily="2" charset="0"/>
              </a:rPr>
              <a:t>https://</a:t>
            </a:r>
            <a:r>
              <a:rPr lang="en-US" sz="1200" b="1" i="0" dirty="0" err="1">
                <a:solidFill>
                  <a:schemeClr val="tx1"/>
                </a:solidFill>
                <a:effectLst/>
                <a:latin typeface="Helvetica Neue" panose="02000503000000020004" pitchFamily="2" charset="0"/>
              </a:rPr>
              <a:t>introcs.cs.princeton.edu</a:t>
            </a:r>
            <a:r>
              <a:rPr lang="en-US" sz="1200" b="1" i="0" dirty="0">
                <a:solidFill>
                  <a:schemeClr val="tx1"/>
                </a:solidFill>
                <a:effectLst/>
                <a:latin typeface="Helvetica Neue" panose="02000503000000020004" pitchFamily="2" charset="0"/>
              </a:rPr>
              <a:t>/java/91float/</a:t>
            </a:r>
            <a:endParaRPr lang="en-US" sz="1200" dirty="0">
              <a:solidFill>
                <a:schemeClr val="tx1"/>
              </a:solidFill>
            </a:endParaRPr>
          </a:p>
        </p:txBody>
      </p:sp>
      <p:sp>
        <p:nvSpPr>
          <p:cNvPr id="3" name="Content Placeholder 2">
            <a:extLst>
              <a:ext uri="{FF2B5EF4-FFF2-40B4-BE49-F238E27FC236}">
                <a16:creationId xmlns:a16="http://schemas.microsoft.com/office/drawing/2014/main" id="{3B852F88-45C1-FBA5-0E64-4E2EF8EE31F6}"/>
              </a:ext>
            </a:extLst>
          </p:cNvPr>
          <p:cNvSpPr>
            <a:spLocks noGrp="1"/>
          </p:cNvSpPr>
          <p:nvPr>
            <p:ph idx="1"/>
          </p:nvPr>
        </p:nvSpPr>
        <p:spPr>
          <a:xfrm>
            <a:off x="818712" y="2222287"/>
            <a:ext cx="10554574" cy="4470175"/>
          </a:xfrm>
        </p:spPr>
        <p:txBody>
          <a:bodyPr>
            <a:normAutofit fontScale="47500" lnSpcReduction="20000"/>
          </a:bodyPr>
          <a:lstStyle/>
          <a:p>
            <a:pPr algn="l">
              <a:buFont typeface="Arial" panose="020B0604020202020204" pitchFamily="34" charset="0"/>
              <a:buChar char="•"/>
            </a:pPr>
            <a:r>
              <a:rPr lang="en-US" sz="2900" b="0" i="0" dirty="0">
                <a:solidFill>
                  <a:schemeClr val="accent6"/>
                </a:solidFill>
                <a:effectLst/>
                <a:latin typeface="Helvetica Neue" panose="02000503000000020004" pitchFamily="2" charset="0"/>
              </a:rPr>
              <a:t> </a:t>
            </a:r>
            <a:r>
              <a:rPr lang="en-US" sz="2900" b="0" i="1" dirty="0">
                <a:solidFill>
                  <a:schemeClr val="accent6"/>
                </a:solidFill>
                <a:effectLst/>
                <a:latin typeface="Helvetica Neue" panose="02000503000000020004" pitchFamily="2" charset="0"/>
              </a:rPr>
              <a:t>Ariane 5 rocket.</a:t>
            </a:r>
            <a:r>
              <a:rPr lang="en-US" sz="2900" b="0" i="0" dirty="0">
                <a:solidFill>
                  <a:schemeClr val="accent6"/>
                </a:solidFill>
                <a:effectLst/>
                <a:latin typeface="Helvetica Neue" panose="02000503000000020004" pitchFamily="2" charset="0"/>
              </a:rPr>
              <a:t> </a:t>
            </a:r>
            <a:r>
              <a:rPr lang="en-US" sz="2900" b="0" i="0" dirty="0">
                <a:effectLst/>
                <a:latin typeface="Helvetica Neue" panose="02000503000000020004" pitchFamily="2" charset="0"/>
              </a:rPr>
              <a:t>Ariane 5 rocket exploded 40 seconds after being launched by European Space Agency. Maiden voyage after a decade and 7 billion dollars of research and development. The sensor reported acceleration that so was large that it caused an overflow in the part of the program responsible for recalibrating inertial guidance. 64-bit floating point number was converted to a 16-bit signed integer, but the number was larger than 32,767 and the conversion failed. The unanticipated overflow was caught by a general systems diagnostic and dumped debugging data into an area of memory used for guiding the rocket's motors. Control was switched to a backup computer, but this had the same data. This resulted in a drastic attempt to correct the nonexistent problem, which separated the motors from their mountings, leading to the </a:t>
            </a:r>
            <a:r>
              <a:rPr lang="en-US" sz="2900" b="0" i="0" u="none" strike="noStrike" dirty="0">
                <a:effectLst/>
                <a:latin typeface="Helvetica Neue" panose="02000503000000020004" pitchFamily="2" charset="0"/>
                <a:hlinkClick r:id="rId2">
                  <a:extLst>
                    <a:ext uri="{A12FA001-AC4F-418D-AE19-62706E023703}">
                      <ahyp:hlinkClr xmlns:ahyp="http://schemas.microsoft.com/office/drawing/2018/hyperlinkcolor" val="tx"/>
                    </a:ext>
                  </a:extLst>
                </a:hlinkClick>
              </a:rPr>
              <a:t>end of Ariane 5</a:t>
            </a:r>
            <a:r>
              <a:rPr lang="en-US" sz="2900" b="0" i="0" dirty="0">
                <a:effectLst/>
                <a:latin typeface="Helvetica Neue" panose="02000503000000020004" pitchFamily="2" charset="0"/>
              </a:rPr>
              <a:t>.</a:t>
            </a:r>
          </a:p>
          <a:p>
            <a:pPr algn="l">
              <a:buFont typeface="Arial" panose="020B0604020202020204" pitchFamily="34" charset="0"/>
              <a:buChar char="•"/>
            </a:pPr>
            <a:r>
              <a:rPr lang="en-US" sz="2900" b="0" i="1" dirty="0">
                <a:solidFill>
                  <a:schemeClr val="accent6"/>
                </a:solidFill>
                <a:effectLst/>
                <a:latin typeface="Helvetica Neue" panose="02000503000000020004" pitchFamily="2" charset="0"/>
              </a:rPr>
              <a:t>Patriot missile accident.</a:t>
            </a:r>
            <a:r>
              <a:rPr lang="en-US" sz="2900" b="0" i="0" dirty="0">
                <a:solidFill>
                  <a:schemeClr val="accent6"/>
                </a:solidFill>
                <a:effectLst/>
                <a:latin typeface="Helvetica Neue" panose="02000503000000020004" pitchFamily="2" charset="0"/>
              </a:rPr>
              <a:t> </a:t>
            </a:r>
            <a:r>
              <a:rPr lang="en-US" sz="2900" b="0" i="0" dirty="0">
                <a:effectLst/>
                <a:latin typeface="Helvetica Neue" panose="02000503000000020004" pitchFamily="2" charset="0"/>
              </a:rPr>
              <a:t>On February 25, 1991 an American Patriot missile failed to track and destroy an Iraqi Scud missile. Instead it hit an Army barracks, killing 26 people. The cause was later determined to be an inaccurate calculation caused by measuring time in tenth of a second. Couldn't represent 1/10 exactly since used a 24-bit floating point. The software to fix the problem arrived in Dhahran on February 26. Here is more </a:t>
            </a:r>
            <a:r>
              <a:rPr lang="en-US" sz="2900" b="0" i="0" u="none" strike="noStrike" dirty="0">
                <a:effectLst/>
                <a:latin typeface="Helvetica Neue" panose="02000503000000020004" pitchFamily="2" charset="0"/>
                <a:hlinkClick r:id="rId3">
                  <a:extLst>
                    <a:ext uri="{A12FA001-AC4F-418D-AE19-62706E023703}">
                      <ahyp:hlinkClr xmlns:ahyp="http://schemas.microsoft.com/office/drawing/2018/hyperlinkcolor" val="tx"/>
                    </a:ext>
                  </a:extLst>
                </a:hlinkClick>
              </a:rPr>
              <a:t>information</a:t>
            </a:r>
            <a:r>
              <a:rPr lang="en-US" sz="2900" b="0" i="0" dirty="0">
                <a:effectLst/>
                <a:latin typeface="Helvetica Neue" panose="02000503000000020004" pitchFamily="2" charset="0"/>
              </a:rPr>
              <a:t>.</a:t>
            </a:r>
          </a:p>
          <a:p>
            <a:pPr algn="l">
              <a:buFont typeface="Arial" panose="020B0604020202020204" pitchFamily="34" charset="0"/>
              <a:buChar char="•"/>
            </a:pPr>
            <a:r>
              <a:rPr lang="en-US" sz="2900" b="0" i="1" dirty="0">
                <a:solidFill>
                  <a:schemeClr val="accent6"/>
                </a:solidFill>
                <a:effectLst/>
                <a:latin typeface="Helvetica Neue" panose="02000503000000020004" pitchFamily="2" charset="0"/>
              </a:rPr>
              <a:t>Intel FDIV Bug</a:t>
            </a:r>
            <a:r>
              <a:rPr lang="en-US" sz="2900" b="0" i="0" dirty="0">
                <a:solidFill>
                  <a:schemeClr val="accent6"/>
                </a:solidFill>
                <a:effectLst/>
                <a:latin typeface="Helvetica Neue" panose="02000503000000020004" pitchFamily="2" charset="0"/>
              </a:rPr>
              <a:t> Error </a:t>
            </a:r>
            <a:r>
              <a:rPr lang="en-US" sz="2900" b="0" i="0" dirty="0">
                <a:effectLst/>
                <a:latin typeface="Helvetica Neue" panose="02000503000000020004" pitchFamily="2" charset="0"/>
              </a:rPr>
              <a:t>in Pentium hardwire floating point divide circuit. Discovered by Intel in July 1994, and rediscovered and publicized by math professor in September 1994. Intel recall in December 1994 cost $300 million. Another floating point bug discovered in 1997.</a:t>
            </a:r>
          </a:p>
          <a:p>
            <a:pPr algn="l">
              <a:buFont typeface="Arial" panose="020B0604020202020204" pitchFamily="34" charset="0"/>
              <a:buChar char="•"/>
            </a:pPr>
            <a:r>
              <a:rPr lang="en-US" sz="2900" b="0" i="1" dirty="0">
                <a:solidFill>
                  <a:schemeClr val="accent6"/>
                </a:solidFill>
                <a:effectLst/>
                <a:latin typeface="Helvetica Neue" panose="02000503000000020004" pitchFamily="2" charset="0"/>
              </a:rPr>
              <a:t>Sinking of </a:t>
            </a:r>
            <a:r>
              <a:rPr lang="en-US" sz="2900" b="0" i="1" dirty="0" err="1">
                <a:solidFill>
                  <a:schemeClr val="accent6"/>
                </a:solidFill>
                <a:effectLst/>
                <a:latin typeface="Helvetica Neue" panose="02000503000000020004" pitchFamily="2" charset="0"/>
              </a:rPr>
              <a:t>Sleipner</a:t>
            </a:r>
            <a:r>
              <a:rPr lang="en-US" sz="2900" b="0" i="1" dirty="0">
                <a:solidFill>
                  <a:schemeClr val="accent6"/>
                </a:solidFill>
                <a:effectLst/>
                <a:latin typeface="Helvetica Neue" panose="02000503000000020004" pitchFamily="2" charset="0"/>
              </a:rPr>
              <a:t> oil rig.</a:t>
            </a:r>
            <a:r>
              <a:rPr lang="en-US" sz="2900" b="0" i="0" dirty="0">
                <a:solidFill>
                  <a:schemeClr val="accent6"/>
                </a:solidFill>
                <a:effectLst/>
                <a:latin typeface="Helvetica Neue" panose="02000503000000020004" pitchFamily="2" charset="0"/>
              </a:rPr>
              <a:t> </a:t>
            </a:r>
            <a:r>
              <a:rPr lang="en-US" sz="2900" b="0" i="0" dirty="0" err="1">
                <a:solidFill>
                  <a:schemeClr val="accent6"/>
                </a:solidFill>
                <a:effectLst/>
                <a:latin typeface="Helvetica Neue" panose="02000503000000020004" pitchFamily="2" charset="0"/>
              </a:rPr>
              <a:t>Sleipner</a:t>
            </a:r>
            <a:r>
              <a:rPr lang="en-US" sz="2900" b="0" i="0" dirty="0">
                <a:solidFill>
                  <a:schemeClr val="accent6"/>
                </a:solidFill>
                <a:effectLst/>
                <a:latin typeface="Helvetica Neue" panose="02000503000000020004" pitchFamily="2" charset="0"/>
              </a:rPr>
              <a:t> </a:t>
            </a:r>
            <a:r>
              <a:rPr lang="en-US" sz="2900" b="0" i="0" dirty="0">
                <a:effectLst/>
                <a:latin typeface="Helvetica Neue" panose="02000503000000020004" pitchFamily="2" charset="0"/>
              </a:rPr>
              <a:t>A $700 million platform for producing oil and gas sprang a leak and sank in the North Sea in August, 1991. Error in inaccurate finite element approximation underestimate shear stress by 47% </a:t>
            </a:r>
            <a:r>
              <a:rPr lang="en-US" sz="2900" b="0" i="0" u="none" strike="noStrike" dirty="0">
                <a:effectLst/>
                <a:latin typeface="Helvetica Neue" panose="02000503000000020004" pitchFamily="2" charset="0"/>
                <a:hlinkClick r:id="rId4">
                  <a:extLst>
                    <a:ext uri="{A12FA001-AC4F-418D-AE19-62706E023703}">
                      <ahyp:hlinkClr xmlns:ahyp="http://schemas.microsoft.com/office/drawing/2018/hyperlinkcolor" val="tx"/>
                    </a:ext>
                  </a:extLst>
                </a:hlinkClick>
              </a:rPr>
              <a:t>Reference</a:t>
            </a:r>
            <a:r>
              <a:rPr lang="en-US" sz="2900" b="0" i="0" dirty="0">
                <a:effectLst/>
                <a:latin typeface="Helvetica Neue" panose="02000503000000020004" pitchFamily="2" charset="0"/>
              </a:rPr>
              <a:t>.</a:t>
            </a:r>
          </a:p>
          <a:p>
            <a:pPr algn="l">
              <a:buFont typeface="Arial" panose="020B0604020202020204" pitchFamily="34" charset="0"/>
              <a:buChar char="•"/>
            </a:pPr>
            <a:r>
              <a:rPr lang="en-US" sz="2900" b="0" i="1" dirty="0">
                <a:solidFill>
                  <a:schemeClr val="accent6"/>
                </a:solidFill>
                <a:effectLst/>
                <a:latin typeface="Helvetica Neue" panose="02000503000000020004" pitchFamily="2" charset="0"/>
              </a:rPr>
              <a:t>Vancouver stock exchange.</a:t>
            </a:r>
            <a:r>
              <a:rPr lang="en-US" sz="2900" b="0" i="0" dirty="0">
                <a:solidFill>
                  <a:schemeClr val="accent6"/>
                </a:solidFill>
                <a:effectLst/>
                <a:latin typeface="Helvetica Neue" panose="02000503000000020004" pitchFamily="2" charset="0"/>
              </a:rPr>
              <a:t> </a:t>
            </a:r>
            <a:r>
              <a:rPr lang="en-US" sz="2900" b="0" i="0" dirty="0">
                <a:effectLst/>
                <a:latin typeface="Helvetica Neue" panose="02000503000000020004" pitchFamily="2" charset="0"/>
              </a:rPr>
              <a:t>Vancouver stock exchange index was undervalued by over 50% after 22 months of accumulated roundoff error. The obvious algorithm is to add up all the stock prices Instead a "clever" analyst decided it would be more efficient to recompute the index by adding the net change of stock after each trade. This computation was done using four decimal places and truncating (not rounding) the result to three. </a:t>
            </a:r>
            <a:r>
              <a:rPr lang="en-US" sz="2900" b="0" i="0" u="none" strike="noStrike" dirty="0">
                <a:effectLst/>
                <a:latin typeface="Helvetica Neue" panose="02000503000000020004" pitchFamily="2" charset="0"/>
                <a:hlinkClick r:id="rId5">
                  <a:extLst>
                    <a:ext uri="{A12FA001-AC4F-418D-AE19-62706E023703}">
                      <ahyp:hlinkClr xmlns:ahyp="http://schemas.microsoft.com/office/drawing/2018/hyperlinkcolor" val="tx"/>
                    </a:ext>
                  </a:extLst>
                </a:hlinkClick>
              </a:rPr>
              <a:t>Reference</a:t>
            </a:r>
            <a:endParaRPr lang="en-US" sz="2900" b="0" i="0" dirty="0">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473922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06A9-F2A1-621C-4714-8873763675D3}"/>
              </a:ext>
            </a:extLst>
          </p:cNvPr>
          <p:cNvSpPr>
            <a:spLocks noGrp="1"/>
          </p:cNvSpPr>
          <p:nvPr>
            <p:ph type="title"/>
          </p:nvPr>
        </p:nvSpPr>
        <p:spPr/>
        <p:txBody>
          <a:bodyPr/>
          <a:lstStyle/>
          <a:p>
            <a:r>
              <a:rPr lang="en-US" dirty="0"/>
              <a:t>Lessons</a:t>
            </a:r>
            <a:br>
              <a:rPr lang="en-US" dirty="0"/>
            </a:br>
            <a:r>
              <a:rPr lang="en-US" sz="1200" dirty="0"/>
              <a:t>https://</a:t>
            </a:r>
            <a:r>
              <a:rPr lang="en-US" sz="1200" dirty="0" err="1"/>
              <a:t>introcs.cs.princeton.edu</a:t>
            </a:r>
            <a:r>
              <a:rPr lang="en-US" sz="1200" dirty="0"/>
              <a:t>/java/91float/</a:t>
            </a:r>
          </a:p>
        </p:txBody>
      </p:sp>
      <p:sp>
        <p:nvSpPr>
          <p:cNvPr id="3" name="Content Placeholder 2">
            <a:extLst>
              <a:ext uri="{FF2B5EF4-FFF2-40B4-BE49-F238E27FC236}">
                <a16:creationId xmlns:a16="http://schemas.microsoft.com/office/drawing/2014/main" id="{3B852F88-45C1-FBA5-0E64-4E2EF8EE31F6}"/>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chemeClr val="accent6"/>
                </a:solidFill>
                <a:effectLst/>
                <a:latin typeface="Helvetica Neue" panose="02000503000000020004" pitchFamily="2" charset="0"/>
              </a:rPr>
              <a:t>Use double instead of float for accuracy.</a:t>
            </a:r>
          </a:p>
          <a:p>
            <a:pPr algn="l">
              <a:buFont typeface="Arial" panose="020B0604020202020204" pitchFamily="34" charset="0"/>
              <a:buChar char="•"/>
            </a:pPr>
            <a:r>
              <a:rPr lang="en-US" b="0" i="0" dirty="0">
                <a:solidFill>
                  <a:schemeClr val="accent6"/>
                </a:solidFill>
                <a:effectLst/>
                <a:latin typeface="Helvetica Neue" panose="02000503000000020004" pitchFamily="2" charset="0"/>
              </a:rPr>
              <a:t>Use float only if you really need to conserve memory and are aware of the associated risks with accuracy. Usually, it doesn’t make things faster, and occasionally makes things slower.</a:t>
            </a:r>
          </a:p>
          <a:p>
            <a:pPr algn="l">
              <a:buFont typeface="Arial" panose="020B0604020202020204" pitchFamily="34" charset="0"/>
              <a:buChar char="•"/>
            </a:pPr>
            <a:r>
              <a:rPr lang="en-US" b="0" i="0" dirty="0">
                <a:solidFill>
                  <a:schemeClr val="accent6"/>
                </a:solidFill>
                <a:effectLst/>
                <a:latin typeface="Helvetica Neue" panose="02000503000000020004" pitchFamily="2" charset="0"/>
              </a:rPr>
              <a:t>Be careful of calculating the difference between two very similar values and using the result in a subsequent calculation.</a:t>
            </a:r>
          </a:p>
          <a:p>
            <a:pPr algn="l">
              <a:buFont typeface="Arial" panose="020B0604020202020204" pitchFamily="34" charset="0"/>
              <a:buChar char="•"/>
            </a:pPr>
            <a:r>
              <a:rPr lang="en-US" b="0" i="0" dirty="0">
                <a:solidFill>
                  <a:schemeClr val="accent6"/>
                </a:solidFill>
                <a:effectLst/>
                <a:latin typeface="Helvetica Neue" panose="02000503000000020004" pitchFamily="2" charset="0"/>
              </a:rPr>
              <a:t>Be careful about adding two quantities of very different magnitudes.</a:t>
            </a:r>
          </a:p>
          <a:p>
            <a:pPr algn="l">
              <a:buFont typeface="Arial" panose="020B0604020202020204" pitchFamily="34" charset="0"/>
              <a:buChar char="•"/>
            </a:pPr>
            <a:r>
              <a:rPr lang="en-US" b="0" i="0" dirty="0">
                <a:solidFill>
                  <a:schemeClr val="accent6"/>
                </a:solidFill>
                <a:effectLst/>
                <a:latin typeface="Helvetica Neue" panose="02000503000000020004" pitchFamily="2" charset="0"/>
              </a:rPr>
              <a:t>Be careful about repeating a slightly inaccurate computation many many times. For example, calculating the change in the position of planets over time.</a:t>
            </a:r>
          </a:p>
          <a:p>
            <a:pPr algn="l">
              <a:buFont typeface="Arial" panose="020B0604020202020204" pitchFamily="34" charset="0"/>
              <a:buChar char="•"/>
            </a:pPr>
            <a:r>
              <a:rPr lang="en-US" b="0" i="0" dirty="0">
                <a:solidFill>
                  <a:schemeClr val="accent6"/>
                </a:solidFill>
                <a:effectLst/>
                <a:latin typeface="Helvetica Neue" panose="02000503000000020004" pitchFamily="2" charset="0"/>
              </a:rPr>
              <a:t>Designing stable floating point algorithms is highly nontrivial. Use libraries when available.</a:t>
            </a:r>
          </a:p>
          <a:p>
            <a:endParaRPr lang="en-US" dirty="0"/>
          </a:p>
        </p:txBody>
      </p:sp>
    </p:spTree>
    <p:extLst>
      <p:ext uri="{BB962C8B-B14F-4D97-AF65-F5344CB8AC3E}">
        <p14:creationId xmlns:p14="http://schemas.microsoft.com/office/powerpoint/2010/main" val="339839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Whereas float math (0.1f + 0.2f -0.3f) = 0?</a:t>
            </a:r>
          </a:p>
        </p:txBody>
      </p:sp>
      <p:pic>
        <p:nvPicPr>
          <p:cNvPr id="3" name="Picture 2">
            <a:extLst>
              <a:ext uri="{FF2B5EF4-FFF2-40B4-BE49-F238E27FC236}">
                <a16:creationId xmlns:a16="http://schemas.microsoft.com/office/drawing/2014/main" id="{E0E91A63-5028-D1A4-6232-DB39193568C2}"/>
              </a:ext>
            </a:extLst>
          </p:cNvPr>
          <p:cNvPicPr>
            <a:picLocks noChangeAspect="1"/>
          </p:cNvPicPr>
          <p:nvPr/>
        </p:nvPicPr>
        <p:blipFill>
          <a:blip r:embed="rId2"/>
          <a:stretch>
            <a:fillRect/>
          </a:stretch>
        </p:blipFill>
        <p:spPr>
          <a:xfrm>
            <a:off x="980090" y="1784027"/>
            <a:ext cx="7772400" cy="3652551"/>
          </a:xfrm>
          <a:prstGeom prst="rect">
            <a:avLst/>
          </a:prstGeom>
        </p:spPr>
      </p:pic>
      <p:pic>
        <p:nvPicPr>
          <p:cNvPr id="6" name="Picture 5">
            <a:extLst>
              <a:ext uri="{FF2B5EF4-FFF2-40B4-BE49-F238E27FC236}">
                <a16:creationId xmlns:a16="http://schemas.microsoft.com/office/drawing/2014/main" id="{B9C85F4F-B23F-F584-2017-F9F3D1D1BA98}"/>
              </a:ext>
            </a:extLst>
          </p:cNvPr>
          <p:cNvPicPr>
            <a:picLocks noChangeAspect="1"/>
          </p:cNvPicPr>
          <p:nvPr/>
        </p:nvPicPr>
        <p:blipFill>
          <a:blip r:embed="rId3"/>
          <a:stretch>
            <a:fillRect/>
          </a:stretch>
        </p:blipFill>
        <p:spPr>
          <a:xfrm>
            <a:off x="980090" y="5746532"/>
            <a:ext cx="3429000" cy="457200"/>
          </a:xfrm>
          <a:prstGeom prst="rect">
            <a:avLst/>
          </a:prstGeom>
        </p:spPr>
      </p:pic>
    </p:spTree>
    <p:extLst>
      <p:ext uri="{BB962C8B-B14F-4D97-AF65-F5344CB8AC3E}">
        <p14:creationId xmlns:p14="http://schemas.microsoft.com/office/powerpoint/2010/main" val="129896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Single Precision Floating Point (32 bits)</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47868" y="2308785"/>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5">
            <a:extLst>
              <a:ext uri="{FF2B5EF4-FFF2-40B4-BE49-F238E27FC236}">
                <a16:creationId xmlns:a16="http://schemas.microsoft.com/office/drawing/2014/main" id="{3C36994A-661D-E530-F0A8-5A16A49990BC}"/>
              </a:ext>
            </a:extLst>
          </p:cNvPr>
          <p:cNvGraphicFramePr>
            <a:graphicFrameLocks noGrp="1"/>
          </p:cNvGraphicFramePr>
          <p:nvPr>
            <p:extLst>
              <p:ext uri="{D42A27DB-BD31-4B8C-83A1-F6EECF244321}">
                <p14:modId xmlns:p14="http://schemas.microsoft.com/office/powerpoint/2010/main" val="3310713798"/>
              </p:ext>
            </p:extLst>
          </p:nvPr>
        </p:nvGraphicFramePr>
        <p:xfrm>
          <a:off x="481908" y="3243580"/>
          <a:ext cx="10132402" cy="370840"/>
        </p:xfrm>
        <a:graphic>
          <a:graphicData uri="http://schemas.openxmlformats.org/drawingml/2006/table">
            <a:tbl>
              <a:tblPr firstRow="1" bandRow="1">
                <a:tableStyleId>{5C22544A-7EE6-4342-B048-85BDC9FD1C3A}</a:tableStyleId>
              </a:tblPr>
              <a:tblGrid>
                <a:gridCol w="248734">
                  <a:extLst>
                    <a:ext uri="{9D8B030D-6E8A-4147-A177-3AD203B41FA5}">
                      <a16:colId xmlns:a16="http://schemas.microsoft.com/office/drawing/2014/main" val="742733649"/>
                    </a:ext>
                  </a:extLst>
                </a:gridCol>
                <a:gridCol w="318828">
                  <a:extLst>
                    <a:ext uri="{9D8B030D-6E8A-4147-A177-3AD203B41FA5}">
                      <a16:colId xmlns:a16="http://schemas.microsoft.com/office/drawing/2014/main" val="2646735359"/>
                    </a:ext>
                  </a:extLst>
                </a:gridCol>
                <a:gridCol w="318828">
                  <a:extLst>
                    <a:ext uri="{9D8B030D-6E8A-4147-A177-3AD203B41FA5}">
                      <a16:colId xmlns:a16="http://schemas.microsoft.com/office/drawing/2014/main" val="815552240"/>
                    </a:ext>
                  </a:extLst>
                </a:gridCol>
                <a:gridCol w="318828">
                  <a:extLst>
                    <a:ext uri="{9D8B030D-6E8A-4147-A177-3AD203B41FA5}">
                      <a16:colId xmlns:a16="http://schemas.microsoft.com/office/drawing/2014/main" val="644866757"/>
                    </a:ext>
                  </a:extLst>
                </a:gridCol>
                <a:gridCol w="318828">
                  <a:extLst>
                    <a:ext uri="{9D8B030D-6E8A-4147-A177-3AD203B41FA5}">
                      <a16:colId xmlns:a16="http://schemas.microsoft.com/office/drawing/2014/main" val="2842714031"/>
                    </a:ext>
                  </a:extLst>
                </a:gridCol>
                <a:gridCol w="318828">
                  <a:extLst>
                    <a:ext uri="{9D8B030D-6E8A-4147-A177-3AD203B41FA5}">
                      <a16:colId xmlns:a16="http://schemas.microsoft.com/office/drawing/2014/main" val="1673474466"/>
                    </a:ext>
                  </a:extLst>
                </a:gridCol>
                <a:gridCol w="318828">
                  <a:extLst>
                    <a:ext uri="{9D8B030D-6E8A-4147-A177-3AD203B41FA5}">
                      <a16:colId xmlns:a16="http://schemas.microsoft.com/office/drawing/2014/main" val="756804514"/>
                    </a:ext>
                  </a:extLst>
                </a:gridCol>
                <a:gridCol w="318828">
                  <a:extLst>
                    <a:ext uri="{9D8B030D-6E8A-4147-A177-3AD203B41FA5}">
                      <a16:colId xmlns:a16="http://schemas.microsoft.com/office/drawing/2014/main" val="656913985"/>
                    </a:ext>
                  </a:extLst>
                </a:gridCol>
                <a:gridCol w="318828">
                  <a:extLst>
                    <a:ext uri="{9D8B030D-6E8A-4147-A177-3AD203B41FA5}">
                      <a16:colId xmlns:a16="http://schemas.microsoft.com/office/drawing/2014/main" val="3030388273"/>
                    </a:ext>
                  </a:extLst>
                </a:gridCol>
                <a:gridCol w="318828">
                  <a:extLst>
                    <a:ext uri="{9D8B030D-6E8A-4147-A177-3AD203B41FA5}">
                      <a16:colId xmlns:a16="http://schemas.microsoft.com/office/drawing/2014/main" val="2612417859"/>
                    </a:ext>
                  </a:extLst>
                </a:gridCol>
                <a:gridCol w="318828">
                  <a:extLst>
                    <a:ext uri="{9D8B030D-6E8A-4147-A177-3AD203B41FA5}">
                      <a16:colId xmlns:a16="http://schemas.microsoft.com/office/drawing/2014/main" val="609634249"/>
                    </a:ext>
                  </a:extLst>
                </a:gridCol>
                <a:gridCol w="318828">
                  <a:extLst>
                    <a:ext uri="{9D8B030D-6E8A-4147-A177-3AD203B41FA5}">
                      <a16:colId xmlns:a16="http://schemas.microsoft.com/office/drawing/2014/main" val="565945575"/>
                    </a:ext>
                  </a:extLst>
                </a:gridCol>
                <a:gridCol w="318828">
                  <a:extLst>
                    <a:ext uri="{9D8B030D-6E8A-4147-A177-3AD203B41FA5}">
                      <a16:colId xmlns:a16="http://schemas.microsoft.com/office/drawing/2014/main" val="2276123393"/>
                    </a:ext>
                  </a:extLst>
                </a:gridCol>
                <a:gridCol w="318828">
                  <a:extLst>
                    <a:ext uri="{9D8B030D-6E8A-4147-A177-3AD203B41FA5}">
                      <a16:colId xmlns:a16="http://schemas.microsoft.com/office/drawing/2014/main" val="783190006"/>
                    </a:ext>
                  </a:extLst>
                </a:gridCol>
                <a:gridCol w="318828">
                  <a:extLst>
                    <a:ext uri="{9D8B030D-6E8A-4147-A177-3AD203B41FA5}">
                      <a16:colId xmlns:a16="http://schemas.microsoft.com/office/drawing/2014/main" val="2757819869"/>
                    </a:ext>
                  </a:extLst>
                </a:gridCol>
                <a:gridCol w="318828">
                  <a:extLst>
                    <a:ext uri="{9D8B030D-6E8A-4147-A177-3AD203B41FA5}">
                      <a16:colId xmlns:a16="http://schemas.microsoft.com/office/drawing/2014/main" val="435150163"/>
                    </a:ext>
                  </a:extLst>
                </a:gridCol>
                <a:gridCol w="318828">
                  <a:extLst>
                    <a:ext uri="{9D8B030D-6E8A-4147-A177-3AD203B41FA5}">
                      <a16:colId xmlns:a16="http://schemas.microsoft.com/office/drawing/2014/main" val="2232411749"/>
                    </a:ext>
                  </a:extLst>
                </a:gridCol>
                <a:gridCol w="318828">
                  <a:extLst>
                    <a:ext uri="{9D8B030D-6E8A-4147-A177-3AD203B41FA5}">
                      <a16:colId xmlns:a16="http://schemas.microsoft.com/office/drawing/2014/main" val="1970086084"/>
                    </a:ext>
                  </a:extLst>
                </a:gridCol>
                <a:gridCol w="318828">
                  <a:extLst>
                    <a:ext uri="{9D8B030D-6E8A-4147-A177-3AD203B41FA5}">
                      <a16:colId xmlns:a16="http://schemas.microsoft.com/office/drawing/2014/main" val="1118993838"/>
                    </a:ext>
                  </a:extLst>
                </a:gridCol>
                <a:gridCol w="318828">
                  <a:extLst>
                    <a:ext uri="{9D8B030D-6E8A-4147-A177-3AD203B41FA5}">
                      <a16:colId xmlns:a16="http://schemas.microsoft.com/office/drawing/2014/main" val="826616515"/>
                    </a:ext>
                  </a:extLst>
                </a:gridCol>
                <a:gridCol w="318828">
                  <a:extLst>
                    <a:ext uri="{9D8B030D-6E8A-4147-A177-3AD203B41FA5}">
                      <a16:colId xmlns:a16="http://schemas.microsoft.com/office/drawing/2014/main" val="59580985"/>
                    </a:ext>
                  </a:extLst>
                </a:gridCol>
                <a:gridCol w="318828">
                  <a:extLst>
                    <a:ext uri="{9D8B030D-6E8A-4147-A177-3AD203B41FA5}">
                      <a16:colId xmlns:a16="http://schemas.microsoft.com/office/drawing/2014/main" val="81598071"/>
                    </a:ext>
                  </a:extLst>
                </a:gridCol>
                <a:gridCol w="318828">
                  <a:extLst>
                    <a:ext uri="{9D8B030D-6E8A-4147-A177-3AD203B41FA5}">
                      <a16:colId xmlns:a16="http://schemas.microsoft.com/office/drawing/2014/main" val="1156149829"/>
                    </a:ext>
                  </a:extLst>
                </a:gridCol>
                <a:gridCol w="318828">
                  <a:extLst>
                    <a:ext uri="{9D8B030D-6E8A-4147-A177-3AD203B41FA5}">
                      <a16:colId xmlns:a16="http://schemas.microsoft.com/office/drawing/2014/main" val="1725436452"/>
                    </a:ext>
                  </a:extLst>
                </a:gridCol>
                <a:gridCol w="318828">
                  <a:extLst>
                    <a:ext uri="{9D8B030D-6E8A-4147-A177-3AD203B41FA5}">
                      <a16:colId xmlns:a16="http://schemas.microsoft.com/office/drawing/2014/main" val="3731288214"/>
                    </a:ext>
                  </a:extLst>
                </a:gridCol>
                <a:gridCol w="318828">
                  <a:extLst>
                    <a:ext uri="{9D8B030D-6E8A-4147-A177-3AD203B41FA5}">
                      <a16:colId xmlns:a16="http://schemas.microsoft.com/office/drawing/2014/main" val="3230454363"/>
                    </a:ext>
                  </a:extLst>
                </a:gridCol>
                <a:gridCol w="318828">
                  <a:extLst>
                    <a:ext uri="{9D8B030D-6E8A-4147-A177-3AD203B41FA5}">
                      <a16:colId xmlns:a16="http://schemas.microsoft.com/office/drawing/2014/main" val="2971521256"/>
                    </a:ext>
                  </a:extLst>
                </a:gridCol>
                <a:gridCol w="318828">
                  <a:extLst>
                    <a:ext uri="{9D8B030D-6E8A-4147-A177-3AD203B41FA5}">
                      <a16:colId xmlns:a16="http://schemas.microsoft.com/office/drawing/2014/main" val="425638996"/>
                    </a:ext>
                  </a:extLst>
                </a:gridCol>
                <a:gridCol w="318828">
                  <a:extLst>
                    <a:ext uri="{9D8B030D-6E8A-4147-A177-3AD203B41FA5}">
                      <a16:colId xmlns:a16="http://schemas.microsoft.com/office/drawing/2014/main" val="195150984"/>
                    </a:ext>
                  </a:extLst>
                </a:gridCol>
                <a:gridCol w="318828">
                  <a:extLst>
                    <a:ext uri="{9D8B030D-6E8A-4147-A177-3AD203B41FA5}">
                      <a16:colId xmlns:a16="http://schemas.microsoft.com/office/drawing/2014/main" val="263875773"/>
                    </a:ext>
                  </a:extLst>
                </a:gridCol>
                <a:gridCol w="318828">
                  <a:extLst>
                    <a:ext uri="{9D8B030D-6E8A-4147-A177-3AD203B41FA5}">
                      <a16:colId xmlns:a16="http://schemas.microsoft.com/office/drawing/2014/main" val="167335785"/>
                    </a:ext>
                  </a:extLst>
                </a:gridCol>
                <a:gridCol w="318828">
                  <a:extLst>
                    <a:ext uri="{9D8B030D-6E8A-4147-A177-3AD203B41FA5}">
                      <a16:colId xmlns:a16="http://schemas.microsoft.com/office/drawing/2014/main" val="2435929541"/>
                    </a:ext>
                  </a:extLst>
                </a:gridCol>
              </a:tblGrid>
              <a:tr h="370840">
                <a:tc>
                  <a:txBody>
                    <a:bodyPr/>
                    <a:lstStyle/>
                    <a:p>
                      <a:endParaRPr lang="en-US" dirty="0"/>
                    </a:p>
                  </a:txBody>
                  <a:tcPr>
                    <a:solidFill>
                      <a:schemeClr val="accent6"/>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77547734"/>
                  </a:ext>
                </a:extLst>
              </a:tr>
            </a:tbl>
          </a:graphicData>
        </a:graphic>
      </p:graphicFrame>
      <p:sp>
        <p:nvSpPr>
          <p:cNvPr id="6" name="Left Brace 5">
            <a:extLst>
              <a:ext uri="{FF2B5EF4-FFF2-40B4-BE49-F238E27FC236}">
                <a16:creationId xmlns:a16="http://schemas.microsoft.com/office/drawing/2014/main" id="{C35D4DFD-5D32-7414-2955-9324BD98673F}"/>
              </a:ext>
            </a:extLst>
          </p:cNvPr>
          <p:cNvSpPr/>
          <p:nvPr/>
        </p:nvSpPr>
        <p:spPr>
          <a:xfrm rot="5400000">
            <a:off x="1923381" y="1676254"/>
            <a:ext cx="197463" cy="2480125"/>
          </a:xfrm>
          <a:prstGeom prst="leftBrace">
            <a:avLst/>
          </a:prstGeom>
          <a:solidFill>
            <a:schemeClr val="bg2"/>
          </a:solid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3214E59F-F168-FEB4-AC77-66DBE2CE65C1}"/>
              </a:ext>
            </a:extLst>
          </p:cNvPr>
          <p:cNvSpPr/>
          <p:nvPr/>
        </p:nvSpPr>
        <p:spPr>
          <a:xfrm rot="5400000">
            <a:off x="6885021" y="-731414"/>
            <a:ext cx="203627" cy="7310352"/>
          </a:xfrm>
          <a:prstGeom prst="leftBrace">
            <a:avLst/>
          </a:prstGeom>
          <a:solidFill>
            <a:schemeClr val="bg2"/>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35858B59-CC49-E793-5C1E-E94DD9C67E8E}"/>
              </a:ext>
            </a:extLst>
          </p:cNvPr>
          <p:cNvSpPr txBox="1"/>
          <p:nvPr/>
        </p:nvSpPr>
        <p:spPr>
          <a:xfrm>
            <a:off x="893263" y="2425014"/>
            <a:ext cx="2480125" cy="307777"/>
          </a:xfrm>
          <a:prstGeom prst="rect">
            <a:avLst/>
          </a:prstGeom>
          <a:noFill/>
        </p:spPr>
        <p:txBody>
          <a:bodyPr wrap="square" rtlCol="0">
            <a:spAutoFit/>
          </a:bodyPr>
          <a:lstStyle/>
          <a:p>
            <a:pPr algn="ctr"/>
            <a:r>
              <a:rPr lang="en-US" sz="1400" dirty="0">
                <a:solidFill>
                  <a:srgbClr val="FFC000"/>
                </a:solidFill>
              </a:rPr>
              <a:t>8 bits for exponent</a:t>
            </a:r>
          </a:p>
        </p:txBody>
      </p:sp>
      <p:sp>
        <p:nvSpPr>
          <p:cNvPr id="13" name="TextBox 12">
            <a:extLst>
              <a:ext uri="{FF2B5EF4-FFF2-40B4-BE49-F238E27FC236}">
                <a16:creationId xmlns:a16="http://schemas.microsoft.com/office/drawing/2014/main" id="{6326B2DF-22B0-D474-76FE-4B4BB61FD34B}"/>
              </a:ext>
            </a:extLst>
          </p:cNvPr>
          <p:cNvSpPr txBox="1"/>
          <p:nvPr/>
        </p:nvSpPr>
        <p:spPr>
          <a:xfrm>
            <a:off x="3373388" y="2438931"/>
            <a:ext cx="7310350" cy="307777"/>
          </a:xfrm>
          <a:prstGeom prst="rect">
            <a:avLst/>
          </a:prstGeom>
          <a:noFill/>
        </p:spPr>
        <p:txBody>
          <a:bodyPr wrap="square" rtlCol="0">
            <a:spAutoFit/>
          </a:bodyPr>
          <a:lstStyle/>
          <a:p>
            <a:pPr algn="ctr"/>
            <a:r>
              <a:rPr lang="en-US" sz="1400" dirty="0">
                <a:solidFill>
                  <a:schemeClr val="accent1"/>
                </a:solidFill>
              </a:rPr>
              <a:t>23 bits for Significand</a:t>
            </a:r>
          </a:p>
        </p:txBody>
      </p:sp>
      <p:sp>
        <p:nvSpPr>
          <p:cNvPr id="15" name="Left Brace 14">
            <a:extLst>
              <a:ext uri="{FF2B5EF4-FFF2-40B4-BE49-F238E27FC236}">
                <a16:creationId xmlns:a16="http://schemas.microsoft.com/office/drawing/2014/main" id="{76E134AC-E366-6C1E-8E7D-AA43169BF46A}"/>
              </a:ext>
            </a:extLst>
          </p:cNvPr>
          <p:cNvSpPr/>
          <p:nvPr/>
        </p:nvSpPr>
        <p:spPr>
          <a:xfrm rot="5400000">
            <a:off x="542876" y="2771441"/>
            <a:ext cx="68960" cy="289751"/>
          </a:xfrm>
          <a:prstGeom prst="leftBrace">
            <a:avLst/>
          </a:prstGeom>
          <a:solidFill>
            <a:schemeClr val="bg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0157553E-98A0-4F87-20EF-3D9FD7C550A6}"/>
              </a:ext>
            </a:extLst>
          </p:cNvPr>
          <p:cNvSpPr txBox="1"/>
          <p:nvPr/>
        </p:nvSpPr>
        <p:spPr>
          <a:xfrm>
            <a:off x="328164" y="2300581"/>
            <a:ext cx="565099" cy="523220"/>
          </a:xfrm>
          <a:prstGeom prst="rect">
            <a:avLst/>
          </a:prstGeom>
          <a:noFill/>
        </p:spPr>
        <p:txBody>
          <a:bodyPr wrap="square" rtlCol="0">
            <a:spAutoFit/>
          </a:bodyPr>
          <a:lstStyle/>
          <a:p>
            <a:pPr algn="ctr"/>
            <a:r>
              <a:rPr lang="en-US" sz="1400" dirty="0">
                <a:solidFill>
                  <a:schemeClr val="accent6"/>
                </a:solidFill>
              </a:rPr>
              <a:t>Sign bit</a:t>
            </a:r>
          </a:p>
        </p:txBody>
      </p:sp>
      <p:sp>
        <p:nvSpPr>
          <p:cNvPr id="18" name="TextBox 17">
            <a:extLst>
              <a:ext uri="{FF2B5EF4-FFF2-40B4-BE49-F238E27FC236}">
                <a16:creationId xmlns:a16="http://schemas.microsoft.com/office/drawing/2014/main" id="{C3655818-A154-A199-BC90-08D6D74B674F}"/>
              </a:ext>
            </a:extLst>
          </p:cNvPr>
          <p:cNvSpPr txBox="1"/>
          <p:nvPr/>
        </p:nvSpPr>
        <p:spPr>
          <a:xfrm>
            <a:off x="939113" y="4327634"/>
            <a:ext cx="10251258" cy="1200329"/>
          </a:xfrm>
          <a:prstGeom prst="rect">
            <a:avLst/>
          </a:prstGeom>
          <a:noFill/>
        </p:spPr>
        <p:txBody>
          <a:bodyPr wrap="square" rtlCol="0">
            <a:spAutoFit/>
          </a:bodyPr>
          <a:lstStyle/>
          <a:p>
            <a:r>
              <a:rPr lang="en-US" dirty="0"/>
              <a:t>float has 23 bits for precision.</a:t>
            </a:r>
          </a:p>
          <a:p>
            <a:endParaRPr lang="en-US" dirty="0"/>
          </a:p>
          <a:p>
            <a:r>
              <a:rPr lang="en-US" dirty="0"/>
              <a:t>In decimal base 10,  float can provide precision up to log10(2^23) digits = 6.92 digits (approx.) = 6 to 7 decimal digits of precision</a:t>
            </a:r>
          </a:p>
        </p:txBody>
      </p:sp>
    </p:spTree>
    <p:extLst>
      <p:ext uri="{BB962C8B-B14F-4D97-AF65-F5344CB8AC3E}">
        <p14:creationId xmlns:p14="http://schemas.microsoft.com/office/powerpoint/2010/main" val="130883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Double Precision Floating Point (64 bits)</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47868" y="2308785"/>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5" name="Table 5">
            <a:extLst>
              <a:ext uri="{FF2B5EF4-FFF2-40B4-BE49-F238E27FC236}">
                <a16:creationId xmlns:a16="http://schemas.microsoft.com/office/drawing/2014/main" id="{8B934BBF-297F-32CE-1B18-326CE9B35F8E}"/>
              </a:ext>
            </a:extLst>
          </p:cNvPr>
          <p:cNvGraphicFramePr>
            <a:graphicFrameLocks noGrp="1"/>
          </p:cNvGraphicFramePr>
          <p:nvPr>
            <p:extLst>
              <p:ext uri="{D42A27DB-BD31-4B8C-83A1-F6EECF244321}">
                <p14:modId xmlns:p14="http://schemas.microsoft.com/office/powerpoint/2010/main" val="1393950711"/>
              </p:ext>
            </p:extLst>
          </p:nvPr>
        </p:nvGraphicFramePr>
        <p:xfrm>
          <a:off x="988541" y="3243580"/>
          <a:ext cx="8093108" cy="370840"/>
        </p:xfrm>
        <a:graphic>
          <a:graphicData uri="http://schemas.openxmlformats.org/drawingml/2006/table">
            <a:tbl>
              <a:tblPr firstRow="1" bandRow="1">
                <a:tableStyleId>{5C22544A-7EE6-4342-B048-85BDC9FD1C3A}</a:tableStyleId>
              </a:tblPr>
              <a:tblGrid>
                <a:gridCol w="227279">
                  <a:extLst>
                    <a:ext uri="{9D8B030D-6E8A-4147-A177-3AD203B41FA5}">
                      <a16:colId xmlns:a16="http://schemas.microsoft.com/office/drawing/2014/main" val="742733649"/>
                    </a:ext>
                  </a:extLst>
                </a:gridCol>
                <a:gridCol w="291327">
                  <a:extLst>
                    <a:ext uri="{9D8B030D-6E8A-4147-A177-3AD203B41FA5}">
                      <a16:colId xmlns:a16="http://schemas.microsoft.com/office/drawing/2014/main" val="2646735359"/>
                    </a:ext>
                  </a:extLst>
                </a:gridCol>
                <a:gridCol w="291327">
                  <a:extLst>
                    <a:ext uri="{9D8B030D-6E8A-4147-A177-3AD203B41FA5}">
                      <a16:colId xmlns:a16="http://schemas.microsoft.com/office/drawing/2014/main" val="815552240"/>
                    </a:ext>
                  </a:extLst>
                </a:gridCol>
                <a:gridCol w="291327">
                  <a:extLst>
                    <a:ext uri="{9D8B030D-6E8A-4147-A177-3AD203B41FA5}">
                      <a16:colId xmlns:a16="http://schemas.microsoft.com/office/drawing/2014/main" val="644866757"/>
                    </a:ext>
                  </a:extLst>
                </a:gridCol>
                <a:gridCol w="291327">
                  <a:extLst>
                    <a:ext uri="{9D8B030D-6E8A-4147-A177-3AD203B41FA5}">
                      <a16:colId xmlns:a16="http://schemas.microsoft.com/office/drawing/2014/main" val="2842714031"/>
                    </a:ext>
                  </a:extLst>
                </a:gridCol>
                <a:gridCol w="291327">
                  <a:extLst>
                    <a:ext uri="{9D8B030D-6E8A-4147-A177-3AD203B41FA5}">
                      <a16:colId xmlns:a16="http://schemas.microsoft.com/office/drawing/2014/main" val="1673474466"/>
                    </a:ext>
                  </a:extLst>
                </a:gridCol>
                <a:gridCol w="291327">
                  <a:extLst>
                    <a:ext uri="{9D8B030D-6E8A-4147-A177-3AD203B41FA5}">
                      <a16:colId xmlns:a16="http://schemas.microsoft.com/office/drawing/2014/main" val="756804514"/>
                    </a:ext>
                  </a:extLst>
                </a:gridCol>
                <a:gridCol w="291327">
                  <a:extLst>
                    <a:ext uri="{9D8B030D-6E8A-4147-A177-3AD203B41FA5}">
                      <a16:colId xmlns:a16="http://schemas.microsoft.com/office/drawing/2014/main" val="656913985"/>
                    </a:ext>
                  </a:extLst>
                </a:gridCol>
                <a:gridCol w="291327">
                  <a:extLst>
                    <a:ext uri="{9D8B030D-6E8A-4147-A177-3AD203B41FA5}">
                      <a16:colId xmlns:a16="http://schemas.microsoft.com/office/drawing/2014/main" val="3030388273"/>
                    </a:ext>
                  </a:extLst>
                </a:gridCol>
                <a:gridCol w="291327">
                  <a:extLst>
                    <a:ext uri="{9D8B030D-6E8A-4147-A177-3AD203B41FA5}">
                      <a16:colId xmlns:a16="http://schemas.microsoft.com/office/drawing/2014/main" val="2119258493"/>
                    </a:ext>
                  </a:extLst>
                </a:gridCol>
                <a:gridCol w="291327">
                  <a:extLst>
                    <a:ext uri="{9D8B030D-6E8A-4147-A177-3AD203B41FA5}">
                      <a16:colId xmlns:a16="http://schemas.microsoft.com/office/drawing/2014/main" val="725221636"/>
                    </a:ext>
                  </a:extLst>
                </a:gridCol>
                <a:gridCol w="291327">
                  <a:extLst>
                    <a:ext uri="{9D8B030D-6E8A-4147-A177-3AD203B41FA5}">
                      <a16:colId xmlns:a16="http://schemas.microsoft.com/office/drawing/2014/main" val="803845040"/>
                    </a:ext>
                  </a:extLst>
                </a:gridCol>
                <a:gridCol w="291327">
                  <a:extLst>
                    <a:ext uri="{9D8B030D-6E8A-4147-A177-3AD203B41FA5}">
                      <a16:colId xmlns:a16="http://schemas.microsoft.com/office/drawing/2014/main" val="2612417859"/>
                    </a:ext>
                  </a:extLst>
                </a:gridCol>
                <a:gridCol w="291327">
                  <a:extLst>
                    <a:ext uri="{9D8B030D-6E8A-4147-A177-3AD203B41FA5}">
                      <a16:colId xmlns:a16="http://schemas.microsoft.com/office/drawing/2014/main" val="609634249"/>
                    </a:ext>
                  </a:extLst>
                </a:gridCol>
                <a:gridCol w="291327">
                  <a:extLst>
                    <a:ext uri="{9D8B030D-6E8A-4147-A177-3AD203B41FA5}">
                      <a16:colId xmlns:a16="http://schemas.microsoft.com/office/drawing/2014/main" val="565945575"/>
                    </a:ext>
                  </a:extLst>
                </a:gridCol>
                <a:gridCol w="291327">
                  <a:extLst>
                    <a:ext uri="{9D8B030D-6E8A-4147-A177-3AD203B41FA5}">
                      <a16:colId xmlns:a16="http://schemas.microsoft.com/office/drawing/2014/main" val="2276123393"/>
                    </a:ext>
                  </a:extLst>
                </a:gridCol>
                <a:gridCol w="291327">
                  <a:extLst>
                    <a:ext uri="{9D8B030D-6E8A-4147-A177-3AD203B41FA5}">
                      <a16:colId xmlns:a16="http://schemas.microsoft.com/office/drawing/2014/main" val="783190006"/>
                    </a:ext>
                  </a:extLst>
                </a:gridCol>
                <a:gridCol w="291327">
                  <a:extLst>
                    <a:ext uri="{9D8B030D-6E8A-4147-A177-3AD203B41FA5}">
                      <a16:colId xmlns:a16="http://schemas.microsoft.com/office/drawing/2014/main" val="2757819869"/>
                    </a:ext>
                  </a:extLst>
                </a:gridCol>
                <a:gridCol w="291327">
                  <a:extLst>
                    <a:ext uri="{9D8B030D-6E8A-4147-A177-3AD203B41FA5}">
                      <a16:colId xmlns:a16="http://schemas.microsoft.com/office/drawing/2014/main" val="435150163"/>
                    </a:ext>
                  </a:extLst>
                </a:gridCol>
                <a:gridCol w="291327">
                  <a:extLst>
                    <a:ext uri="{9D8B030D-6E8A-4147-A177-3AD203B41FA5}">
                      <a16:colId xmlns:a16="http://schemas.microsoft.com/office/drawing/2014/main" val="2232411749"/>
                    </a:ext>
                  </a:extLst>
                </a:gridCol>
                <a:gridCol w="291327">
                  <a:extLst>
                    <a:ext uri="{9D8B030D-6E8A-4147-A177-3AD203B41FA5}">
                      <a16:colId xmlns:a16="http://schemas.microsoft.com/office/drawing/2014/main" val="1970086084"/>
                    </a:ext>
                  </a:extLst>
                </a:gridCol>
                <a:gridCol w="291327">
                  <a:extLst>
                    <a:ext uri="{9D8B030D-6E8A-4147-A177-3AD203B41FA5}">
                      <a16:colId xmlns:a16="http://schemas.microsoft.com/office/drawing/2014/main" val="1118993838"/>
                    </a:ext>
                  </a:extLst>
                </a:gridCol>
                <a:gridCol w="291327">
                  <a:extLst>
                    <a:ext uri="{9D8B030D-6E8A-4147-A177-3AD203B41FA5}">
                      <a16:colId xmlns:a16="http://schemas.microsoft.com/office/drawing/2014/main" val="826616515"/>
                    </a:ext>
                  </a:extLst>
                </a:gridCol>
                <a:gridCol w="291327">
                  <a:extLst>
                    <a:ext uri="{9D8B030D-6E8A-4147-A177-3AD203B41FA5}">
                      <a16:colId xmlns:a16="http://schemas.microsoft.com/office/drawing/2014/main" val="59580985"/>
                    </a:ext>
                  </a:extLst>
                </a:gridCol>
                <a:gridCol w="291327">
                  <a:extLst>
                    <a:ext uri="{9D8B030D-6E8A-4147-A177-3AD203B41FA5}">
                      <a16:colId xmlns:a16="http://schemas.microsoft.com/office/drawing/2014/main" val="81598071"/>
                    </a:ext>
                  </a:extLst>
                </a:gridCol>
                <a:gridCol w="291327">
                  <a:extLst>
                    <a:ext uri="{9D8B030D-6E8A-4147-A177-3AD203B41FA5}">
                      <a16:colId xmlns:a16="http://schemas.microsoft.com/office/drawing/2014/main" val="1156149829"/>
                    </a:ext>
                  </a:extLst>
                </a:gridCol>
                <a:gridCol w="291327">
                  <a:extLst>
                    <a:ext uri="{9D8B030D-6E8A-4147-A177-3AD203B41FA5}">
                      <a16:colId xmlns:a16="http://schemas.microsoft.com/office/drawing/2014/main" val="1725436452"/>
                    </a:ext>
                  </a:extLst>
                </a:gridCol>
                <a:gridCol w="291327">
                  <a:extLst>
                    <a:ext uri="{9D8B030D-6E8A-4147-A177-3AD203B41FA5}">
                      <a16:colId xmlns:a16="http://schemas.microsoft.com/office/drawing/2014/main" val="3731288214"/>
                    </a:ext>
                  </a:extLst>
                </a:gridCol>
              </a:tblGrid>
              <a:tr h="370840">
                <a:tc>
                  <a:txBody>
                    <a:bodyPr/>
                    <a:lstStyle/>
                    <a:p>
                      <a:endParaRPr lang="en-US" dirty="0"/>
                    </a:p>
                  </a:txBody>
                  <a:tcPr>
                    <a:solidFill>
                      <a:schemeClr val="accent6"/>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77547734"/>
                  </a:ext>
                </a:extLst>
              </a:tr>
            </a:tbl>
          </a:graphicData>
        </a:graphic>
      </p:graphicFrame>
      <p:sp>
        <p:nvSpPr>
          <p:cNvPr id="7" name="Left Brace 6">
            <a:extLst>
              <a:ext uri="{FF2B5EF4-FFF2-40B4-BE49-F238E27FC236}">
                <a16:creationId xmlns:a16="http://schemas.microsoft.com/office/drawing/2014/main" id="{232F96EE-F146-98EB-1475-8A2A96E38409}"/>
              </a:ext>
            </a:extLst>
          </p:cNvPr>
          <p:cNvSpPr/>
          <p:nvPr/>
        </p:nvSpPr>
        <p:spPr>
          <a:xfrm rot="5400000">
            <a:off x="2685485" y="1420782"/>
            <a:ext cx="203627" cy="2997233"/>
          </a:xfrm>
          <a:prstGeom prst="leftBrace">
            <a:avLst/>
          </a:prstGeom>
          <a:solidFill>
            <a:schemeClr val="bg2"/>
          </a:solid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4EFED748-7B8A-50A9-5D92-3F422E377270}"/>
              </a:ext>
            </a:extLst>
          </p:cNvPr>
          <p:cNvSpPr/>
          <p:nvPr/>
        </p:nvSpPr>
        <p:spPr>
          <a:xfrm rot="5400000">
            <a:off x="8004622" y="-695222"/>
            <a:ext cx="203627" cy="7310352"/>
          </a:xfrm>
          <a:prstGeom prst="leftBrace">
            <a:avLst/>
          </a:prstGeom>
          <a:solidFill>
            <a:schemeClr val="bg2"/>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CDE43BC-CBDE-12A5-F920-3C639C01671D}"/>
              </a:ext>
            </a:extLst>
          </p:cNvPr>
          <p:cNvSpPr txBox="1"/>
          <p:nvPr/>
        </p:nvSpPr>
        <p:spPr>
          <a:xfrm>
            <a:off x="1399896" y="2425014"/>
            <a:ext cx="2480125" cy="307777"/>
          </a:xfrm>
          <a:prstGeom prst="rect">
            <a:avLst/>
          </a:prstGeom>
          <a:noFill/>
        </p:spPr>
        <p:txBody>
          <a:bodyPr wrap="square" rtlCol="0">
            <a:spAutoFit/>
          </a:bodyPr>
          <a:lstStyle/>
          <a:p>
            <a:pPr algn="ctr"/>
            <a:r>
              <a:rPr lang="en-US" sz="1400" dirty="0">
                <a:solidFill>
                  <a:srgbClr val="FFC000"/>
                </a:solidFill>
              </a:rPr>
              <a:t>11 bits for exponent</a:t>
            </a:r>
          </a:p>
        </p:txBody>
      </p:sp>
      <p:sp>
        <p:nvSpPr>
          <p:cNvPr id="10" name="TextBox 9">
            <a:extLst>
              <a:ext uri="{FF2B5EF4-FFF2-40B4-BE49-F238E27FC236}">
                <a16:creationId xmlns:a16="http://schemas.microsoft.com/office/drawing/2014/main" id="{3443D617-B5FD-4945-61F1-91BBDC5BA8BE}"/>
              </a:ext>
            </a:extLst>
          </p:cNvPr>
          <p:cNvSpPr txBox="1"/>
          <p:nvPr/>
        </p:nvSpPr>
        <p:spPr>
          <a:xfrm>
            <a:off x="3880021" y="2438931"/>
            <a:ext cx="7310350" cy="307777"/>
          </a:xfrm>
          <a:prstGeom prst="rect">
            <a:avLst/>
          </a:prstGeom>
          <a:noFill/>
        </p:spPr>
        <p:txBody>
          <a:bodyPr wrap="square" rtlCol="0">
            <a:spAutoFit/>
          </a:bodyPr>
          <a:lstStyle/>
          <a:p>
            <a:pPr algn="ctr"/>
            <a:r>
              <a:rPr lang="en-US" sz="1400" dirty="0">
                <a:solidFill>
                  <a:schemeClr val="accent1"/>
                </a:solidFill>
              </a:rPr>
              <a:t>52 bits for Significand</a:t>
            </a:r>
          </a:p>
        </p:txBody>
      </p:sp>
      <p:sp>
        <p:nvSpPr>
          <p:cNvPr id="14" name="Left Brace 13">
            <a:extLst>
              <a:ext uri="{FF2B5EF4-FFF2-40B4-BE49-F238E27FC236}">
                <a16:creationId xmlns:a16="http://schemas.microsoft.com/office/drawing/2014/main" id="{7AC31A09-D854-8A04-E92D-FEAE833086E6}"/>
              </a:ext>
            </a:extLst>
          </p:cNvPr>
          <p:cNvSpPr/>
          <p:nvPr/>
        </p:nvSpPr>
        <p:spPr>
          <a:xfrm rot="5400000">
            <a:off x="1049509" y="2771441"/>
            <a:ext cx="68960" cy="289751"/>
          </a:xfrm>
          <a:prstGeom prst="leftBrace">
            <a:avLst/>
          </a:prstGeom>
          <a:solidFill>
            <a:schemeClr val="bg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87C7F380-89AB-F613-9FAA-FC7015B30BA1}"/>
              </a:ext>
            </a:extLst>
          </p:cNvPr>
          <p:cNvSpPr txBox="1"/>
          <p:nvPr/>
        </p:nvSpPr>
        <p:spPr>
          <a:xfrm>
            <a:off x="834797" y="2300581"/>
            <a:ext cx="565099" cy="523220"/>
          </a:xfrm>
          <a:prstGeom prst="rect">
            <a:avLst/>
          </a:prstGeom>
          <a:noFill/>
        </p:spPr>
        <p:txBody>
          <a:bodyPr wrap="square" rtlCol="0">
            <a:spAutoFit/>
          </a:bodyPr>
          <a:lstStyle/>
          <a:p>
            <a:pPr algn="ctr"/>
            <a:r>
              <a:rPr lang="en-US" sz="1400" dirty="0">
                <a:solidFill>
                  <a:schemeClr val="accent6"/>
                </a:solidFill>
              </a:rPr>
              <a:t>Sign bit</a:t>
            </a:r>
          </a:p>
        </p:txBody>
      </p:sp>
      <p:graphicFrame>
        <p:nvGraphicFramePr>
          <p:cNvPr id="19" name="Table 5">
            <a:extLst>
              <a:ext uri="{FF2B5EF4-FFF2-40B4-BE49-F238E27FC236}">
                <a16:creationId xmlns:a16="http://schemas.microsoft.com/office/drawing/2014/main" id="{5B09E401-D97E-331F-563F-6C7B30DA68E9}"/>
              </a:ext>
            </a:extLst>
          </p:cNvPr>
          <p:cNvGraphicFramePr>
            <a:graphicFrameLocks noGrp="1"/>
          </p:cNvGraphicFramePr>
          <p:nvPr>
            <p:extLst>
              <p:ext uri="{D42A27DB-BD31-4B8C-83A1-F6EECF244321}">
                <p14:modId xmlns:p14="http://schemas.microsoft.com/office/powerpoint/2010/main" val="3532725394"/>
              </p:ext>
            </p:extLst>
          </p:nvPr>
        </p:nvGraphicFramePr>
        <p:xfrm>
          <a:off x="9722322" y="3257398"/>
          <a:ext cx="2039289" cy="370840"/>
        </p:xfrm>
        <a:graphic>
          <a:graphicData uri="http://schemas.openxmlformats.org/drawingml/2006/table">
            <a:tbl>
              <a:tblPr firstRow="1" bandRow="1">
                <a:tableStyleId>{5C22544A-7EE6-4342-B048-85BDC9FD1C3A}</a:tableStyleId>
              </a:tblPr>
              <a:tblGrid>
                <a:gridCol w="291327">
                  <a:extLst>
                    <a:ext uri="{9D8B030D-6E8A-4147-A177-3AD203B41FA5}">
                      <a16:colId xmlns:a16="http://schemas.microsoft.com/office/drawing/2014/main" val="1118993838"/>
                    </a:ext>
                  </a:extLst>
                </a:gridCol>
                <a:gridCol w="291327">
                  <a:extLst>
                    <a:ext uri="{9D8B030D-6E8A-4147-A177-3AD203B41FA5}">
                      <a16:colId xmlns:a16="http://schemas.microsoft.com/office/drawing/2014/main" val="826616515"/>
                    </a:ext>
                  </a:extLst>
                </a:gridCol>
                <a:gridCol w="291327">
                  <a:extLst>
                    <a:ext uri="{9D8B030D-6E8A-4147-A177-3AD203B41FA5}">
                      <a16:colId xmlns:a16="http://schemas.microsoft.com/office/drawing/2014/main" val="59580985"/>
                    </a:ext>
                  </a:extLst>
                </a:gridCol>
                <a:gridCol w="291327">
                  <a:extLst>
                    <a:ext uri="{9D8B030D-6E8A-4147-A177-3AD203B41FA5}">
                      <a16:colId xmlns:a16="http://schemas.microsoft.com/office/drawing/2014/main" val="81598071"/>
                    </a:ext>
                  </a:extLst>
                </a:gridCol>
                <a:gridCol w="291327">
                  <a:extLst>
                    <a:ext uri="{9D8B030D-6E8A-4147-A177-3AD203B41FA5}">
                      <a16:colId xmlns:a16="http://schemas.microsoft.com/office/drawing/2014/main" val="1156149829"/>
                    </a:ext>
                  </a:extLst>
                </a:gridCol>
                <a:gridCol w="291327">
                  <a:extLst>
                    <a:ext uri="{9D8B030D-6E8A-4147-A177-3AD203B41FA5}">
                      <a16:colId xmlns:a16="http://schemas.microsoft.com/office/drawing/2014/main" val="1725436452"/>
                    </a:ext>
                  </a:extLst>
                </a:gridCol>
                <a:gridCol w="291327">
                  <a:extLst>
                    <a:ext uri="{9D8B030D-6E8A-4147-A177-3AD203B41FA5}">
                      <a16:colId xmlns:a16="http://schemas.microsoft.com/office/drawing/2014/main" val="3731288214"/>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77547734"/>
                  </a:ext>
                </a:extLst>
              </a:tr>
            </a:tbl>
          </a:graphicData>
        </a:graphic>
      </p:graphicFrame>
      <p:sp>
        <p:nvSpPr>
          <p:cNvPr id="20" name="TextBox 19">
            <a:extLst>
              <a:ext uri="{FF2B5EF4-FFF2-40B4-BE49-F238E27FC236}">
                <a16:creationId xmlns:a16="http://schemas.microsoft.com/office/drawing/2014/main" id="{668852D1-D5B6-E48A-7044-DAD41A5FEEFB}"/>
              </a:ext>
            </a:extLst>
          </p:cNvPr>
          <p:cNvSpPr txBox="1"/>
          <p:nvPr/>
        </p:nvSpPr>
        <p:spPr>
          <a:xfrm>
            <a:off x="939113" y="4327634"/>
            <a:ext cx="10251258" cy="1200329"/>
          </a:xfrm>
          <a:prstGeom prst="rect">
            <a:avLst/>
          </a:prstGeom>
          <a:noFill/>
        </p:spPr>
        <p:txBody>
          <a:bodyPr wrap="square" rtlCol="0">
            <a:spAutoFit/>
          </a:bodyPr>
          <a:lstStyle/>
          <a:p>
            <a:r>
              <a:rPr lang="en-US" dirty="0"/>
              <a:t>Double has 52 bits for precision.</a:t>
            </a:r>
          </a:p>
          <a:p>
            <a:endParaRPr lang="en-US" dirty="0"/>
          </a:p>
          <a:p>
            <a:r>
              <a:rPr lang="en-US" dirty="0"/>
              <a:t>In decimal base 10,  double can provide precision up to log10(2^52) digits = 15.65355977452702 digits (approx.) = 15 to 16 decimal digits of precision</a:t>
            </a:r>
          </a:p>
        </p:txBody>
      </p:sp>
    </p:spTree>
    <p:extLst>
      <p:ext uri="{BB962C8B-B14F-4D97-AF65-F5344CB8AC3E}">
        <p14:creationId xmlns:p14="http://schemas.microsoft.com/office/powerpoint/2010/main" val="26456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Understanding Floating Point Numbers</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47868" y="2308785"/>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6FC85E3B-9F8D-A94E-555C-C010ADF53E64}"/>
              </a:ext>
            </a:extLst>
          </p:cNvPr>
          <p:cNvSpPr txBox="1"/>
          <p:nvPr/>
        </p:nvSpPr>
        <p:spPr>
          <a:xfrm>
            <a:off x="937053" y="2061650"/>
            <a:ext cx="1031789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solidFill>
              </a:rPr>
              <a:t>8 bits are too small to be practical to represent floating point numbers. But we will start with 8 bits, as it becomes easy to understand. Then we can extrapolate to 32 and 64 bit floating point numbers thereafter</a:t>
            </a:r>
          </a:p>
        </p:txBody>
      </p:sp>
      <p:graphicFrame>
        <p:nvGraphicFramePr>
          <p:cNvPr id="6" name="Table 5">
            <a:extLst>
              <a:ext uri="{FF2B5EF4-FFF2-40B4-BE49-F238E27FC236}">
                <a16:creationId xmlns:a16="http://schemas.microsoft.com/office/drawing/2014/main" id="{765E4DF9-A508-A9B5-6A6D-2F1F8FDA97D2}"/>
              </a:ext>
            </a:extLst>
          </p:cNvPr>
          <p:cNvGraphicFramePr>
            <a:graphicFrameLocks noGrp="1"/>
          </p:cNvGraphicFramePr>
          <p:nvPr>
            <p:extLst>
              <p:ext uri="{D42A27DB-BD31-4B8C-83A1-F6EECF244321}">
                <p14:modId xmlns:p14="http://schemas.microsoft.com/office/powerpoint/2010/main" val="1288278815"/>
              </p:ext>
            </p:extLst>
          </p:nvPr>
        </p:nvGraphicFramePr>
        <p:xfrm>
          <a:off x="1334530" y="4794306"/>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endParaRPr lang="en-US" dirty="0"/>
                    </a:p>
                  </a:txBody>
                  <a:tcPr>
                    <a:solidFill>
                      <a:schemeClr val="accent6"/>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77547734"/>
                  </a:ext>
                </a:extLst>
              </a:tr>
            </a:tbl>
          </a:graphicData>
        </a:graphic>
      </p:graphicFrame>
      <p:sp>
        <p:nvSpPr>
          <p:cNvPr id="19" name="Left Brace 18">
            <a:extLst>
              <a:ext uri="{FF2B5EF4-FFF2-40B4-BE49-F238E27FC236}">
                <a16:creationId xmlns:a16="http://schemas.microsoft.com/office/drawing/2014/main" id="{E4FEFE62-52B5-4DCD-02B8-D0C7B716DBB0}"/>
              </a:ext>
            </a:extLst>
          </p:cNvPr>
          <p:cNvSpPr/>
          <p:nvPr/>
        </p:nvSpPr>
        <p:spPr>
          <a:xfrm rot="5400000">
            <a:off x="3919639" y="2780489"/>
            <a:ext cx="175768" cy="3435881"/>
          </a:xfrm>
          <a:prstGeom prst="leftBrace">
            <a:avLst/>
          </a:prstGeom>
          <a:solidFill>
            <a:schemeClr val="bg2"/>
          </a:solid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D636DCA6-DA11-0E9D-DCFA-6A046F9BAF4E}"/>
              </a:ext>
            </a:extLst>
          </p:cNvPr>
          <p:cNvSpPr/>
          <p:nvPr/>
        </p:nvSpPr>
        <p:spPr>
          <a:xfrm rot="5400000">
            <a:off x="8215732" y="2168712"/>
            <a:ext cx="171895" cy="4749111"/>
          </a:xfrm>
          <a:prstGeom prst="leftBrace">
            <a:avLst/>
          </a:prstGeom>
          <a:solidFill>
            <a:schemeClr val="bg2"/>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BFDF7484-6585-9334-D9BB-DF95F0DFBA62}"/>
              </a:ext>
            </a:extLst>
          </p:cNvPr>
          <p:cNvSpPr txBox="1"/>
          <p:nvPr/>
        </p:nvSpPr>
        <p:spPr>
          <a:xfrm>
            <a:off x="2561435" y="4014496"/>
            <a:ext cx="2480125" cy="307777"/>
          </a:xfrm>
          <a:prstGeom prst="rect">
            <a:avLst/>
          </a:prstGeom>
          <a:noFill/>
        </p:spPr>
        <p:txBody>
          <a:bodyPr wrap="square" rtlCol="0">
            <a:spAutoFit/>
          </a:bodyPr>
          <a:lstStyle/>
          <a:p>
            <a:pPr algn="ctr"/>
            <a:r>
              <a:rPr lang="en-US" sz="1400" dirty="0">
                <a:solidFill>
                  <a:srgbClr val="FFC000"/>
                </a:solidFill>
              </a:rPr>
              <a:t>3 bits for exponent</a:t>
            </a:r>
          </a:p>
        </p:txBody>
      </p:sp>
      <p:sp>
        <p:nvSpPr>
          <p:cNvPr id="22" name="TextBox 21">
            <a:extLst>
              <a:ext uri="{FF2B5EF4-FFF2-40B4-BE49-F238E27FC236}">
                <a16:creationId xmlns:a16="http://schemas.microsoft.com/office/drawing/2014/main" id="{83B49C85-BEA6-63F0-C64C-6C8222CEF8D3}"/>
              </a:ext>
            </a:extLst>
          </p:cNvPr>
          <p:cNvSpPr txBox="1"/>
          <p:nvPr/>
        </p:nvSpPr>
        <p:spPr>
          <a:xfrm>
            <a:off x="4287797" y="4045318"/>
            <a:ext cx="7310350" cy="307777"/>
          </a:xfrm>
          <a:prstGeom prst="rect">
            <a:avLst/>
          </a:prstGeom>
          <a:noFill/>
        </p:spPr>
        <p:txBody>
          <a:bodyPr wrap="square" rtlCol="0">
            <a:spAutoFit/>
          </a:bodyPr>
          <a:lstStyle/>
          <a:p>
            <a:pPr algn="ctr"/>
            <a:r>
              <a:rPr lang="en-US" sz="1400" dirty="0">
                <a:solidFill>
                  <a:schemeClr val="accent1"/>
                </a:solidFill>
              </a:rPr>
              <a:t> 4 bits for Significand</a:t>
            </a:r>
          </a:p>
        </p:txBody>
      </p:sp>
      <p:sp>
        <p:nvSpPr>
          <p:cNvPr id="23" name="Left Brace 22">
            <a:extLst>
              <a:ext uri="{FF2B5EF4-FFF2-40B4-BE49-F238E27FC236}">
                <a16:creationId xmlns:a16="http://schemas.microsoft.com/office/drawing/2014/main" id="{5BEA500F-DFC1-0D59-B061-4141230C4CA4}"/>
              </a:ext>
            </a:extLst>
          </p:cNvPr>
          <p:cNvSpPr/>
          <p:nvPr/>
        </p:nvSpPr>
        <p:spPr>
          <a:xfrm rot="5400000">
            <a:off x="1702425" y="4132688"/>
            <a:ext cx="55044" cy="766115"/>
          </a:xfrm>
          <a:prstGeom prst="leftBrace">
            <a:avLst/>
          </a:prstGeom>
          <a:solidFill>
            <a:schemeClr val="bg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DD9D195C-5484-EF2C-890F-BFE8CB534122}"/>
              </a:ext>
            </a:extLst>
          </p:cNvPr>
          <p:cNvSpPr txBox="1"/>
          <p:nvPr/>
        </p:nvSpPr>
        <p:spPr>
          <a:xfrm>
            <a:off x="1242573" y="4017860"/>
            <a:ext cx="870432" cy="307777"/>
          </a:xfrm>
          <a:prstGeom prst="rect">
            <a:avLst/>
          </a:prstGeom>
          <a:noFill/>
        </p:spPr>
        <p:txBody>
          <a:bodyPr wrap="square" rtlCol="0">
            <a:spAutoFit/>
          </a:bodyPr>
          <a:lstStyle/>
          <a:p>
            <a:pPr algn="ctr"/>
            <a:r>
              <a:rPr lang="en-US" sz="1400" dirty="0">
                <a:solidFill>
                  <a:schemeClr val="accent6"/>
                </a:solidFill>
              </a:rPr>
              <a:t>Sign bit</a:t>
            </a:r>
          </a:p>
        </p:txBody>
      </p:sp>
    </p:spTree>
    <p:extLst>
      <p:ext uri="{BB962C8B-B14F-4D97-AF65-F5344CB8AC3E}">
        <p14:creationId xmlns:p14="http://schemas.microsoft.com/office/powerpoint/2010/main" val="2995734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Understanding Floating Point Numbers</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06455" y="2734454"/>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6FC85E3B-9F8D-A94E-555C-C010ADF53E64}"/>
              </a:ext>
            </a:extLst>
          </p:cNvPr>
          <p:cNvSpPr txBox="1"/>
          <p:nvPr/>
        </p:nvSpPr>
        <p:spPr>
          <a:xfrm>
            <a:off x="937053" y="2061650"/>
            <a:ext cx="1031789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accent1"/>
                </a:solidFill>
              </a:rPr>
              <a:t>Any number that cannot be written as a sum of +</a:t>
            </a:r>
            <a:r>
              <a:rPr lang="en-US" sz="2400" dirty="0" err="1">
                <a:solidFill>
                  <a:schemeClr val="accent1"/>
                </a:solidFill>
              </a:rPr>
              <a:t>ve</a:t>
            </a:r>
            <a:r>
              <a:rPr lang="en-US" sz="2400" dirty="0">
                <a:solidFill>
                  <a:schemeClr val="accent1"/>
                </a:solidFill>
              </a:rPr>
              <a:t> or –</a:t>
            </a:r>
            <a:r>
              <a:rPr lang="en-US" sz="2400" dirty="0" err="1">
                <a:solidFill>
                  <a:schemeClr val="accent1"/>
                </a:solidFill>
              </a:rPr>
              <a:t>ve</a:t>
            </a:r>
            <a:r>
              <a:rPr lang="en-US" sz="2400" dirty="0">
                <a:solidFill>
                  <a:schemeClr val="accent1"/>
                </a:solidFill>
              </a:rPr>
              <a:t> powers of 2 CANNOT be exactly represented as a floating-point number e.g. 1/3, 1/5</a:t>
            </a:r>
          </a:p>
          <a:p>
            <a:pPr marL="342900" indent="-342900">
              <a:buFont typeface="Arial" panose="020B0604020202020204" pitchFamily="34" charset="0"/>
              <a:buChar char="•"/>
            </a:pPr>
            <a:endParaRPr lang="en-US" sz="2400" dirty="0">
              <a:solidFill>
                <a:schemeClr val="accent1"/>
              </a:solidFill>
            </a:endParaRPr>
          </a:p>
          <a:p>
            <a:pPr marL="342900" indent="-342900">
              <a:buFont typeface="Arial" panose="020B0604020202020204" pitchFamily="34" charset="0"/>
              <a:buChar char="•"/>
            </a:pPr>
            <a:r>
              <a:rPr lang="en-US" sz="2400" dirty="0">
                <a:solidFill>
                  <a:schemeClr val="accent1"/>
                </a:solidFill>
              </a:rPr>
              <a:t>Other constraints are the number of exponent and significand bits. We will see this shortly</a:t>
            </a:r>
          </a:p>
        </p:txBody>
      </p:sp>
      <p:graphicFrame>
        <p:nvGraphicFramePr>
          <p:cNvPr id="6" name="Table 5">
            <a:extLst>
              <a:ext uri="{FF2B5EF4-FFF2-40B4-BE49-F238E27FC236}">
                <a16:creationId xmlns:a16="http://schemas.microsoft.com/office/drawing/2014/main" id="{765E4DF9-A508-A9B5-6A6D-2F1F8FDA97D2}"/>
              </a:ext>
            </a:extLst>
          </p:cNvPr>
          <p:cNvGraphicFramePr>
            <a:graphicFrameLocks noGrp="1"/>
          </p:cNvGraphicFramePr>
          <p:nvPr>
            <p:extLst>
              <p:ext uri="{D42A27DB-BD31-4B8C-83A1-F6EECF244321}">
                <p14:modId xmlns:p14="http://schemas.microsoft.com/office/powerpoint/2010/main" val="2794870530"/>
              </p:ext>
            </p:extLst>
          </p:nvPr>
        </p:nvGraphicFramePr>
        <p:xfrm>
          <a:off x="1334530" y="5543169"/>
          <a:ext cx="9341705" cy="420246"/>
        </p:xfrm>
        <a:graphic>
          <a:graphicData uri="http://schemas.openxmlformats.org/drawingml/2006/table">
            <a:tbl>
              <a:tblPr firstRow="1" bandRow="1">
                <a:tableStyleId>{5C22544A-7EE6-4342-B048-85BDC9FD1C3A}</a:tableStyleId>
              </a:tblPr>
              <a:tblGrid>
                <a:gridCol w="936735">
                  <a:extLst>
                    <a:ext uri="{9D8B030D-6E8A-4147-A177-3AD203B41FA5}">
                      <a16:colId xmlns:a16="http://schemas.microsoft.com/office/drawing/2014/main" val="742733649"/>
                    </a:ext>
                  </a:extLst>
                </a:gridCol>
                <a:gridCol w="1200710">
                  <a:extLst>
                    <a:ext uri="{9D8B030D-6E8A-4147-A177-3AD203B41FA5}">
                      <a16:colId xmlns:a16="http://schemas.microsoft.com/office/drawing/2014/main" val="2646735359"/>
                    </a:ext>
                  </a:extLst>
                </a:gridCol>
                <a:gridCol w="1200710">
                  <a:extLst>
                    <a:ext uri="{9D8B030D-6E8A-4147-A177-3AD203B41FA5}">
                      <a16:colId xmlns:a16="http://schemas.microsoft.com/office/drawing/2014/main" val="815552240"/>
                    </a:ext>
                  </a:extLst>
                </a:gridCol>
                <a:gridCol w="1200710">
                  <a:extLst>
                    <a:ext uri="{9D8B030D-6E8A-4147-A177-3AD203B41FA5}">
                      <a16:colId xmlns:a16="http://schemas.microsoft.com/office/drawing/2014/main" val="644866757"/>
                    </a:ext>
                  </a:extLst>
                </a:gridCol>
                <a:gridCol w="1200710">
                  <a:extLst>
                    <a:ext uri="{9D8B030D-6E8A-4147-A177-3AD203B41FA5}">
                      <a16:colId xmlns:a16="http://schemas.microsoft.com/office/drawing/2014/main" val="826616515"/>
                    </a:ext>
                  </a:extLst>
                </a:gridCol>
                <a:gridCol w="1200710">
                  <a:extLst>
                    <a:ext uri="{9D8B030D-6E8A-4147-A177-3AD203B41FA5}">
                      <a16:colId xmlns:a16="http://schemas.microsoft.com/office/drawing/2014/main" val="59580985"/>
                    </a:ext>
                  </a:extLst>
                </a:gridCol>
                <a:gridCol w="1200710">
                  <a:extLst>
                    <a:ext uri="{9D8B030D-6E8A-4147-A177-3AD203B41FA5}">
                      <a16:colId xmlns:a16="http://schemas.microsoft.com/office/drawing/2014/main" val="81598071"/>
                    </a:ext>
                  </a:extLst>
                </a:gridCol>
                <a:gridCol w="1200710">
                  <a:extLst>
                    <a:ext uri="{9D8B030D-6E8A-4147-A177-3AD203B41FA5}">
                      <a16:colId xmlns:a16="http://schemas.microsoft.com/office/drawing/2014/main" val="1156149829"/>
                    </a:ext>
                  </a:extLst>
                </a:gridCol>
              </a:tblGrid>
              <a:tr h="420246">
                <a:tc>
                  <a:txBody>
                    <a:bodyPr/>
                    <a:lstStyle/>
                    <a:p>
                      <a:endParaRPr lang="en-US" dirty="0"/>
                    </a:p>
                  </a:txBody>
                  <a:tcPr>
                    <a:solidFill>
                      <a:schemeClr val="accent6"/>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77547734"/>
                  </a:ext>
                </a:extLst>
              </a:tr>
            </a:tbl>
          </a:graphicData>
        </a:graphic>
      </p:graphicFrame>
      <p:sp>
        <p:nvSpPr>
          <p:cNvPr id="19" name="Left Brace 18">
            <a:extLst>
              <a:ext uri="{FF2B5EF4-FFF2-40B4-BE49-F238E27FC236}">
                <a16:creationId xmlns:a16="http://schemas.microsoft.com/office/drawing/2014/main" id="{E4FEFE62-52B5-4DCD-02B8-D0C7B716DBB0}"/>
              </a:ext>
            </a:extLst>
          </p:cNvPr>
          <p:cNvSpPr/>
          <p:nvPr/>
        </p:nvSpPr>
        <p:spPr>
          <a:xfrm rot="5400000">
            <a:off x="3919639" y="3529352"/>
            <a:ext cx="175768" cy="3435881"/>
          </a:xfrm>
          <a:prstGeom prst="leftBrace">
            <a:avLst/>
          </a:prstGeom>
          <a:solidFill>
            <a:schemeClr val="bg2"/>
          </a:solidFill>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D636DCA6-DA11-0E9D-DCFA-6A046F9BAF4E}"/>
              </a:ext>
            </a:extLst>
          </p:cNvPr>
          <p:cNvSpPr/>
          <p:nvPr/>
        </p:nvSpPr>
        <p:spPr>
          <a:xfrm rot="5400000">
            <a:off x="8215732" y="2917575"/>
            <a:ext cx="171895" cy="4749111"/>
          </a:xfrm>
          <a:prstGeom prst="leftBrace">
            <a:avLst/>
          </a:prstGeom>
          <a:solidFill>
            <a:schemeClr val="bg2"/>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BFDF7484-6585-9334-D9BB-DF95F0DFBA62}"/>
              </a:ext>
            </a:extLst>
          </p:cNvPr>
          <p:cNvSpPr txBox="1"/>
          <p:nvPr/>
        </p:nvSpPr>
        <p:spPr>
          <a:xfrm>
            <a:off x="2561435" y="4763359"/>
            <a:ext cx="2480125" cy="307777"/>
          </a:xfrm>
          <a:prstGeom prst="rect">
            <a:avLst/>
          </a:prstGeom>
          <a:noFill/>
        </p:spPr>
        <p:txBody>
          <a:bodyPr wrap="square" rtlCol="0">
            <a:spAutoFit/>
          </a:bodyPr>
          <a:lstStyle/>
          <a:p>
            <a:pPr algn="ctr"/>
            <a:r>
              <a:rPr lang="en-US" sz="1400" dirty="0">
                <a:solidFill>
                  <a:srgbClr val="FFC000"/>
                </a:solidFill>
              </a:rPr>
              <a:t>3 bits for exponent</a:t>
            </a:r>
          </a:p>
        </p:txBody>
      </p:sp>
      <p:sp>
        <p:nvSpPr>
          <p:cNvPr id="22" name="TextBox 21">
            <a:extLst>
              <a:ext uri="{FF2B5EF4-FFF2-40B4-BE49-F238E27FC236}">
                <a16:creationId xmlns:a16="http://schemas.microsoft.com/office/drawing/2014/main" id="{83B49C85-BEA6-63F0-C64C-6C8222CEF8D3}"/>
              </a:ext>
            </a:extLst>
          </p:cNvPr>
          <p:cNvSpPr txBox="1"/>
          <p:nvPr/>
        </p:nvSpPr>
        <p:spPr>
          <a:xfrm>
            <a:off x="4342008" y="4771185"/>
            <a:ext cx="7310350" cy="307777"/>
          </a:xfrm>
          <a:prstGeom prst="rect">
            <a:avLst/>
          </a:prstGeom>
          <a:noFill/>
        </p:spPr>
        <p:txBody>
          <a:bodyPr wrap="square" rtlCol="0">
            <a:spAutoFit/>
          </a:bodyPr>
          <a:lstStyle/>
          <a:p>
            <a:pPr algn="ctr"/>
            <a:r>
              <a:rPr lang="en-US" sz="1400" dirty="0">
                <a:solidFill>
                  <a:schemeClr val="accent1"/>
                </a:solidFill>
              </a:rPr>
              <a:t> 4 bits for Significand</a:t>
            </a:r>
          </a:p>
        </p:txBody>
      </p:sp>
      <p:sp>
        <p:nvSpPr>
          <p:cNvPr id="23" name="Left Brace 22">
            <a:extLst>
              <a:ext uri="{FF2B5EF4-FFF2-40B4-BE49-F238E27FC236}">
                <a16:creationId xmlns:a16="http://schemas.microsoft.com/office/drawing/2014/main" id="{5BEA500F-DFC1-0D59-B061-4141230C4CA4}"/>
              </a:ext>
            </a:extLst>
          </p:cNvPr>
          <p:cNvSpPr/>
          <p:nvPr/>
        </p:nvSpPr>
        <p:spPr>
          <a:xfrm rot="5400000">
            <a:off x="1702425" y="4881551"/>
            <a:ext cx="55044" cy="766115"/>
          </a:xfrm>
          <a:prstGeom prst="leftBrace">
            <a:avLst/>
          </a:prstGeom>
          <a:solidFill>
            <a:schemeClr val="bg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DD9D195C-5484-EF2C-890F-BFE8CB534122}"/>
              </a:ext>
            </a:extLst>
          </p:cNvPr>
          <p:cNvSpPr txBox="1"/>
          <p:nvPr/>
        </p:nvSpPr>
        <p:spPr>
          <a:xfrm>
            <a:off x="1242573" y="4766723"/>
            <a:ext cx="870432" cy="307777"/>
          </a:xfrm>
          <a:prstGeom prst="rect">
            <a:avLst/>
          </a:prstGeom>
          <a:noFill/>
        </p:spPr>
        <p:txBody>
          <a:bodyPr wrap="square" rtlCol="0">
            <a:spAutoFit/>
          </a:bodyPr>
          <a:lstStyle/>
          <a:p>
            <a:pPr algn="ctr"/>
            <a:r>
              <a:rPr lang="en-US" sz="1400" dirty="0">
                <a:solidFill>
                  <a:schemeClr val="accent6"/>
                </a:solidFill>
              </a:rPr>
              <a:t>Sign bit</a:t>
            </a:r>
          </a:p>
        </p:txBody>
      </p:sp>
    </p:spTree>
    <p:extLst>
      <p:ext uri="{BB962C8B-B14F-4D97-AF65-F5344CB8AC3E}">
        <p14:creationId xmlns:p14="http://schemas.microsoft.com/office/powerpoint/2010/main" val="211049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AA34-A76D-5CEC-FF1B-29664411BFF5}"/>
              </a:ext>
            </a:extLst>
          </p:cNvPr>
          <p:cNvSpPr>
            <a:spLocks noGrp="1"/>
          </p:cNvSpPr>
          <p:nvPr>
            <p:ph type="title"/>
          </p:nvPr>
        </p:nvSpPr>
        <p:spPr/>
        <p:txBody>
          <a:bodyPr/>
          <a:lstStyle/>
          <a:p>
            <a:r>
              <a:rPr lang="en-US" dirty="0"/>
              <a:t>Why Floating-Point Numbers?</a:t>
            </a:r>
          </a:p>
        </p:txBody>
      </p:sp>
      <p:sp>
        <p:nvSpPr>
          <p:cNvPr id="3" name="Content Placeholder 2">
            <a:extLst>
              <a:ext uri="{FF2B5EF4-FFF2-40B4-BE49-F238E27FC236}">
                <a16:creationId xmlns:a16="http://schemas.microsoft.com/office/drawing/2014/main" id="{CE5563CC-1C49-C4D8-4EC7-ABE7B230D9C8}"/>
              </a:ext>
            </a:extLst>
          </p:cNvPr>
          <p:cNvSpPr>
            <a:spLocks noGrp="1"/>
          </p:cNvSpPr>
          <p:nvPr>
            <p:ph idx="1"/>
          </p:nvPr>
        </p:nvSpPr>
        <p:spPr>
          <a:xfrm>
            <a:off x="347868" y="2308785"/>
            <a:ext cx="11579087" cy="434747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6FC85E3B-9F8D-A94E-555C-C010ADF53E64}"/>
              </a:ext>
            </a:extLst>
          </p:cNvPr>
          <p:cNvSpPr txBox="1"/>
          <p:nvPr/>
        </p:nvSpPr>
        <p:spPr>
          <a:xfrm>
            <a:off x="937053" y="2061650"/>
            <a:ext cx="10317892" cy="4524315"/>
          </a:xfrm>
          <a:prstGeom prst="rect">
            <a:avLst/>
          </a:prstGeom>
          <a:noFill/>
        </p:spPr>
        <p:txBody>
          <a:bodyPr wrap="square" rtlCol="0">
            <a:spAutoFit/>
          </a:bodyPr>
          <a:lstStyle/>
          <a:p>
            <a:r>
              <a:rPr lang="en-US" sz="2400" dirty="0">
                <a:solidFill>
                  <a:schemeClr val="accent1"/>
                </a:solidFill>
              </a:rPr>
              <a:t>If we have integers, why do we need a new type called float or double?</a:t>
            </a:r>
          </a:p>
          <a:p>
            <a:endParaRPr lang="en-US" sz="2400" dirty="0">
              <a:solidFill>
                <a:schemeClr val="accent1"/>
              </a:solidFill>
            </a:endParaRPr>
          </a:p>
          <a:p>
            <a:r>
              <a:rPr lang="en-US" sz="2400" dirty="0"/>
              <a:t>Integers represent numbers like -3, -1, 0, 1, 3, 6, 2342, …..</a:t>
            </a:r>
          </a:p>
          <a:p>
            <a:r>
              <a:rPr lang="en-US" sz="2400" dirty="0"/>
              <a:t>Integer division results in an integer. Real numbers between integers cannot be represented by integers</a:t>
            </a:r>
          </a:p>
          <a:p>
            <a:endParaRPr lang="en-US" sz="2400" dirty="0">
              <a:solidFill>
                <a:schemeClr val="accent1"/>
              </a:solidFill>
            </a:endParaRPr>
          </a:p>
          <a:p>
            <a:r>
              <a:rPr lang="en-US" sz="2400" dirty="0"/>
              <a:t>We need a way to represent all real numbers for e.g. 3.334 or 5.0667 and so on </a:t>
            </a:r>
          </a:p>
          <a:p>
            <a:endParaRPr lang="en-US" sz="2400" dirty="0">
              <a:solidFill>
                <a:schemeClr val="accent1"/>
              </a:solidFill>
            </a:endParaRPr>
          </a:p>
          <a:p>
            <a:r>
              <a:rPr lang="en-US" sz="2400" dirty="0">
                <a:solidFill>
                  <a:schemeClr val="accent1"/>
                </a:solidFill>
              </a:rPr>
              <a:t>FLOAT and DOUBLE are the 2 floating point numbers that are used by computer systems to represent real numbers</a:t>
            </a:r>
          </a:p>
        </p:txBody>
      </p:sp>
    </p:spTree>
    <p:extLst>
      <p:ext uri="{BB962C8B-B14F-4D97-AF65-F5344CB8AC3E}">
        <p14:creationId xmlns:p14="http://schemas.microsoft.com/office/powerpoint/2010/main" val="2184913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3197</TotalTime>
  <Words>5198</Words>
  <Application>Microsoft Macintosh PowerPoint</Application>
  <PresentationFormat>Widescreen</PresentationFormat>
  <Paragraphs>1226</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Century Gothic</vt:lpstr>
      <vt:lpstr>Helvetica Neue</vt:lpstr>
      <vt:lpstr>Symbol</vt:lpstr>
      <vt:lpstr>Times New Roman</vt:lpstr>
      <vt:lpstr>Wingdings 2</vt:lpstr>
      <vt:lpstr>Quotable</vt:lpstr>
      <vt:lpstr>Floating Point Numbers</vt:lpstr>
      <vt:lpstr>PowerPoint Presentation</vt:lpstr>
      <vt:lpstr>Why double math (0.1d + 0.2d -0.3d) != 0?</vt:lpstr>
      <vt:lpstr>Whereas float math (0.1f + 0.2f -0.3f) = 0?</vt:lpstr>
      <vt:lpstr>Single Precision Floating Point (32 bits)</vt:lpstr>
      <vt:lpstr>Double Precision Floating Point (64 bits)</vt:lpstr>
      <vt:lpstr>Understanding Floating Point Numbers</vt:lpstr>
      <vt:lpstr>Understanding Floating Point Numbers</vt:lpstr>
      <vt:lpstr>Why Floating-Point Numbers?</vt:lpstr>
      <vt:lpstr>Difficulty representing all real numbers?</vt:lpstr>
      <vt:lpstr>Difficulty representing all real numbers</vt:lpstr>
      <vt:lpstr>Difficulty representing all real numbers</vt:lpstr>
      <vt:lpstr>Difficulty representing all real numbers</vt:lpstr>
      <vt:lpstr>Difficulty representing all real numbers </vt:lpstr>
      <vt:lpstr>Difficulty representing all real numbers </vt:lpstr>
      <vt:lpstr>How is exponent saved? (for normalized floating-point representation)</vt:lpstr>
      <vt:lpstr>How is exponent saved? (for normalized floating-point representation) </vt:lpstr>
      <vt:lpstr>How is exponent saved? (for normalized floating-point representation) </vt:lpstr>
      <vt:lpstr>How is exponent saved? (for normalized floating-point representation) </vt:lpstr>
      <vt:lpstr>How is exponent saved? </vt:lpstr>
      <vt:lpstr>How are 3 bits of the exponent in 8 bits real number representation saved?</vt:lpstr>
      <vt:lpstr>How is 0.1 decimal represented in 32-bit single precision Java float floating point?</vt:lpstr>
      <vt:lpstr>Difficulty representing all real numbers </vt:lpstr>
      <vt:lpstr>Difficulty representing all real numbers </vt:lpstr>
      <vt:lpstr>Difficulty representing all real numbers </vt:lpstr>
      <vt:lpstr>Difficulty representing all real numbers </vt:lpstr>
      <vt:lpstr>Difficulty representing all real numbers </vt:lpstr>
      <vt:lpstr>Difficulty representing all real numbers </vt:lpstr>
      <vt:lpstr>Difficulty representing all real numbers </vt:lpstr>
      <vt:lpstr>Difficulty representing all real numbers </vt:lpstr>
      <vt:lpstr>Difficulty representing all real numbers </vt:lpstr>
      <vt:lpstr>Difficulty representing all real numbers:  Difference between two consecutive real numbers doubles when the exponent is incremented by 1 </vt:lpstr>
      <vt:lpstr>Difficulty representing all real numbers:  </vt:lpstr>
      <vt:lpstr>Why double math (0.1d + 0.2d -0.3d) != 0?</vt:lpstr>
      <vt:lpstr>Why double math (0.1d + 0.2d -0.3d) != 0?</vt:lpstr>
      <vt:lpstr>Whereas float math (0.1f + 0.2f -0.3f) = 0?</vt:lpstr>
      <vt:lpstr>Why float math (0.1d + 0.2d -0.3d) = 0?</vt:lpstr>
      <vt:lpstr>Real-world numerical catastrophes. https://introcs.cs.princeton.edu/java/91float/</vt:lpstr>
      <vt:lpstr>Lessons https://introcs.cs.princeton.edu/java/91float/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 Singh</dc:creator>
  <cp:lastModifiedBy>Sunny Singh</cp:lastModifiedBy>
  <cp:revision>87</cp:revision>
  <dcterms:created xsi:type="dcterms:W3CDTF">2022-10-10T17:21:56Z</dcterms:created>
  <dcterms:modified xsi:type="dcterms:W3CDTF">2022-10-15T05:47:30Z</dcterms:modified>
</cp:coreProperties>
</file>