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aj Deshpande" initials="VD" lastIdx="1" clrIdx="0">
    <p:extLst>
      <p:ext uri="{19B8F6BF-5375-455C-9EA6-DF929625EA0E}">
        <p15:presenceInfo xmlns:p15="http://schemas.microsoft.com/office/powerpoint/2012/main" userId="S::Viraj.Deshpande@Blend360.com::70a8bed4-0491-46dc-968a-9f76bb453d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87C-6676-489C-B29D-FC8975728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B212A-9087-447E-B00C-DB19FE52F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9860-F272-4C02-8C5F-1318ABA5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5B4B-B535-4E43-9914-FEBAE718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F10C-F148-446E-B31C-508798AC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631F-E600-4E37-A174-36A7E27B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91329-CD91-46E1-B53F-79C994024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88C7-B588-472A-B179-26AFB4CD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7F50F-97F4-4787-90C8-88103C84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B286-5A91-4C44-AE65-CC421284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D9392-1CD7-4FF0-B42B-BF7CFC8E0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BD2CD-133F-432D-982D-0B7243825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D77E-45F6-4294-BD55-DD0668DC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0A13-1008-47BB-9728-B531E5A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E09C-052F-475C-9DF7-51B7DBB4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74E4-6AB6-4642-89E6-7B3BA100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0D89-A717-43C4-9EAC-9770BF0E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515-D5EA-4016-8D47-0CD62966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C5AB-E93E-4374-A509-6D2415F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4CC8-4DCB-4AA7-8081-B257860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5976-9826-4797-A71A-5845EA91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B6CD-5933-49A1-B80F-4E1922FF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5C78-5ED5-49E0-B86B-84F31D31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E729-D271-4B6C-8C2C-C89BA867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4B2F-792F-4D72-B28E-4D67124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D69C-551E-48FD-A92D-F81B0702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655F-E0B7-4612-82FB-891154F01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C64D-17FA-46B0-80C1-8E5F20D2A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958D-3FBA-4561-8D61-133C8F57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3CE5-BBDE-4C23-A52E-864F7897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DA8E8-3F8B-4D81-9C2B-425694B0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7E5B-45D8-458D-9D14-BB05D08F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5334-048E-492D-84A4-30E62889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54F6E-FF8C-42F0-98C0-440AB7D7C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43B9D-DF55-4E6B-9EFB-AB0ED45E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DFA67-1E09-42B3-8F5D-84185B357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20170-B9CB-4177-91B2-70924B2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45048-2D40-4710-8A5C-D16EE93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3844-E0D9-4EB1-9414-36EE5A7F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B96-FFCE-4234-82E3-4BDE3BF8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FC986-BD2F-4A60-8D3D-5DB09426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A6D0A-D825-44DC-BE36-52CC9081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315C-4D11-417E-A592-1D498123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F8C79-60E7-47E9-A81F-A624ED6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E3154-1B1A-4B6F-8D89-143E4CE0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DC5B-4C97-43D0-8E4B-2A51007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974B-BC6C-4C17-A63D-6992EE46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DFE-44A4-43FF-AE3C-8CAC0B55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DA4AC-7E29-49F2-BE14-94F5CF4C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B6CE6-957C-4E7A-9AFC-7F5668F3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F1BA-141D-4ABE-8859-613E796B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5AE40-9D14-4E70-9F06-C5C012A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7E67-7718-409D-849A-047433C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4D3FC-F4E3-4F9C-963E-9E33F4438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CE37C-224B-4F47-8B49-97155D21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5976-AD6C-493A-9CF7-370B277E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C349-E7D7-4EF9-923A-58EE2D70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23CCD-AD86-49D5-9586-26AEC64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D0433-8293-4ACB-A549-D17778FA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606E-C182-403A-A4A7-049AD5401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6D34-5B81-4DAA-BF68-47C1A6A4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D0A5-8F7F-41B0-B441-8C54961480BC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EFD1-86A2-4C6F-ADDF-DB91F5816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15DE0-FA27-469C-898C-E9D3E74F2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E638-1FA1-4C03-8B47-D997C664D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5.sv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3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hyperlink" Target="-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svg"/><Relationship Id="rId3" Type="http://schemas.openxmlformats.org/officeDocument/2006/relationships/image" Target="../media/image21.svg"/><Relationship Id="rId21" Type="http://schemas.openxmlformats.org/officeDocument/2006/relationships/image" Target="../media/image41.png"/><Relationship Id="rId7" Type="http://schemas.openxmlformats.org/officeDocument/2006/relationships/image" Target="../media/image27.svg"/><Relationship Id="rId12" Type="http://schemas.openxmlformats.org/officeDocument/2006/relationships/image" Target="../media/image32.svg"/><Relationship Id="rId17" Type="http://schemas.openxmlformats.org/officeDocument/2006/relationships/image" Target="../media/image37.svg"/><Relationship Id="rId25" Type="http://schemas.openxmlformats.org/officeDocument/2006/relationships/image" Target="../media/image45.png"/><Relationship Id="rId2" Type="http://schemas.openxmlformats.org/officeDocument/2006/relationships/image" Target="../media/image20.png"/><Relationship Id="rId16" Type="http://schemas.openxmlformats.org/officeDocument/2006/relationships/image" Target="../media/image36.pn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svg"/><Relationship Id="rId5" Type="http://schemas.openxmlformats.org/officeDocument/2006/relationships/image" Target="../media/image23.sv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svg"/><Relationship Id="rId19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34.svg"/><Relationship Id="rId22" Type="http://schemas.openxmlformats.org/officeDocument/2006/relationships/image" Target="../media/image4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37E14-A463-431C-94F7-C94B1ABC9077}"/>
              </a:ext>
            </a:extLst>
          </p:cNvPr>
          <p:cNvCxnSpPr>
            <a:cxnSpLocks/>
          </p:cNvCxnSpPr>
          <p:nvPr/>
        </p:nvCxnSpPr>
        <p:spPr>
          <a:xfrm>
            <a:off x="1193653" y="1081567"/>
            <a:ext cx="0" cy="252523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2729B-8BCF-4B3A-AA32-E635E8470A4E}"/>
              </a:ext>
            </a:extLst>
          </p:cNvPr>
          <p:cNvCxnSpPr>
            <a:cxnSpLocks/>
          </p:cNvCxnSpPr>
          <p:nvPr/>
        </p:nvCxnSpPr>
        <p:spPr>
          <a:xfrm>
            <a:off x="1193653" y="3606800"/>
            <a:ext cx="224381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897D45-8E81-4C48-B02D-4B6CFA42BEA9}"/>
              </a:ext>
            </a:extLst>
          </p:cNvPr>
          <p:cNvSpPr txBox="1"/>
          <p:nvPr/>
        </p:nvSpPr>
        <p:spPr>
          <a:xfrm>
            <a:off x="3280834" y="3222079"/>
            <a:ext cx="6781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Tableau</a:t>
            </a:r>
            <a:r>
              <a:rPr lang="en-US" sz="4400" dirty="0"/>
              <a:t> </a:t>
            </a:r>
            <a:r>
              <a:rPr lang="en-US" sz="4400" b="1" dirty="0">
                <a:solidFill>
                  <a:srgbClr val="9DC3E6"/>
                </a:solidFill>
              </a:rPr>
              <a:t>APIs</a:t>
            </a:r>
            <a:r>
              <a:rPr lang="en-US" sz="4400" dirty="0"/>
              <a:t> </a:t>
            </a:r>
            <a:r>
              <a:rPr lang="en-US" sz="4400" dirty="0">
                <a:latin typeface="+mj-lt"/>
              </a:rPr>
              <a:t>and Use </a:t>
            </a:r>
            <a:r>
              <a:rPr lang="en-US" sz="4400" b="1" dirty="0">
                <a:solidFill>
                  <a:srgbClr val="9DC3E6"/>
                </a:solidFill>
              </a:rPr>
              <a:t>Cases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1B49B0-BB16-4358-AA2B-85890C6D5BD6}"/>
              </a:ext>
            </a:extLst>
          </p:cNvPr>
          <p:cNvSpPr/>
          <p:nvPr/>
        </p:nvSpPr>
        <p:spPr>
          <a:xfrm>
            <a:off x="325673" y="220133"/>
            <a:ext cx="1735960" cy="1689001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70A8F6-0A3A-4D5C-9921-0FCB060B49A5}"/>
              </a:ext>
            </a:extLst>
          </p:cNvPr>
          <p:cNvSpPr txBox="1"/>
          <p:nvPr/>
        </p:nvSpPr>
        <p:spPr>
          <a:xfrm>
            <a:off x="3280834" y="4326979"/>
            <a:ext cx="6781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DC3E6"/>
                </a:solidFill>
              </a:rPr>
              <a:t>DC/ MD/ VA </a:t>
            </a:r>
            <a:r>
              <a:rPr lang="en-US" sz="2400" i="1" dirty="0">
                <a:latin typeface="+mj-lt"/>
              </a:rPr>
              <a:t>Regional TUG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i="1" dirty="0">
                <a:latin typeface="+mj-lt"/>
              </a:rPr>
              <a:t>June 3</a:t>
            </a:r>
            <a:r>
              <a:rPr lang="en-US" sz="1600" i="1" baseline="30000" dirty="0">
                <a:latin typeface="+mj-lt"/>
              </a:rPr>
              <a:t>rd</a:t>
            </a:r>
            <a:r>
              <a:rPr lang="en-US" sz="1600" i="1" dirty="0">
                <a:latin typeface="+mj-lt"/>
              </a:rPr>
              <a:t> 2020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725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AC8EF5A-F9B2-4630-BA8E-4A29F4980BA7}"/>
              </a:ext>
            </a:extLst>
          </p:cNvPr>
          <p:cNvGrpSpPr/>
          <p:nvPr/>
        </p:nvGrpSpPr>
        <p:grpSpPr>
          <a:xfrm>
            <a:off x="630767" y="2539126"/>
            <a:ext cx="11188700" cy="3635662"/>
            <a:chOff x="630767" y="2539126"/>
            <a:chExt cx="11188700" cy="363566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F3AEB2-9977-4412-8139-2AFA61C5592F}"/>
                </a:ext>
              </a:extLst>
            </p:cNvPr>
            <p:cNvCxnSpPr/>
            <p:nvPr/>
          </p:nvCxnSpPr>
          <p:spPr>
            <a:xfrm flipV="1">
              <a:off x="630767" y="4511686"/>
              <a:ext cx="11188700" cy="3491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520B96D-F487-447B-8B1E-D19691F4A8FF}"/>
                </a:ext>
              </a:extLst>
            </p:cNvPr>
            <p:cNvGrpSpPr/>
            <p:nvPr/>
          </p:nvGrpSpPr>
          <p:grpSpPr>
            <a:xfrm>
              <a:off x="956555" y="2539126"/>
              <a:ext cx="10297248" cy="3635662"/>
              <a:chOff x="956555" y="2517960"/>
              <a:chExt cx="10297248" cy="363566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1D0B901-044E-4516-A24F-D79028465200}"/>
                  </a:ext>
                </a:extLst>
              </p:cNvPr>
              <p:cNvCxnSpPr>
                <a:cxnSpLocks/>
                <a:stCxn id="9" idx="4"/>
                <a:endCxn id="20" idx="2"/>
              </p:cNvCxnSpPr>
              <p:nvPr/>
            </p:nvCxnSpPr>
            <p:spPr>
              <a:xfrm flipH="1" flipV="1">
                <a:off x="1995834" y="3300371"/>
                <a:ext cx="9558" cy="14535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2C76F4-EFD5-478D-B8BA-92E9A6DD4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6068" y="4588933"/>
                <a:ext cx="0" cy="812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1FAC0EF-073B-4F9B-902B-A2DF75969420}"/>
                  </a:ext>
                </a:extLst>
              </p:cNvPr>
              <p:cNvCxnSpPr/>
              <p:nvPr/>
            </p:nvCxnSpPr>
            <p:spPr>
              <a:xfrm flipV="1">
                <a:off x="5317067" y="3317589"/>
                <a:ext cx="0" cy="1285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20FDB6C-139C-43BA-A891-920D129FE88D}"/>
                  </a:ext>
                </a:extLst>
              </p:cNvPr>
              <p:cNvGrpSpPr/>
              <p:nvPr/>
            </p:nvGrpSpPr>
            <p:grpSpPr>
              <a:xfrm>
                <a:off x="956555" y="2552442"/>
                <a:ext cx="2078557" cy="747929"/>
                <a:chOff x="942773" y="1814791"/>
                <a:chExt cx="2078557" cy="286211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32B7F70-0BFE-44DC-8AD4-F039DB62F41D}"/>
                    </a:ext>
                  </a:extLst>
                </p:cNvPr>
                <p:cNvSpPr/>
                <p:nvPr/>
              </p:nvSpPr>
              <p:spPr>
                <a:xfrm>
                  <a:off x="942773" y="1814791"/>
                  <a:ext cx="2078557" cy="28621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F78EA01-E499-46AD-B07F-732265923711}"/>
                    </a:ext>
                  </a:extLst>
                </p:cNvPr>
                <p:cNvSpPr txBox="1"/>
                <p:nvPr/>
              </p:nvSpPr>
              <p:spPr>
                <a:xfrm>
                  <a:off x="990887" y="1850356"/>
                  <a:ext cx="1981196" cy="164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100" dirty="0"/>
                </a:p>
                <a:p>
                  <a:pPr algn="ctr"/>
                  <a:r>
                    <a:rPr lang="en-US" sz="1100" i="1" dirty="0">
                      <a:latin typeface="+mj-lt"/>
                    </a:rPr>
                    <a:t>Moved to </a:t>
                  </a:r>
                  <a:r>
                    <a:rPr lang="en-US" sz="11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USA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0BBA651-36C5-4995-8816-A8AB868D45A1}"/>
                  </a:ext>
                </a:extLst>
              </p:cNvPr>
              <p:cNvGrpSpPr/>
              <p:nvPr/>
            </p:nvGrpSpPr>
            <p:grpSpPr>
              <a:xfrm>
                <a:off x="2623674" y="5401734"/>
                <a:ext cx="2078557" cy="732366"/>
                <a:chOff x="956733" y="1003300"/>
                <a:chExt cx="2078557" cy="313267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7AC9A972-82E7-4B11-A74A-FF8878EB5ADD}"/>
                    </a:ext>
                  </a:extLst>
                </p:cNvPr>
                <p:cNvSpPr/>
                <p:nvPr/>
              </p:nvSpPr>
              <p:spPr>
                <a:xfrm>
                  <a:off x="956733" y="1003300"/>
                  <a:ext cx="2078557" cy="31326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227A3-B5CB-4A15-823B-46ACAA01EB54}"/>
                    </a:ext>
                  </a:extLst>
                </p:cNvPr>
                <p:cNvSpPr txBox="1"/>
                <p:nvPr/>
              </p:nvSpPr>
              <p:spPr>
                <a:xfrm>
                  <a:off x="1005413" y="1029129"/>
                  <a:ext cx="1981196" cy="184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100" dirty="0"/>
                </a:p>
                <a:p>
                  <a:pPr algn="ctr"/>
                  <a:r>
                    <a:rPr lang="en-US" sz="1100" i="1" dirty="0">
                      <a:latin typeface="+mj-lt"/>
                    </a:rPr>
                    <a:t>Introduced to </a:t>
                  </a:r>
                  <a:r>
                    <a:rPr lang="en-US" sz="11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Tableau</a:t>
                  </a:r>
                  <a:r>
                    <a:rPr lang="en-US" sz="1100" dirty="0"/>
                    <a:t>!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AA5145C-1574-4BB0-8546-D6E74C2F844F}"/>
                  </a:ext>
                </a:extLst>
              </p:cNvPr>
              <p:cNvGrpSpPr/>
              <p:nvPr/>
            </p:nvGrpSpPr>
            <p:grpSpPr>
              <a:xfrm>
                <a:off x="4271051" y="2517960"/>
                <a:ext cx="2078557" cy="787847"/>
                <a:chOff x="950950" y="2196157"/>
                <a:chExt cx="2078557" cy="455105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40C6BC99-7B5B-4C07-9372-9A2BFAE7F0A1}"/>
                    </a:ext>
                  </a:extLst>
                </p:cNvPr>
                <p:cNvSpPr/>
                <p:nvPr/>
              </p:nvSpPr>
              <p:spPr>
                <a:xfrm>
                  <a:off x="950950" y="2216928"/>
                  <a:ext cx="2078557" cy="43433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DDEB10-AD95-499F-8D83-C575F86FC92F}"/>
                    </a:ext>
                  </a:extLst>
                </p:cNvPr>
                <p:cNvSpPr txBox="1"/>
                <p:nvPr/>
              </p:nvSpPr>
              <p:spPr>
                <a:xfrm>
                  <a:off x="998283" y="2196157"/>
                  <a:ext cx="1981196" cy="4444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>
                      <a:latin typeface="+mj-lt"/>
                    </a:rPr>
                    <a:t>Started writing a blog – documenting my escapades with data</a:t>
                  </a:r>
                </a:p>
                <a:p>
                  <a:pPr algn="ctr"/>
                  <a:r>
                    <a:rPr lang="en-US" sz="11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www.datavizardry.org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79AF43A-DDF3-404C-89B3-80977CF3118C}"/>
                  </a:ext>
                </a:extLst>
              </p:cNvPr>
              <p:cNvGrpSpPr/>
              <p:nvPr/>
            </p:nvGrpSpPr>
            <p:grpSpPr>
              <a:xfrm>
                <a:off x="5957913" y="5401733"/>
                <a:ext cx="2078557" cy="751889"/>
                <a:chOff x="956733" y="1021121"/>
                <a:chExt cx="2078557" cy="434334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1EB9CA3-EB96-464D-BF0F-38AA47C32C42}"/>
                    </a:ext>
                  </a:extLst>
                </p:cNvPr>
                <p:cNvSpPr/>
                <p:nvPr/>
              </p:nvSpPr>
              <p:spPr>
                <a:xfrm>
                  <a:off x="956733" y="1021121"/>
                  <a:ext cx="2078557" cy="43433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7F9FF24-961E-4BF6-9D66-BFE3A20C9EDD}"/>
                    </a:ext>
                  </a:extLst>
                </p:cNvPr>
                <p:cNvSpPr txBox="1"/>
                <p:nvPr/>
              </p:nvSpPr>
              <p:spPr>
                <a:xfrm>
                  <a:off x="1002298" y="1064943"/>
                  <a:ext cx="1981196" cy="34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Graduated!!</a:t>
                  </a:r>
                  <a:endParaRPr lang="en-US" sz="11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  <a:p>
                  <a:pPr algn="ctr"/>
                  <a:r>
                    <a:rPr lang="en-US" sz="1100" i="1" dirty="0">
                      <a:latin typeface="+mj-lt"/>
                    </a:rPr>
                    <a:t>Master of Science</a:t>
                  </a:r>
                </a:p>
                <a:p>
                  <a:pPr algn="ctr"/>
                  <a:r>
                    <a:rPr lang="en-US" sz="1100" i="1" dirty="0">
                      <a:latin typeface="+mj-lt"/>
                    </a:rPr>
                    <a:t>Information Systems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73D7C1C-3655-40C8-A5D9-9A8CC6CBD961}"/>
                  </a:ext>
                </a:extLst>
              </p:cNvPr>
              <p:cNvSpPr/>
              <p:nvPr/>
            </p:nvSpPr>
            <p:spPr>
              <a:xfrm>
                <a:off x="1760773" y="4264697"/>
                <a:ext cx="489238" cy="489238"/>
              </a:xfrm>
              <a:prstGeom prst="ellipse">
                <a:avLst/>
              </a:prstGeom>
              <a:solidFill>
                <a:srgbClr val="9DC3E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52FF8E-3108-4154-B4A5-75216C7C3ED8}"/>
                  </a:ext>
                </a:extLst>
              </p:cNvPr>
              <p:cNvSpPr/>
              <p:nvPr/>
            </p:nvSpPr>
            <p:spPr>
              <a:xfrm>
                <a:off x="3456387" y="4307152"/>
                <a:ext cx="404329" cy="404329"/>
              </a:xfrm>
              <a:prstGeom prst="ellipse">
                <a:avLst/>
              </a:prstGeom>
              <a:solidFill>
                <a:srgbClr val="9DC3E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A6F464D-5D6E-4E06-8096-CBAD2957B29F}"/>
                  </a:ext>
                </a:extLst>
              </p:cNvPr>
              <p:cNvSpPr/>
              <p:nvPr/>
            </p:nvSpPr>
            <p:spPr>
              <a:xfrm>
                <a:off x="5071495" y="4264698"/>
                <a:ext cx="489238" cy="489238"/>
              </a:xfrm>
              <a:prstGeom prst="ellipse">
                <a:avLst/>
              </a:prstGeom>
              <a:solidFill>
                <a:srgbClr val="9DC3E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2DFDBDF-C4C1-47CA-B1C1-37F514389453}"/>
                  </a:ext>
                </a:extLst>
              </p:cNvPr>
              <p:cNvCxnSpPr/>
              <p:nvPr/>
            </p:nvCxnSpPr>
            <p:spPr>
              <a:xfrm flipV="1">
                <a:off x="6969273" y="4414004"/>
                <a:ext cx="0" cy="965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01921D9-4CE0-41E6-8EE9-896761A47E88}"/>
                  </a:ext>
                </a:extLst>
              </p:cNvPr>
              <p:cNvSpPr/>
              <p:nvPr/>
            </p:nvSpPr>
            <p:spPr>
              <a:xfrm>
                <a:off x="6771513" y="4307152"/>
                <a:ext cx="404329" cy="404329"/>
              </a:xfrm>
              <a:prstGeom prst="ellipse">
                <a:avLst/>
              </a:prstGeom>
              <a:solidFill>
                <a:srgbClr val="9DC3E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22CB52C-17E5-4310-BA1F-E521B679DE3D}"/>
                  </a:ext>
                </a:extLst>
              </p:cNvPr>
              <p:cNvGrpSpPr/>
              <p:nvPr/>
            </p:nvGrpSpPr>
            <p:grpSpPr>
              <a:xfrm>
                <a:off x="9175246" y="5382211"/>
                <a:ext cx="2078557" cy="751889"/>
                <a:chOff x="956733" y="1021121"/>
                <a:chExt cx="2078557" cy="434334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5A449C95-E71F-4DA6-BD83-4E9BAF7D2E60}"/>
                    </a:ext>
                  </a:extLst>
                </p:cNvPr>
                <p:cNvSpPr/>
                <p:nvPr/>
              </p:nvSpPr>
              <p:spPr>
                <a:xfrm>
                  <a:off x="956733" y="1021121"/>
                  <a:ext cx="2078557" cy="43433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5BE7E9B-3CCB-48EC-9AAE-344863FBED14}"/>
                    </a:ext>
                  </a:extLst>
                </p:cNvPr>
                <p:cNvSpPr txBox="1"/>
                <p:nvPr/>
              </p:nvSpPr>
              <p:spPr>
                <a:xfrm>
                  <a:off x="1002298" y="1064943"/>
                  <a:ext cx="1981196" cy="346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TUG - 2020</a:t>
                  </a:r>
                  <a:endParaRPr lang="en-US" sz="11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  <a:p>
                  <a:pPr algn="ctr"/>
                  <a:endParaRPr lang="en-US" sz="1100" dirty="0"/>
                </a:p>
                <a:p>
                  <a:pPr algn="ctr"/>
                  <a:r>
                    <a:rPr lang="en-US" sz="1100" i="1" dirty="0">
                      <a:latin typeface="+mj-lt"/>
                    </a:rPr>
                    <a:t>My first TUG event!</a:t>
                  </a:r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278FD2-72A0-412C-8D52-8A550A153BAB}"/>
                  </a:ext>
                </a:extLst>
              </p:cNvPr>
              <p:cNvCxnSpPr/>
              <p:nvPr/>
            </p:nvCxnSpPr>
            <p:spPr>
              <a:xfrm flipV="1">
                <a:off x="10186606" y="4476475"/>
                <a:ext cx="0" cy="877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5077E7-48A9-4AD4-A4E9-D100A3E1121F}"/>
                  </a:ext>
                </a:extLst>
              </p:cNvPr>
              <p:cNvSpPr/>
              <p:nvPr/>
            </p:nvSpPr>
            <p:spPr>
              <a:xfrm>
                <a:off x="9984443" y="4311445"/>
                <a:ext cx="404329" cy="404329"/>
              </a:xfrm>
              <a:prstGeom prst="ellipse">
                <a:avLst/>
              </a:prstGeom>
              <a:solidFill>
                <a:srgbClr val="9DC3E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C6EDAC6-F96C-42AA-8EA3-D30EB4E814BE}"/>
                  </a:ext>
                </a:extLst>
              </p:cNvPr>
              <p:cNvGrpSpPr/>
              <p:nvPr/>
            </p:nvGrpSpPr>
            <p:grpSpPr>
              <a:xfrm>
                <a:off x="7584766" y="2548482"/>
                <a:ext cx="2078557" cy="751889"/>
                <a:chOff x="906550" y="1161945"/>
                <a:chExt cx="2078557" cy="434334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426A4C88-7DC3-4F03-91EA-348C90E15337}"/>
                    </a:ext>
                  </a:extLst>
                </p:cNvPr>
                <p:cNvSpPr/>
                <p:nvPr/>
              </p:nvSpPr>
              <p:spPr>
                <a:xfrm>
                  <a:off x="906550" y="1161945"/>
                  <a:ext cx="2078557" cy="43433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A979E83-1ABC-45C7-AC8D-2389A9752272}"/>
                    </a:ext>
                  </a:extLst>
                </p:cNvPr>
                <p:cNvSpPr txBox="1"/>
                <p:nvPr/>
              </p:nvSpPr>
              <p:spPr>
                <a:xfrm>
                  <a:off x="964162" y="1244833"/>
                  <a:ext cx="1981196" cy="248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i="1" dirty="0">
                      <a:latin typeface="+mj-lt"/>
                    </a:rPr>
                    <a:t>Started working at</a:t>
                  </a:r>
                </a:p>
                <a:p>
                  <a:pPr algn="ctr"/>
                  <a:r>
                    <a:rPr lang="en-US" sz="11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Blend360</a:t>
                  </a:r>
                  <a:r>
                    <a:rPr lang="en-US" sz="1100" dirty="0"/>
                    <a:t> </a:t>
                  </a: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5AD5C4-2F2F-4C82-B501-823C4B4CD6C3}"/>
                  </a:ext>
                </a:extLst>
              </p:cNvPr>
              <p:cNvCxnSpPr/>
              <p:nvPr/>
            </p:nvCxnSpPr>
            <p:spPr>
              <a:xfrm flipV="1">
                <a:off x="8671110" y="3332150"/>
                <a:ext cx="0" cy="1285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27CBBCF-96BA-4A84-9112-B3B4FC4D43C9}"/>
                  </a:ext>
                </a:extLst>
              </p:cNvPr>
              <p:cNvSpPr/>
              <p:nvPr/>
            </p:nvSpPr>
            <p:spPr>
              <a:xfrm>
                <a:off x="8426491" y="4264697"/>
                <a:ext cx="489238" cy="489238"/>
              </a:xfrm>
              <a:prstGeom prst="ellipse">
                <a:avLst/>
              </a:prstGeom>
              <a:solidFill>
                <a:srgbClr val="9DC3E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pic>
        <p:nvPicPr>
          <p:cNvPr id="44" name="Picture 4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E73FA5A-F5B2-483E-955F-DB56EC7DD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" y="65869"/>
            <a:ext cx="2122666" cy="2127945"/>
          </a:xfrm>
          <a:prstGeom prst="flowChartConnector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50CA073-CB08-46B8-AE4E-777DC93D8E69}"/>
              </a:ext>
            </a:extLst>
          </p:cNvPr>
          <p:cNvSpPr txBox="1"/>
          <p:nvPr/>
        </p:nvSpPr>
        <p:spPr>
          <a:xfrm>
            <a:off x="2250011" y="196337"/>
            <a:ext cx="813876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Hi! I am Viraj Deshpande</a:t>
            </a:r>
          </a:p>
          <a:p>
            <a:pPr algn="ctr"/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latin typeface="+mj-lt"/>
              </a:rPr>
              <a:t>My </a:t>
            </a:r>
            <a:r>
              <a:rPr lang="en-US" sz="1600" i="1" dirty="0">
                <a:latin typeface="+mj-lt"/>
              </a:rPr>
              <a:t>ikigai</a:t>
            </a:r>
            <a:r>
              <a:rPr lang="en-US" sz="1600" dirty="0">
                <a:latin typeface="+mj-lt"/>
              </a:rPr>
              <a:t> </a:t>
            </a:r>
            <a:r>
              <a:rPr lang="en-US" sz="1200" i="1" dirty="0">
                <a:latin typeface="+mj-lt"/>
              </a:rPr>
              <a:t>(Japanese word for ‘reason for being’)</a:t>
            </a:r>
            <a:r>
              <a:rPr lang="en-US" sz="1600" dirty="0">
                <a:latin typeface="+mj-lt"/>
              </a:rPr>
              <a:t> is learning to create and creating to learn</a:t>
            </a:r>
            <a:r>
              <a:rPr lang="en-US" sz="1600" dirty="0"/>
              <a:t>.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D05A-A6FB-4606-9F12-F1DBA49386E7}"/>
              </a:ext>
            </a:extLst>
          </p:cNvPr>
          <p:cNvSpPr txBox="1"/>
          <p:nvPr/>
        </p:nvSpPr>
        <p:spPr>
          <a:xfrm>
            <a:off x="1673076" y="4792273"/>
            <a:ext cx="6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Aug 2018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FDBFCC-0C1E-485F-ABA4-38340B1AC272}"/>
              </a:ext>
            </a:extLst>
          </p:cNvPr>
          <p:cNvSpPr txBox="1"/>
          <p:nvPr/>
        </p:nvSpPr>
        <p:spPr>
          <a:xfrm>
            <a:off x="3323121" y="3892865"/>
            <a:ext cx="6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Dec</a:t>
            </a:r>
          </a:p>
          <a:p>
            <a:pPr algn="ctr"/>
            <a:r>
              <a:rPr lang="en-US" sz="1200" b="1" i="1" dirty="0">
                <a:latin typeface="+mj-lt"/>
              </a:rPr>
              <a:t>2018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BB1D1-EB2F-4710-B355-C43A895CB0BC}"/>
              </a:ext>
            </a:extLst>
          </p:cNvPr>
          <p:cNvSpPr txBox="1"/>
          <p:nvPr/>
        </p:nvSpPr>
        <p:spPr>
          <a:xfrm>
            <a:off x="4976666" y="4782067"/>
            <a:ext cx="6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Feb</a:t>
            </a:r>
          </a:p>
          <a:p>
            <a:pPr algn="ctr"/>
            <a:r>
              <a:rPr lang="en-US" sz="1200" b="1" i="1" dirty="0">
                <a:latin typeface="+mj-lt"/>
              </a:rPr>
              <a:t>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36AD4D-06BA-46C0-92A1-4B1125C4FD62}"/>
              </a:ext>
            </a:extLst>
          </p:cNvPr>
          <p:cNvSpPr txBox="1"/>
          <p:nvPr/>
        </p:nvSpPr>
        <p:spPr>
          <a:xfrm>
            <a:off x="6641361" y="3909796"/>
            <a:ext cx="6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Dec 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A364A-D479-49FD-B6D5-E28C6DF0C431}"/>
              </a:ext>
            </a:extLst>
          </p:cNvPr>
          <p:cNvSpPr txBox="1"/>
          <p:nvPr/>
        </p:nvSpPr>
        <p:spPr>
          <a:xfrm>
            <a:off x="8338794" y="4798102"/>
            <a:ext cx="6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Feb 2020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71D4A-1877-4EC5-BE8C-0D992D48C09B}"/>
              </a:ext>
            </a:extLst>
          </p:cNvPr>
          <p:cNvSpPr txBox="1"/>
          <p:nvPr/>
        </p:nvSpPr>
        <p:spPr>
          <a:xfrm>
            <a:off x="9854290" y="3885853"/>
            <a:ext cx="66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39112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E8A3-A905-43C8-B7DF-B8BBD38E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</a:t>
            </a:r>
            <a:r>
              <a:rPr lang="en-US" b="1" dirty="0">
                <a:solidFill>
                  <a:srgbClr val="9DC3E6"/>
                </a:solidFill>
              </a:rPr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B7B0-EE02-4939-B99F-258D85F5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00" y="1825625"/>
            <a:ext cx="65405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+mj-lt"/>
              </a:rPr>
              <a:t>Why?</a:t>
            </a:r>
          </a:p>
          <a:p>
            <a:r>
              <a:rPr lang="en-US" sz="1800" i="1" dirty="0">
                <a:latin typeface="+mj-lt"/>
              </a:rPr>
              <a:t>Programmatically control Tableau Server components/ resources</a:t>
            </a:r>
          </a:p>
          <a:p>
            <a:r>
              <a:rPr lang="en-US" sz="1800" i="1" dirty="0">
                <a:latin typeface="+mj-lt"/>
              </a:rPr>
              <a:t>More granular control over the users interaction with server</a:t>
            </a:r>
          </a:p>
          <a:p>
            <a:r>
              <a:rPr lang="en-US" sz="1800" i="1" dirty="0">
                <a:latin typeface="+mj-lt"/>
              </a:rPr>
              <a:t>Automating tasks</a:t>
            </a:r>
          </a:p>
          <a:p>
            <a:endParaRPr lang="en-US" sz="1800" i="1" dirty="0">
              <a:latin typeface="+mj-lt"/>
            </a:endParaRPr>
          </a:p>
          <a:p>
            <a:endParaRPr lang="en-US" sz="1800" i="1" dirty="0">
              <a:latin typeface="+mj-lt"/>
            </a:endParaRPr>
          </a:p>
          <a:p>
            <a:endParaRPr lang="en-US" sz="1800" i="1" dirty="0">
              <a:latin typeface="+mj-lt"/>
            </a:endParaRPr>
          </a:p>
          <a:p>
            <a:endParaRPr lang="en-US" sz="1800" i="1" dirty="0">
              <a:latin typeface="+mj-lt"/>
            </a:endParaRPr>
          </a:p>
          <a:p>
            <a:endParaRPr lang="en-US" sz="1800" i="1" dirty="0">
              <a:latin typeface="+mj-lt"/>
            </a:endParaRPr>
          </a:p>
          <a:p>
            <a:r>
              <a:rPr lang="en-US" sz="1800" i="1" dirty="0">
                <a:latin typeface="+mj-lt"/>
              </a:rPr>
              <a:t>Create custom apps</a:t>
            </a:r>
          </a:p>
          <a:p>
            <a:pPr marL="0" indent="0">
              <a:buNone/>
            </a:pPr>
            <a:endParaRPr lang="en-US" sz="1800" i="1" dirty="0">
              <a:latin typeface="+mj-lt"/>
            </a:endParaRPr>
          </a:p>
          <a:p>
            <a:pPr marL="0" indent="0">
              <a:buNone/>
            </a:pPr>
            <a:endParaRPr lang="en-US" sz="1800" i="1" dirty="0"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EE357C-524B-459E-83C5-9E2232FACAF1}"/>
              </a:ext>
            </a:extLst>
          </p:cNvPr>
          <p:cNvCxnSpPr>
            <a:cxnSpLocks/>
          </p:cNvCxnSpPr>
          <p:nvPr/>
        </p:nvCxnSpPr>
        <p:spPr>
          <a:xfrm>
            <a:off x="7255786" y="3397250"/>
            <a:ext cx="0" cy="15748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94E324-5963-4AE9-A5EF-139BC40AD687}"/>
              </a:ext>
            </a:extLst>
          </p:cNvPr>
          <p:cNvSpPr txBox="1"/>
          <p:nvPr/>
        </p:nvSpPr>
        <p:spPr>
          <a:xfrm>
            <a:off x="5638800" y="29400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80DAE-9768-4AE7-BD2E-0C7439D32657}"/>
              </a:ext>
            </a:extLst>
          </p:cNvPr>
          <p:cNvSpPr txBox="1"/>
          <p:nvPr/>
        </p:nvSpPr>
        <p:spPr>
          <a:xfrm>
            <a:off x="7425266" y="3361267"/>
            <a:ext cx="425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Managing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Creating/ updating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Updating workbooks/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Read/ write/ update .hyper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Stay informed of the updates to your Tableau Online via SMS/ Email notifications</a:t>
            </a:r>
          </a:p>
          <a:p>
            <a:endParaRPr lang="en-US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5BD777-36E4-40BE-B905-F421F5D6246C}"/>
              </a:ext>
            </a:extLst>
          </p:cNvPr>
          <p:cNvSpPr/>
          <p:nvPr/>
        </p:nvSpPr>
        <p:spPr>
          <a:xfrm>
            <a:off x="238351" y="190681"/>
            <a:ext cx="11618513" cy="642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BFAB01-9518-4022-BBE2-C46D5A406511}"/>
              </a:ext>
            </a:extLst>
          </p:cNvPr>
          <p:cNvGrpSpPr/>
          <p:nvPr/>
        </p:nvGrpSpPr>
        <p:grpSpPr>
          <a:xfrm>
            <a:off x="4204856" y="1178874"/>
            <a:ext cx="608444" cy="5230392"/>
            <a:chOff x="5455292" y="717441"/>
            <a:chExt cx="608444" cy="52303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6B480A-5CE9-49B2-9301-BE4C6424AF08}"/>
                </a:ext>
              </a:extLst>
            </p:cNvPr>
            <p:cNvCxnSpPr>
              <a:cxnSpLocks/>
            </p:cNvCxnSpPr>
            <p:nvPr/>
          </p:nvCxnSpPr>
          <p:spPr>
            <a:xfrm>
              <a:off x="5759514" y="1081567"/>
              <a:ext cx="0" cy="486626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89CFBC-9E21-43B6-96B7-07D23619D16F}"/>
                </a:ext>
              </a:extLst>
            </p:cNvPr>
            <p:cNvSpPr/>
            <p:nvPr/>
          </p:nvSpPr>
          <p:spPr>
            <a:xfrm>
              <a:off x="5455292" y="717441"/>
              <a:ext cx="608444" cy="591985"/>
            </a:xfrm>
            <a:prstGeom prst="ellipse">
              <a:avLst/>
            </a:prstGeom>
            <a:solidFill>
              <a:srgbClr val="9DC3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B5E6757-7F19-4C4C-9373-C6A7758DFBD6}"/>
              </a:ext>
            </a:extLst>
          </p:cNvPr>
          <p:cNvSpPr txBox="1"/>
          <p:nvPr/>
        </p:nvSpPr>
        <p:spPr>
          <a:xfrm>
            <a:off x="927651" y="2515622"/>
            <a:ext cx="4385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+mj-lt"/>
              </a:rPr>
              <a:t>WebHooks</a:t>
            </a:r>
            <a:endParaRPr lang="en-U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Extract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+mj-lt"/>
              </a:rPr>
              <a:t>Hyper</a:t>
            </a:r>
          </a:p>
        </p:txBody>
      </p:sp>
    </p:spTree>
    <p:extLst>
      <p:ext uri="{BB962C8B-B14F-4D97-AF65-F5344CB8AC3E}">
        <p14:creationId xmlns:p14="http://schemas.microsoft.com/office/powerpoint/2010/main" val="3649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1989-11E0-46B0-8315-D62255D469AF}"/>
              </a:ext>
            </a:extLst>
          </p:cNvPr>
          <p:cNvSpPr txBox="1"/>
          <p:nvPr/>
        </p:nvSpPr>
        <p:spPr>
          <a:xfrm>
            <a:off x="683430" y="1293593"/>
            <a:ext cx="201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DC3E6"/>
                </a:solidFill>
              </a:rPr>
              <a:t>Python</a:t>
            </a:r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7B55D19-BB02-4C2F-B01A-5E4FF91C9254}"/>
              </a:ext>
            </a:extLst>
          </p:cNvPr>
          <p:cNvSpPr/>
          <p:nvPr/>
        </p:nvSpPr>
        <p:spPr>
          <a:xfrm>
            <a:off x="4138633" y="444507"/>
            <a:ext cx="3224235" cy="2344506"/>
          </a:xfrm>
          <a:prstGeom prst="bracketPair">
            <a:avLst/>
          </a:prstGeom>
          <a:ln w="19050">
            <a:solidFill>
              <a:srgbClr val="9DC3E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0C41E-8B7C-4257-B29F-3D482A431273}"/>
              </a:ext>
            </a:extLst>
          </p:cNvPr>
          <p:cNvSpPr txBox="1"/>
          <p:nvPr/>
        </p:nvSpPr>
        <p:spPr>
          <a:xfrm>
            <a:off x="4793377" y="669673"/>
            <a:ext cx="230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tableauserverclient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tableauhyperapi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pantab</a:t>
            </a:r>
            <a:endParaRPr lang="en-US" i="1" dirty="0">
              <a:latin typeface="+mj-lt"/>
            </a:endParaRPr>
          </a:p>
          <a:p>
            <a:r>
              <a:rPr lang="en-US" i="1" dirty="0">
                <a:latin typeface="+mj-lt"/>
              </a:rPr>
              <a:t>pandas</a:t>
            </a:r>
          </a:p>
          <a:p>
            <a:r>
              <a:rPr lang="en-US" i="1" dirty="0" err="1">
                <a:latin typeface="+mj-lt"/>
              </a:rPr>
              <a:t>tableau_api_lib</a:t>
            </a:r>
            <a:endParaRPr lang="en-US" i="1" dirty="0">
              <a:latin typeface="+mj-lt"/>
            </a:endParaRPr>
          </a:p>
          <a:p>
            <a:r>
              <a:rPr lang="en-US" i="1" dirty="0" err="1">
                <a:latin typeface="+mj-lt"/>
              </a:rPr>
              <a:t>smtplib</a:t>
            </a:r>
            <a:endParaRPr lang="en-US" i="1" dirty="0">
              <a:latin typeface="+mj-lt"/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D98EB739-6D4D-4F11-864F-28E54A62D782}"/>
              </a:ext>
            </a:extLst>
          </p:cNvPr>
          <p:cNvSpPr/>
          <p:nvPr/>
        </p:nvSpPr>
        <p:spPr>
          <a:xfrm>
            <a:off x="7822233" y="1376242"/>
            <a:ext cx="632713" cy="481035"/>
          </a:xfrm>
          <a:prstGeom prst="mathEqual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C96B7-7A0A-4801-88F0-7840BBE97E8C}"/>
              </a:ext>
            </a:extLst>
          </p:cNvPr>
          <p:cNvSpPr txBox="1"/>
          <p:nvPr/>
        </p:nvSpPr>
        <p:spPr>
          <a:xfrm>
            <a:off x="8886712" y="1085171"/>
            <a:ext cx="262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A complete data prep, querying, updating &amp; publishing solution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80BD5B-8295-46BD-884C-C57E3799FD45}"/>
              </a:ext>
            </a:extLst>
          </p:cNvPr>
          <p:cNvSpPr/>
          <p:nvPr/>
        </p:nvSpPr>
        <p:spPr>
          <a:xfrm>
            <a:off x="2713303" y="1605919"/>
            <a:ext cx="524372" cy="182014"/>
          </a:xfrm>
          <a:prstGeom prst="rightArrow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3E437F-73B9-46D9-886C-BD151795C0D8}"/>
              </a:ext>
            </a:extLst>
          </p:cNvPr>
          <p:cNvSpPr/>
          <p:nvPr/>
        </p:nvSpPr>
        <p:spPr>
          <a:xfrm>
            <a:off x="238351" y="190681"/>
            <a:ext cx="11618513" cy="642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2A9737-2C02-4531-8E7A-80A3F696A1F1}"/>
              </a:ext>
            </a:extLst>
          </p:cNvPr>
          <p:cNvSpPr txBox="1"/>
          <p:nvPr/>
        </p:nvSpPr>
        <p:spPr>
          <a:xfrm>
            <a:off x="3163563" y="3174215"/>
            <a:ext cx="5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DC3E6"/>
                </a:solidFill>
              </a:rPr>
              <a:t>Workflow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D39620-B072-42EB-8C81-9CFD99B9F495}"/>
              </a:ext>
            </a:extLst>
          </p:cNvPr>
          <p:cNvSpPr txBox="1"/>
          <p:nvPr/>
        </p:nvSpPr>
        <p:spPr>
          <a:xfrm>
            <a:off x="9669069" y="5631434"/>
            <a:ext cx="1949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Email the report(s) to stakeholder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AAB9CD-72E5-4A68-A450-EC1CEC97B9D1}"/>
              </a:ext>
            </a:extLst>
          </p:cNvPr>
          <p:cNvGrpSpPr/>
          <p:nvPr/>
        </p:nvGrpSpPr>
        <p:grpSpPr>
          <a:xfrm>
            <a:off x="366545" y="3484249"/>
            <a:ext cx="10479015" cy="3021767"/>
            <a:chOff x="366545" y="3484249"/>
            <a:chExt cx="10479015" cy="3021767"/>
          </a:xfrm>
        </p:grpSpPr>
        <p:pic>
          <p:nvPicPr>
            <p:cNvPr id="14" name="Graphic 13" descr="Touch Screen">
              <a:extLst>
                <a:ext uri="{FF2B5EF4-FFF2-40B4-BE49-F238E27FC236}">
                  <a16:creationId xmlns:a16="http://schemas.microsoft.com/office/drawing/2014/main" id="{DA754770-D0D7-4381-9E68-B177ED077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545" y="490322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Open folder">
              <a:extLst>
                <a:ext uri="{FF2B5EF4-FFF2-40B4-BE49-F238E27FC236}">
                  <a16:creationId xmlns:a16="http://schemas.microsoft.com/office/drawing/2014/main" id="{BC74AAFC-A58A-4B3C-A875-300544C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7746" y="4590950"/>
              <a:ext cx="624548" cy="624548"/>
            </a:xfrm>
            <a:prstGeom prst="rect">
              <a:avLst/>
            </a:prstGeom>
          </p:spPr>
        </p:pic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65D4223A-C392-4200-84E8-3784EDD4A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0356" y="4590950"/>
              <a:ext cx="624548" cy="624548"/>
            </a:xfrm>
            <a:prstGeom prst="rect">
              <a:avLst/>
            </a:prstGeom>
          </p:spPr>
        </p:pic>
        <p:pic>
          <p:nvPicPr>
            <p:cNvPr id="24" name="Graphic 23" descr="Search Inventory">
              <a:extLst>
                <a:ext uri="{FF2B5EF4-FFF2-40B4-BE49-F238E27FC236}">
                  <a16:creationId xmlns:a16="http://schemas.microsoft.com/office/drawing/2014/main" id="{01AAE296-52AF-4A7A-A8BE-5F0B0EA43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29969" y="5649938"/>
              <a:ext cx="567771" cy="567771"/>
            </a:xfrm>
            <a:prstGeom prst="rect">
              <a:avLst/>
            </a:prstGeom>
          </p:spPr>
        </p:pic>
        <p:pic>
          <p:nvPicPr>
            <p:cNvPr id="26" name="Graphic 25" descr="Search Inventory">
              <a:extLst>
                <a:ext uri="{FF2B5EF4-FFF2-40B4-BE49-F238E27FC236}">
                  <a16:creationId xmlns:a16="http://schemas.microsoft.com/office/drawing/2014/main" id="{762ED220-0DEF-479C-A3D9-CFBBACB9A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40356" y="5649937"/>
              <a:ext cx="567771" cy="567771"/>
            </a:xfrm>
            <a:prstGeom prst="rect">
              <a:avLst/>
            </a:prstGeom>
          </p:spPr>
        </p:pic>
        <p:pic>
          <p:nvPicPr>
            <p:cNvPr id="28" name="Graphic 27" descr="Repeat">
              <a:extLst>
                <a:ext uri="{FF2B5EF4-FFF2-40B4-BE49-F238E27FC236}">
                  <a16:creationId xmlns:a16="http://schemas.microsoft.com/office/drawing/2014/main" id="{C2AF5996-1159-4A2E-9901-3F77AAAB1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70169" y="4623995"/>
              <a:ext cx="567771" cy="567771"/>
            </a:xfrm>
            <a:prstGeom prst="rect">
              <a:avLst/>
            </a:prstGeom>
          </p:spPr>
        </p:pic>
        <p:pic>
          <p:nvPicPr>
            <p:cNvPr id="30" name="Graphic 29" descr="Filter">
              <a:extLst>
                <a:ext uri="{FF2B5EF4-FFF2-40B4-BE49-F238E27FC236}">
                  <a16:creationId xmlns:a16="http://schemas.microsoft.com/office/drawing/2014/main" id="{843A31D9-A45F-49E3-901A-1F3EA5AB0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37013" y="4601720"/>
              <a:ext cx="567771" cy="567771"/>
            </a:xfrm>
            <a:prstGeom prst="rect">
              <a:avLst/>
            </a:prstGeom>
          </p:spPr>
        </p:pic>
        <p:pic>
          <p:nvPicPr>
            <p:cNvPr id="32" name="Graphic 31" descr="Email">
              <a:extLst>
                <a:ext uri="{FF2B5EF4-FFF2-40B4-BE49-F238E27FC236}">
                  <a16:creationId xmlns:a16="http://schemas.microsoft.com/office/drawing/2014/main" id="{A6D4B9C1-1BB9-4479-8AA9-02367A00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329405" y="5066863"/>
              <a:ext cx="516155" cy="516155"/>
            </a:xfrm>
            <a:prstGeom prst="rect">
              <a:avLst/>
            </a:prstGeom>
          </p:spPr>
        </p:pic>
        <p:pic>
          <p:nvPicPr>
            <p:cNvPr id="34" name="Graphic 33" descr="Email">
              <a:extLst>
                <a:ext uri="{FF2B5EF4-FFF2-40B4-BE49-F238E27FC236}">
                  <a16:creationId xmlns:a16="http://schemas.microsoft.com/office/drawing/2014/main" id="{1C4315D6-F190-4E28-B6CC-1081B3DB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329405" y="4124796"/>
              <a:ext cx="516155" cy="516155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D5F5C5-2C22-492F-9290-DF8A96C5AA3B}"/>
                </a:ext>
              </a:extLst>
            </p:cNvPr>
            <p:cNvCxnSpPr>
              <a:cxnSpLocks/>
            </p:cNvCxnSpPr>
            <p:nvPr/>
          </p:nvCxnSpPr>
          <p:spPr>
            <a:xfrm>
              <a:off x="870033" y="3484249"/>
              <a:ext cx="3686540" cy="2287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A10AE9-E480-440A-8E5B-3922F973FCE9}"/>
                </a:ext>
              </a:extLst>
            </p:cNvPr>
            <p:cNvCxnSpPr>
              <a:cxnSpLocks/>
            </p:cNvCxnSpPr>
            <p:nvPr/>
          </p:nvCxnSpPr>
          <p:spPr>
            <a:xfrm>
              <a:off x="7015806" y="3507121"/>
              <a:ext cx="3686540" cy="2287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9FA28E-FCFD-4315-BD43-27C33EA7A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4446" y="4992364"/>
              <a:ext cx="338333" cy="430479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74E23A-93ED-48B2-9BC7-4D5CA315C2E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446" y="5624359"/>
              <a:ext cx="361508" cy="38819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F89FAF-934C-4FB9-BCDF-F2D6EA0F67C2}"/>
                </a:ext>
              </a:extLst>
            </p:cNvPr>
            <p:cNvCxnSpPr>
              <a:cxnSpLocks/>
            </p:cNvCxnSpPr>
            <p:nvPr/>
          </p:nvCxnSpPr>
          <p:spPr>
            <a:xfrm>
              <a:off x="1565954" y="4992364"/>
              <a:ext cx="664015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1C6613-DB88-498A-B7C3-6FC2A5AC5191}"/>
                </a:ext>
              </a:extLst>
            </p:cNvPr>
            <p:cNvCxnSpPr>
              <a:cxnSpLocks/>
            </p:cNvCxnSpPr>
            <p:nvPr/>
          </p:nvCxnSpPr>
          <p:spPr>
            <a:xfrm>
              <a:off x="1565954" y="6012550"/>
              <a:ext cx="664015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503778-38E6-4ACB-BE60-F867639C1F7A}"/>
                </a:ext>
              </a:extLst>
            </p:cNvPr>
            <p:cNvCxnSpPr>
              <a:cxnSpLocks/>
            </p:cNvCxnSpPr>
            <p:nvPr/>
          </p:nvCxnSpPr>
          <p:spPr>
            <a:xfrm>
              <a:off x="2863179" y="5981492"/>
              <a:ext cx="1102050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8E1B24-2594-4FFB-9639-A8AD917194FE}"/>
                </a:ext>
              </a:extLst>
            </p:cNvPr>
            <p:cNvCxnSpPr>
              <a:cxnSpLocks/>
            </p:cNvCxnSpPr>
            <p:nvPr/>
          </p:nvCxnSpPr>
          <p:spPr>
            <a:xfrm>
              <a:off x="2882294" y="4992364"/>
              <a:ext cx="1100330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341AAF-63F2-4D14-8FA8-1EE1A2521314}"/>
                </a:ext>
              </a:extLst>
            </p:cNvPr>
            <p:cNvCxnSpPr>
              <a:cxnSpLocks/>
            </p:cNvCxnSpPr>
            <p:nvPr/>
          </p:nvCxnSpPr>
          <p:spPr>
            <a:xfrm>
              <a:off x="4638349" y="4933744"/>
              <a:ext cx="1008955" cy="3612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BD8EF7-ADA3-4F98-A524-5746F016BDC8}"/>
                </a:ext>
              </a:extLst>
            </p:cNvPr>
            <p:cNvCxnSpPr>
              <a:cxnSpLocks/>
            </p:cNvCxnSpPr>
            <p:nvPr/>
          </p:nvCxnSpPr>
          <p:spPr>
            <a:xfrm>
              <a:off x="4664904" y="5995215"/>
              <a:ext cx="161351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B0646D-59E2-4EF2-BB0C-F599593334FA}"/>
                </a:ext>
              </a:extLst>
            </p:cNvPr>
            <p:cNvGrpSpPr/>
            <p:nvPr/>
          </p:nvGrpSpPr>
          <p:grpSpPr>
            <a:xfrm>
              <a:off x="5735333" y="4154077"/>
              <a:ext cx="624548" cy="1463058"/>
              <a:chOff x="5735333" y="4154077"/>
              <a:chExt cx="624548" cy="1463058"/>
            </a:xfrm>
          </p:grpSpPr>
          <p:pic>
            <p:nvPicPr>
              <p:cNvPr id="18" name="Graphic 17" descr="Database">
                <a:extLst>
                  <a:ext uri="{FF2B5EF4-FFF2-40B4-BE49-F238E27FC236}">
                    <a16:creationId xmlns:a16="http://schemas.microsoft.com/office/drawing/2014/main" id="{A0EACF88-3A19-4184-BEAE-8B8BD4A9A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735333" y="4968583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2" name="Graphic 21" descr="Database">
                <a:hlinkClick r:id="rId22" action="ppaction://hlinkfile" tooltip="Split the dataframe into different components (representative of data prep maneuver) and save resutant file(s) as .hyper file"/>
                <a:extLst>
                  <a:ext uri="{FF2B5EF4-FFF2-40B4-BE49-F238E27FC236}">
                    <a16:creationId xmlns:a16="http://schemas.microsoft.com/office/drawing/2014/main" id="{D738D129-137B-49C4-9A4E-DC343E530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763722" y="4154077"/>
                <a:ext cx="567771" cy="567771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6D83E00-33B2-478E-B96E-7F649762B3C5}"/>
                  </a:ext>
                </a:extLst>
              </p:cNvPr>
              <p:cNvSpPr/>
              <p:nvPr/>
            </p:nvSpPr>
            <p:spPr>
              <a:xfrm>
                <a:off x="5779941" y="4154077"/>
                <a:ext cx="522750" cy="1463058"/>
              </a:xfrm>
              <a:prstGeom prst="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66677-EABC-4817-B9FF-28006D9FE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691" y="4968583"/>
              <a:ext cx="852164" cy="1026632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52E3AE-022F-45B0-9311-1915DCC38A98}"/>
                </a:ext>
              </a:extLst>
            </p:cNvPr>
            <p:cNvCxnSpPr>
              <a:cxnSpLocks/>
            </p:cNvCxnSpPr>
            <p:nvPr/>
          </p:nvCxnSpPr>
          <p:spPr>
            <a:xfrm>
              <a:off x="6449747" y="4933744"/>
              <a:ext cx="1212255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D18A99-3069-4281-A732-31C07578B73C}"/>
                </a:ext>
              </a:extLst>
            </p:cNvPr>
            <p:cNvCxnSpPr>
              <a:cxnSpLocks/>
            </p:cNvCxnSpPr>
            <p:nvPr/>
          </p:nvCxnSpPr>
          <p:spPr>
            <a:xfrm>
              <a:off x="8438037" y="4918460"/>
              <a:ext cx="752715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E09854-BDCE-41D6-9455-F64A6DFBFE66}"/>
                </a:ext>
              </a:extLst>
            </p:cNvPr>
            <p:cNvCxnSpPr>
              <a:cxnSpLocks/>
            </p:cNvCxnSpPr>
            <p:nvPr/>
          </p:nvCxnSpPr>
          <p:spPr>
            <a:xfrm>
              <a:off x="9435381" y="4918460"/>
              <a:ext cx="467376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40A4AC-1BB0-49BE-A408-B877E8DC3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522" y="4493465"/>
              <a:ext cx="0" cy="866959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F4CF22-F1B2-4B73-B26A-6F122B12B117}"/>
                </a:ext>
              </a:extLst>
            </p:cNvPr>
            <p:cNvCxnSpPr>
              <a:cxnSpLocks/>
            </p:cNvCxnSpPr>
            <p:nvPr/>
          </p:nvCxnSpPr>
          <p:spPr>
            <a:xfrm>
              <a:off x="9957896" y="4502132"/>
              <a:ext cx="281541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3B441F-2EDC-4DB1-8FF4-E6C5B7C17081}"/>
                </a:ext>
              </a:extLst>
            </p:cNvPr>
            <p:cNvCxnSpPr>
              <a:cxnSpLocks/>
            </p:cNvCxnSpPr>
            <p:nvPr/>
          </p:nvCxnSpPr>
          <p:spPr>
            <a:xfrm>
              <a:off x="9957896" y="5360424"/>
              <a:ext cx="281541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42027F8-E825-4C53-A445-02A9C85F8F64}"/>
                </a:ext>
              </a:extLst>
            </p:cNvPr>
            <p:cNvSpPr txBox="1"/>
            <p:nvPr/>
          </p:nvSpPr>
          <p:spPr>
            <a:xfrm>
              <a:off x="1960078" y="5147558"/>
              <a:ext cx="1169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+mj-lt"/>
                </a:rPr>
                <a:t>Locate the .csv file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DE28CB-F4AF-43AC-8DAF-5E9F1FCBCFE1}"/>
                </a:ext>
              </a:extLst>
            </p:cNvPr>
            <p:cNvSpPr txBox="1"/>
            <p:nvPr/>
          </p:nvSpPr>
          <p:spPr>
            <a:xfrm>
              <a:off x="3791008" y="5153217"/>
              <a:ext cx="1169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Read the file into pandas data-frame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83A88E-C7AF-4BC2-AB24-3AF4F2DA58CB}"/>
                </a:ext>
              </a:extLst>
            </p:cNvPr>
            <p:cNvSpPr txBox="1"/>
            <p:nvPr/>
          </p:nvSpPr>
          <p:spPr>
            <a:xfrm>
              <a:off x="1960078" y="6259795"/>
              <a:ext cx="32179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+mj-lt"/>
                </a:rPr>
                <a:t>Query Tableau Online for project-id/ workbook-id/ view-id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7316EF-1CC3-43F1-86DB-D1B678CE2EA2}"/>
                </a:ext>
              </a:extLst>
            </p:cNvPr>
            <p:cNvSpPr txBox="1"/>
            <p:nvPr/>
          </p:nvSpPr>
          <p:spPr>
            <a:xfrm>
              <a:off x="6221722" y="3817015"/>
              <a:ext cx="1866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Publish the .hyper data sources using relevant project-id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BC84DA-D23B-46C5-8B16-B677A945A956}"/>
                </a:ext>
              </a:extLst>
            </p:cNvPr>
            <p:cNvSpPr txBox="1"/>
            <p:nvPr/>
          </p:nvSpPr>
          <p:spPr>
            <a:xfrm>
              <a:off x="7375574" y="5260877"/>
              <a:ext cx="1356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Refresh the workbook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FAE8E4-CF55-4B35-8FEA-99E465944525}"/>
                </a:ext>
              </a:extLst>
            </p:cNvPr>
            <p:cNvSpPr txBox="1"/>
            <p:nvPr/>
          </p:nvSpPr>
          <p:spPr>
            <a:xfrm>
              <a:off x="8626113" y="4203446"/>
              <a:ext cx="1383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Filter views/dashboard &amp; export pdf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03A5111-4881-4046-97AF-466476C47DDF}"/>
                </a:ext>
              </a:extLst>
            </p:cNvPr>
            <p:cNvCxnSpPr>
              <a:cxnSpLocks/>
            </p:cNvCxnSpPr>
            <p:nvPr/>
          </p:nvCxnSpPr>
          <p:spPr>
            <a:xfrm>
              <a:off x="7124254" y="4277068"/>
              <a:ext cx="0" cy="54567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6DD8DC-F8A4-47C5-9429-C0233EFE8823}"/>
                </a:ext>
              </a:extLst>
            </p:cNvPr>
            <p:cNvSpPr/>
            <p:nvPr/>
          </p:nvSpPr>
          <p:spPr>
            <a:xfrm>
              <a:off x="7067228" y="4756616"/>
              <a:ext cx="106473" cy="106473"/>
            </a:xfrm>
            <a:prstGeom prst="ellipse">
              <a:avLst/>
            </a:prstGeom>
            <a:solidFill>
              <a:srgbClr val="9DC3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90EA286-CBF6-45BF-A9F0-D801246E51EA}"/>
              </a:ext>
            </a:extLst>
          </p:cNvPr>
          <p:cNvSpPr txBox="1"/>
          <p:nvPr/>
        </p:nvSpPr>
        <p:spPr>
          <a:xfrm>
            <a:off x="182182" y="4547570"/>
            <a:ext cx="142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Sign into Tableau Server using TSC</a:t>
            </a:r>
          </a:p>
        </p:txBody>
      </p:sp>
      <p:pic>
        <p:nvPicPr>
          <p:cNvPr id="54" name="Graphic 53" descr="Badge 1">
            <a:extLst>
              <a:ext uri="{FF2B5EF4-FFF2-40B4-BE49-F238E27FC236}">
                <a16:creationId xmlns:a16="http://schemas.microsoft.com/office/drawing/2014/main" id="{B8A7BA64-113F-41C9-B7F7-B06DC5155E2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7005" y="3677626"/>
            <a:ext cx="462085" cy="4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3E437F-73B9-46D9-886C-BD151795C0D8}"/>
              </a:ext>
            </a:extLst>
          </p:cNvPr>
          <p:cNvSpPr/>
          <p:nvPr/>
        </p:nvSpPr>
        <p:spPr>
          <a:xfrm>
            <a:off x="238351" y="190681"/>
            <a:ext cx="11618513" cy="642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9CD91C-C218-4A13-81F1-3740A16E4DD5}"/>
              </a:ext>
            </a:extLst>
          </p:cNvPr>
          <p:cNvGrpSpPr/>
          <p:nvPr/>
        </p:nvGrpSpPr>
        <p:grpSpPr>
          <a:xfrm>
            <a:off x="2913967" y="1312803"/>
            <a:ext cx="6267279" cy="1723361"/>
            <a:chOff x="1253847" y="431031"/>
            <a:chExt cx="6267279" cy="1723361"/>
          </a:xfrm>
        </p:grpSpPr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BDC2E457-16B5-4073-A565-7CD5D988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1491" y="1278481"/>
              <a:ext cx="469233" cy="469233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4501648E-5923-41F1-AC24-B74D8EFC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2447" y="431031"/>
              <a:ext cx="469233" cy="469233"/>
            </a:xfrm>
            <a:prstGeom prst="rect">
              <a:avLst/>
            </a:prstGeom>
          </p:spPr>
        </p:pic>
        <p:pic>
          <p:nvPicPr>
            <p:cNvPr id="57" name="Graphic 56" descr="Continuous Improvement">
              <a:extLst>
                <a:ext uri="{FF2B5EF4-FFF2-40B4-BE49-F238E27FC236}">
                  <a16:creationId xmlns:a16="http://schemas.microsoft.com/office/drawing/2014/main" id="{DE7DDB6C-9671-4716-A888-F69FFE8A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1640" y="1267578"/>
              <a:ext cx="567771" cy="567771"/>
            </a:xfrm>
            <a:prstGeom prst="rect">
              <a:avLst/>
            </a:prstGeom>
          </p:spPr>
        </p:pic>
        <p:pic>
          <p:nvPicPr>
            <p:cNvPr id="68" name="Picture 6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A6EB7F9-C2DB-4DC3-BF0B-51793344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4583" y="1346203"/>
              <a:ext cx="432324" cy="432324"/>
            </a:xfrm>
            <a:prstGeom prst="rect">
              <a:avLst/>
            </a:prstGeom>
          </p:spPr>
        </p:pic>
        <p:pic>
          <p:nvPicPr>
            <p:cNvPr id="69" name="Graphic 68" descr="Folder Search">
              <a:extLst>
                <a:ext uri="{FF2B5EF4-FFF2-40B4-BE49-F238E27FC236}">
                  <a16:creationId xmlns:a16="http://schemas.microsoft.com/office/drawing/2014/main" id="{075C02EC-B780-4EC1-8DB6-511557688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28987" y="1304288"/>
              <a:ext cx="516155" cy="516155"/>
            </a:xfrm>
            <a:prstGeom prst="rect">
              <a:avLst/>
            </a:prstGeom>
          </p:spPr>
        </p:pic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851E461-DF34-4103-BA96-EAF5FC60180E}"/>
                </a:ext>
              </a:extLst>
            </p:cNvPr>
            <p:cNvCxnSpPr>
              <a:cxnSpLocks/>
            </p:cNvCxnSpPr>
            <p:nvPr/>
          </p:nvCxnSpPr>
          <p:spPr>
            <a:xfrm>
              <a:off x="2226562" y="1563364"/>
              <a:ext cx="1000300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789E48C-21BD-4D76-8419-598E06BB6848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74" y="1563364"/>
              <a:ext cx="1000300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BE16E08-5CB5-458E-B9EE-18EB57380C7D}"/>
                </a:ext>
              </a:extLst>
            </p:cNvPr>
            <p:cNvCxnSpPr>
              <a:cxnSpLocks/>
            </p:cNvCxnSpPr>
            <p:nvPr/>
          </p:nvCxnSpPr>
          <p:spPr>
            <a:xfrm>
              <a:off x="5431196" y="1563364"/>
              <a:ext cx="1000300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525D1-DFA6-436C-9B9D-3FFE4B52676B}"/>
                </a:ext>
              </a:extLst>
            </p:cNvPr>
            <p:cNvSpPr txBox="1"/>
            <p:nvPr/>
          </p:nvSpPr>
          <p:spPr>
            <a:xfrm>
              <a:off x="1253847" y="1908171"/>
              <a:ext cx="1425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Use hyper API in Python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ED44D9-AB12-4683-A8A1-BE6FDBC18364}"/>
                </a:ext>
              </a:extLst>
            </p:cNvPr>
            <p:cNvSpPr txBox="1"/>
            <p:nvPr/>
          </p:nvSpPr>
          <p:spPr>
            <a:xfrm>
              <a:off x="2774501" y="1902180"/>
              <a:ext cx="1425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Locate .hyper file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0B1156-E174-42AD-A40D-4E7D971F7728}"/>
                </a:ext>
              </a:extLst>
            </p:cNvPr>
            <p:cNvSpPr txBox="1"/>
            <p:nvPr/>
          </p:nvSpPr>
          <p:spPr>
            <a:xfrm>
              <a:off x="4167528" y="1870047"/>
              <a:ext cx="18959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Update/Append/Aggregate Data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5569B8A-2858-4CD6-AA5A-AE1F0B16CDE6}"/>
                </a:ext>
              </a:extLst>
            </p:cNvPr>
            <p:cNvSpPr txBox="1"/>
            <p:nvPr/>
          </p:nvSpPr>
          <p:spPr>
            <a:xfrm>
              <a:off x="6096000" y="1870047"/>
              <a:ext cx="1425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Publish Data-source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AEA26D-E1E9-4092-84C7-A71B8890E54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782" y="725164"/>
              <a:ext cx="1331399" cy="0"/>
            </a:xfrm>
            <a:prstGeom prst="line">
              <a:avLst/>
            </a:prstGeom>
            <a:ln w="19050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18056FE-3B90-468A-9195-A7B0A47F0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900" y="738309"/>
              <a:ext cx="0" cy="52710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9AD2FB-03FB-42C4-9C03-5ADA7BD3ED90}"/>
                </a:ext>
              </a:extLst>
            </p:cNvPr>
            <p:cNvSpPr txBox="1"/>
            <p:nvPr/>
          </p:nvSpPr>
          <p:spPr>
            <a:xfrm>
              <a:off x="2804024" y="856407"/>
              <a:ext cx="1425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Create .hyper file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81C520-6842-449D-9A48-CE3ECC428AD5}"/>
              </a:ext>
            </a:extLst>
          </p:cNvPr>
          <p:cNvGrpSpPr/>
          <p:nvPr/>
        </p:nvGrpSpPr>
        <p:grpSpPr>
          <a:xfrm>
            <a:off x="686603" y="3939121"/>
            <a:ext cx="10722007" cy="1112804"/>
            <a:chOff x="1208182" y="2442218"/>
            <a:chExt cx="10722007" cy="111280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84207B-316E-4B1F-960F-7BA0B3D27BD4}"/>
                </a:ext>
              </a:extLst>
            </p:cNvPr>
            <p:cNvGrpSpPr/>
            <p:nvPr/>
          </p:nvGrpSpPr>
          <p:grpSpPr>
            <a:xfrm>
              <a:off x="1208182" y="2442218"/>
              <a:ext cx="10248686" cy="1112804"/>
              <a:chOff x="1208182" y="2442218"/>
              <a:chExt cx="10248686" cy="1112804"/>
            </a:xfrm>
          </p:grpSpPr>
          <p:pic>
            <p:nvPicPr>
              <p:cNvPr id="17" name="Graphic 16" descr="Document">
                <a:extLst>
                  <a:ext uri="{FF2B5EF4-FFF2-40B4-BE49-F238E27FC236}">
                    <a16:creationId xmlns:a16="http://schemas.microsoft.com/office/drawing/2014/main" id="{671F0755-D253-4AE1-B35D-A9182B985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62667" y="2622323"/>
                <a:ext cx="516156" cy="516156"/>
              </a:xfrm>
              <a:prstGeom prst="rect">
                <a:avLst/>
              </a:prstGeom>
            </p:spPr>
          </p:pic>
          <p:pic>
            <p:nvPicPr>
              <p:cNvPr id="61" name="Graphic 60" descr="Hourglass Finished">
                <a:extLst>
                  <a:ext uri="{FF2B5EF4-FFF2-40B4-BE49-F238E27FC236}">
                    <a16:creationId xmlns:a16="http://schemas.microsoft.com/office/drawing/2014/main" id="{3E7A25DB-E93B-45E9-ADF1-1737255C2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532235" y="2556681"/>
                <a:ext cx="387795" cy="38779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DF6AD39-7EEC-4A31-8AB8-D356DAF12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896" y="2442218"/>
                <a:ext cx="920421" cy="632965"/>
              </a:xfrm>
              <a:prstGeom prst="rect">
                <a:avLst/>
              </a:prstGeom>
            </p:spPr>
          </p:pic>
          <p:pic>
            <p:nvPicPr>
              <p:cNvPr id="25" name="Graphic 24" descr="Disk">
                <a:extLst>
                  <a:ext uri="{FF2B5EF4-FFF2-40B4-BE49-F238E27FC236}">
                    <a16:creationId xmlns:a16="http://schemas.microsoft.com/office/drawing/2014/main" id="{3C145ADE-0169-4C57-9FB6-1F92A0CFE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95305" y="2556681"/>
                <a:ext cx="567771" cy="567771"/>
              </a:xfrm>
              <a:prstGeom prst="rect">
                <a:avLst/>
              </a:prstGeom>
            </p:spPr>
          </p:pic>
          <p:pic>
            <p:nvPicPr>
              <p:cNvPr id="1026" name="Picture 2" descr="Extract - Free arrows icons">
                <a:extLst>
                  <a:ext uri="{FF2B5EF4-FFF2-40B4-BE49-F238E27FC236}">
                    <a16:creationId xmlns:a16="http://schemas.microsoft.com/office/drawing/2014/main" id="{5DD91BB4-C018-4FE4-9ABD-3E3E10E80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2638" y="2572704"/>
                <a:ext cx="371991" cy="37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Graphic 28" descr="Repeat">
                <a:extLst>
                  <a:ext uri="{FF2B5EF4-FFF2-40B4-BE49-F238E27FC236}">
                    <a16:creationId xmlns:a16="http://schemas.microsoft.com/office/drawing/2014/main" id="{0C37A809-198D-4579-8614-00B13F415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52448" y="26059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33" name="Graphic 32" descr="Upload">
                <a:extLst>
                  <a:ext uri="{FF2B5EF4-FFF2-40B4-BE49-F238E27FC236}">
                    <a16:creationId xmlns:a16="http://schemas.microsoft.com/office/drawing/2014/main" id="{A83F7BF2-23E8-4D9A-BD82-4548908DA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0987636" y="2515962"/>
                <a:ext cx="469232" cy="469232"/>
              </a:xfrm>
              <a:prstGeom prst="rect">
                <a:avLst/>
              </a:prstGeom>
            </p:spPr>
          </p:pic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C422B2A-A700-44CF-8BEB-8CB6051A9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823" y="2850297"/>
                <a:ext cx="1000300" cy="0"/>
              </a:xfrm>
              <a:prstGeom prst="line">
                <a:avLst/>
              </a:prstGeom>
              <a:ln w="1905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4F412C1-AFC6-4212-95AE-161330213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074" y="2852032"/>
                <a:ext cx="1000300" cy="0"/>
              </a:xfrm>
              <a:prstGeom prst="line">
                <a:avLst/>
              </a:prstGeom>
              <a:ln w="1905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D18B697-4248-45EF-BD14-E3873172F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411" y="2837597"/>
                <a:ext cx="1000300" cy="0"/>
              </a:xfrm>
              <a:prstGeom prst="line">
                <a:avLst/>
              </a:prstGeom>
              <a:ln w="1905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701745B-7FC1-488F-9735-A6A2747CE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1762" y="2813461"/>
                <a:ext cx="1000300" cy="0"/>
              </a:xfrm>
              <a:prstGeom prst="line">
                <a:avLst/>
              </a:prstGeom>
              <a:ln w="1905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63C57E3-7EDA-416F-8326-011F9917E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1935" y="2793558"/>
                <a:ext cx="1000300" cy="0"/>
              </a:xfrm>
              <a:prstGeom prst="line">
                <a:avLst/>
              </a:prstGeom>
              <a:ln w="1905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36909D-FC58-4854-9719-A5B9F174A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7729" y="2793558"/>
                <a:ext cx="1000300" cy="0"/>
              </a:xfrm>
              <a:prstGeom prst="line">
                <a:avLst/>
              </a:prstGeom>
              <a:ln w="1905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E4B18DA-961A-4E54-B324-FA9D4EBD75DE}"/>
                  </a:ext>
                </a:extLst>
              </p:cNvPr>
              <p:cNvSpPr txBox="1"/>
              <p:nvPr/>
            </p:nvSpPr>
            <p:spPr>
              <a:xfrm>
                <a:off x="1208182" y="3159459"/>
                <a:ext cx="1425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Locate data file (csv)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A93E27-3B40-4B66-AFA4-FF44F7D21578}"/>
                  </a:ext>
                </a:extLst>
              </p:cNvPr>
              <p:cNvSpPr txBox="1"/>
              <p:nvPr/>
            </p:nvSpPr>
            <p:spPr>
              <a:xfrm>
                <a:off x="2788460" y="3156626"/>
                <a:ext cx="1425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Update/Append Data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D45E32-75A8-4827-B082-B4F866C65E91}"/>
                  </a:ext>
                </a:extLst>
              </p:cNvPr>
              <p:cNvSpPr txBox="1"/>
              <p:nvPr/>
            </p:nvSpPr>
            <p:spPr>
              <a:xfrm>
                <a:off x="4396684" y="3156626"/>
                <a:ext cx="1425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Save the file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B3587-6C1C-4B88-B644-914D8BF1BD59}"/>
                  </a:ext>
                </a:extLst>
              </p:cNvPr>
              <p:cNvSpPr txBox="1"/>
              <p:nvPr/>
            </p:nvSpPr>
            <p:spPr>
              <a:xfrm>
                <a:off x="6015303" y="3154912"/>
                <a:ext cx="1425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Open Tableau and connect to the data file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5BCA0C4-BAEB-437D-ABB3-5B3DD9C705D5}"/>
                  </a:ext>
                </a:extLst>
              </p:cNvPr>
              <p:cNvSpPr txBox="1"/>
              <p:nvPr/>
            </p:nvSpPr>
            <p:spPr>
              <a:xfrm>
                <a:off x="7566070" y="3134673"/>
                <a:ext cx="1425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Create Tableau Data Extract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EA0906C-DF43-4357-9BCB-837BB78C8135}"/>
                  </a:ext>
                </a:extLst>
              </p:cNvPr>
              <p:cNvSpPr txBox="1"/>
              <p:nvPr/>
            </p:nvSpPr>
            <p:spPr>
              <a:xfrm>
                <a:off x="9013569" y="3075183"/>
                <a:ext cx="1425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Wait for extract to complete 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77CB3EC-ABBD-442C-A802-B9FC0310E934}"/>
                </a:ext>
              </a:extLst>
            </p:cNvPr>
            <p:cNvSpPr txBox="1"/>
            <p:nvPr/>
          </p:nvSpPr>
          <p:spPr>
            <a:xfrm>
              <a:off x="10505063" y="3075183"/>
              <a:ext cx="1425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</a:rPr>
                <a:t>Publish Online</a:t>
              </a:r>
            </a:p>
          </p:txBody>
        </p:sp>
      </p:grpSp>
      <p:pic>
        <p:nvPicPr>
          <p:cNvPr id="106" name="Graphic 105" descr="Badge">
            <a:extLst>
              <a:ext uri="{FF2B5EF4-FFF2-40B4-BE49-F238E27FC236}">
                <a16:creationId xmlns:a16="http://schemas.microsoft.com/office/drawing/2014/main" id="{2129156E-8A17-4C6A-90B6-F90F5FEADC1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4" y="707106"/>
            <a:ext cx="458798" cy="458798"/>
          </a:xfrm>
          <a:prstGeom prst="rect">
            <a:avLst/>
          </a:prstGeom>
        </p:spPr>
      </p:pic>
      <p:pic>
        <p:nvPicPr>
          <p:cNvPr id="107" name="Graphic 106" descr="Badge 3">
            <a:extLst>
              <a:ext uri="{FF2B5EF4-FFF2-40B4-BE49-F238E27FC236}">
                <a16:creationId xmlns:a16="http://schemas.microsoft.com/office/drawing/2014/main" id="{B5C47E59-3870-47F2-92DB-15B24738BF3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7204" y="3404081"/>
            <a:ext cx="462085" cy="46208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C128E4-5CBF-4375-8BDF-B81FF13638CD}"/>
              </a:ext>
            </a:extLst>
          </p:cNvPr>
          <p:cNvSpPr txBox="1"/>
          <p:nvPr/>
        </p:nvSpPr>
        <p:spPr>
          <a:xfrm>
            <a:off x="3163563" y="219369"/>
            <a:ext cx="5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DC3E6"/>
                </a:solidFill>
              </a:rPr>
              <a:t>Workflow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C59EFA1-1163-4C06-A2E9-8CADD61108E8}"/>
              </a:ext>
            </a:extLst>
          </p:cNvPr>
          <p:cNvCxnSpPr>
            <a:cxnSpLocks/>
          </p:cNvCxnSpPr>
          <p:nvPr/>
        </p:nvCxnSpPr>
        <p:spPr>
          <a:xfrm>
            <a:off x="1248014" y="579967"/>
            <a:ext cx="34907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5AF347-72D1-4B0D-A3BE-EBD2AF6FE9F7}"/>
              </a:ext>
            </a:extLst>
          </p:cNvPr>
          <p:cNvCxnSpPr>
            <a:cxnSpLocks/>
          </p:cNvCxnSpPr>
          <p:nvPr/>
        </p:nvCxnSpPr>
        <p:spPr>
          <a:xfrm>
            <a:off x="6789994" y="579967"/>
            <a:ext cx="3839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53388B-4512-48CC-9268-AFD35F0A93CF}"/>
              </a:ext>
            </a:extLst>
          </p:cNvPr>
          <p:cNvCxnSpPr>
            <a:cxnSpLocks/>
          </p:cNvCxnSpPr>
          <p:nvPr/>
        </p:nvCxnSpPr>
        <p:spPr>
          <a:xfrm>
            <a:off x="659921" y="3441700"/>
            <a:ext cx="42237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6D386-36ED-47AE-AC03-F61B92770DAC}"/>
              </a:ext>
            </a:extLst>
          </p:cNvPr>
          <p:cNvSpPr txBox="1"/>
          <p:nvPr/>
        </p:nvSpPr>
        <p:spPr>
          <a:xfrm>
            <a:off x="4153190" y="2988582"/>
            <a:ext cx="378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9DC3E6"/>
                </a:solidFill>
              </a:rPr>
              <a:t>Demo!</a:t>
            </a:r>
            <a:endParaRPr lang="en-US" sz="4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E28258-22D4-4553-902B-6925E6AD3122}"/>
              </a:ext>
            </a:extLst>
          </p:cNvPr>
          <p:cNvSpPr/>
          <p:nvPr/>
        </p:nvSpPr>
        <p:spPr>
          <a:xfrm>
            <a:off x="238351" y="190681"/>
            <a:ext cx="11618513" cy="6426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F90089-2C78-40F5-B4F0-3A5BE01A5F42}"/>
              </a:ext>
            </a:extLst>
          </p:cNvPr>
          <p:cNvCxnSpPr>
            <a:cxnSpLocks/>
          </p:cNvCxnSpPr>
          <p:nvPr/>
        </p:nvCxnSpPr>
        <p:spPr>
          <a:xfrm>
            <a:off x="7107288" y="3441700"/>
            <a:ext cx="422377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65748-B595-443D-B5A3-C599F1987864}"/>
              </a:ext>
            </a:extLst>
          </p:cNvPr>
          <p:cNvSpPr txBox="1"/>
          <p:nvPr/>
        </p:nvSpPr>
        <p:spPr>
          <a:xfrm>
            <a:off x="4201583" y="376614"/>
            <a:ext cx="378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9DC3E6"/>
                </a:solidFill>
              </a:rPr>
              <a:t>Closing Notes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A199-0FDC-4469-A0F9-1E6781DC8D57}"/>
              </a:ext>
            </a:extLst>
          </p:cNvPr>
          <p:cNvSpPr txBox="1"/>
          <p:nvPr/>
        </p:nvSpPr>
        <p:spPr>
          <a:xfrm>
            <a:off x="635000" y="1570567"/>
            <a:ext cx="108712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+mj-lt"/>
              </a:rPr>
              <a:t>This workflow was born out of an in-progress reporting automation effort for a client looking to automate their Business Intelligence 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+mj-lt"/>
              </a:rPr>
              <a:t>Requirement – Schedule delivery of comprehensive and tailored Tableau reports for sales representatives spread across USA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+mj-lt"/>
              </a:rPr>
              <a:t>Solution – Workflow automation at the intersection of ETL and BI tools like Alteryx, Tableau; Facilitated by environments like Python, Command Line, Bash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+mj-lt"/>
              </a:rPr>
              <a:t>Connect - </a:t>
            </a:r>
            <a:r>
              <a:rPr lang="en-US" sz="1600" b="1" i="1" dirty="0">
                <a:latin typeface="+mj-lt"/>
              </a:rPr>
              <a:t>blend360.com/contact-us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CB3686-DD2B-4302-904E-D050FDAB2055}"/>
              </a:ext>
            </a:extLst>
          </p:cNvPr>
          <p:cNvCxnSpPr>
            <a:cxnSpLocks/>
          </p:cNvCxnSpPr>
          <p:nvPr/>
        </p:nvCxnSpPr>
        <p:spPr>
          <a:xfrm>
            <a:off x="4303877" y="1353056"/>
            <a:ext cx="3686540" cy="22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056A12-0ECF-406B-80FA-FD8F9465F891}"/>
              </a:ext>
            </a:extLst>
          </p:cNvPr>
          <p:cNvCxnSpPr>
            <a:cxnSpLocks/>
          </p:cNvCxnSpPr>
          <p:nvPr/>
        </p:nvCxnSpPr>
        <p:spPr>
          <a:xfrm>
            <a:off x="4201583" y="3687849"/>
            <a:ext cx="3686540" cy="22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C72AA0-6A3D-4894-80D2-F8CF3D36E068}"/>
              </a:ext>
            </a:extLst>
          </p:cNvPr>
          <p:cNvSpPr txBox="1"/>
          <p:nvPr/>
        </p:nvSpPr>
        <p:spPr>
          <a:xfrm>
            <a:off x="609253" y="4073677"/>
            <a:ext cx="1087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3ABD91-D01B-4076-B718-0F1621C3D034}"/>
              </a:ext>
            </a:extLst>
          </p:cNvPr>
          <p:cNvCxnSpPr>
            <a:cxnSpLocks/>
          </p:cNvCxnSpPr>
          <p:nvPr/>
        </p:nvCxnSpPr>
        <p:spPr>
          <a:xfrm>
            <a:off x="4252730" y="4805965"/>
            <a:ext cx="3686540" cy="22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CE5B31-5467-4C15-90CC-FC5F09BD6F5E}"/>
              </a:ext>
            </a:extLst>
          </p:cNvPr>
          <p:cNvSpPr txBox="1"/>
          <p:nvPr/>
        </p:nvSpPr>
        <p:spPr>
          <a:xfrm>
            <a:off x="660400" y="5007127"/>
            <a:ext cx="1087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9DC3E6"/>
                </a:solidFill>
              </a:rPr>
              <a:t>Let’s get in touch!</a:t>
            </a:r>
          </a:p>
          <a:p>
            <a:endParaRPr lang="en-US" b="1" i="1" dirty="0"/>
          </a:p>
        </p:txBody>
      </p:sp>
      <p:pic>
        <p:nvPicPr>
          <p:cNvPr id="13" name="Picture 1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D4CD6D7-4DD9-4D6B-B0D0-2C1CE951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5427135"/>
            <a:ext cx="1113709" cy="765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40C157-0507-4F25-9BE7-BB8D67BD6E4E}"/>
              </a:ext>
            </a:extLst>
          </p:cNvPr>
          <p:cNvSpPr txBox="1"/>
          <p:nvPr/>
        </p:nvSpPr>
        <p:spPr>
          <a:xfrm>
            <a:off x="232830" y="6128304"/>
            <a:ext cx="196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+mj-lt"/>
              </a:rPr>
              <a:t>bit.ly/viztableau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3D54FC-6C9A-4627-8834-5EAC768D3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36" y="5617617"/>
            <a:ext cx="344706" cy="3447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DF89F8-5131-4E81-B5B9-F6963E009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99" y="5577435"/>
            <a:ext cx="409907" cy="4099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72BB6B-3BAD-4E22-B227-62386B227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096" y="5582826"/>
            <a:ext cx="409907" cy="4099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8548A1-1B6E-4ED8-A51D-F8F7BB47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24" y="5547642"/>
            <a:ext cx="396297" cy="3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4A2641-06A0-4E88-ABB3-6CF7D0423E5E}"/>
              </a:ext>
            </a:extLst>
          </p:cNvPr>
          <p:cNvSpPr txBox="1"/>
          <p:nvPr/>
        </p:nvSpPr>
        <p:spPr>
          <a:xfrm>
            <a:off x="9709248" y="6048299"/>
            <a:ext cx="196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+mj-lt"/>
              </a:rPr>
              <a:t>github.com/viraj1596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229-D780-4C6E-B6EE-C6F65B4595C9}"/>
              </a:ext>
            </a:extLst>
          </p:cNvPr>
          <p:cNvSpPr txBox="1"/>
          <p:nvPr/>
        </p:nvSpPr>
        <p:spPr>
          <a:xfrm>
            <a:off x="6906249" y="6094208"/>
            <a:ext cx="2920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+mj-lt"/>
              </a:rPr>
              <a:t>bit.ly/</a:t>
            </a:r>
            <a:r>
              <a:rPr lang="en-US" sz="1050" i="1" dirty="0" err="1">
                <a:latin typeface="+mj-lt"/>
              </a:rPr>
              <a:t>viraj_linkedin</a:t>
            </a:r>
            <a:endParaRPr lang="en-US" sz="1050" i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F77FE-EE23-41A4-B283-6D36FD14E63E}"/>
              </a:ext>
            </a:extLst>
          </p:cNvPr>
          <p:cNvSpPr txBox="1"/>
          <p:nvPr/>
        </p:nvSpPr>
        <p:spPr>
          <a:xfrm>
            <a:off x="5018246" y="6128304"/>
            <a:ext cx="2119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facebook.com/viraj.deshpande155/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27938-8E98-47A6-9D12-14E6AF016508}"/>
              </a:ext>
            </a:extLst>
          </p:cNvPr>
          <p:cNvSpPr txBox="1"/>
          <p:nvPr/>
        </p:nvSpPr>
        <p:spPr>
          <a:xfrm>
            <a:off x="2527417" y="6128304"/>
            <a:ext cx="1968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+mj-lt"/>
              </a:rPr>
              <a:t>@viraj155</a:t>
            </a:r>
          </a:p>
        </p:txBody>
      </p:sp>
    </p:spTree>
    <p:extLst>
      <p:ext uri="{BB962C8B-B14F-4D97-AF65-F5344CB8AC3E}">
        <p14:creationId xmlns:p14="http://schemas.microsoft.com/office/powerpoint/2010/main" val="246143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396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Tableau APIs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Deshpande</dc:creator>
  <cp:lastModifiedBy>Viraj Deshpande</cp:lastModifiedBy>
  <cp:revision>28</cp:revision>
  <dcterms:created xsi:type="dcterms:W3CDTF">2020-05-29T02:23:27Z</dcterms:created>
  <dcterms:modified xsi:type="dcterms:W3CDTF">2020-06-03T15:36:17Z</dcterms:modified>
</cp:coreProperties>
</file>