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62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362319"/>
            <a:ext cx="7477601" cy="1533049"/>
          </a:xfrm>
          <a:prstGeom prst="rect">
            <a:avLst/>
          </a:prstGeom>
          <a:noFill/>
          <a:ln/>
        </p:spPr>
        <p:txBody>
          <a:bodyPr wrap="square" rtlCol="0" anchor="t"/>
          <a:lstStyle/>
          <a:p>
            <a:pPr marL="0" indent="0">
              <a:lnSpc>
                <a:spcPts val="6036"/>
              </a:lnSpc>
              <a:buNone/>
            </a:pPr>
            <a:r>
              <a:rPr lang="en-US" sz="4829" dirty="0">
                <a:solidFill>
                  <a:srgbClr val="383838"/>
                </a:solidFill>
                <a:latin typeface="Patrick Hand" pitchFamily="34" charset="0"/>
                <a:ea typeface="Patrick Hand" pitchFamily="34" charset="-122"/>
                <a:cs typeface="Patrick Hand" pitchFamily="34" charset="-120"/>
              </a:rPr>
              <a:t>Phishing: How to Recognize and Avoid Attacks</a:t>
            </a:r>
            <a:endParaRPr lang="en-US" sz="4829" dirty="0"/>
          </a:p>
        </p:txBody>
      </p:sp>
      <p:sp>
        <p:nvSpPr>
          <p:cNvPr id="6" name="Text 3"/>
          <p:cNvSpPr/>
          <p:nvPr/>
        </p:nvSpPr>
        <p:spPr>
          <a:xfrm>
            <a:off x="6319599" y="4228624"/>
            <a:ext cx="7477601"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Phishing is a common cybercrime where attackers try to trick you into giving them sensitive information, like passwords or credit card details. They often use emails, websites, or social media to lure you into clicking malicious links or downloading dangerous files.</a:t>
            </a:r>
            <a:endParaRPr lang="en-US" sz="1750" dirty="0"/>
          </a:p>
        </p:txBody>
      </p:sp>
      <p:sp>
        <p:nvSpPr>
          <p:cNvPr id="7" name="Shape 4"/>
          <p:cNvSpPr/>
          <p:nvPr/>
        </p:nvSpPr>
        <p:spPr>
          <a:xfrm>
            <a:off x="6319599" y="549497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843207"/>
            <a:ext cx="5672495"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Understanding Phishing Techniques</a:t>
            </a:r>
            <a:endParaRPr lang="en-US" sz="3499" dirty="0"/>
          </a:p>
        </p:txBody>
      </p:sp>
      <p:sp>
        <p:nvSpPr>
          <p:cNvPr id="5" name="Shape 3"/>
          <p:cNvSpPr/>
          <p:nvPr/>
        </p:nvSpPr>
        <p:spPr>
          <a:xfrm>
            <a:off x="3093363" y="3092887"/>
            <a:ext cx="499943" cy="499943"/>
          </a:xfrm>
          <a:prstGeom prst="roundRect">
            <a:avLst>
              <a:gd name="adj" fmla="val 20000"/>
            </a:avLst>
          </a:prstGeom>
          <a:solidFill>
            <a:srgbClr val="E6E6E6"/>
          </a:solidFill>
          <a:ln w="7620">
            <a:solidFill>
              <a:srgbClr val="CCCCCC"/>
            </a:solidFill>
            <a:prstDash val="solid"/>
          </a:ln>
        </p:spPr>
      </p:sp>
      <p:sp>
        <p:nvSpPr>
          <p:cNvPr id="6" name="Text 4"/>
          <p:cNvSpPr/>
          <p:nvPr/>
        </p:nvSpPr>
        <p:spPr>
          <a:xfrm>
            <a:off x="3294936" y="3209568"/>
            <a:ext cx="96798" cy="266581"/>
          </a:xfrm>
          <a:prstGeom prst="rect">
            <a:avLst/>
          </a:prstGeom>
          <a:noFill/>
          <a:ln/>
        </p:spPr>
        <p:txBody>
          <a:bodyPr wrap="none"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1</a:t>
            </a:r>
            <a:endParaRPr lang="en-US" sz="2100" dirty="0"/>
          </a:p>
        </p:txBody>
      </p:sp>
      <p:sp>
        <p:nvSpPr>
          <p:cNvPr id="7" name="Text 5"/>
          <p:cNvSpPr/>
          <p:nvPr/>
        </p:nvSpPr>
        <p:spPr>
          <a:xfrm>
            <a:off x="3815477" y="3092887"/>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Impersonation</a:t>
            </a:r>
            <a:endParaRPr lang="en-US" sz="1750" dirty="0"/>
          </a:p>
        </p:txBody>
      </p:sp>
      <p:sp>
        <p:nvSpPr>
          <p:cNvPr id="8" name="Text 6"/>
          <p:cNvSpPr/>
          <p:nvPr/>
        </p:nvSpPr>
        <p:spPr>
          <a:xfrm>
            <a:off x="3815477" y="3503771"/>
            <a:ext cx="3388638"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Attackers may pretend to be from a trusted organization, like your bank or a government agency.</a:t>
            </a:r>
            <a:endParaRPr lang="en-US" sz="1750" dirty="0"/>
          </a:p>
        </p:txBody>
      </p:sp>
      <p:sp>
        <p:nvSpPr>
          <p:cNvPr id="9" name="Shape 7"/>
          <p:cNvSpPr/>
          <p:nvPr/>
        </p:nvSpPr>
        <p:spPr>
          <a:xfrm>
            <a:off x="7426285" y="3092887"/>
            <a:ext cx="499943" cy="499943"/>
          </a:xfrm>
          <a:prstGeom prst="roundRect">
            <a:avLst>
              <a:gd name="adj" fmla="val 20000"/>
            </a:avLst>
          </a:prstGeom>
          <a:solidFill>
            <a:srgbClr val="E6E6E6"/>
          </a:solidFill>
          <a:ln w="7620">
            <a:solidFill>
              <a:srgbClr val="CCCCCC"/>
            </a:solidFill>
            <a:prstDash val="solid"/>
          </a:ln>
        </p:spPr>
      </p:sp>
      <p:sp>
        <p:nvSpPr>
          <p:cNvPr id="10" name="Text 8"/>
          <p:cNvSpPr/>
          <p:nvPr/>
        </p:nvSpPr>
        <p:spPr>
          <a:xfrm>
            <a:off x="7613809" y="3209568"/>
            <a:ext cx="124778" cy="266581"/>
          </a:xfrm>
          <a:prstGeom prst="rect">
            <a:avLst/>
          </a:prstGeom>
          <a:noFill/>
          <a:ln/>
        </p:spPr>
        <p:txBody>
          <a:bodyPr wrap="none"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2</a:t>
            </a:r>
            <a:endParaRPr lang="en-US" sz="2100" dirty="0"/>
          </a:p>
        </p:txBody>
      </p:sp>
      <p:sp>
        <p:nvSpPr>
          <p:cNvPr id="11" name="Text 9"/>
          <p:cNvSpPr/>
          <p:nvPr/>
        </p:nvSpPr>
        <p:spPr>
          <a:xfrm>
            <a:off x="8148399" y="3092887"/>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Urgency</a:t>
            </a:r>
            <a:endParaRPr lang="en-US" sz="1750" dirty="0"/>
          </a:p>
        </p:txBody>
      </p:sp>
      <p:sp>
        <p:nvSpPr>
          <p:cNvPr id="12" name="Text 10"/>
          <p:cNvSpPr/>
          <p:nvPr/>
        </p:nvSpPr>
        <p:spPr>
          <a:xfrm>
            <a:off x="8148399" y="3503771"/>
            <a:ext cx="3388638"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They often create a sense of urgency by claiming you need to act quickly to avoid a problem.</a:t>
            </a:r>
            <a:endParaRPr lang="en-US" sz="1750" dirty="0"/>
          </a:p>
        </p:txBody>
      </p:sp>
      <p:sp>
        <p:nvSpPr>
          <p:cNvPr id="13" name="Shape 11"/>
          <p:cNvSpPr/>
          <p:nvPr/>
        </p:nvSpPr>
        <p:spPr>
          <a:xfrm>
            <a:off x="3093363" y="4975622"/>
            <a:ext cx="499943" cy="499943"/>
          </a:xfrm>
          <a:prstGeom prst="roundRect">
            <a:avLst>
              <a:gd name="adj" fmla="val 20000"/>
            </a:avLst>
          </a:prstGeom>
          <a:solidFill>
            <a:srgbClr val="E6E6E6"/>
          </a:solidFill>
          <a:ln w="7620">
            <a:solidFill>
              <a:srgbClr val="CCCCCC"/>
            </a:solidFill>
            <a:prstDash val="solid"/>
          </a:ln>
        </p:spPr>
      </p:sp>
      <p:sp>
        <p:nvSpPr>
          <p:cNvPr id="14" name="Text 12"/>
          <p:cNvSpPr/>
          <p:nvPr/>
        </p:nvSpPr>
        <p:spPr>
          <a:xfrm>
            <a:off x="3283506" y="5092303"/>
            <a:ext cx="119539" cy="266581"/>
          </a:xfrm>
          <a:prstGeom prst="rect">
            <a:avLst/>
          </a:prstGeom>
          <a:noFill/>
          <a:ln/>
        </p:spPr>
        <p:txBody>
          <a:bodyPr wrap="none"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3</a:t>
            </a:r>
            <a:endParaRPr lang="en-US" sz="2100" dirty="0"/>
          </a:p>
        </p:txBody>
      </p:sp>
      <p:sp>
        <p:nvSpPr>
          <p:cNvPr id="15" name="Text 13"/>
          <p:cNvSpPr/>
          <p:nvPr/>
        </p:nvSpPr>
        <p:spPr>
          <a:xfrm>
            <a:off x="3815477" y="4975622"/>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Social Engineering</a:t>
            </a:r>
            <a:endParaRPr lang="en-US" sz="1750" dirty="0"/>
          </a:p>
        </p:txBody>
      </p:sp>
      <p:sp>
        <p:nvSpPr>
          <p:cNvPr id="16" name="Text 14"/>
          <p:cNvSpPr/>
          <p:nvPr/>
        </p:nvSpPr>
        <p:spPr>
          <a:xfrm>
            <a:off x="3815477" y="5386507"/>
            <a:ext cx="3388638"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They may use social media to manipulate you into clicking a link or providing personal information.</a:t>
            </a:r>
            <a:endParaRPr lang="en-US" sz="1750" dirty="0"/>
          </a:p>
        </p:txBody>
      </p:sp>
      <p:sp>
        <p:nvSpPr>
          <p:cNvPr id="17" name="Shape 15"/>
          <p:cNvSpPr/>
          <p:nvPr/>
        </p:nvSpPr>
        <p:spPr>
          <a:xfrm>
            <a:off x="7426285" y="4975622"/>
            <a:ext cx="499943" cy="499943"/>
          </a:xfrm>
          <a:prstGeom prst="roundRect">
            <a:avLst>
              <a:gd name="adj" fmla="val 20000"/>
            </a:avLst>
          </a:prstGeom>
          <a:solidFill>
            <a:srgbClr val="E6E6E6"/>
          </a:solidFill>
          <a:ln w="7620">
            <a:solidFill>
              <a:srgbClr val="CCCCCC"/>
            </a:solidFill>
            <a:prstDash val="solid"/>
          </a:ln>
        </p:spPr>
      </p:sp>
      <p:sp>
        <p:nvSpPr>
          <p:cNvPr id="18" name="Text 16"/>
          <p:cNvSpPr/>
          <p:nvPr/>
        </p:nvSpPr>
        <p:spPr>
          <a:xfrm>
            <a:off x="7626191" y="5092303"/>
            <a:ext cx="100013" cy="266581"/>
          </a:xfrm>
          <a:prstGeom prst="rect">
            <a:avLst/>
          </a:prstGeom>
          <a:noFill/>
          <a:ln/>
        </p:spPr>
        <p:txBody>
          <a:bodyPr wrap="none"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4</a:t>
            </a:r>
            <a:endParaRPr lang="en-US" sz="2100" dirty="0"/>
          </a:p>
        </p:txBody>
      </p:sp>
      <p:sp>
        <p:nvSpPr>
          <p:cNvPr id="19" name="Text 17"/>
          <p:cNvSpPr/>
          <p:nvPr/>
        </p:nvSpPr>
        <p:spPr>
          <a:xfrm>
            <a:off x="8148399" y="4975622"/>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Scarcity</a:t>
            </a:r>
            <a:endParaRPr lang="en-US" sz="1750" dirty="0"/>
          </a:p>
        </p:txBody>
      </p:sp>
      <p:sp>
        <p:nvSpPr>
          <p:cNvPr id="20" name="Text 18"/>
          <p:cNvSpPr/>
          <p:nvPr/>
        </p:nvSpPr>
        <p:spPr>
          <a:xfrm>
            <a:off x="8148399" y="5386507"/>
            <a:ext cx="3388638"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Attackers may offer limited-time deals or promotions to entice you into clicking a link.</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237542"/>
            <a:ext cx="4538067"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Recognizing Phishing Emails</a:t>
            </a:r>
            <a:endParaRPr lang="en-US" sz="3499" dirty="0"/>
          </a:p>
        </p:txBody>
      </p:sp>
      <p:sp>
        <p:nvSpPr>
          <p:cNvPr id="5" name="Text 3"/>
          <p:cNvSpPr/>
          <p:nvPr/>
        </p:nvSpPr>
        <p:spPr>
          <a:xfrm>
            <a:off x="3093363" y="3348395"/>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Suspicious Sender</a:t>
            </a:r>
            <a:endParaRPr lang="en-US" sz="1750" dirty="0"/>
          </a:p>
        </p:txBody>
      </p:sp>
      <p:sp>
        <p:nvSpPr>
          <p:cNvPr id="6" name="Text 4"/>
          <p:cNvSpPr/>
          <p:nvPr/>
        </p:nvSpPr>
        <p:spPr>
          <a:xfrm>
            <a:off x="3093363" y="3848219"/>
            <a:ext cx="2452807" cy="666512"/>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Look for misspelled words or unusual email addresses.</a:t>
            </a:r>
            <a:endParaRPr lang="en-US" sz="1750" dirty="0"/>
          </a:p>
        </p:txBody>
      </p:sp>
      <p:sp>
        <p:nvSpPr>
          <p:cNvPr id="7" name="Text 5"/>
          <p:cNvSpPr/>
          <p:nvPr/>
        </p:nvSpPr>
        <p:spPr>
          <a:xfrm>
            <a:off x="6095762" y="3348395"/>
            <a:ext cx="2221944"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Urgent Tone</a:t>
            </a:r>
            <a:endParaRPr lang="en-US" sz="1750" dirty="0"/>
          </a:p>
        </p:txBody>
      </p:sp>
      <p:sp>
        <p:nvSpPr>
          <p:cNvPr id="8" name="Text 6"/>
          <p:cNvSpPr/>
          <p:nvPr/>
        </p:nvSpPr>
        <p:spPr>
          <a:xfrm>
            <a:off x="6095762" y="3848219"/>
            <a:ext cx="2452807"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Be wary of emails that demand immediate action or threaten consequences.</a:t>
            </a:r>
            <a:endParaRPr lang="en-US" sz="1750" dirty="0"/>
          </a:p>
        </p:txBody>
      </p:sp>
      <p:sp>
        <p:nvSpPr>
          <p:cNvPr id="9" name="Text 7"/>
          <p:cNvSpPr/>
          <p:nvPr/>
        </p:nvSpPr>
        <p:spPr>
          <a:xfrm>
            <a:off x="9098161" y="3348395"/>
            <a:ext cx="2452807" cy="555308"/>
          </a:xfrm>
          <a:prstGeom prst="rect">
            <a:avLst/>
          </a:prstGeom>
          <a:noFill/>
          <a:ln/>
        </p:spPr>
        <p:txBody>
          <a:bodyPr wrap="squar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Request for Personal Information</a:t>
            </a:r>
            <a:endParaRPr lang="en-US" sz="1750" dirty="0"/>
          </a:p>
        </p:txBody>
      </p:sp>
      <p:sp>
        <p:nvSpPr>
          <p:cNvPr id="10" name="Text 8"/>
          <p:cNvSpPr/>
          <p:nvPr/>
        </p:nvSpPr>
        <p:spPr>
          <a:xfrm>
            <a:off x="9098161" y="4125873"/>
            <a:ext cx="2452807" cy="1666280"/>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Legitimate organizations will never ask for your password, credit card details, or other sensitive information in an email.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430"/>
            </a:avLst>
          </a:prstGeom>
          <a:solidFill>
            <a:srgbClr val="F7F7F7">
              <a:alpha val="85000"/>
            </a:srgbClr>
          </a:solidFill>
          <a:ln/>
        </p:spPr>
      </p:sp>
      <p:sp>
        <p:nvSpPr>
          <p:cNvPr id="6" name="Text 3"/>
          <p:cNvSpPr/>
          <p:nvPr/>
        </p:nvSpPr>
        <p:spPr>
          <a:xfrm>
            <a:off x="3093363" y="2402086"/>
            <a:ext cx="4443889"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Suspicious Websites</a:t>
            </a:r>
            <a:endParaRPr lang="en-US" sz="3499" dirty="0"/>
          </a:p>
        </p:txBody>
      </p:sp>
      <p:sp>
        <p:nvSpPr>
          <p:cNvPr id="7" name="Shape 4"/>
          <p:cNvSpPr/>
          <p:nvPr/>
        </p:nvSpPr>
        <p:spPr>
          <a:xfrm>
            <a:off x="3093363" y="3290768"/>
            <a:ext cx="2666405" cy="2536746"/>
          </a:xfrm>
          <a:prstGeom prst="roundRect">
            <a:avLst>
              <a:gd name="adj" fmla="val 3942"/>
            </a:avLst>
          </a:prstGeom>
          <a:solidFill>
            <a:srgbClr val="E6E6E6"/>
          </a:solidFill>
          <a:ln w="7620">
            <a:solidFill>
              <a:srgbClr val="CCCCCC"/>
            </a:solidFill>
            <a:prstDash val="solid"/>
          </a:ln>
        </p:spPr>
      </p:sp>
      <p:sp>
        <p:nvSpPr>
          <p:cNvPr id="8" name="Text 5"/>
          <p:cNvSpPr/>
          <p:nvPr/>
        </p:nvSpPr>
        <p:spPr>
          <a:xfrm>
            <a:off x="3323153" y="3520559"/>
            <a:ext cx="2206823"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URL Check</a:t>
            </a:r>
            <a:endParaRPr lang="en-US" sz="1750" dirty="0"/>
          </a:p>
        </p:txBody>
      </p:sp>
      <p:sp>
        <p:nvSpPr>
          <p:cNvPr id="9" name="Text 6"/>
          <p:cNvSpPr/>
          <p:nvPr/>
        </p:nvSpPr>
        <p:spPr>
          <a:xfrm>
            <a:off x="3323153" y="3931444"/>
            <a:ext cx="2206823" cy="1666280"/>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Examine the website address carefully. Look for typos or unusual domains that don't match the organization's name.</a:t>
            </a:r>
            <a:endParaRPr lang="en-US" sz="1750" dirty="0"/>
          </a:p>
        </p:txBody>
      </p:sp>
      <p:sp>
        <p:nvSpPr>
          <p:cNvPr id="10" name="Shape 7"/>
          <p:cNvSpPr/>
          <p:nvPr/>
        </p:nvSpPr>
        <p:spPr>
          <a:xfrm>
            <a:off x="5981938" y="3290768"/>
            <a:ext cx="2666405" cy="2536746"/>
          </a:xfrm>
          <a:prstGeom prst="roundRect">
            <a:avLst>
              <a:gd name="adj" fmla="val 3942"/>
            </a:avLst>
          </a:prstGeom>
          <a:solidFill>
            <a:srgbClr val="E6E6E6"/>
          </a:solidFill>
          <a:ln w="7620">
            <a:solidFill>
              <a:srgbClr val="CCCCCC"/>
            </a:solidFill>
            <a:prstDash val="solid"/>
          </a:ln>
        </p:spPr>
      </p:sp>
      <p:sp>
        <p:nvSpPr>
          <p:cNvPr id="11" name="Text 8"/>
          <p:cNvSpPr/>
          <p:nvPr/>
        </p:nvSpPr>
        <p:spPr>
          <a:xfrm>
            <a:off x="6211729" y="3520559"/>
            <a:ext cx="2206823"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Security Indicator</a:t>
            </a:r>
            <a:endParaRPr lang="en-US" sz="1750" dirty="0"/>
          </a:p>
        </p:txBody>
      </p:sp>
      <p:sp>
        <p:nvSpPr>
          <p:cNvPr id="12" name="Text 9"/>
          <p:cNvSpPr/>
          <p:nvPr/>
        </p:nvSpPr>
        <p:spPr>
          <a:xfrm>
            <a:off x="6211729" y="3931444"/>
            <a:ext cx="2206823" cy="1333024"/>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Check for a secure connection (HTTPS) indicated by a padlock icon in the address bar.</a:t>
            </a:r>
            <a:endParaRPr lang="en-US" sz="1750" dirty="0"/>
          </a:p>
        </p:txBody>
      </p:sp>
      <p:sp>
        <p:nvSpPr>
          <p:cNvPr id="13" name="Shape 10"/>
          <p:cNvSpPr/>
          <p:nvPr/>
        </p:nvSpPr>
        <p:spPr>
          <a:xfrm>
            <a:off x="8870513" y="3290768"/>
            <a:ext cx="2666405" cy="2536746"/>
          </a:xfrm>
          <a:prstGeom prst="roundRect">
            <a:avLst>
              <a:gd name="adj" fmla="val 3942"/>
            </a:avLst>
          </a:prstGeom>
          <a:solidFill>
            <a:srgbClr val="E6E6E6"/>
          </a:solidFill>
          <a:ln w="7620">
            <a:solidFill>
              <a:srgbClr val="CCCCCC"/>
            </a:solidFill>
            <a:prstDash val="solid"/>
          </a:ln>
        </p:spPr>
      </p:sp>
      <p:sp>
        <p:nvSpPr>
          <p:cNvPr id="14" name="Text 11"/>
          <p:cNvSpPr/>
          <p:nvPr/>
        </p:nvSpPr>
        <p:spPr>
          <a:xfrm>
            <a:off x="9100304" y="3520559"/>
            <a:ext cx="2206823" cy="277654"/>
          </a:xfrm>
          <a:prstGeom prst="rect">
            <a:avLst/>
          </a:prstGeom>
          <a:noFill/>
          <a:ln/>
        </p:spPr>
        <p:txBody>
          <a:bodyPr wrap="none" rtlCol="0" anchor="t"/>
          <a:lstStyle/>
          <a:p>
            <a:pPr marL="0" indent="0">
              <a:lnSpc>
                <a:spcPts val="2187"/>
              </a:lnSpc>
              <a:buNone/>
            </a:pPr>
            <a:r>
              <a:rPr lang="en-US" sz="1750" dirty="0">
                <a:solidFill>
                  <a:srgbClr val="383838"/>
                </a:solidFill>
                <a:latin typeface="Patrick Hand" pitchFamily="34" charset="0"/>
                <a:ea typeface="Patrick Hand" pitchFamily="34" charset="-122"/>
                <a:cs typeface="Patrick Hand" pitchFamily="34" charset="-120"/>
              </a:rPr>
              <a:t>Website Design</a:t>
            </a:r>
            <a:endParaRPr lang="en-US" sz="1750" dirty="0"/>
          </a:p>
        </p:txBody>
      </p:sp>
      <p:sp>
        <p:nvSpPr>
          <p:cNvPr id="15" name="Text 12"/>
          <p:cNvSpPr/>
          <p:nvPr/>
        </p:nvSpPr>
        <p:spPr>
          <a:xfrm>
            <a:off x="9100304" y="3931444"/>
            <a:ext cx="2206823" cy="1666280"/>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Be wary of websites with poor design, broken links, or outdated content. These can be signs of a fake website.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593187" y="539829"/>
            <a:ext cx="3917871" cy="489704"/>
          </a:xfrm>
          <a:prstGeom prst="rect">
            <a:avLst/>
          </a:prstGeom>
          <a:noFill/>
          <a:ln/>
        </p:spPr>
        <p:txBody>
          <a:bodyPr wrap="none" rtlCol="0" anchor="t"/>
          <a:lstStyle/>
          <a:p>
            <a:pPr marL="0" indent="0">
              <a:lnSpc>
                <a:spcPts val="3856"/>
              </a:lnSpc>
              <a:buNone/>
            </a:pPr>
            <a:r>
              <a:rPr lang="en-US" sz="3085" dirty="0">
                <a:solidFill>
                  <a:srgbClr val="383838"/>
                </a:solidFill>
                <a:latin typeface="Patrick Hand" pitchFamily="34" charset="0"/>
                <a:ea typeface="Patrick Hand" pitchFamily="34" charset="-122"/>
                <a:cs typeface="Patrick Hand" pitchFamily="34" charset="-120"/>
              </a:rPr>
              <a:t>Social Engineering Tactics</a:t>
            </a:r>
            <a:endParaRPr lang="en-US" sz="3085" dirty="0"/>
          </a:p>
        </p:txBody>
      </p:sp>
      <p:pic>
        <p:nvPicPr>
          <p:cNvPr id="5" name="Image 0" descr="preencoded.png"/>
          <p:cNvPicPr>
            <a:picLocks noChangeAspect="1"/>
          </p:cNvPicPr>
          <p:nvPr/>
        </p:nvPicPr>
        <p:blipFill>
          <a:blip r:embed="rId3"/>
          <a:stretch>
            <a:fillRect/>
          </a:stretch>
        </p:blipFill>
        <p:spPr>
          <a:xfrm>
            <a:off x="3593187" y="1421249"/>
            <a:ext cx="979408" cy="1567101"/>
          </a:xfrm>
          <a:prstGeom prst="rect">
            <a:avLst/>
          </a:prstGeom>
        </p:spPr>
      </p:pic>
      <p:sp>
        <p:nvSpPr>
          <p:cNvPr id="6" name="Text 3"/>
          <p:cNvSpPr/>
          <p:nvPr/>
        </p:nvSpPr>
        <p:spPr>
          <a:xfrm>
            <a:off x="4866442" y="1617107"/>
            <a:ext cx="1958935" cy="244793"/>
          </a:xfrm>
          <a:prstGeom prst="rect">
            <a:avLst/>
          </a:prstGeom>
          <a:noFill/>
          <a:ln/>
        </p:spPr>
        <p:txBody>
          <a:bodyPr wrap="none" rtlCol="0" anchor="t"/>
          <a:lstStyle/>
          <a:p>
            <a:pPr marL="0" indent="0" algn="l">
              <a:lnSpc>
                <a:spcPts val="1928"/>
              </a:lnSpc>
              <a:buNone/>
            </a:pPr>
            <a:r>
              <a:rPr lang="en-US" sz="1543" dirty="0">
                <a:solidFill>
                  <a:srgbClr val="383838"/>
                </a:solidFill>
                <a:latin typeface="Patrick Hand" pitchFamily="34" charset="0"/>
                <a:ea typeface="Patrick Hand" pitchFamily="34" charset="-122"/>
                <a:cs typeface="Patrick Hand" pitchFamily="34" charset="-120"/>
              </a:rPr>
              <a:t>Baiting</a:t>
            </a:r>
            <a:endParaRPr lang="en-US" sz="1543" dirty="0"/>
          </a:p>
        </p:txBody>
      </p:sp>
      <p:sp>
        <p:nvSpPr>
          <p:cNvPr id="7" name="Text 4"/>
          <p:cNvSpPr/>
          <p:nvPr/>
        </p:nvSpPr>
        <p:spPr>
          <a:xfrm>
            <a:off x="4866442" y="1979414"/>
            <a:ext cx="6170771" cy="587454"/>
          </a:xfrm>
          <a:prstGeom prst="rect">
            <a:avLst/>
          </a:prstGeom>
          <a:noFill/>
          <a:ln/>
        </p:spPr>
        <p:txBody>
          <a:bodyPr wrap="square" rtlCol="0" anchor="t"/>
          <a:lstStyle/>
          <a:p>
            <a:pPr marL="0" indent="0" algn="l">
              <a:lnSpc>
                <a:spcPts val="2314"/>
              </a:lnSpc>
              <a:buNone/>
            </a:pPr>
            <a:r>
              <a:rPr lang="en-US" sz="1543" dirty="0">
                <a:solidFill>
                  <a:srgbClr val="383838"/>
                </a:solidFill>
                <a:latin typeface="Patrick Hand" pitchFamily="34" charset="0"/>
                <a:ea typeface="Patrick Hand" pitchFamily="34" charset="-122"/>
                <a:cs typeface="Patrick Hand" pitchFamily="34" charset="-120"/>
              </a:rPr>
              <a:t>This involves offering something tempting, like a free gift, in exchange for personal information.</a:t>
            </a:r>
            <a:endParaRPr lang="en-US" sz="1543" dirty="0"/>
          </a:p>
        </p:txBody>
      </p:sp>
      <p:pic>
        <p:nvPicPr>
          <p:cNvPr id="8" name="Image 1" descr="preencoded.png"/>
          <p:cNvPicPr>
            <a:picLocks noChangeAspect="1"/>
          </p:cNvPicPr>
          <p:nvPr/>
        </p:nvPicPr>
        <p:blipFill>
          <a:blip r:embed="rId4"/>
          <a:stretch>
            <a:fillRect/>
          </a:stretch>
        </p:blipFill>
        <p:spPr>
          <a:xfrm>
            <a:off x="3593187" y="2988350"/>
            <a:ext cx="979408" cy="1567101"/>
          </a:xfrm>
          <a:prstGeom prst="rect">
            <a:avLst/>
          </a:prstGeom>
        </p:spPr>
      </p:pic>
      <p:sp>
        <p:nvSpPr>
          <p:cNvPr id="9" name="Text 5"/>
          <p:cNvSpPr/>
          <p:nvPr/>
        </p:nvSpPr>
        <p:spPr>
          <a:xfrm>
            <a:off x="4866442" y="3184207"/>
            <a:ext cx="1958935" cy="244793"/>
          </a:xfrm>
          <a:prstGeom prst="rect">
            <a:avLst/>
          </a:prstGeom>
          <a:noFill/>
          <a:ln/>
        </p:spPr>
        <p:txBody>
          <a:bodyPr wrap="none" rtlCol="0" anchor="t"/>
          <a:lstStyle/>
          <a:p>
            <a:pPr marL="0" indent="0" algn="l">
              <a:lnSpc>
                <a:spcPts val="1928"/>
              </a:lnSpc>
              <a:buNone/>
            </a:pPr>
            <a:r>
              <a:rPr lang="en-US" sz="1543" dirty="0">
                <a:solidFill>
                  <a:srgbClr val="383838"/>
                </a:solidFill>
                <a:latin typeface="Patrick Hand" pitchFamily="34" charset="0"/>
                <a:ea typeface="Patrick Hand" pitchFamily="34" charset="-122"/>
                <a:cs typeface="Patrick Hand" pitchFamily="34" charset="-120"/>
              </a:rPr>
              <a:t>Pretexting</a:t>
            </a:r>
            <a:endParaRPr lang="en-US" sz="1543" dirty="0"/>
          </a:p>
        </p:txBody>
      </p:sp>
      <p:sp>
        <p:nvSpPr>
          <p:cNvPr id="10" name="Text 6"/>
          <p:cNvSpPr/>
          <p:nvPr/>
        </p:nvSpPr>
        <p:spPr>
          <a:xfrm>
            <a:off x="4866442" y="3546515"/>
            <a:ext cx="6170771" cy="587454"/>
          </a:xfrm>
          <a:prstGeom prst="rect">
            <a:avLst/>
          </a:prstGeom>
          <a:noFill/>
          <a:ln/>
        </p:spPr>
        <p:txBody>
          <a:bodyPr wrap="square" rtlCol="0" anchor="t"/>
          <a:lstStyle/>
          <a:p>
            <a:pPr marL="0" indent="0" algn="l">
              <a:lnSpc>
                <a:spcPts val="2314"/>
              </a:lnSpc>
              <a:buNone/>
            </a:pPr>
            <a:r>
              <a:rPr lang="en-US" sz="1543" dirty="0">
                <a:solidFill>
                  <a:srgbClr val="383838"/>
                </a:solidFill>
                <a:latin typeface="Patrick Hand" pitchFamily="34" charset="0"/>
                <a:ea typeface="Patrick Hand" pitchFamily="34" charset="-122"/>
                <a:cs typeface="Patrick Hand" pitchFamily="34" charset="-120"/>
              </a:rPr>
              <a:t>An attacker may create a false story or scenario to gain your trust and get you to share sensitive information.</a:t>
            </a:r>
            <a:endParaRPr lang="en-US" sz="1543" dirty="0"/>
          </a:p>
        </p:txBody>
      </p:sp>
      <p:pic>
        <p:nvPicPr>
          <p:cNvPr id="11" name="Image 2" descr="preencoded.png"/>
          <p:cNvPicPr>
            <a:picLocks noChangeAspect="1"/>
          </p:cNvPicPr>
          <p:nvPr/>
        </p:nvPicPr>
        <p:blipFill>
          <a:blip r:embed="rId5"/>
          <a:stretch>
            <a:fillRect/>
          </a:stretch>
        </p:blipFill>
        <p:spPr>
          <a:xfrm>
            <a:off x="3593187" y="4555450"/>
            <a:ext cx="979408" cy="1567101"/>
          </a:xfrm>
          <a:prstGeom prst="rect">
            <a:avLst/>
          </a:prstGeom>
        </p:spPr>
      </p:pic>
      <p:sp>
        <p:nvSpPr>
          <p:cNvPr id="12" name="Text 7"/>
          <p:cNvSpPr/>
          <p:nvPr/>
        </p:nvSpPr>
        <p:spPr>
          <a:xfrm>
            <a:off x="4866442" y="4751308"/>
            <a:ext cx="1958935" cy="244793"/>
          </a:xfrm>
          <a:prstGeom prst="rect">
            <a:avLst/>
          </a:prstGeom>
          <a:noFill/>
          <a:ln/>
        </p:spPr>
        <p:txBody>
          <a:bodyPr wrap="none" rtlCol="0" anchor="t"/>
          <a:lstStyle/>
          <a:p>
            <a:pPr marL="0" indent="0" algn="l">
              <a:lnSpc>
                <a:spcPts val="1928"/>
              </a:lnSpc>
              <a:buNone/>
            </a:pPr>
            <a:r>
              <a:rPr lang="en-US" sz="1543" dirty="0">
                <a:solidFill>
                  <a:srgbClr val="383838"/>
                </a:solidFill>
                <a:latin typeface="Patrick Hand" pitchFamily="34" charset="0"/>
                <a:ea typeface="Patrick Hand" pitchFamily="34" charset="-122"/>
                <a:cs typeface="Patrick Hand" pitchFamily="34" charset="-120"/>
              </a:rPr>
              <a:t>Phishing</a:t>
            </a:r>
            <a:endParaRPr lang="en-US" sz="1543" dirty="0"/>
          </a:p>
        </p:txBody>
      </p:sp>
      <p:sp>
        <p:nvSpPr>
          <p:cNvPr id="13" name="Text 8"/>
          <p:cNvSpPr/>
          <p:nvPr/>
        </p:nvSpPr>
        <p:spPr>
          <a:xfrm>
            <a:off x="4866442" y="5113615"/>
            <a:ext cx="6170771" cy="293727"/>
          </a:xfrm>
          <a:prstGeom prst="rect">
            <a:avLst/>
          </a:prstGeom>
          <a:noFill/>
          <a:ln/>
        </p:spPr>
        <p:txBody>
          <a:bodyPr wrap="none" rtlCol="0" anchor="t"/>
          <a:lstStyle/>
          <a:p>
            <a:pPr marL="0" indent="0" algn="l">
              <a:lnSpc>
                <a:spcPts val="2314"/>
              </a:lnSpc>
              <a:buNone/>
            </a:pPr>
            <a:r>
              <a:rPr lang="en-US" sz="1543" dirty="0">
                <a:solidFill>
                  <a:srgbClr val="383838"/>
                </a:solidFill>
                <a:latin typeface="Patrick Hand" pitchFamily="34" charset="0"/>
                <a:ea typeface="Patrick Hand" pitchFamily="34" charset="-122"/>
                <a:cs typeface="Patrick Hand" pitchFamily="34" charset="-120"/>
              </a:rPr>
              <a:t>They may use a fake website or email to trick you into giving them your credentials.</a:t>
            </a:r>
            <a:endParaRPr lang="en-US" sz="1543" dirty="0"/>
          </a:p>
        </p:txBody>
      </p:sp>
      <p:pic>
        <p:nvPicPr>
          <p:cNvPr id="14" name="Image 3" descr="preencoded.png"/>
          <p:cNvPicPr>
            <a:picLocks noChangeAspect="1"/>
          </p:cNvPicPr>
          <p:nvPr/>
        </p:nvPicPr>
        <p:blipFill>
          <a:blip r:embed="rId6"/>
          <a:stretch>
            <a:fillRect/>
          </a:stretch>
        </p:blipFill>
        <p:spPr>
          <a:xfrm>
            <a:off x="3593187" y="6122551"/>
            <a:ext cx="979408" cy="1567101"/>
          </a:xfrm>
          <a:prstGeom prst="rect">
            <a:avLst/>
          </a:prstGeom>
        </p:spPr>
      </p:pic>
      <p:sp>
        <p:nvSpPr>
          <p:cNvPr id="15" name="Text 9"/>
          <p:cNvSpPr/>
          <p:nvPr/>
        </p:nvSpPr>
        <p:spPr>
          <a:xfrm>
            <a:off x="4866442" y="6318409"/>
            <a:ext cx="1958935" cy="244793"/>
          </a:xfrm>
          <a:prstGeom prst="rect">
            <a:avLst/>
          </a:prstGeom>
          <a:noFill/>
          <a:ln/>
        </p:spPr>
        <p:txBody>
          <a:bodyPr wrap="none" rtlCol="0" anchor="t"/>
          <a:lstStyle/>
          <a:p>
            <a:pPr marL="0" indent="0" algn="l">
              <a:lnSpc>
                <a:spcPts val="1928"/>
              </a:lnSpc>
              <a:buNone/>
            </a:pPr>
            <a:r>
              <a:rPr lang="en-US" sz="1543" dirty="0">
                <a:solidFill>
                  <a:srgbClr val="383838"/>
                </a:solidFill>
                <a:latin typeface="Patrick Hand" pitchFamily="34" charset="0"/>
                <a:ea typeface="Patrick Hand" pitchFamily="34" charset="-122"/>
                <a:cs typeface="Patrick Hand" pitchFamily="34" charset="-120"/>
              </a:rPr>
              <a:t>Scare Tactics</a:t>
            </a:r>
            <a:endParaRPr lang="en-US" sz="1543" dirty="0"/>
          </a:p>
        </p:txBody>
      </p:sp>
      <p:sp>
        <p:nvSpPr>
          <p:cNvPr id="16" name="Text 10"/>
          <p:cNvSpPr/>
          <p:nvPr/>
        </p:nvSpPr>
        <p:spPr>
          <a:xfrm>
            <a:off x="4866442" y="6680716"/>
            <a:ext cx="6170771" cy="293727"/>
          </a:xfrm>
          <a:prstGeom prst="rect">
            <a:avLst/>
          </a:prstGeom>
          <a:noFill/>
          <a:ln/>
        </p:spPr>
        <p:txBody>
          <a:bodyPr wrap="none" rtlCol="0" anchor="t"/>
          <a:lstStyle/>
          <a:p>
            <a:pPr marL="0" indent="0" algn="l">
              <a:lnSpc>
                <a:spcPts val="2314"/>
              </a:lnSpc>
              <a:buNone/>
            </a:pPr>
            <a:r>
              <a:rPr lang="en-US" sz="1543" dirty="0">
                <a:solidFill>
                  <a:srgbClr val="383838"/>
                </a:solidFill>
                <a:latin typeface="Patrick Hand" pitchFamily="34" charset="0"/>
                <a:ea typeface="Patrick Hand" pitchFamily="34" charset="-122"/>
                <a:cs typeface="Patrick Hand" pitchFamily="34" charset="-120"/>
              </a:rPr>
              <a:t>Attackers may use fear or threats to pressure you into acting quickly.</a:t>
            </a:r>
            <a:endParaRPr lang="en-US" sz="154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1743"/>
          </a:xfrm>
          <a:prstGeom prst="rect">
            <a:avLst/>
          </a:prstGeom>
          <a:solidFill>
            <a:srgbClr val="F7F7F7"/>
          </a:solidFill>
          <a:ln/>
        </p:spPr>
      </p:sp>
      <p:sp>
        <p:nvSpPr>
          <p:cNvPr id="4" name="Text 2"/>
          <p:cNvSpPr/>
          <p:nvPr/>
        </p:nvSpPr>
        <p:spPr>
          <a:xfrm>
            <a:off x="3858339" y="500301"/>
            <a:ext cx="5623798" cy="454819"/>
          </a:xfrm>
          <a:prstGeom prst="rect">
            <a:avLst/>
          </a:prstGeom>
          <a:noFill/>
          <a:ln/>
        </p:spPr>
        <p:txBody>
          <a:bodyPr wrap="none" rtlCol="0" anchor="t"/>
          <a:lstStyle/>
          <a:p>
            <a:pPr marL="0" indent="0">
              <a:lnSpc>
                <a:spcPts val="3581"/>
              </a:lnSpc>
              <a:buNone/>
            </a:pPr>
            <a:r>
              <a:rPr lang="en-US" sz="2865" dirty="0">
                <a:solidFill>
                  <a:srgbClr val="383838"/>
                </a:solidFill>
                <a:latin typeface="Patrick Hand" pitchFamily="34" charset="0"/>
                <a:ea typeface="Patrick Hand" pitchFamily="34" charset="-122"/>
                <a:cs typeface="Patrick Hand" pitchFamily="34" charset="-120"/>
              </a:rPr>
              <a:t>Protecting Yourself from Phishing Attacks</a:t>
            </a:r>
            <a:endParaRPr lang="en-US" sz="2865" dirty="0"/>
          </a:p>
        </p:txBody>
      </p:sp>
      <p:sp>
        <p:nvSpPr>
          <p:cNvPr id="5" name="Shape 3"/>
          <p:cNvSpPr/>
          <p:nvPr/>
        </p:nvSpPr>
        <p:spPr>
          <a:xfrm>
            <a:off x="4113133" y="1318974"/>
            <a:ext cx="36314" cy="6412468"/>
          </a:xfrm>
          <a:prstGeom prst="roundRect">
            <a:avLst>
              <a:gd name="adj" fmla="val 225455"/>
            </a:avLst>
          </a:prstGeom>
          <a:solidFill>
            <a:srgbClr val="CCCCCC"/>
          </a:solidFill>
          <a:ln/>
        </p:spPr>
      </p:sp>
      <p:sp>
        <p:nvSpPr>
          <p:cNvPr id="6" name="Shape 4"/>
          <p:cNvSpPr/>
          <p:nvPr/>
        </p:nvSpPr>
        <p:spPr>
          <a:xfrm>
            <a:off x="4335899" y="1710154"/>
            <a:ext cx="636746" cy="36314"/>
          </a:xfrm>
          <a:prstGeom prst="roundRect">
            <a:avLst>
              <a:gd name="adj" fmla="val 225455"/>
            </a:avLst>
          </a:prstGeom>
          <a:solidFill>
            <a:srgbClr val="CCCCCC"/>
          </a:solidFill>
          <a:ln/>
        </p:spPr>
      </p:sp>
      <p:sp>
        <p:nvSpPr>
          <p:cNvPr id="7" name="Shape 5"/>
          <p:cNvSpPr/>
          <p:nvPr/>
        </p:nvSpPr>
        <p:spPr>
          <a:xfrm>
            <a:off x="3926562" y="1523643"/>
            <a:ext cx="409337" cy="409337"/>
          </a:xfrm>
          <a:prstGeom prst="roundRect">
            <a:avLst>
              <a:gd name="adj" fmla="val 20001"/>
            </a:avLst>
          </a:prstGeom>
          <a:solidFill>
            <a:srgbClr val="E6E6E6"/>
          </a:solidFill>
          <a:ln w="7620">
            <a:solidFill>
              <a:srgbClr val="CCCCCC"/>
            </a:solidFill>
            <a:prstDash val="solid"/>
          </a:ln>
        </p:spPr>
      </p:sp>
      <p:sp>
        <p:nvSpPr>
          <p:cNvPr id="8" name="Text 6"/>
          <p:cNvSpPr/>
          <p:nvPr/>
        </p:nvSpPr>
        <p:spPr>
          <a:xfrm>
            <a:off x="4091583" y="1619131"/>
            <a:ext cx="79296" cy="218361"/>
          </a:xfrm>
          <a:prstGeom prst="rect">
            <a:avLst/>
          </a:prstGeom>
          <a:noFill/>
          <a:ln/>
        </p:spPr>
        <p:txBody>
          <a:bodyPr wrap="none" rtlCol="0" anchor="t"/>
          <a:lstStyle/>
          <a:p>
            <a:pPr marL="0" indent="0" algn="ctr">
              <a:lnSpc>
                <a:spcPts val="1719"/>
              </a:lnSpc>
              <a:buNone/>
            </a:pPr>
            <a:r>
              <a:rPr lang="en-US" sz="1719" dirty="0">
                <a:solidFill>
                  <a:srgbClr val="383838"/>
                </a:solidFill>
                <a:latin typeface="Patrick Hand" pitchFamily="34" charset="0"/>
                <a:ea typeface="Patrick Hand" pitchFamily="34" charset="-122"/>
                <a:cs typeface="Patrick Hand" pitchFamily="34" charset="-120"/>
              </a:rPr>
              <a:t>1</a:t>
            </a:r>
            <a:endParaRPr lang="en-US" sz="1719" dirty="0"/>
          </a:p>
        </p:txBody>
      </p:sp>
      <p:sp>
        <p:nvSpPr>
          <p:cNvPr id="9" name="Text 7"/>
          <p:cNvSpPr/>
          <p:nvPr/>
        </p:nvSpPr>
        <p:spPr>
          <a:xfrm>
            <a:off x="5131832" y="1500902"/>
            <a:ext cx="1819275" cy="227409"/>
          </a:xfrm>
          <a:prstGeom prst="rect">
            <a:avLst/>
          </a:prstGeom>
          <a:noFill/>
          <a:ln/>
        </p:spPr>
        <p:txBody>
          <a:bodyPr wrap="none" rtlCol="0" anchor="t"/>
          <a:lstStyle/>
          <a:p>
            <a:pPr marL="0" indent="0" algn="l">
              <a:lnSpc>
                <a:spcPts val="1791"/>
              </a:lnSpc>
              <a:buNone/>
            </a:pPr>
            <a:r>
              <a:rPr lang="en-US" sz="1433" dirty="0">
                <a:solidFill>
                  <a:srgbClr val="383838"/>
                </a:solidFill>
                <a:latin typeface="Patrick Hand" pitchFamily="34" charset="0"/>
                <a:ea typeface="Patrick Hand" pitchFamily="34" charset="-122"/>
                <a:cs typeface="Patrick Hand" pitchFamily="34" charset="-120"/>
              </a:rPr>
              <a:t>Be Skeptical</a:t>
            </a:r>
            <a:endParaRPr lang="en-US" sz="1433" dirty="0"/>
          </a:p>
        </p:txBody>
      </p:sp>
      <p:sp>
        <p:nvSpPr>
          <p:cNvPr id="10" name="Text 8"/>
          <p:cNvSpPr/>
          <p:nvPr/>
        </p:nvSpPr>
        <p:spPr>
          <a:xfrm>
            <a:off x="5131832" y="1837373"/>
            <a:ext cx="5640110" cy="545783"/>
          </a:xfrm>
          <a:prstGeom prst="rect">
            <a:avLst/>
          </a:prstGeom>
          <a:noFill/>
          <a:ln/>
        </p:spPr>
        <p:txBody>
          <a:bodyPr wrap="square" rtlCol="0" anchor="t"/>
          <a:lstStyle/>
          <a:p>
            <a:pPr marL="0" indent="0" algn="l">
              <a:lnSpc>
                <a:spcPts val="2149"/>
              </a:lnSpc>
              <a:buNone/>
            </a:pPr>
            <a:r>
              <a:rPr lang="en-US" sz="1433" dirty="0">
                <a:solidFill>
                  <a:srgbClr val="383838"/>
                </a:solidFill>
                <a:latin typeface="Patrick Hand" pitchFamily="34" charset="0"/>
                <a:ea typeface="Patrick Hand" pitchFamily="34" charset="-122"/>
                <a:cs typeface="Patrick Hand" pitchFamily="34" charset="-120"/>
              </a:rPr>
              <a:t>Always question suspicious emails, websites, and social media messages before clicking any links or providing personal information.</a:t>
            </a:r>
            <a:endParaRPr lang="en-US" sz="1433" dirty="0"/>
          </a:p>
        </p:txBody>
      </p:sp>
      <p:sp>
        <p:nvSpPr>
          <p:cNvPr id="11" name="Shape 9"/>
          <p:cNvSpPr/>
          <p:nvPr/>
        </p:nvSpPr>
        <p:spPr>
          <a:xfrm>
            <a:off x="4335899" y="3138190"/>
            <a:ext cx="636746" cy="36314"/>
          </a:xfrm>
          <a:prstGeom prst="roundRect">
            <a:avLst>
              <a:gd name="adj" fmla="val 225455"/>
            </a:avLst>
          </a:prstGeom>
          <a:solidFill>
            <a:srgbClr val="CCCCCC"/>
          </a:solidFill>
          <a:ln/>
        </p:spPr>
      </p:sp>
      <p:sp>
        <p:nvSpPr>
          <p:cNvPr id="12" name="Shape 10"/>
          <p:cNvSpPr/>
          <p:nvPr/>
        </p:nvSpPr>
        <p:spPr>
          <a:xfrm>
            <a:off x="3926562" y="2951678"/>
            <a:ext cx="409337" cy="409337"/>
          </a:xfrm>
          <a:prstGeom prst="roundRect">
            <a:avLst>
              <a:gd name="adj" fmla="val 20001"/>
            </a:avLst>
          </a:prstGeom>
          <a:solidFill>
            <a:srgbClr val="E6E6E6"/>
          </a:solidFill>
          <a:ln w="7620">
            <a:solidFill>
              <a:srgbClr val="CCCCCC"/>
            </a:solidFill>
            <a:prstDash val="solid"/>
          </a:ln>
        </p:spPr>
      </p:sp>
      <p:sp>
        <p:nvSpPr>
          <p:cNvPr id="13" name="Text 11"/>
          <p:cNvSpPr/>
          <p:nvPr/>
        </p:nvSpPr>
        <p:spPr>
          <a:xfrm>
            <a:off x="4080153" y="3047167"/>
            <a:ext cx="102156" cy="218361"/>
          </a:xfrm>
          <a:prstGeom prst="rect">
            <a:avLst/>
          </a:prstGeom>
          <a:noFill/>
          <a:ln/>
        </p:spPr>
        <p:txBody>
          <a:bodyPr wrap="none" rtlCol="0" anchor="t"/>
          <a:lstStyle/>
          <a:p>
            <a:pPr marL="0" indent="0" algn="ctr">
              <a:lnSpc>
                <a:spcPts val="1719"/>
              </a:lnSpc>
              <a:buNone/>
            </a:pPr>
            <a:r>
              <a:rPr lang="en-US" sz="1719" dirty="0">
                <a:solidFill>
                  <a:srgbClr val="383838"/>
                </a:solidFill>
                <a:latin typeface="Patrick Hand" pitchFamily="34" charset="0"/>
                <a:ea typeface="Patrick Hand" pitchFamily="34" charset="-122"/>
                <a:cs typeface="Patrick Hand" pitchFamily="34" charset="-120"/>
              </a:rPr>
              <a:t>2</a:t>
            </a:r>
            <a:endParaRPr lang="en-US" sz="1719" dirty="0"/>
          </a:p>
        </p:txBody>
      </p:sp>
      <p:sp>
        <p:nvSpPr>
          <p:cNvPr id="14" name="Text 12"/>
          <p:cNvSpPr/>
          <p:nvPr/>
        </p:nvSpPr>
        <p:spPr>
          <a:xfrm>
            <a:off x="5131832" y="2928938"/>
            <a:ext cx="1819275" cy="227409"/>
          </a:xfrm>
          <a:prstGeom prst="rect">
            <a:avLst/>
          </a:prstGeom>
          <a:noFill/>
          <a:ln/>
        </p:spPr>
        <p:txBody>
          <a:bodyPr wrap="none" rtlCol="0" anchor="t"/>
          <a:lstStyle/>
          <a:p>
            <a:pPr marL="0" indent="0" algn="l">
              <a:lnSpc>
                <a:spcPts val="1791"/>
              </a:lnSpc>
              <a:buNone/>
            </a:pPr>
            <a:r>
              <a:rPr lang="en-US" sz="1433" dirty="0">
                <a:solidFill>
                  <a:srgbClr val="383838"/>
                </a:solidFill>
                <a:latin typeface="Patrick Hand" pitchFamily="34" charset="0"/>
                <a:ea typeface="Patrick Hand" pitchFamily="34" charset="-122"/>
                <a:cs typeface="Patrick Hand" pitchFamily="34" charset="-120"/>
              </a:rPr>
              <a:t>Verify Information</a:t>
            </a:r>
            <a:endParaRPr lang="en-US" sz="1433" dirty="0"/>
          </a:p>
        </p:txBody>
      </p:sp>
      <p:sp>
        <p:nvSpPr>
          <p:cNvPr id="15" name="Text 13"/>
          <p:cNvSpPr/>
          <p:nvPr/>
        </p:nvSpPr>
        <p:spPr>
          <a:xfrm>
            <a:off x="5131832" y="3265408"/>
            <a:ext cx="5640110" cy="545783"/>
          </a:xfrm>
          <a:prstGeom prst="rect">
            <a:avLst/>
          </a:prstGeom>
          <a:noFill/>
          <a:ln/>
        </p:spPr>
        <p:txBody>
          <a:bodyPr wrap="square" rtlCol="0" anchor="t"/>
          <a:lstStyle/>
          <a:p>
            <a:pPr marL="0" indent="0" algn="l">
              <a:lnSpc>
                <a:spcPts val="2149"/>
              </a:lnSpc>
              <a:buNone/>
            </a:pPr>
            <a:r>
              <a:rPr lang="en-US" sz="1433" dirty="0">
                <a:solidFill>
                  <a:srgbClr val="383838"/>
                </a:solidFill>
                <a:latin typeface="Patrick Hand" pitchFamily="34" charset="0"/>
                <a:ea typeface="Patrick Hand" pitchFamily="34" charset="-122"/>
                <a:cs typeface="Patrick Hand" pitchFamily="34" charset="-120"/>
              </a:rPr>
              <a:t>If you receive an email or message asking for personal information, contact the organization directly to confirm the request.</a:t>
            </a:r>
            <a:endParaRPr lang="en-US" sz="1433" dirty="0"/>
          </a:p>
        </p:txBody>
      </p:sp>
      <p:sp>
        <p:nvSpPr>
          <p:cNvPr id="16" name="Shape 14"/>
          <p:cNvSpPr/>
          <p:nvPr/>
        </p:nvSpPr>
        <p:spPr>
          <a:xfrm>
            <a:off x="4335899" y="4566225"/>
            <a:ext cx="636746" cy="36314"/>
          </a:xfrm>
          <a:prstGeom prst="roundRect">
            <a:avLst>
              <a:gd name="adj" fmla="val 225455"/>
            </a:avLst>
          </a:prstGeom>
          <a:solidFill>
            <a:srgbClr val="CCCCCC"/>
          </a:solidFill>
          <a:ln/>
        </p:spPr>
      </p:sp>
      <p:sp>
        <p:nvSpPr>
          <p:cNvPr id="17" name="Shape 15"/>
          <p:cNvSpPr/>
          <p:nvPr/>
        </p:nvSpPr>
        <p:spPr>
          <a:xfrm>
            <a:off x="3926562" y="4379714"/>
            <a:ext cx="409337" cy="409337"/>
          </a:xfrm>
          <a:prstGeom prst="roundRect">
            <a:avLst>
              <a:gd name="adj" fmla="val 20001"/>
            </a:avLst>
          </a:prstGeom>
          <a:solidFill>
            <a:srgbClr val="E6E6E6"/>
          </a:solidFill>
          <a:ln w="7620">
            <a:solidFill>
              <a:srgbClr val="CCCCCC"/>
            </a:solidFill>
            <a:prstDash val="solid"/>
          </a:ln>
        </p:spPr>
      </p:sp>
      <p:sp>
        <p:nvSpPr>
          <p:cNvPr id="18" name="Text 16"/>
          <p:cNvSpPr/>
          <p:nvPr/>
        </p:nvSpPr>
        <p:spPr>
          <a:xfrm>
            <a:off x="4082296" y="4475202"/>
            <a:ext cx="97869" cy="218361"/>
          </a:xfrm>
          <a:prstGeom prst="rect">
            <a:avLst/>
          </a:prstGeom>
          <a:noFill/>
          <a:ln/>
        </p:spPr>
        <p:txBody>
          <a:bodyPr wrap="none" rtlCol="0" anchor="t"/>
          <a:lstStyle/>
          <a:p>
            <a:pPr marL="0" indent="0" algn="ctr">
              <a:lnSpc>
                <a:spcPts val="1719"/>
              </a:lnSpc>
              <a:buNone/>
            </a:pPr>
            <a:r>
              <a:rPr lang="en-US" sz="1719" dirty="0">
                <a:solidFill>
                  <a:srgbClr val="383838"/>
                </a:solidFill>
                <a:latin typeface="Patrick Hand" pitchFamily="34" charset="0"/>
                <a:ea typeface="Patrick Hand" pitchFamily="34" charset="-122"/>
                <a:cs typeface="Patrick Hand" pitchFamily="34" charset="-120"/>
              </a:rPr>
              <a:t>3</a:t>
            </a:r>
            <a:endParaRPr lang="en-US" sz="1719" dirty="0"/>
          </a:p>
        </p:txBody>
      </p:sp>
      <p:sp>
        <p:nvSpPr>
          <p:cNvPr id="19" name="Text 17"/>
          <p:cNvSpPr/>
          <p:nvPr/>
        </p:nvSpPr>
        <p:spPr>
          <a:xfrm>
            <a:off x="5131832" y="4356973"/>
            <a:ext cx="1819275" cy="227409"/>
          </a:xfrm>
          <a:prstGeom prst="rect">
            <a:avLst/>
          </a:prstGeom>
          <a:noFill/>
          <a:ln/>
        </p:spPr>
        <p:txBody>
          <a:bodyPr wrap="none" rtlCol="0" anchor="t"/>
          <a:lstStyle/>
          <a:p>
            <a:pPr marL="0" indent="0" algn="l">
              <a:lnSpc>
                <a:spcPts val="1791"/>
              </a:lnSpc>
              <a:buNone/>
            </a:pPr>
            <a:r>
              <a:rPr lang="en-US" sz="1433" dirty="0">
                <a:solidFill>
                  <a:srgbClr val="383838"/>
                </a:solidFill>
                <a:latin typeface="Patrick Hand" pitchFamily="34" charset="0"/>
                <a:ea typeface="Patrick Hand" pitchFamily="34" charset="-122"/>
                <a:cs typeface="Patrick Hand" pitchFamily="34" charset="-120"/>
              </a:rPr>
              <a:t>Strong Passwords</a:t>
            </a:r>
            <a:endParaRPr lang="en-US" sz="1433" dirty="0"/>
          </a:p>
        </p:txBody>
      </p:sp>
      <p:sp>
        <p:nvSpPr>
          <p:cNvPr id="20" name="Text 18"/>
          <p:cNvSpPr/>
          <p:nvPr/>
        </p:nvSpPr>
        <p:spPr>
          <a:xfrm>
            <a:off x="5131832" y="4693444"/>
            <a:ext cx="5640110" cy="272891"/>
          </a:xfrm>
          <a:prstGeom prst="rect">
            <a:avLst/>
          </a:prstGeom>
          <a:noFill/>
          <a:ln/>
        </p:spPr>
        <p:txBody>
          <a:bodyPr wrap="none" rtlCol="0" anchor="t"/>
          <a:lstStyle/>
          <a:p>
            <a:pPr marL="0" indent="0" algn="l">
              <a:lnSpc>
                <a:spcPts val="2149"/>
              </a:lnSpc>
              <a:buNone/>
            </a:pPr>
            <a:r>
              <a:rPr lang="en-US" sz="1433" dirty="0">
                <a:solidFill>
                  <a:srgbClr val="383838"/>
                </a:solidFill>
                <a:latin typeface="Patrick Hand" pitchFamily="34" charset="0"/>
                <a:ea typeface="Patrick Hand" pitchFamily="34" charset="-122"/>
                <a:cs typeface="Patrick Hand" pitchFamily="34" charset="-120"/>
              </a:rPr>
              <a:t>Use strong and unique passwords for all your online accounts.</a:t>
            </a:r>
            <a:endParaRPr lang="en-US" sz="1433" dirty="0"/>
          </a:p>
        </p:txBody>
      </p:sp>
      <p:sp>
        <p:nvSpPr>
          <p:cNvPr id="21" name="Shape 19"/>
          <p:cNvSpPr/>
          <p:nvPr/>
        </p:nvSpPr>
        <p:spPr>
          <a:xfrm>
            <a:off x="4335899" y="5721370"/>
            <a:ext cx="636746" cy="36314"/>
          </a:xfrm>
          <a:prstGeom prst="roundRect">
            <a:avLst>
              <a:gd name="adj" fmla="val 225455"/>
            </a:avLst>
          </a:prstGeom>
          <a:solidFill>
            <a:srgbClr val="CCCCCC"/>
          </a:solidFill>
          <a:ln/>
        </p:spPr>
      </p:sp>
      <p:sp>
        <p:nvSpPr>
          <p:cNvPr id="22" name="Shape 20"/>
          <p:cNvSpPr/>
          <p:nvPr/>
        </p:nvSpPr>
        <p:spPr>
          <a:xfrm>
            <a:off x="3926562" y="5534858"/>
            <a:ext cx="409337" cy="409337"/>
          </a:xfrm>
          <a:prstGeom prst="roundRect">
            <a:avLst>
              <a:gd name="adj" fmla="val 20001"/>
            </a:avLst>
          </a:prstGeom>
          <a:solidFill>
            <a:srgbClr val="E6E6E6"/>
          </a:solidFill>
          <a:ln w="7620">
            <a:solidFill>
              <a:srgbClr val="CCCCCC"/>
            </a:solidFill>
            <a:prstDash val="solid"/>
          </a:ln>
        </p:spPr>
      </p:sp>
      <p:sp>
        <p:nvSpPr>
          <p:cNvPr id="23" name="Text 21"/>
          <p:cNvSpPr/>
          <p:nvPr/>
        </p:nvSpPr>
        <p:spPr>
          <a:xfrm>
            <a:off x="4090273" y="5630347"/>
            <a:ext cx="81915" cy="218361"/>
          </a:xfrm>
          <a:prstGeom prst="rect">
            <a:avLst/>
          </a:prstGeom>
          <a:noFill/>
          <a:ln/>
        </p:spPr>
        <p:txBody>
          <a:bodyPr wrap="none" rtlCol="0" anchor="t"/>
          <a:lstStyle/>
          <a:p>
            <a:pPr marL="0" indent="0" algn="ctr">
              <a:lnSpc>
                <a:spcPts val="1719"/>
              </a:lnSpc>
              <a:buNone/>
            </a:pPr>
            <a:r>
              <a:rPr lang="en-US" sz="1719" dirty="0">
                <a:solidFill>
                  <a:srgbClr val="383838"/>
                </a:solidFill>
                <a:latin typeface="Patrick Hand" pitchFamily="34" charset="0"/>
                <a:ea typeface="Patrick Hand" pitchFamily="34" charset="-122"/>
                <a:cs typeface="Patrick Hand" pitchFamily="34" charset="-120"/>
              </a:rPr>
              <a:t>4</a:t>
            </a:r>
            <a:endParaRPr lang="en-US" sz="1719" dirty="0"/>
          </a:p>
        </p:txBody>
      </p:sp>
      <p:sp>
        <p:nvSpPr>
          <p:cNvPr id="24" name="Text 22"/>
          <p:cNvSpPr/>
          <p:nvPr/>
        </p:nvSpPr>
        <p:spPr>
          <a:xfrm>
            <a:off x="5131832" y="5512118"/>
            <a:ext cx="1822371" cy="227409"/>
          </a:xfrm>
          <a:prstGeom prst="rect">
            <a:avLst/>
          </a:prstGeom>
          <a:noFill/>
          <a:ln/>
        </p:spPr>
        <p:txBody>
          <a:bodyPr wrap="none" rtlCol="0" anchor="t"/>
          <a:lstStyle/>
          <a:p>
            <a:pPr marL="0" indent="0" algn="l">
              <a:lnSpc>
                <a:spcPts val="1791"/>
              </a:lnSpc>
              <a:buNone/>
            </a:pPr>
            <a:r>
              <a:rPr lang="en-US" sz="1433" dirty="0">
                <a:solidFill>
                  <a:srgbClr val="383838"/>
                </a:solidFill>
                <a:latin typeface="Patrick Hand" pitchFamily="34" charset="0"/>
                <a:ea typeface="Patrick Hand" pitchFamily="34" charset="-122"/>
                <a:cs typeface="Patrick Hand" pitchFamily="34" charset="-120"/>
              </a:rPr>
              <a:t>Multi-Factor Authentication</a:t>
            </a:r>
            <a:endParaRPr lang="en-US" sz="1433" dirty="0"/>
          </a:p>
        </p:txBody>
      </p:sp>
      <p:sp>
        <p:nvSpPr>
          <p:cNvPr id="25" name="Text 23"/>
          <p:cNvSpPr/>
          <p:nvPr/>
        </p:nvSpPr>
        <p:spPr>
          <a:xfrm>
            <a:off x="5131832" y="5848588"/>
            <a:ext cx="5640110" cy="545783"/>
          </a:xfrm>
          <a:prstGeom prst="rect">
            <a:avLst/>
          </a:prstGeom>
          <a:noFill/>
          <a:ln/>
        </p:spPr>
        <p:txBody>
          <a:bodyPr wrap="square" rtlCol="0" anchor="t"/>
          <a:lstStyle/>
          <a:p>
            <a:pPr marL="0" indent="0" algn="l">
              <a:lnSpc>
                <a:spcPts val="2149"/>
              </a:lnSpc>
              <a:buNone/>
            </a:pPr>
            <a:r>
              <a:rPr lang="en-US" sz="1433" dirty="0">
                <a:solidFill>
                  <a:srgbClr val="383838"/>
                </a:solidFill>
                <a:latin typeface="Patrick Hand" pitchFamily="34" charset="0"/>
                <a:ea typeface="Patrick Hand" pitchFamily="34" charset="-122"/>
                <a:cs typeface="Patrick Hand" pitchFamily="34" charset="-120"/>
              </a:rPr>
              <a:t>Enable multi-factor authentication whenever possible to add an extra layer of security.</a:t>
            </a:r>
            <a:endParaRPr lang="en-US" sz="1433" dirty="0"/>
          </a:p>
        </p:txBody>
      </p:sp>
      <p:sp>
        <p:nvSpPr>
          <p:cNvPr id="26" name="Shape 24"/>
          <p:cNvSpPr/>
          <p:nvPr/>
        </p:nvSpPr>
        <p:spPr>
          <a:xfrm>
            <a:off x="4335899" y="7149405"/>
            <a:ext cx="636746" cy="36314"/>
          </a:xfrm>
          <a:prstGeom prst="roundRect">
            <a:avLst>
              <a:gd name="adj" fmla="val 225455"/>
            </a:avLst>
          </a:prstGeom>
          <a:solidFill>
            <a:srgbClr val="CCCCCC"/>
          </a:solidFill>
          <a:ln/>
        </p:spPr>
      </p:sp>
      <p:sp>
        <p:nvSpPr>
          <p:cNvPr id="27" name="Shape 25"/>
          <p:cNvSpPr/>
          <p:nvPr/>
        </p:nvSpPr>
        <p:spPr>
          <a:xfrm>
            <a:off x="3926562" y="6962894"/>
            <a:ext cx="409337" cy="409337"/>
          </a:xfrm>
          <a:prstGeom prst="roundRect">
            <a:avLst>
              <a:gd name="adj" fmla="val 20001"/>
            </a:avLst>
          </a:prstGeom>
          <a:solidFill>
            <a:srgbClr val="E6E6E6"/>
          </a:solidFill>
          <a:ln w="7620">
            <a:solidFill>
              <a:srgbClr val="CCCCCC"/>
            </a:solidFill>
            <a:prstDash val="solid"/>
          </a:ln>
        </p:spPr>
      </p:sp>
      <p:sp>
        <p:nvSpPr>
          <p:cNvPr id="28" name="Text 26"/>
          <p:cNvSpPr/>
          <p:nvPr/>
        </p:nvSpPr>
        <p:spPr>
          <a:xfrm>
            <a:off x="4085034" y="7058382"/>
            <a:ext cx="92392" cy="218361"/>
          </a:xfrm>
          <a:prstGeom prst="rect">
            <a:avLst/>
          </a:prstGeom>
          <a:noFill/>
          <a:ln/>
        </p:spPr>
        <p:txBody>
          <a:bodyPr wrap="none" rtlCol="0" anchor="t"/>
          <a:lstStyle/>
          <a:p>
            <a:pPr marL="0" indent="0" algn="ctr">
              <a:lnSpc>
                <a:spcPts val="1719"/>
              </a:lnSpc>
              <a:buNone/>
            </a:pPr>
            <a:r>
              <a:rPr lang="en-US" sz="1719" dirty="0">
                <a:solidFill>
                  <a:srgbClr val="383838"/>
                </a:solidFill>
                <a:latin typeface="Patrick Hand" pitchFamily="34" charset="0"/>
                <a:ea typeface="Patrick Hand" pitchFamily="34" charset="-122"/>
                <a:cs typeface="Patrick Hand" pitchFamily="34" charset="-120"/>
              </a:rPr>
              <a:t>5</a:t>
            </a:r>
            <a:endParaRPr lang="en-US" sz="1719" dirty="0"/>
          </a:p>
        </p:txBody>
      </p:sp>
      <p:sp>
        <p:nvSpPr>
          <p:cNvPr id="29" name="Text 27"/>
          <p:cNvSpPr/>
          <p:nvPr/>
        </p:nvSpPr>
        <p:spPr>
          <a:xfrm>
            <a:off x="5131832" y="6940153"/>
            <a:ext cx="1819275" cy="227409"/>
          </a:xfrm>
          <a:prstGeom prst="rect">
            <a:avLst/>
          </a:prstGeom>
          <a:noFill/>
          <a:ln/>
        </p:spPr>
        <p:txBody>
          <a:bodyPr wrap="none" rtlCol="0" anchor="t"/>
          <a:lstStyle/>
          <a:p>
            <a:pPr marL="0" indent="0" algn="l">
              <a:lnSpc>
                <a:spcPts val="1791"/>
              </a:lnSpc>
              <a:buNone/>
            </a:pPr>
            <a:r>
              <a:rPr lang="en-US" sz="1433" dirty="0">
                <a:solidFill>
                  <a:srgbClr val="383838"/>
                </a:solidFill>
                <a:latin typeface="Patrick Hand" pitchFamily="34" charset="0"/>
                <a:ea typeface="Patrick Hand" pitchFamily="34" charset="-122"/>
                <a:cs typeface="Patrick Hand" pitchFamily="34" charset="-120"/>
              </a:rPr>
              <a:t>Keep Software Updated</a:t>
            </a:r>
            <a:endParaRPr lang="en-US" sz="1433" dirty="0"/>
          </a:p>
        </p:txBody>
      </p:sp>
      <p:sp>
        <p:nvSpPr>
          <p:cNvPr id="30" name="Text 28"/>
          <p:cNvSpPr/>
          <p:nvPr/>
        </p:nvSpPr>
        <p:spPr>
          <a:xfrm>
            <a:off x="5131832" y="7276624"/>
            <a:ext cx="5640110" cy="272891"/>
          </a:xfrm>
          <a:prstGeom prst="rect">
            <a:avLst/>
          </a:prstGeom>
          <a:noFill/>
          <a:ln/>
        </p:spPr>
        <p:txBody>
          <a:bodyPr wrap="none" rtlCol="0" anchor="t"/>
          <a:lstStyle/>
          <a:p>
            <a:pPr marL="0" indent="0" algn="l">
              <a:lnSpc>
                <a:spcPts val="2149"/>
              </a:lnSpc>
              <a:buNone/>
            </a:pPr>
            <a:r>
              <a:rPr lang="en-US" sz="1433" dirty="0">
                <a:solidFill>
                  <a:srgbClr val="383838"/>
                </a:solidFill>
                <a:latin typeface="Patrick Hand" pitchFamily="34" charset="0"/>
                <a:ea typeface="Patrick Hand" pitchFamily="34" charset="-122"/>
                <a:cs typeface="Patrick Hand" pitchFamily="34" charset="-120"/>
              </a:rPr>
              <a:t>Keep your operating system and software up to date with the latest security patches.</a:t>
            </a:r>
            <a:endParaRPr lang="en-US" sz="143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354104"/>
            <a:ext cx="4443889"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Reporting Phishing Attacks</a:t>
            </a:r>
            <a:endParaRPr lang="en-US" sz="3499" dirty="0"/>
          </a:p>
        </p:txBody>
      </p:sp>
      <p:pic>
        <p:nvPicPr>
          <p:cNvPr id="5" name="Image 0" descr="preencoded.png"/>
          <p:cNvPicPr>
            <a:picLocks noChangeAspect="1"/>
          </p:cNvPicPr>
          <p:nvPr/>
        </p:nvPicPr>
        <p:blipFill>
          <a:blip r:embed="rId3"/>
          <a:stretch>
            <a:fillRect/>
          </a:stretch>
        </p:blipFill>
        <p:spPr>
          <a:xfrm>
            <a:off x="3093363" y="3353872"/>
            <a:ext cx="555427" cy="555427"/>
          </a:xfrm>
          <a:prstGeom prst="rect">
            <a:avLst/>
          </a:prstGeom>
        </p:spPr>
      </p:pic>
      <p:sp>
        <p:nvSpPr>
          <p:cNvPr id="6" name="Text 3"/>
          <p:cNvSpPr/>
          <p:nvPr/>
        </p:nvSpPr>
        <p:spPr>
          <a:xfrm>
            <a:off x="3093363" y="4131469"/>
            <a:ext cx="2221944" cy="277654"/>
          </a:xfrm>
          <a:prstGeom prst="rect">
            <a:avLst/>
          </a:prstGeom>
          <a:noFill/>
          <a:ln/>
        </p:spPr>
        <p:txBody>
          <a:bodyPr wrap="none" rtlCol="0" anchor="t"/>
          <a:lstStyle/>
          <a:p>
            <a:pPr marL="0" indent="0" algn="l">
              <a:lnSpc>
                <a:spcPts val="2187"/>
              </a:lnSpc>
              <a:buNone/>
            </a:pPr>
            <a:r>
              <a:rPr lang="en-US" sz="1750" dirty="0">
                <a:solidFill>
                  <a:srgbClr val="383838"/>
                </a:solidFill>
                <a:latin typeface="Patrick Hand" pitchFamily="34" charset="0"/>
                <a:ea typeface="Patrick Hand" pitchFamily="34" charset="-122"/>
                <a:cs typeface="Patrick Hand" pitchFamily="34" charset="-120"/>
              </a:rPr>
              <a:t>Report Suspicious Emails</a:t>
            </a:r>
            <a:endParaRPr lang="en-US" sz="1750" dirty="0"/>
          </a:p>
        </p:txBody>
      </p:sp>
      <p:sp>
        <p:nvSpPr>
          <p:cNvPr id="7" name="Text 4"/>
          <p:cNvSpPr/>
          <p:nvPr/>
        </p:nvSpPr>
        <p:spPr>
          <a:xfrm>
            <a:off x="3093363" y="4542353"/>
            <a:ext cx="2592348" cy="999768"/>
          </a:xfrm>
          <a:prstGeom prst="rect">
            <a:avLst/>
          </a:prstGeom>
          <a:noFill/>
          <a:ln/>
        </p:spPr>
        <p:txBody>
          <a:bodyPr wrap="square" rtlCol="0" anchor="t"/>
          <a:lstStyle/>
          <a:p>
            <a:pPr marL="0" indent="0" algn="l">
              <a:lnSpc>
                <a:spcPts val="2624"/>
              </a:lnSpc>
              <a:buNone/>
            </a:pPr>
            <a:r>
              <a:rPr lang="en-US" sz="1750" dirty="0">
                <a:solidFill>
                  <a:srgbClr val="383838"/>
                </a:solidFill>
                <a:latin typeface="Patrick Hand" pitchFamily="34" charset="0"/>
                <a:ea typeface="Patrick Hand" pitchFamily="34" charset="-122"/>
                <a:cs typeface="Patrick Hand" pitchFamily="34" charset="-120"/>
              </a:rPr>
              <a:t>Report phishing emails to your IT department or the appropriate authorities.</a:t>
            </a:r>
            <a:endParaRPr lang="en-US" sz="1750" dirty="0"/>
          </a:p>
        </p:txBody>
      </p:sp>
      <p:pic>
        <p:nvPicPr>
          <p:cNvPr id="8" name="Image 1" descr="preencoded.png"/>
          <p:cNvPicPr>
            <a:picLocks noChangeAspect="1"/>
          </p:cNvPicPr>
          <p:nvPr/>
        </p:nvPicPr>
        <p:blipFill>
          <a:blip r:embed="rId4"/>
          <a:stretch>
            <a:fillRect/>
          </a:stretch>
        </p:blipFill>
        <p:spPr>
          <a:xfrm>
            <a:off x="6018967" y="3353872"/>
            <a:ext cx="555427" cy="555427"/>
          </a:xfrm>
          <a:prstGeom prst="rect">
            <a:avLst/>
          </a:prstGeom>
        </p:spPr>
      </p:pic>
      <p:sp>
        <p:nvSpPr>
          <p:cNvPr id="9" name="Text 5"/>
          <p:cNvSpPr/>
          <p:nvPr/>
        </p:nvSpPr>
        <p:spPr>
          <a:xfrm>
            <a:off x="6018967" y="4131469"/>
            <a:ext cx="2221944" cy="277654"/>
          </a:xfrm>
          <a:prstGeom prst="rect">
            <a:avLst/>
          </a:prstGeom>
          <a:noFill/>
          <a:ln/>
        </p:spPr>
        <p:txBody>
          <a:bodyPr wrap="none" rtlCol="0" anchor="t"/>
          <a:lstStyle/>
          <a:p>
            <a:pPr marL="0" indent="0" algn="l">
              <a:lnSpc>
                <a:spcPts val="2187"/>
              </a:lnSpc>
              <a:buNone/>
            </a:pPr>
            <a:r>
              <a:rPr lang="en-US" sz="1750" dirty="0">
                <a:solidFill>
                  <a:srgbClr val="383838"/>
                </a:solidFill>
                <a:latin typeface="Patrick Hand" pitchFamily="34" charset="0"/>
                <a:ea typeface="Patrick Hand" pitchFamily="34" charset="-122"/>
                <a:cs typeface="Patrick Hand" pitchFamily="34" charset="-120"/>
              </a:rPr>
              <a:t>Report Suspicious Websites</a:t>
            </a:r>
            <a:endParaRPr lang="en-US" sz="1750" dirty="0"/>
          </a:p>
        </p:txBody>
      </p:sp>
      <p:sp>
        <p:nvSpPr>
          <p:cNvPr id="10" name="Text 6"/>
          <p:cNvSpPr/>
          <p:nvPr/>
        </p:nvSpPr>
        <p:spPr>
          <a:xfrm>
            <a:off x="6018967" y="4542353"/>
            <a:ext cx="2592348" cy="999768"/>
          </a:xfrm>
          <a:prstGeom prst="rect">
            <a:avLst/>
          </a:prstGeom>
          <a:noFill/>
          <a:ln/>
        </p:spPr>
        <p:txBody>
          <a:bodyPr wrap="square" rtlCol="0" anchor="t"/>
          <a:lstStyle/>
          <a:p>
            <a:pPr marL="0" indent="0" algn="l">
              <a:lnSpc>
                <a:spcPts val="2624"/>
              </a:lnSpc>
              <a:buNone/>
            </a:pPr>
            <a:r>
              <a:rPr lang="en-US" sz="1750" dirty="0">
                <a:solidFill>
                  <a:srgbClr val="383838"/>
                </a:solidFill>
                <a:latin typeface="Patrick Hand" pitchFamily="34" charset="0"/>
                <a:ea typeface="Patrick Hand" pitchFamily="34" charset="-122"/>
                <a:cs typeface="Patrick Hand" pitchFamily="34" charset="-120"/>
              </a:rPr>
              <a:t>Report fake websites to the relevant authorities or website hosting providers.</a:t>
            </a:r>
            <a:endParaRPr lang="en-US" sz="1750" dirty="0"/>
          </a:p>
        </p:txBody>
      </p:sp>
      <p:pic>
        <p:nvPicPr>
          <p:cNvPr id="11" name="Image 2" descr="preencoded.png"/>
          <p:cNvPicPr>
            <a:picLocks noChangeAspect="1"/>
          </p:cNvPicPr>
          <p:nvPr/>
        </p:nvPicPr>
        <p:blipFill>
          <a:blip r:embed="rId5"/>
          <a:stretch>
            <a:fillRect/>
          </a:stretch>
        </p:blipFill>
        <p:spPr>
          <a:xfrm>
            <a:off x="8944570" y="3353872"/>
            <a:ext cx="555427" cy="555427"/>
          </a:xfrm>
          <a:prstGeom prst="rect">
            <a:avLst/>
          </a:prstGeom>
        </p:spPr>
      </p:pic>
      <p:sp>
        <p:nvSpPr>
          <p:cNvPr id="12" name="Text 7"/>
          <p:cNvSpPr/>
          <p:nvPr/>
        </p:nvSpPr>
        <p:spPr>
          <a:xfrm>
            <a:off x="8944570" y="4131469"/>
            <a:ext cx="2221944" cy="277654"/>
          </a:xfrm>
          <a:prstGeom prst="rect">
            <a:avLst/>
          </a:prstGeom>
          <a:noFill/>
          <a:ln/>
        </p:spPr>
        <p:txBody>
          <a:bodyPr wrap="none" rtlCol="0" anchor="t"/>
          <a:lstStyle/>
          <a:p>
            <a:pPr marL="0" indent="0" algn="l">
              <a:lnSpc>
                <a:spcPts val="2187"/>
              </a:lnSpc>
              <a:buNone/>
            </a:pPr>
            <a:r>
              <a:rPr lang="en-US" sz="1750" dirty="0">
                <a:solidFill>
                  <a:srgbClr val="383838"/>
                </a:solidFill>
                <a:latin typeface="Patrick Hand" pitchFamily="34" charset="0"/>
                <a:ea typeface="Patrick Hand" pitchFamily="34" charset="-122"/>
                <a:cs typeface="Patrick Hand" pitchFamily="34" charset="-120"/>
              </a:rPr>
              <a:t>Report Suspicious Calls</a:t>
            </a:r>
            <a:endParaRPr lang="en-US" sz="1750" dirty="0"/>
          </a:p>
        </p:txBody>
      </p:sp>
      <p:sp>
        <p:nvSpPr>
          <p:cNvPr id="13" name="Text 8"/>
          <p:cNvSpPr/>
          <p:nvPr/>
        </p:nvSpPr>
        <p:spPr>
          <a:xfrm>
            <a:off x="8944570" y="4542353"/>
            <a:ext cx="2592348" cy="1333024"/>
          </a:xfrm>
          <a:prstGeom prst="rect">
            <a:avLst/>
          </a:prstGeom>
          <a:noFill/>
          <a:ln/>
        </p:spPr>
        <p:txBody>
          <a:bodyPr wrap="square" rtlCol="0" anchor="t"/>
          <a:lstStyle/>
          <a:p>
            <a:pPr marL="0" indent="0" algn="l">
              <a:lnSpc>
                <a:spcPts val="2624"/>
              </a:lnSpc>
              <a:buNone/>
            </a:pPr>
            <a:r>
              <a:rPr lang="en-US" sz="1750" dirty="0">
                <a:solidFill>
                  <a:srgbClr val="383838"/>
                </a:solidFill>
                <a:latin typeface="Patrick Hand" pitchFamily="34" charset="0"/>
                <a:ea typeface="Patrick Hand" pitchFamily="34" charset="-122"/>
                <a:cs typeface="Patrick Hand" pitchFamily="34" charset="-120"/>
              </a:rPr>
              <a:t>If you receive a suspicious phone call, hang up and contact the organization directly to verify the request.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851660"/>
            <a:ext cx="4443889"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Staying Informed</a:t>
            </a:r>
            <a:endParaRPr lang="en-US" sz="3499" dirty="0"/>
          </a:p>
        </p:txBody>
      </p:sp>
      <p:sp>
        <p:nvSpPr>
          <p:cNvPr id="5" name="Shape 3"/>
          <p:cNvSpPr/>
          <p:nvPr/>
        </p:nvSpPr>
        <p:spPr>
          <a:xfrm>
            <a:off x="3093363" y="2851428"/>
            <a:ext cx="8443555" cy="3526393"/>
          </a:xfrm>
          <a:prstGeom prst="roundRect">
            <a:avLst>
              <a:gd name="adj" fmla="val 2835"/>
            </a:avLst>
          </a:prstGeom>
          <a:noFill/>
          <a:ln w="7620">
            <a:solidFill>
              <a:srgbClr val="000000">
                <a:alpha val="8000"/>
              </a:srgbClr>
            </a:solidFill>
            <a:prstDash val="solid"/>
          </a:ln>
        </p:spPr>
      </p:sp>
      <p:sp>
        <p:nvSpPr>
          <p:cNvPr id="6" name="Shape 4"/>
          <p:cNvSpPr/>
          <p:nvPr/>
        </p:nvSpPr>
        <p:spPr>
          <a:xfrm>
            <a:off x="3100983" y="2859048"/>
            <a:ext cx="8428315" cy="948214"/>
          </a:xfrm>
          <a:prstGeom prst="rect">
            <a:avLst/>
          </a:prstGeom>
          <a:solidFill>
            <a:srgbClr val="FFFFFF">
              <a:alpha val="4000"/>
            </a:srgbClr>
          </a:solidFill>
          <a:ln/>
        </p:spPr>
      </p:sp>
      <p:sp>
        <p:nvSpPr>
          <p:cNvPr id="7" name="Text 5"/>
          <p:cNvSpPr/>
          <p:nvPr/>
        </p:nvSpPr>
        <p:spPr>
          <a:xfrm>
            <a:off x="3323273" y="2999899"/>
            <a:ext cx="3765947" cy="333256"/>
          </a:xfrm>
          <a:prstGeom prst="rect">
            <a:avLst/>
          </a:prstGeom>
          <a:noFill/>
          <a:ln/>
        </p:spPr>
        <p:txBody>
          <a:bodyPr wrap="non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Read security articles</a:t>
            </a:r>
            <a:endParaRPr lang="en-US" sz="1750" dirty="0"/>
          </a:p>
        </p:txBody>
      </p:sp>
      <p:sp>
        <p:nvSpPr>
          <p:cNvPr id="8" name="Text 6"/>
          <p:cNvSpPr/>
          <p:nvPr/>
        </p:nvSpPr>
        <p:spPr>
          <a:xfrm>
            <a:off x="7541181" y="2999899"/>
            <a:ext cx="3765947" cy="666512"/>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Stay informed about the latest phishing scams and security best practices.</a:t>
            </a:r>
            <a:endParaRPr lang="en-US" sz="1750" dirty="0"/>
          </a:p>
        </p:txBody>
      </p:sp>
      <p:sp>
        <p:nvSpPr>
          <p:cNvPr id="9" name="Shape 7"/>
          <p:cNvSpPr/>
          <p:nvPr/>
        </p:nvSpPr>
        <p:spPr>
          <a:xfrm>
            <a:off x="3100983" y="3807262"/>
            <a:ext cx="8428315" cy="1281470"/>
          </a:xfrm>
          <a:prstGeom prst="rect">
            <a:avLst/>
          </a:prstGeom>
          <a:solidFill>
            <a:srgbClr val="000000">
              <a:alpha val="4000"/>
            </a:srgbClr>
          </a:solidFill>
          <a:ln/>
        </p:spPr>
      </p:sp>
      <p:sp>
        <p:nvSpPr>
          <p:cNvPr id="10" name="Text 8"/>
          <p:cNvSpPr/>
          <p:nvPr/>
        </p:nvSpPr>
        <p:spPr>
          <a:xfrm>
            <a:off x="3323273" y="3948113"/>
            <a:ext cx="3765947" cy="333256"/>
          </a:xfrm>
          <a:prstGeom prst="rect">
            <a:avLst/>
          </a:prstGeom>
          <a:noFill/>
          <a:ln/>
        </p:spPr>
        <p:txBody>
          <a:bodyPr wrap="non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Attend training sessions</a:t>
            </a:r>
            <a:endParaRPr lang="en-US" sz="1750" dirty="0"/>
          </a:p>
        </p:txBody>
      </p:sp>
      <p:sp>
        <p:nvSpPr>
          <p:cNvPr id="11" name="Text 9"/>
          <p:cNvSpPr/>
          <p:nvPr/>
        </p:nvSpPr>
        <p:spPr>
          <a:xfrm>
            <a:off x="7541181" y="3948113"/>
            <a:ext cx="3765947"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Participate in cybersecurity training sessions to learn more about phishing attacks and how to protect yourself.</a:t>
            </a:r>
            <a:endParaRPr lang="en-US" sz="1750" dirty="0"/>
          </a:p>
        </p:txBody>
      </p:sp>
      <p:sp>
        <p:nvSpPr>
          <p:cNvPr id="12" name="Shape 10"/>
          <p:cNvSpPr/>
          <p:nvPr/>
        </p:nvSpPr>
        <p:spPr>
          <a:xfrm>
            <a:off x="3100983" y="5088731"/>
            <a:ext cx="8428315" cy="1281470"/>
          </a:xfrm>
          <a:prstGeom prst="rect">
            <a:avLst/>
          </a:prstGeom>
          <a:solidFill>
            <a:srgbClr val="FFFFFF">
              <a:alpha val="4000"/>
            </a:srgbClr>
          </a:solidFill>
          <a:ln/>
        </p:spPr>
      </p:sp>
      <p:sp>
        <p:nvSpPr>
          <p:cNvPr id="13" name="Text 11"/>
          <p:cNvSpPr/>
          <p:nvPr/>
        </p:nvSpPr>
        <p:spPr>
          <a:xfrm>
            <a:off x="3323273" y="5229582"/>
            <a:ext cx="3765947" cy="333256"/>
          </a:xfrm>
          <a:prstGeom prst="rect">
            <a:avLst/>
          </a:prstGeom>
          <a:noFill/>
          <a:ln/>
        </p:spPr>
        <p:txBody>
          <a:bodyPr wrap="non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Follow security experts</a:t>
            </a:r>
            <a:endParaRPr lang="en-US" sz="1750" dirty="0"/>
          </a:p>
        </p:txBody>
      </p:sp>
      <p:sp>
        <p:nvSpPr>
          <p:cNvPr id="14" name="Text 12"/>
          <p:cNvSpPr/>
          <p:nvPr/>
        </p:nvSpPr>
        <p:spPr>
          <a:xfrm>
            <a:off x="7541181" y="5229582"/>
            <a:ext cx="3765947" cy="999768"/>
          </a:xfrm>
          <a:prstGeom prst="rect">
            <a:avLst/>
          </a:prstGeom>
          <a:noFill/>
          <a:ln/>
        </p:spPr>
        <p:txBody>
          <a:bodyPr wrap="square" rtlCol="0" anchor="t"/>
          <a:lstStyle/>
          <a:p>
            <a:pPr marL="0" indent="0">
              <a:lnSpc>
                <a:spcPts val="2624"/>
              </a:lnSpc>
              <a:buNone/>
            </a:pPr>
            <a:r>
              <a:rPr lang="en-US" sz="1750" dirty="0">
                <a:solidFill>
                  <a:srgbClr val="383838"/>
                </a:solidFill>
                <a:latin typeface="Patrick Hand" pitchFamily="34" charset="0"/>
                <a:ea typeface="Patrick Hand" pitchFamily="34" charset="-122"/>
                <a:cs typeface="Patrick Hand" pitchFamily="34" charset="-120"/>
              </a:rPr>
              <a:t>Follow cybersecurity experts on social media or subscribe to their newsletters for updates on emerging threats.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555</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Patrick Hand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viraj gundewar</cp:lastModifiedBy>
  <cp:revision>2</cp:revision>
  <dcterms:created xsi:type="dcterms:W3CDTF">2024-06-20T08:33:58Z</dcterms:created>
  <dcterms:modified xsi:type="dcterms:W3CDTF">2024-06-20T09:16:23Z</dcterms:modified>
</cp:coreProperties>
</file>