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swald" panose="020B0604020202020204" charset="0"/>
      <p:regular r:id="rId8"/>
      <p:bold r:id="rId9"/>
    </p:embeddedFont>
    <p:embeddedFont>
      <p:font typeface="Calibri" panose="020F0502020204030204" pitchFamily="34" charset="0"/>
      <p:regular r:id="rId10"/>
      <p:bold r:id="rId11"/>
      <p:italic r:id="rId12"/>
      <p:boldItalic r:id="rId13"/>
    </p:embeddedFont>
    <p:embeddedFont>
      <p:font typeface="Average" panose="020B0604020202020204" charset="0"/>
      <p:regular r:id="rId14"/>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701204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4972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6306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178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65643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1666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grpSp>
        <p:nvGrpSpPr>
          <p:cNvPr id="9" name="Shape 9"/>
          <p:cNvGrpSpPr/>
          <p:nvPr/>
        </p:nvGrpSpPr>
        <p:grpSpPr>
          <a:xfrm>
            <a:off x="4350278" y="2855377"/>
            <a:ext cx="443588" cy="105632"/>
            <a:chOff x="4137525" y="2915950"/>
            <a:chExt cx="869099" cy="206999"/>
          </a:xfrm>
        </p:grpSpPr>
        <p:sp>
          <p:nvSpPr>
            <p:cNvPr id="10" name="Shape 10"/>
            <p:cNvSpPr/>
            <p:nvPr/>
          </p:nvSpPr>
          <p:spPr>
            <a:xfrm>
              <a:off x="4468575" y="2915950"/>
              <a:ext cx="206999" cy="206999"/>
            </a:xfrm>
            <a:prstGeom prst="ellipse">
              <a:avLst/>
            </a:prstGeom>
            <a:solidFill>
              <a:schemeClr val="dk1"/>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a:off x="4799625" y="2915950"/>
              <a:ext cx="206999" cy="206999"/>
            </a:xfrm>
            <a:prstGeom prst="ellipse">
              <a:avLst/>
            </a:prstGeom>
            <a:solidFill>
              <a:schemeClr val="dk1"/>
            </a:solidFill>
            <a:ln>
              <a:noFill/>
            </a:ln>
          </p:spPr>
          <p:txBody>
            <a:bodyPr lIns="91425" tIns="91425" rIns="91425" bIns="91425" anchor="ctr" anchorCtr="0">
              <a:noAutofit/>
            </a:bodyPr>
            <a:lstStyle/>
            <a:p>
              <a:pPr>
                <a:spcBef>
                  <a:spcPts val="0"/>
                </a:spcBef>
                <a:buNone/>
              </a:pPr>
              <a:endParaRPr/>
            </a:p>
          </p:txBody>
        </p:sp>
        <p:sp>
          <p:nvSpPr>
            <p:cNvPr id="12" name="Shape 12"/>
            <p:cNvSpPr/>
            <p:nvPr/>
          </p:nvSpPr>
          <p:spPr>
            <a:xfrm>
              <a:off x="4137525" y="2915950"/>
              <a:ext cx="206999" cy="206999"/>
            </a:xfrm>
            <a:prstGeom prst="ellipse">
              <a:avLst/>
            </a:prstGeom>
            <a:solidFill>
              <a:schemeClr val="dk1"/>
            </a:solidFill>
            <a:ln>
              <a:noFill/>
            </a:ln>
          </p:spPr>
          <p:txBody>
            <a:bodyPr lIns="91425" tIns="91425" rIns="91425" bIns="91425" anchor="ctr" anchorCtr="0">
              <a:noAutofit/>
            </a:bodyPr>
            <a:lstStyle/>
            <a:p>
              <a:pPr>
                <a:spcBef>
                  <a:spcPts val="0"/>
                </a:spcBef>
                <a:buNone/>
              </a:pPr>
              <a:endParaRPr/>
            </a:p>
          </p:txBody>
        </p:sp>
      </p:grpSp>
      <p:sp>
        <p:nvSpPr>
          <p:cNvPr id="13" name="Shape 13"/>
          <p:cNvSpPr txBox="1">
            <a:spLocks noGrp="1"/>
          </p:cNvSpPr>
          <p:nvPr>
            <p:ph type="ctrTitle"/>
          </p:nvPr>
        </p:nvSpPr>
        <p:spPr>
          <a:xfrm>
            <a:off x="671257" y="990800"/>
            <a:ext cx="7801500" cy="17300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4" name="Shape 14"/>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15" name="Shape 15"/>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255275"/>
            <a:ext cx="8520599" cy="1890600"/>
          </a:xfrm>
          <a:prstGeom prst="rect">
            <a:avLst/>
          </a:prstGeom>
        </p:spPr>
        <p:txBody>
          <a:bodyPr lIns="91425" tIns="91425" rIns="91425" bIns="91425" anchor="b" anchorCtr="0"/>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a:endParaRPr/>
          </a:p>
        </p:txBody>
      </p:sp>
      <p:sp>
        <p:nvSpPr>
          <p:cNvPr id="50" name="Shape 50"/>
          <p:cNvSpPr txBox="1">
            <a:spLocks noGrp="1"/>
          </p:cNvSpPr>
          <p:nvPr>
            <p:ph type="body" idx="1"/>
          </p:nvPr>
        </p:nvSpPr>
        <p:spPr>
          <a:xfrm>
            <a:off x="311700" y="32284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1" name="Shape 51"/>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57" name="Shape 57"/>
          <p:cNvSpPr txBox="1">
            <a:spLocks noGrp="1"/>
          </p:cNvSpPr>
          <p:nvPr>
            <p:ph type="dt" idx="10"/>
          </p:nvPr>
        </p:nvSpPr>
        <p:spPr>
          <a:xfrm>
            <a:off x="457200" y="4767262"/>
            <a:ext cx="2133599" cy="273900"/>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6553200" y="4767262"/>
            <a:ext cx="2133599"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71250" y="2141250"/>
            <a:ext cx="7852199" cy="8610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8" name="Shape 18"/>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7" name="Shape 2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4" name="Shape 34"/>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6227100" cy="4090800"/>
          </a:xfrm>
          <a:prstGeom prst="rect">
            <a:avLst/>
          </a:prstGeom>
        </p:spPr>
        <p:txBody>
          <a:bodyPr lIns="91425" tIns="91425" rIns="91425" bIns="91425" anchor="ctr" anchorCtr="0"/>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a:endParaRPr/>
          </a:p>
        </p:txBody>
      </p:sp>
      <p:sp>
        <p:nvSpPr>
          <p:cNvPr id="37" name="Shape 3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0"/>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1" name="Shape 41"/>
          <p:cNvSpPr txBox="1">
            <a:spLocks noGrp="1"/>
          </p:cNvSpPr>
          <p:nvPr>
            <p:ph type="title"/>
          </p:nvPr>
        </p:nvSpPr>
        <p:spPr>
          <a:xfrm>
            <a:off x="265500" y="1081400"/>
            <a:ext cx="4045199" cy="17103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42" name="Shape 42"/>
          <p:cNvSpPr txBox="1">
            <a:spLocks noGrp="1"/>
          </p:cNvSpPr>
          <p:nvPr>
            <p:ph type="subTitle" idx="1"/>
          </p:nvPr>
        </p:nvSpPr>
        <p:spPr>
          <a:xfrm>
            <a:off x="265500" y="2845200"/>
            <a:ext cx="4045199" cy="1345500"/>
          </a:xfrm>
          <a:prstGeom prst="rect">
            <a:avLst/>
          </a:prstGeom>
        </p:spPr>
        <p:txBody>
          <a:bodyPr lIns="91425" tIns="91425" rIns="91425" bIns="91425" anchor="t" anchorCtr="0"/>
          <a:lstStyle>
            <a:lvl1pPr algn="ctr">
              <a:lnSpc>
                <a:spcPct val="100000"/>
              </a:lnSpc>
              <a:spcBef>
                <a:spcPts val="0"/>
              </a:spcBef>
              <a:spcAft>
                <a:spcPts val="0"/>
              </a:spcAft>
              <a:buClr>
                <a:schemeClr val="dk1"/>
              </a:buClr>
              <a:buSzPct val="100000"/>
              <a:buNone/>
              <a:defRPr sz="2100">
                <a:solidFill>
                  <a:schemeClr val="dk1"/>
                </a:solidFill>
              </a:defRPr>
            </a:lvl1pPr>
            <a:lvl2pPr algn="ctr">
              <a:lnSpc>
                <a:spcPct val="100000"/>
              </a:lnSpc>
              <a:spcBef>
                <a:spcPts val="0"/>
              </a:spcBef>
              <a:spcAft>
                <a:spcPts val="0"/>
              </a:spcAft>
              <a:buClr>
                <a:schemeClr val="dk1"/>
              </a:buClr>
              <a:buSzPct val="100000"/>
              <a:buNone/>
              <a:defRPr sz="2100">
                <a:solidFill>
                  <a:schemeClr val="dk1"/>
                </a:solidFill>
              </a:defRPr>
            </a:lvl2pPr>
            <a:lvl3pPr algn="ctr">
              <a:lnSpc>
                <a:spcPct val="100000"/>
              </a:lnSpc>
              <a:spcBef>
                <a:spcPts val="0"/>
              </a:spcBef>
              <a:spcAft>
                <a:spcPts val="0"/>
              </a:spcAft>
              <a:buClr>
                <a:schemeClr val="dk1"/>
              </a:buClr>
              <a:buSzPct val="100000"/>
              <a:buNone/>
              <a:defRPr sz="2100">
                <a:solidFill>
                  <a:schemeClr val="dk1"/>
                </a:solidFill>
              </a:defRPr>
            </a:lvl3pPr>
            <a:lvl4pPr algn="ctr">
              <a:lnSpc>
                <a:spcPct val="100000"/>
              </a:lnSpc>
              <a:spcBef>
                <a:spcPts val="0"/>
              </a:spcBef>
              <a:spcAft>
                <a:spcPts val="0"/>
              </a:spcAft>
              <a:buClr>
                <a:schemeClr val="dk1"/>
              </a:buClr>
              <a:buSzPct val="100000"/>
              <a:buNone/>
              <a:defRPr sz="2100">
                <a:solidFill>
                  <a:schemeClr val="dk1"/>
                </a:solidFill>
              </a:defRPr>
            </a:lvl4pPr>
            <a:lvl5pPr algn="ctr">
              <a:lnSpc>
                <a:spcPct val="100000"/>
              </a:lnSpc>
              <a:spcBef>
                <a:spcPts val="0"/>
              </a:spcBef>
              <a:spcAft>
                <a:spcPts val="0"/>
              </a:spcAft>
              <a:buClr>
                <a:schemeClr val="dk1"/>
              </a:buClr>
              <a:buSzPct val="100000"/>
              <a:buNone/>
              <a:defRPr sz="2100">
                <a:solidFill>
                  <a:schemeClr val="dk1"/>
                </a:solidFill>
              </a:defRPr>
            </a:lvl5pPr>
            <a:lvl6pPr algn="ctr">
              <a:lnSpc>
                <a:spcPct val="100000"/>
              </a:lnSpc>
              <a:spcBef>
                <a:spcPts val="0"/>
              </a:spcBef>
              <a:spcAft>
                <a:spcPts val="0"/>
              </a:spcAft>
              <a:buClr>
                <a:schemeClr val="dk1"/>
              </a:buClr>
              <a:buSzPct val="100000"/>
              <a:buNone/>
              <a:defRPr sz="2100">
                <a:solidFill>
                  <a:schemeClr val="dk1"/>
                </a:solidFill>
              </a:defRPr>
            </a:lvl6pPr>
            <a:lvl7pPr algn="ctr">
              <a:lnSpc>
                <a:spcPct val="100000"/>
              </a:lnSpc>
              <a:spcBef>
                <a:spcPts val="0"/>
              </a:spcBef>
              <a:spcAft>
                <a:spcPts val="0"/>
              </a:spcAft>
              <a:buClr>
                <a:schemeClr val="dk1"/>
              </a:buClr>
              <a:buSzPct val="100000"/>
              <a:buNone/>
              <a:defRPr sz="2100">
                <a:solidFill>
                  <a:schemeClr val="dk1"/>
                </a:solidFill>
              </a:defRPr>
            </a:lvl7pPr>
            <a:lvl8pPr algn="ctr">
              <a:lnSpc>
                <a:spcPct val="100000"/>
              </a:lnSpc>
              <a:spcBef>
                <a:spcPts val="0"/>
              </a:spcBef>
              <a:spcAft>
                <a:spcPts val="0"/>
              </a:spcAft>
              <a:buClr>
                <a:schemeClr val="dk1"/>
              </a:buClr>
              <a:buSzPct val="100000"/>
              <a:buNone/>
              <a:defRPr sz="2100">
                <a:solidFill>
                  <a:schemeClr val="dk1"/>
                </a:solidFill>
              </a:defRPr>
            </a:lvl8pPr>
            <a:lvl9pPr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3" name="Shape 4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7" name="Shape 4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Font typeface="Oswald"/>
              <a:buNone/>
              <a:defRPr sz="3000">
                <a:solidFill>
                  <a:schemeClr val="dk1"/>
                </a:solidFill>
                <a:latin typeface="Oswald"/>
                <a:ea typeface="Oswald"/>
                <a:cs typeface="Oswald"/>
                <a:sym typeface="Oswald"/>
              </a:defRPr>
            </a:lvl1pPr>
            <a:lvl2pPr>
              <a:spcBef>
                <a:spcPts val="0"/>
              </a:spcBef>
              <a:buClr>
                <a:schemeClr val="dk1"/>
              </a:buClr>
              <a:buSzPct val="100000"/>
              <a:buFont typeface="Oswald"/>
              <a:buNone/>
              <a:defRPr sz="3000">
                <a:solidFill>
                  <a:schemeClr val="dk1"/>
                </a:solidFill>
                <a:latin typeface="Oswald"/>
                <a:ea typeface="Oswald"/>
                <a:cs typeface="Oswald"/>
                <a:sym typeface="Oswald"/>
              </a:defRPr>
            </a:lvl2pPr>
            <a:lvl3pPr>
              <a:spcBef>
                <a:spcPts val="0"/>
              </a:spcBef>
              <a:buClr>
                <a:schemeClr val="dk1"/>
              </a:buClr>
              <a:buSzPct val="100000"/>
              <a:buFont typeface="Oswald"/>
              <a:buNone/>
              <a:defRPr sz="3000">
                <a:solidFill>
                  <a:schemeClr val="dk1"/>
                </a:solidFill>
                <a:latin typeface="Oswald"/>
                <a:ea typeface="Oswald"/>
                <a:cs typeface="Oswald"/>
                <a:sym typeface="Oswald"/>
              </a:defRPr>
            </a:lvl3pPr>
            <a:lvl4pPr>
              <a:spcBef>
                <a:spcPts val="0"/>
              </a:spcBef>
              <a:buClr>
                <a:schemeClr val="dk1"/>
              </a:buClr>
              <a:buSzPct val="100000"/>
              <a:buFont typeface="Oswald"/>
              <a:buNone/>
              <a:defRPr sz="3000">
                <a:solidFill>
                  <a:schemeClr val="dk1"/>
                </a:solidFill>
                <a:latin typeface="Oswald"/>
                <a:ea typeface="Oswald"/>
                <a:cs typeface="Oswald"/>
                <a:sym typeface="Oswald"/>
              </a:defRPr>
            </a:lvl4pPr>
            <a:lvl5pPr>
              <a:spcBef>
                <a:spcPts val="0"/>
              </a:spcBef>
              <a:buClr>
                <a:schemeClr val="dk1"/>
              </a:buClr>
              <a:buSzPct val="100000"/>
              <a:buFont typeface="Oswald"/>
              <a:buNone/>
              <a:defRPr sz="3000">
                <a:solidFill>
                  <a:schemeClr val="dk1"/>
                </a:solidFill>
                <a:latin typeface="Oswald"/>
                <a:ea typeface="Oswald"/>
                <a:cs typeface="Oswald"/>
                <a:sym typeface="Oswald"/>
              </a:defRPr>
            </a:lvl5pPr>
            <a:lvl6pPr>
              <a:spcBef>
                <a:spcPts val="0"/>
              </a:spcBef>
              <a:buClr>
                <a:schemeClr val="dk1"/>
              </a:buClr>
              <a:buSzPct val="100000"/>
              <a:buFont typeface="Oswald"/>
              <a:buNone/>
              <a:defRPr sz="3000">
                <a:solidFill>
                  <a:schemeClr val="dk1"/>
                </a:solidFill>
                <a:latin typeface="Oswald"/>
                <a:ea typeface="Oswald"/>
                <a:cs typeface="Oswald"/>
                <a:sym typeface="Oswald"/>
              </a:defRPr>
            </a:lvl6pPr>
            <a:lvl7pPr>
              <a:spcBef>
                <a:spcPts val="0"/>
              </a:spcBef>
              <a:buClr>
                <a:schemeClr val="dk1"/>
              </a:buClr>
              <a:buSzPct val="100000"/>
              <a:buFont typeface="Oswald"/>
              <a:buNone/>
              <a:defRPr sz="3000">
                <a:solidFill>
                  <a:schemeClr val="dk1"/>
                </a:solidFill>
                <a:latin typeface="Oswald"/>
                <a:ea typeface="Oswald"/>
                <a:cs typeface="Oswald"/>
                <a:sym typeface="Oswald"/>
              </a:defRPr>
            </a:lvl7pPr>
            <a:lvl8pPr>
              <a:spcBef>
                <a:spcPts val="0"/>
              </a:spcBef>
              <a:buClr>
                <a:schemeClr val="dk1"/>
              </a:buClr>
              <a:buSzPct val="100000"/>
              <a:buFont typeface="Oswald"/>
              <a:buNone/>
              <a:defRPr sz="3000">
                <a:solidFill>
                  <a:schemeClr val="dk1"/>
                </a:solidFill>
                <a:latin typeface="Oswald"/>
                <a:ea typeface="Oswald"/>
                <a:cs typeface="Oswald"/>
                <a:sym typeface="Oswald"/>
              </a:defRPr>
            </a:lvl8pPr>
            <a:lvl9pPr>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7" name="Shape 7"/>
          <p:cNvSpPr txBox="1">
            <a:spLocks noGrp="1"/>
          </p:cNvSpPr>
          <p:nvPr>
            <p:ph type="sldNum" idx="12"/>
          </p:nvPr>
        </p:nvSpPr>
        <p:spPr>
          <a:xfrm>
            <a:off x="8490250" y="4681009"/>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671257" y="990800"/>
            <a:ext cx="7801500" cy="17300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4400" b="0" i="0" u="none" strike="noStrike" cap="none" baseline="0">
                <a:solidFill>
                  <a:schemeClr val="dk1"/>
                </a:solidFill>
                <a:latin typeface="Calibri"/>
                <a:ea typeface="Calibri"/>
                <a:cs typeface="Calibri"/>
                <a:sym typeface="Calibri"/>
              </a:rPr>
              <a:t>Multi-threaded Merge-Sort</a:t>
            </a:r>
          </a:p>
        </p:txBody>
      </p:sp>
      <p:sp>
        <p:nvSpPr>
          <p:cNvPr id="65" name="Shape 65"/>
          <p:cNvSpPr txBox="1">
            <a:spLocks noGrp="1"/>
          </p:cNvSpPr>
          <p:nvPr>
            <p:ph type="subTitle" idx="1"/>
          </p:nvPr>
        </p:nvSpPr>
        <p:spPr>
          <a:xfrm>
            <a:off x="671250" y="3174875"/>
            <a:ext cx="7801500" cy="792600"/>
          </a:xfrm>
          <a:prstGeom prst="rect">
            <a:avLst/>
          </a:prstGeom>
          <a:noFill/>
          <a:ln>
            <a:noFill/>
          </a:ln>
        </p:spPr>
        <p:txBody>
          <a:bodyPr lIns="91425" tIns="45700" rIns="91425" bIns="45700" anchor="t" anchorCtr="0">
            <a:noAutofit/>
          </a:bodyPr>
          <a:lstStyle/>
          <a:p>
            <a:pPr marL="0" marR="0" lvl="0" indent="0" algn="ctr" rtl="0">
              <a:spcBef>
                <a:spcPts val="0"/>
              </a:spcBef>
              <a:buClr>
                <a:srgbClr val="888888"/>
              </a:buClr>
              <a:buSzPct val="25000"/>
              <a:buFont typeface="Arial"/>
              <a:buNone/>
            </a:pPr>
            <a:r>
              <a:rPr lang="en"/>
              <a:t>Jash Pithadia</a:t>
            </a:r>
          </a:p>
          <a:p>
            <a:pPr marL="0" marR="0" lvl="0" indent="0" algn="ctr" rtl="0">
              <a:spcBef>
                <a:spcPts val="0"/>
              </a:spcBef>
              <a:buClr>
                <a:srgbClr val="888888"/>
              </a:buClr>
              <a:buSzPct val="25000"/>
              <a:buFont typeface="Arial"/>
              <a:buNone/>
            </a:pPr>
            <a:r>
              <a:rPr lang="en"/>
              <a:t>Viraj Shah</a:t>
            </a:r>
          </a:p>
          <a:p>
            <a:pPr marL="0" marR="0" lvl="0" indent="0" algn="ctr" rtl="0">
              <a:spcBef>
                <a:spcPts val="0"/>
              </a:spcBef>
              <a:buClr>
                <a:srgbClr val="888888"/>
              </a:buClr>
              <a:buSzPct val="25000"/>
              <a:buFont typeface="Arial"/>
              <a:buNone/>
            </a:pPr>
            <a:r>
              <a:rPr lang="en"/>
              <a:t>Vivek Shah</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25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4400" b="0" i="0" u="none" strike="noStrike" cap="none" baseline="0">
                <a:solidFill>
                  <a:schemeClr val="dk1"/>
                </a:solidFill>
                <a:latin typeface="Calibri"/>
                <a:ea typeface="Calibri"/>
                <a:cs typeface="Calibri"/>
                <a:sym typeface="Calibri"/>
              </a:rPr>
              <a:t>What are threads?</a:t>
            </a:r>
          </a:p>
        </p:txBody>
      </p:sp>
      <p:sp>
        <p:nvSpPr>
          <p:cNvPr id="71" name="Shape 71"/>
          <p:cNvSpPr txBox="1">
            <a:spLocks noGrp="1"/>
          </p:cNvSpPr>
          <p:nvPr>
            <p:ph type="body" idx="1"/>
          </p:nvPr>
        </p:nvSpPr>
        <p:spPr>
          <a:xfrm>
            <a:off x="457200" y="1200150"/>
            <a:ext cx="8229600" cy="1063499"/>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None/>
            </a:pPr>
            <a:r>
              <a:rPr lang="en" sz="1800" b="0" i="0" u="none" strike="noStrike" cap="none" baseline="0">
                <a:solidFill>
                  <a:schemeClr val="dk1"/>
                </a:solidFill>
                <a:latin typeface="Calibri"/>
                <a:ea typeface="Calibri"/>
                <a:cs typeface="Calibri"/>
                <a:sym typeface="Calibri"/>
              </a:rPr>
              <a:t>A POSIX </a:t>
            </a:r>
            <a:r>
              <a:rPr lang="en" sz="1800" b="0" i="1" u="none" strike="noStrike" cap="none" baseline="0">
                <a:solidFill>
                  <a:schemeClr val="dk1"/>
                </a:solidFill>
                <a:latin typeface="Calibri"/>
                <a:ea typeface="Calibri"/>
                <a:cs typeface="Calibri"/>
                <a:sym typeface="Calibri"/>
              </a:rPr>
              <a:t>thread</a:t>
            </a:r>
            <a:r>
              <a:rPr lang="en" sz="1800" b="0" i="0" u="none" strike="noStrike" cap="none" baseline="0">
                <a:solidFill>
                  <a:schemeClr val="dk1"/>
                </a:solidFill>
                <a:latin typeface="Calibri"/>
                <a:ea typeface="Calibri"/>
                <a:cs typeface="Calibri"/>
                <a:sym typeface="Calibri"/>
              </a:rPr>
              <a:t> is a single flow of control within a process.</a:t>
            </a:r>
            <a:br>
              <a:rPr lang="en" sz="1800" b="0" i="0" u="none" strike="noStrike" cap="none" baseline="0">
                <a:solidFill>
                  <a:schemeClr val="dk1"/>
                </a:solidFill>
                <a:latin typeface="Calibri"/>
                <a:ea typeface="Calibri"/>
                <a:cs typeface="Calibri"/>
                <a:sym typeface="Calibri"/>
              </a:rPr>
            </a:br>
            <a:r>
              <a:rPr lang="en" sz="1800" b="0" i="0" u="none" strike="noStrike" cap="none" baseline="0">
                <a:solidFill>
                  <a:schemeClr val="dk1"/>
                </a:solidFill>
                <a:latin typeface="Calibri"/>
                <a:ea typeface="Calibri"/>
                <a:cs typeface="Calibri"/>
                <a:sym typeface="Calibri"/>
              </a:rPr>
              <a:t>It shares a virtual address space with other threads in the same process</a:t>
            </a:r>
          </a:p>
          <a:p>
            <a:pPr marL="342900" marR="0" lvl="0" indent="-170180" algn="l" rtl="0">
              <a:lnSpc>
                <a:spcPct val="80000"/>
              </a:lnSpc>
              <a:spcBef>
                <a:spcPts val="544"/>
              </a:spcBef>
              <a:buClr>
                <a:schemeClr val="dk1"/>
              </a:buClr>
              <a:buFont typeface="Arial"/>
              <a:buNone/>
            </a:pPr>
            <a:endParaRPr sz="2720" b="0" i="0" u="none" strike="noStrike" cap="none" baseline="0">
              <a:solidFill>
                <a:schemeClr val="dk1"/>
              </a:solidFill>
              <a:latin typeface="Calibri"/>
              <a:ea typeface="Calibri"/>
              <a:cs typeface="Calibri"/>
              <a:sym typeface="Calibri"/>
            </a:endParaRPr>
          </a:p>
        </p:txBody>
      </p:sp>
      <p:pic>
        <p:nvPicPr>
          <p:cNvPr id="72" name="Shape 72"/>
          <p:cNvPicPr preferRelativeResize="0"/>
          <p:nvPr/>
        </p:nvPicPr>
        <p:blipFill>
          <a:blip r:embed="rId3">
            <a:alphaModFix/>
          </a:blip>
          <a:stretch>
            <a:fillRect/>
          </a:stretch>
        </p:blipFill>
        <p:spPr>
          <a:xfrm>
            <a:off x="976300" y="2037275"/>
            <a:ext cx="7191375" cy="26524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lgn="ctr">
              <a:spcBef>
                <a:spcPts val="0"/>
              </a:spcBef>
              <a:buNone/>
            </a:pPr>
            <a:r>
              <a:rPr lang="en"/>
              <a:t>Pthread Functions</a:t>
            </a:r>
          </a:p>
        </p:txBody>
      </p:sp>
      <p:sp>
        <p:nvSpPr>
          <p:cNvPr id="78" name="Shape 78"/>
          <p:cNvSpPr txBox="1">
            <a:spLocks noGrp="1"/>
          </p:cNvSpPr>
          <p:nvPr>
            <p:ph type="body" idx="1"/>
          </p:nvPr>
        </p:nvSpPr>
        <p:spPr>
          <a:xfrm>
            <a:off x="311700" y="1017725"/>
            <a:ext cx="8520599" cy="3714899"/>
          </a:xfrm>
          <a:prstGeom prst="rect">
            <a:avLst/>
          </a:prstGeom>
        </p:spPr>
        <p:txBody>
          <a:bodyPr lIns="91425" tIns="91425" rIns="91425" bIns="91425" anchor="t" anchorCtr="0">
            <a:noAutofit/>
          </a:bodyPr>
          <a:lstStyle/>
          <a:p>
            <a:pPr rtl="0">
              <a:lnSpc>
                <a:spcPct val="109090"/>
              </a:lnSpc>
              <a:spcBef>
                <a:spcPts val="0"/>
              </a:spcBef>
              <a:spcAft>
                <a:spcPts val="800"/>
              </a:spcAft>
              <a:buNone/>
            </a:pPr>
            <a:r>
              <a:rPr lang="en" sz="1400" dirty="0">
                <a:solidFill>
                  <a:schemeClr val="dk1"/>
                </a:solidFill>
                <a:latin typeface="Arial"/>
                <a:ea typeface="Arial"/>
                <a:cs typeface="Arial"/>
                <a:sym typeface="Arial"/>
              </a:rPr>
              <a:t>1. </a:t>
            </a:r>
            <a:r>
              <a:rPr lang="en" sz="1400" b="1" dirty="0">
                <a:solidFill>
                  <a:schemeClr val="dk1"/>
                </a:solidFill>
                <a:latin typeface="Arial"/>
                <a:ea typeface="Arial"/>
                <a:cs typeface="Arial"/>
                <a:sym typeface="Arial"/>
              </a:rPr>
              <a:t>pthread_create (&amp;thread, attr, start_routine, &amp;arg):</a:t>
            </a:r>
          </a:p>
          <a:p>
            <a:pPr rtl="0">
              <a:lnSpc>
                <a:spcPct val="100000"/>
              </a:lnSpc>
              <a:spcBef>
                <a:spcPts val="0"/>
              </a:spcBef>
              <a:spcAft>
                <a:spcPts val="0"/>
              </a:spcAft>
              <a:buNone/>
            </a:pPr>
            <a:r>
              <a:rPr lang="en" sz="1200" b="1" dirty="0" smtClean="0">
                <a:solidFill>
                  <a:schemeClr val="dk1"/>
                </a:solidFill>
                <a:latin typeface="Arial"/>
                <a:ea typeface="Arial"/>
                <a:cs typeface="Arial"/>
                <a:sym typeface="Arial"/>
              </a:rPr>
              <a:t>&amp;thread</a:t>
            </a:r>
            <a:r>
              <a:rPr lang="en" sz="1200" dirty="0">
                <a:solidFill>
                  <a:schemeClr val="dk1"/>
                </a:solidFill>
                <a:latin typeface="Arial"/>
                <a:ea typeface="Arial"/>
                <a:cs typeface="Arial"/>
                <a:sym typeface="Arial"/>
              </a:rPr>
              <a:t>: unique identifier for the new thread returned by the subroutine</a:t>
            </a:r>
          </a:p>
          <a:p>
            <a:pPr rtl="0">
              <a:lnSpc>
                <a:spcPct val="100000"/>
              </a:lnSpc>
              <a:spcBef>
                <a:spcPts val="0"/>
              </a:spcBef>
              <a:spcAft>
                <a:spcPts val="0"/>
              </a:spcAft>
              <a:buNone/>
            </a:pPr>
            <a:endParaRPr sz="1200" dirty="0">
              <a:solidFill>
                <a:schemeClr val="dk1"/>
              </a:solidFill>
              <a:latin typeface="Arial"/>
              <a:ea typeface="Arial"/>
              <a:cs typeface="Arial"/>
              <a:sym typeface="Arial"/>
            </a:endParaRPr>
          </a:p>
          <a:p>
            <a:pPr rtl="0">
              <a:lnSpc>
                <a:spcPct val="100000"/>
              </a:lnSpc>
              <a:spcBef>
                <a:spcPts val="0"/>
              </a:spcBef>
              <a:spcAft>
                <a:spcPts val="0"/>
              </a:spcAft>
              <a:buNone/>
            </a:pPr>
            <a:r>
              <a:rPr lang="en" sz="1200" b="1" u="sng" dirty="0">
                <a:solidFill>
                  <a:schemeClr val="dk1"/>
                </a:solidFill>
                <a:latin typeface="Arial"/>
                <a:ea typeface="Arial"/>
                <a:cs typeface="Arial"/>
                <a:sym typeface="Arial"/>
              </a:rPr>
              <a:t>attr</a:t>
            </a:r>
            <a:r>
              <a:rPr lang="en" sz="1200" dirty="0">
                <a:solidFill>
                  <a:schemeClr val="dk1"/>
                </a:solidFill>
                <a:latin typeface="Arial"/>
                <a:ea typeface="Arial"/>
                <a:cs typeface="Arial"/>
                <a:sym typeface="Arial"/>
              </a:rPr>
              <a:t>: attribute object that may be used to set thread attributes. You can specify a thread attributes object, or NULL for the default values</a:t>
            </a:r>
          </a:p>
          <a:p>
            <a:pPr rtl="0">
              <a:lnSpc>
                <a:spcPct val="100000"/>
              </a:lnSpc>
              <a:spcBef>
                <a:spcPts val="0"/>
              </a:spcBef>
              <a:spcAft>
                <a:spcPts val="0"/>
              </a:spcAft>
              <a:buNone/>
            </a:pPr>
            <a:endParaRPr sz="1200" dirty="0">
              <a:solidFill>
                <a:schemeClr val="dk1"/>
              </a:solidFill>
              <a:latin typeface="Arial"/>
              <a:ea typeface="Arial"/>
              <a:cs typeface="Arial"/>
              <a:sym typeface="Arial"/>
            </a:endParaRPr>
          </a:p>
          <a:p>
            <a:pPr rtl="0">
              <a:lnSpc>
                <a:spcPct val="100000"/>
              </a:lnSpc>
              <a:spcBef>
                <a:spcPts val="0"/>
              </a:spcBef>
              <a:spcAft>
                <a:spcPts val="0"/>
              </a:spcAft>
              <a:buNone/>
            </a:pPr>
            <a:r>
              <a:rPr lang="en" sz="1200" b="1" u="sng" dirty="0">
                <a:solidFill>
                  <a:schemeClr val="dk1"/>
                </a:solidFill>
                <a:latin typeface="Arial"/>
                <a:ea typeface="Arial"/>
                <a:cs typeface="Arial"/>
                <a:sym typeface="Arial"/>
              </a:rPr>
              <a:t>start_routine</a:t>
            </a:r>
            <a:r>
              <a:rPr lang="en" sz="1200" dirty="0">
                <a:solidFill>
                  <a:schemeClr val="dk1"/>
                </a:solidFill>
                <a:latin typeface="Arial"/>
                <a:ea typeface="Arial"/>
                <a:cs typeface="Arial"/>
                <a:sym typeface="Arial"/>
              </a:rPr>
              <a:t>: a routine that the thread will execute once it is created.</a:t>
            </a:r>
          </a:p>
          <a:p>
            <a:pPr rtl="0">
              <a:lnSpc>
                <a:spcPct val="100000"/>
              </a:lnSpc>
              <a:spcBef>
                <a:spcPts val="0"/>
              </a:spcBef>
              <a:spcAft>
                <a:spcPts val="0"/>
              </a:spcAft>
              <a:buNone/>
            </a:pPr>
            <a:endParaRPr sz="1200" dirty="0">
              <a:solidFill>
                <a:schemeClr val="dk1"/>
              </a:solidFill>
              <a:latin typeface="Arial"/>
              <a:ea typeface="Arial"/>
              <a:cs typeface="Arial"/>
              <a:sym typeface="Arial"/>
            </a:endParaRPr>
          </a:p>
          <a:p>
            <a:pPr marL="0" indent="0" rtl="0">
              <a:lnSpc>
                <a:spcPct val="100000"/>
              </a:lnSpc>
              <a:spcBef>
                <a:spcPts val="0"/>
              </a:spcBef>
              <a:spcAft>
                <a:spcPts val="0"/>
              </a:spcAft>
              <a:buNone/>
            </a:pPr>
            <a:r>
              <a:rPr lang="en" sz="1200" b="1" u="sng" dirty="0">
                <a:solidFill>
                  <a:schemeClr val="dk1"/>
                </a:solidFill>
                <a:latin typeface="Arial"/>
                <a:ea typeface="Arial"/>
                <a:cs typeface="Arial"/>
                <a:sym typeface="Arial"/>
              </a:rPr>
              <a:t>&amp;arg</a:t>
            </a:r>
            <a:r>
              <a:rPr lang="en" sz="1200" b="1" dirty="0">
                <a:solidFill>
                  <a:schemeClr val="dk1"/>
                </a:solidFill>
                <a:latin typeface="Arial"/>
                <a:ea typeface="Arial"/>
                <a:cs typeface="Arial"/>
                <a:sym typeface="Arial"/>
              </a:rPr>
              <a:t>: </a:t>
            </a:r>
            <a:r>
              <a:rPr lang="en" sz="1200" dirty="0">
                <a:solidFill>
                  <a:schemeClr val="dk1"/>
                </a:solidFill>
                <a:latin typeface="Arial"/>
                <a:ea typeface="Arial"/>
                <a:cs typeface="Arial"/>
                <a:sym typeface="Arial"/>
              </a:rPr>
              <a:t>A single argument that may be passed to start_routine. It must be passed by reference as a pointer cast of type void                   NULL may be used if no argument is to be passed.</a:t>
            </a:r>
          </a:p>
          <a:p>
            <a:pPr rtl="0">
              <a:lnSpc>
                <a:spcPct val="109090"/>
              </a:lnSpc>
              <a:spcBef>
                <a:spcPts val="0"/>
              </a:spcBef>
              <a:spcAft>
                <a:spcPts val="800"/>
              </a:spcAft>
              <a:buNone/>
            </a:pPr>
            <a:endParaRPr sz="1400" dirty="0">
              <a:solidFill>
                <a:schemeClr val="dk1"/>
              </a:solidFill>
              <a:latin typeface="Arial"/>
              <a:ea typeface="Arial"/>
              <a:cs typeface="Arial"/>
              <a:sym typeface="Arial"/>
            </a:endParaRPr>
          </a:p>
          <a:p>
            <a:pPr rtl="0">
              <a:lnSpc>
                <a:spcPct val="109090"/>
              </a:lnSpc>
              <a:spcBef>
                <a:spcPts val="0"/>
              </a:spcBef>
              <a:spcAft>
                <a:spcPts val="800"/>
              </a:spcAft>
              <a:buNone/>
            </a:pPr>
            <a:r>
              <a:rPr lang="en" sz="1400" dirty="0">
                <a:solidFill>
                  <a:schemeClr val="dk1"/>
                </a:solidFill>
                <a:latin typeface="Arial"/>
                <a:ea typeface="Arial"/>
                <a:cs typeface="Arial"/>
                <a:sym typeface="Arial"/>
              </a:rPr>
              <a:t>2.</a:t>
            </a:r>
            <a:r>
              <a:rPr lang="en" sz="1400" b="1" dirty="0">
                <a:solidFill>
                  <a:schemeClr val="dk1"/>
                </a:solidFill>
                <a:latin typeface="Arial"/>
                <a:ea typeface="Arial"/>
                <a:cs typeface="Arial"/>
                <a:sym typeface="Arial"/>
              </a:rPr>
              <a:t> pthread_exit (status): </a:t>
            </a:r>
            <a:r>
              <a:rPr lang="en" sz="1200" dirty="0" smtClean="0">
                <a:solidFill>
                  <a:schemeClr val="dk1"/>
                </a:solidFill>
                <a:latin typeface="Arial"/>
                <a:ea typeface="Arial"/>
                <a:cs typeface="Arial"/>
                <a:sym typeface="Arial"/>
              </a:rPr>
              <a:t>pthread_exit </a:t>
            </a:r>
            <a:r>
              <a:rPr lang="en" sz="1200" dirty="0">
                <a:solidFill>
                  <a:schemeClr val="dk1"/>
                </a:solidFill>
                <a:latin typeface="Arial"/>
                <a:ea typeface="Arial"/>
                <a:cs typeface="Arial"/>
                <a:sym typeface="Arial"/>
              </a:rPr>
              <a:t>is used to explicitly exit a thread. Typically, the pthread_exit() routine is called after a thread has completed its work and is no longer required to exist.</a:t>
            </a:r>
          </a:p>
          <a:p>
            <a:pPr>
              <a:lnSpc>
                <a:spcPct val="109090"/>
              </a:lnSpc>
              <a:spcBef>
                <a:spcPts val="0"/>
              </a:spcBef>
              <a:spcAft>
                <a:spcPts val="800"/>
              </a:spcAft>
              <a:buNone/>
            </a:pPr>
            <a:r>
              <a:rPr lang="en" sz="1400" dirty="0">
                <a:solidFill>
                  <a:schemeClr val="dk1"/>
                </a:solidFill>
                <a:latin typeface="Arial"/>
                <a:ea typeface="Arial"/>
                <a:cs typeface="Arial"/>
                <a:sym typeface="Arial"/>
              </a:rPr>
              <a:t>3. </a:t>
            </a:r>
            <a:r>
              <a:rPr lang="en" sz="1400" b="1" dirty="0">
                <a:solidFill>
                  <a:schemeClr val="dk1"/>
                </a:solidFill>
                <a:latin typeface="Arial"/>
                <a:ea typeface="Arial"/>
                <a:cs typeface="Arial"/>
                <a:sym typeface="Arial"/>
              </a:rPr>
              <a:t>pthread_join (threadid, status): </a:t>
            </a:r>
            <a:r>
              <a:rPr lang="en" sz="1200" dirty="0">
                <a:solidFill>
                  <a:schemeClr val="dk1"/>
                </a:solidFill>
                <a:latin typeface="Arial"/>
                <a:ea typeface="Arial"/>
                <a:cs typeface="Arial"/>
                <a:sym typeface="Arial"/>
              </a:rPr>
              <a:t>This function is called from within the parent thread and the first argument is the thread ID of the thread to wait on and the second argument is the return value of the thread on which we want to the parent thread to wait. If we are not interested in the return value then we can set this pointer to be NULL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0" y="0"/>
            <a:ext cx="9144000" cy="5143499"/>
          </a:xfrm>
          <a:prstGeom prst="rect">
            <a:avLst/>
          </a:prstGeom>
          <a:noFill/>
          <a:ln>
            <a:noFill/>
          </a:ln>
        </p:spPr>
      </p:pic>
      <p:sp>
        <p:nvSpPr>
          <p:cNvPr id="84" name="Shape 84"/>
          <p:cNvSpPr/>
          <p:nvPr/>
        </p:nvSpPr>
        <p:spPr>
          <a:xfrm>
            <a:off x="819625" y="72174"/>
            <a:ext cx="2085455" cy="352199"/>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980000"/>
                </a:solidFill>
                <a:latin typeface="Arial"/>
              </a:rPr>
              <a:t>start_thread</a:t>
            </a:r>
          </a:p>
        </p:txBody>
      </p:sp>
      <p:sp>
        <p:nvSpPr>
          <p:cNvPr id="85" name="Shape 85"/>
          <p:cNvSpPr/>
          <p:nvPr/>
        </p:nvSpPr>
        <p:spPr>
          <a:xfrm>
            <a:off x="1182175" y="880300"/>
            <a:ext cx="1090421" cy="216350"/>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CC4125"/>
                </a:solidFill>
                <a:latin typeface="Arial"/>
              </a:rPr>
              <a:t>thread1</a:t>
            </a:r>
          </a:p>
        </p:txBody>
      </p:sp>
      <p:sp>
        <p:nvSpPr>
          <p:cNvPr id="86" name="Shape 86"/>
          <p:cNvSpPr/>
          <p:nvPr/>
        </p:nvSpPr>
        <p:spPr>
          <a:xfrm>
            <a:off x="7245225" y="880300"/>
            <a:ext cx="1135200" cy="216350"/>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CC4125"/>
                </a:solidFill>
                <a:latin typeface="Arial"/>
              </a:rPr>
              <a:t>thread2</a:t>
            </a:r>
          </a:p>
        </p:txBody>
      </p:sp>
      <p:sp>
        <p:nvSpPr>
          <p:cNvPr id="87" name="Shape 87"/>
          <p:cNvSpPr/>
          <p:nvPr/>
        </p:nvSpPr>
        <p:spPr>
          <a:xfrm>
            <a:off x="293025" y="1735450"/>
            <a:ext cx="889148" cy="142375"/>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E06666"/>
                </a:solidFill>
                <a:latin typeface="Arial"/>
              </a:rPr>
              <a:t>thread1</a:t>
            </a:r>
          </a:p>
        </p:txBody>
      </p:sp>
      <p:sp>
        <p:nvSpPr>
          <p:cNvPr id="88" name="Shape 88"/>
          <p:cNvSpPr/>
          <p:nvPr/>
        </p:nvSpPr>
        <p:spPr>
          <a:xfrm>
            <a:off x="4404600" y="1735450"/>
            <a:ext cx="889147" cy="142375"/>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CC4125"/>
                </a:solidFill>
                <a:latin typeface="Arial"/>
              </a:rPr>
              <a:t>thread2</a:t>
            </a:r>
          </a:p>
        </p:txBody>
      </p:sp>
      <p:sp>
        <p:nvSpPr>
          <p:cNvPr id="89" name="Shape 89"/>
          <p:cNvSpPr/>
          <p:nvPr/>
        </p:nvSpPr>
        <p:spPr>
          <a:xfrm>
            <a:off x="1618650" y="544160"/>
            <a:ext cx="1554823" cy="216349"/>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4A86E8"/>
                </a:solidFill>
                <a:latin typeface="Arial"/>
              </a:rPr>
              <a:t>pthread_create()</a:t>
            </a:r>
          </a:p>
        </p:txBody>
      </p:sp>
      <p:sp>
        <p:nvSpPr>
          <p:cNvPr id="90" name="Shape 90"/>
          <p:cNvSpPr/>
          <p:nvPr/>
        </p:nvSpPr>
        <p:spPr>
          <a:xfrm>
            <a:off x="6210300" y="544160"/>
            <a:ext cx="1554823" cy="216349"/>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4A86E8"/>
                </a:solidFill>
                <a:latin typeface="Arial"/>
              </a:rPr>
              <a:t>pthread_create()</a:t>
            </a:r>
          </a:p>
        </p:txBody>
      </p:sp>
      <p:sp>
        <p:nvSpPr>
          <p:cNvPr id="91" name="Shape 91"/>
          <p:cNvSpPr/>
          <p:nvPr/>
        </p:nvSpPr>
        <p:spPr>
          <a:xfrm>
            <a:off x="1215337" y="3768060"/>
            <a:ext cx="1294016" cy="216349"/>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4A86E8"/>
                </a:solidFill>
                <a:latin typeface="Arial"/>
              </a:rPr>
              <a:t>pthread_join()</a:t>
            </a:r>
          </a:p>
        </p:txBody>
      </p:sp>
      <p:sp>
        <p:nvSpPr>
          <p:cNvPr id="92" name="Shape 92"/>
          <p:cNvSpPr/>
          <p:nvPr/>
        </p:nvSpPr>
        <p:spPr>
          <a:xfrm>
            <a:off x="7422225" y="3768060"/>
            <a:ext cx="1294016" cy="216349"/>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4A86E8"/>
                </a:solidFill>
                <a:latin typeface="Arial"/>
              </a:rPr>
              <a:t>pthread_join()</a:t>
            </a:r>
          </a:p>
        </p:txBody>
      </p:sp>
      <p:sp>
        <p:nvSpPr>
          <p:cNvPr id="93" name="Shape 93"/>
          <p:cNvSpPr/>
          <p:nvPr/>
        </p:nvSpPr>
        <p:spPr>
          <a:xfrm>
            <a:off x="7042450" y="34349"/>
            <a:ext cx="553325" cy="427849"/>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980000"/>
                </a:solidFill>
                <a:latin typeface="Arial"/>
              </a:rPr>
              <a:t>a[]</a:t>
            </a:r>
          </a:p>
        </p:txBody>
      </p:sp>
      <p:sp>
        <p:nvSpPr>
          <p:cNvPr id="94" name="Shape 94"/>
          <p:cNvSpPr/>
          <p:nvPr/>
        </p:nvSpPr>
        <p:spPr>
          <a:xfrm>
            <a:off x="7042450" y="4663724"/>
            <a:ext cx="536906" cy="427849"/>
          </a:xfrm>
          <a:prstGeom prst="rect">
            <a:avLst/>
          </a:prstGeom>
        </p:spPr>
        <p:txBody>
          <a:bodyPr>
            <a:prstTxWarp prst="textPlain">
              <a:avLst/>
            </a:prstTxWarp>
          </a:bodyPr>
          <a:lstStyle/>
          <a:p>
            <a:pPr algn="ctr"/>
            <a:r>
              <a:rPr b="0" i="0">
                <a:ln w="9525" cap="flat" cmpd="sng">
                  <a:solidFill>
                    <a:schemeClr val="dk2"/>
                  </a:solidFill>
                  <a:prstDash val="solid"/>
                  <a:round/>
                  <a:headEnd type="none" w="med" len="med"/>
                  <a:tailEnd type="none" w="med" len="med"/>
                </a:ln>
                <a:solidFill>
                  <a:srgbClr val="980000"/>
                </a:solidFill>
                <a:latin typeface="Arial"/>
              </a:rPr>
              <a:t>b[]</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671250" y="2141250"/>
            <a:ext cx="7852199" cy="861000"/>
          </a:xfrm>
          <a:prstGeom prst="rect">
            <a:avLst/>
          </a:prstGeom>
        </p:spPr>
        <p:txBody>
          <a:bodyPr lIns="91425" tIns="91425" rIns="91425" bIns="91425" anchor="ctr" anchorCtr="0">
            <a:noAutofit/>
          </a:bodyPr>
          <a:lstStyle/>
          <a:p>
            <a:pPr>
              <a:spcBef>
                <a:spcPts val="0"/>
              </a:spcBef>
              <a:buNone/>
            </a:pPr>
            <a:r>
              <a:rPr lang="en"/>
              <a:t>Thank you</a:t>
            </a:r>
          </a:p>
        </p:txBody>
      </p:sp>
    </p:spTree>
  </p:cSld>
  <p:clrMapOvr>
    <a:masterClrMapping/>
  </p:clrMapOvr>
  <p:transition spd="slow">
    <p:cut/>
  </p:transition>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249</Words>
  <Application>Microsoft Office PowerPoint</Application>
  <PresentationFormat>On-screen Show (16:9)</PresentationFormat>
  <Paragraphs>30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Oswald</vt:lpstr>
      <vt:lpstr>Calibri</vt:lpstr>
      <vt:lpstr>Average</vt:lpstr>
      <vt:lpstr>Arial</vt:lpstr>
      <vt:lpstr>slate</vt:lpstr>
      <vt:lpstr>Multi-threaded Merge-Sort</vt:lpstr>
      <vt:lpstr>What are threads?</vt:lpstr>
      <vt:lpstr>Pthread Functions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Multi-threaded Merge-Sort</dc:title>
  <cp:lastModifiedBy>Viraj Shah</cp:lastModifiedBy>
  <cp:revision>3</cp:revision>
  <dcterms:modified xsi:type="dcterms:W3CDTF">2015-12-03T02:24:52Z</dcterms:modified>
</cp:coreProperties>
</file>